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84" r:id="rId2"/>
    <p:sldId id="257" r:id="rId3"/>
    <p:sldId id="269" r:id="rId4"/>
    <p:sldId id="260" r:id="rId5"/>
    <p:sldId id="286" r:id="rId6"/>
    <p:sldId id="287" r:id="rId7"/>
    <p:sldId id="306" r:id="rId8"/>
    <p:sldId id="258" r:id="rId9"/>
    <p:sldId id="292" r:id="rId10"/>
    <p:sldId id="294" r:id="rId11"/>
    <p:sldId id="298" r:id="rId12"/>
    <p:sldId id="307" r:id="rId13"/>
    <p:sldId id="300" r:id="rId14"/>
    <p:sldId id="288" r:id="rId15"/>
    <p:sldId id="296" r:id="rId16"/>
    <p:sldId id="291" r:id="rId17"/>
    <p:sldId id="299" r:id="rId18"/>
    <p:sldId id="301" r:id="rId19"/>
    <p:sldId id="303" r:id="rId20"/>
    <p:sldId id="304" r:id="rId21"/>
    <p:sldId id="308" r:id="rId22"/>
    <p:sldId id="305" r:id="rId23"/>
    <p:sldId id="262" r:id="rId24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26"/>
      <p:bold r:id="rId27"/>
      <p:italic r:id="rId28"/>
      <p:boldItalic r:id="rId29"/>
    </p:embeddedFont>
    <p:embeddedFont>
      <p:font typeface="Titillium Web" panose="020B0604020202020204" charset="0"/>
      <p:regular r:id="rId30"/>
      <p:bold r:id="rId31"/>
      <p:italic r:id="rId32"/>
      <p:bold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Dosis ExtraLight" panose="020B0604020202020204" charset="0"/>
      <p:regular r:id="rId38"/>
      <p:bold r:id="rId39"/>
    </p:embeddedFont>
    <p:embeddedFont>
      <p:font typeface="Dosis" panose="020B0604020202020204" charset="0"/>
      <p:regular r:id="rId40"/>
      <p:bold r:id="rId41"/>
    </p:embeddedFont>
    <p:embeddedFont>
      <p:font typeface="Titillium Web Light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95EA28-43F6-4E62-B4AF-C06E0403FB9E}">
  <a:tblStyle styleId="{5195EA28-43F6-4E62-B4AF-C06E0403FB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02246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5" name="Google Shape;4355;g73d1576bf0_1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6" name="Google Shape;4356;g73d1576bf0_1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6522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0360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9725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0775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720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733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6832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71259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5090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22109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351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88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865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0628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369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191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8877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73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921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chemeClr val="accent6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6" r:id="rId3"/>
    <p:sldLayoutId id="2147483657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8.xml"/><Relationship Id="rId4" Type="http://schemas.openxmlformats.org/officeDocument/2006/relationships/slide" Target="slide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Shape 4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3" name="Google Shape;4373;p4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631" y="122575"/>
            <a:ext cx="1368737" cy="1402325"/>
          </a:xfrm>
          <a:prstGeom prst="rect">
            <a:avLst/>
          </a:prstGeom>
        </p:spPr>
      </p:pic>
      <p:sp>
        <p:nvSpPr>
          <p:cNvPr id="19" name="Google Shape;3858;p16"/>
          <p:cNvSpPr txBox="1">
            <a:spLocks/>
          </p:cNvSpPr>
          <p:nvPr/>
        </p:nvSpPr>
        <p:spPr>
          <a:xfrm>
            <a:off x="1103128" y="1408194"/>
            <a:ext cx="6937744" cy="1972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d-ID" sz="4800" b="1" dirty="0">
                <a:solidFill>
                  <a:schemeClr val="tx1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 ExtraLight" panose="020B0604020202020204" charset="0"/>
                <a:cs typeface="Arial" panose="020B0604020202020204" pitchFamily="34" charset="0"/>
              </a:rPr>
              <a:t>UNSUR UTAMA</a:t>
            </a:r>
            <a:br>
              <a:rPr lang="id-ID" sz="4800" b="1" dirty="0">
                <a:solidFill>
                  <a:schemeClr val="tx1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 ExtraLight" panose="020B0604020202020204" charset="0"/>
                <a:cs typeface="Arial" panose="020B0604020202020204" pitchFamily="34" charset="0"/>
              </a:rPr>
            </a:br>
            <a:r>
              <a:rPr lang="id-ID" sz="4800" b="1" dirty="0">
                <a:solidFill>
                  <a:schemeClr val="tx1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 ExtraLight" panose="020B0604020202020204" charset="0"/>
                <a:cs typeface="Arial" panose="020B0604020202020204" pitchFamily="34" charset="0"/>
              </a:rPr>
              <a:t>Pendidikan dan Pelatihan</a:t>
            </a:r>
          </a:p>
        </p:txBody>
      </p:sp>
      <p:sp>
        <p:nvSpPr>
          <p:cNvPr id="20" name="Google Shape;3859;p16"/>
          <p:cNvSpPr txBox="1">
            <a:spLocks/>
          </p:cNvSpPr>
          <p:nvPr/>
        </p:nvSpPr>
        <p:spPr>
          <a:xfrm>
            <a:off x="2828261" y="3473202"/>
            <a:ext cx="3785658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d-ID" sz="2000" b="1" dirty="0">
                <a:solidFill>
                  <a:schemeClr val="tx1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Bahan Pendampingan PTP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665846"/>
              </p:ext>
            </p:extLst>
          </p:nvPr>
        </p:nvGraphicFramePr>
        <p:xfrm>
          <a:off x="180753" y="1528641"/>
          <a:ext cx="8548577" cy="288036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5707272">
                  <a:extLst>
                    <a:ext uri="{9D8B030D-6E8A-4147-A177-3AD203B41FA5}">
                      <a16:colId xmlns="" xmlns:a16="http://schemas.microsoft.com/office/drawing/2014/main" val="1447609393"/>
                    </a:ext>
                  </a:extLst>
                </a:gridCol>
                <a:gridCol w="807364">
                  <a:extLst>
                    <a:ext uri="{9D8B030D-6E8A-4147-A177-3AD203B41FA5}">
                      <a16:colId xmlns="" xmlns:a16="http://schemas.microsoft.com/office/drawing/2014/main" val="1504083470"/>
                    </a:ext>
                  </a:extLst>
                </a:gridCol>
                <a:gridCol w="2033941">
                  <a:extLst>
                    <a:ext uri="{9D8B030D-6E8A-4147-A177-3AD203B41FA5}">
                      <a16:colId xmlns="" xmlns:a16="http://schemas.microsoft.com/office/drawing/2014/main" val="3937092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Kriteria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Y/T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Catatan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6058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Pendidikan dan pelatihan di bidang</a:t>
                      </a:r>
                      <a:r>
                        <a:rPr lang="id-ID" sz="14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p</a:t>
                      </a:r>
                      <a:r>
                        <a:rPr lang="id-ID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engembangan teknologi pembelajaran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3088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Memenuhi</a:t>
                      </a:r>
                      <a:r>
                        <a:rPr lang="id-ID" baseline="0" dirty="0"/>
                        <a:t> Jam Pel 8 JP dengan ketentuan sesuai Juknis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5494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Dilakukan setelah masa penilaian untuk kenaikan jabatan/pangkat terakhir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4301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Penyelenggara</a:t>
                      </a:r>
                      <a:r>
                        <a:rPr lang="id-ID" baseline="0" dirty="0"/>
                        <a:t> Diklat sudah terkareditasi oleh LAN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2444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Jika belum terakreditasi LAN, setidaknya penyelenggara Diklat berkompeten dan pelatihan</a:t>
                      </a:r>
                      <a:r>
                        <a:rPr lang="id-ID" baseline="0" dirty="0"/>
                        <a:t> yang diikuti sesuai dengan kompetensi PTP berdasarkan penilaian Pustekkom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551696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339702" y="91727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600"/>
              </a:spcBef>
            </a:pPr>
            <a:r>
              <a:rPr lang="id-ID" sz="24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Lakukan Evaluasi Diri...</a:t>
            </a:r>
          </a:p>
        </p:txBody>
      </p:sp>
    </p:spTree>
    <p:extLst>
      <p:ext uri="{BB962C8B-B14F-4D97-AF65-F5344CB8AC3E}">
        <p14:creationId xmlns:p14="http://schemas.microsoft.com/office/powerpoint/2010/main" val="1155188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110923"/>
              </p:ext>
            </p:extLst>
          </p:nvPr>
        </p:nvGraphicFramePr>
        <p:xfrm>
          <a:off x="180753" y="1528641"/>
          <a:ext cx="6156253" cy="247396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4110089">
                  <a:extLst>
                    <a:ext uri="{9D8B030D-6E8A-4147-A177-3AD203B41FA5}">
                      <a16:colId xmlns="" xmlns:a16="http://schemas.microsoft.com/office/drawing/2014/main" val="1447609393"/>
                    </a:ext>
                  </a:extLst>
                </a:gridCol>
                <a:gridCol w="581423">
                  <a:extLst>
                    <a:ext uri="{9D8B030D-6E8A-4147-A177-3AD203B41FA5}">
                      <a16:colId xmlns="" xmlns:a16="http://schemas.microsoft.com/office/drawing/2014/main" val="1504083470"/>
                    </a:ext>
                  </a:extLst>
                </a:gridCol>
                <a:gridCol w="1464741">
                  <a:extLst>
                    <a:ext uri="{9D8B030D-6E8A-4147-A177-3AD203B41FA5}">
                      <a16:colId xmlns="" xmlns:a16="http://schemas.microsoft.com/office/drawing/2014/main" val="3937092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200" b="1" dirty="0"/>
                        <a:t>Bukti</a:t>
                      </a:r>
                      <a:r>
                        <a:rPr lang="id-ID" sz="1200" b="1" baseline="0" dirty="0"/>
                        <a:t> fisik</a:t>
                      </a:r>
                      <a:endParaRPr lang="id-ID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Y/T</a:t>
                      </a:r>
                      <a:endParaRPr lang="id-ID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Catatan</a:t>
                      </a:r>
                      <a:endParaRPr lang="id-ID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6058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1200" dirty="0"/>
                        <a:t>Surat tugas mengikuti diklat</a:t>
                      </a:r>
                      <a:r>
                        <a:rPr lang="id-ID" sz="1200" baseline="0" dirty="0"/>
                        <a:t> yang ditandatangani oleh pimpinan unit kerja setingkat eselon II atau pejabat yang ditugaskan oleh eselon II minimal setingkat eselon III</a:t>
                      </a:r>
                    </a:p>
                    <a:p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3088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1200" dirty="0"/>
                        <a:t>Salinan STTPP</a:t>
                      </a:r>
                      <a:r>
                        <a:rPr lang="id-ID" sz="1200" baseline="0" dirty="0"/>
                        <a:t> atau sertifikat yang dilegalisasi pimpinan unit kerja setingkat eselon II atau pejabat yang ditugaskan oleh eselon II minimal setingkat eselon III</a:t>
                      </a:r>
                    </a:p>
                    <a:p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5494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1200" dirty="0"/>
                        <a:t>Keterangan</a:t>
                      </a:r>
                      <a:r>
                        <a:rPr lang="id-ID" sz="1200" baseline="0" dirty="0"/>
                        <a:t> mengenai materi dan jumlah jam pelajaran</a:t>
                      </a:r>
                    </a:p>
                    <a:p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7046342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339702" y="91727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600"/>
              </a:spcBef>
            </a:pPr>
            <a:r>
              <a:rPr lang="id-ID" sz="24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Lakukan Evaluasi Diri...</a:t>
            </a:r>
          </a:p>
        </p:txBody>
      </p:sp>
    </p:spTree>
    <p:extLst>
      <p:ext uri="{BB962C8B-B14F-4D97-AF65-F5344CB8AC3E}">
        <p14:creationId xmlns:p14="http://schemas.microsoft.com/office/powerpoint/2010/main" val="1625057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265813" y="15173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600"/>
              </a:spcBef>
            </a:pPr>
            <a:r>
              <a:rPr lang="id-ID" sz="24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Contoh Bukti Fisik,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7745" t="16918" r="42240" b="5989"/>
          <a:stretch/>
        </p:blipFill>
        <p:spPr>
          <a:xfrm>
            <a:off x="637850" y="942773"/>
            <a:ext cx="2387725" cy="34480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3353" t="23229" r="37116" b="14843"/>
          <a:stretch/>
        </p:blipFill>
        <p:spPr>
          <a:xfrm>
            <a:off x="3125997" y="1247573"/>
            <a:ext cx="3222789" cy="2838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26281" t="16918" r="43558" b="5989"/>
          <a:stretch/>
        </p:blipFill>
        <p:spPr>
          <a:xfrm>
            <a:off x="6449208" y="1247573"/>
            <a:ext cx="2246786" cy="322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13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2" name="Google Shape;3852;p15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3367" r="21417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3051544" y="393405"/>
            <a:ext cx="3663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>
                <a:solidFill>
                  <a:schemeClr val="tx1"/>
                </a:solidFill>
                <a:latin typeface="Dosis ExtraLight" panose="020B0604020202020204" charset="0"/>
              </a:rPr>
              <a:t>Mari kita refleksikan .....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332364" y="1147658"/>
            <a:ext cx="6215672" cy="89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▪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●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○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■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38100" indent="0">
              <a:buFont typeface="Titillium Web Light"/>
              <a:buNone/>
            </a:pPr>
            <a:r>
              <a:rPr lang="id-ID" sz="2400" dirty="0">
                <a:solidFill>
                  <a:schemeClr val="tx1"/>
                </a:solidFill>
              </a:rPr>
              <a:t>Bagian mana yang belum terpenuhi ?</a:t>
            </a: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051544" y="2110235"/>
            <a:ext cx="6215672" cy="89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▪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●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○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■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38100" indent="0">
              <a:buFont typeface="Titillium Web Light"/>
              <a:buNone/>
            </a:pPr>
            <a:r>
              <a:rPr lang="id-ID" sz="2400" dirty="0">
                <a:solidFill>
                  <a:schemeClr val="tx1"/>
                </a:solidFill>
              </a:rPr>
              <a:t>Apa kendala dalam memenuhinya?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2840000" y="3003371"/>
            <a:ext cx="6009122" cy="89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▪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●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○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■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38100" indent="0">
              <a:buFont typeface="Titillium Web Light"/>
              <a:buNone/>
            </a:pPr>
            <a:r>
              <a:rPr lang="id-ID" sz="2400" dirty="0">
                <a:solidFill>
                  <a:schemeClr val="tx1"/>
                </a:solidFill>
              </a:rPr>
              <a:t>Langkah perbaikan apa yang dapat dilakukan?</a:t>
            </a:r>
          </a:p>
        </p:txBody>
      </p:sp>
    </p:spTree>
    <p:extLst>
      <p:ext uri="{BB962C8B-B14F-4D97-AF65-F5344CB8AC3E}">
        <p14:creationId xmlns:p14="http://schemas.microsoft.com/office/powerpoint/2010/main" val="678365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276446" y="435936"/>
            <a:ext cx="6954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>
                <a:latin typeface="Dosis ExtraLight" panose="020B0604020202020204" charset="0"/>
              </a:rPr>
              <a:t>Pelatihan (PTP Pertama) berdasarkan Standar Kompetensi 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431247"/>
              </p:ext>
            </p:extLst>
          </p:nvPr>
        </p:nvGraphicFramePr>
        <p:xfrm>
          <a:off x="759705" y="1364328"/>
          <a:ext cx="6321578" cy="2513579"/>
        </p:xfrm>
        <a:graphic>
          <a:graphicData uri="http://schemas.openxmlformats.org/drawingml/2006/table">
            <a:tbl>
              <a:tblPr>
                <a:tableStyleId>{5195EA28-43F6-4E62-B4AF-C06E0403FB9E}</a:tableStyleId>
              </a:tblPr>
              <a:tblGrid>
                <a:gridCol w="1864176">
                  <a:extLst>
                    <a:ext uri="{9D8B030D-6E8A-4147-A177-3AD203B41FA5}">
                      <a16:colId xmlns="" xmlns:a16="http://schemas.microsoft.com/office/drawing/2014/main" val="39060067"/>
                    </a:ext>
                  </a:extLst>
                </a:gridCol>
                <a:gridCol w="4457402">
                  <a:extLst>
                    <a:ext uri="{9D8B030D-6E8A-4147-A177-3AD203B41FA5}">
                      <a16:colId xmlns="" xmlns:a16="http://schemas.microsoft.com/office/drawing/2014/main" val="3524645108"/>
                    </a:ext>
                  </a:extLst>
                </a:gridCol>
              </a:tblGrid>
              <a:tr h="336881">
                <a:tc>
                  <a:txBody>
                    <a:bodyPr/>
                    <a:lstStyle/>
                    <a:p>
                      <a:pPr algn="ctr"/>
                      <a:r>
                        <a:rPr lang="id-ID" sz="1600" b="1" dirty="0"/>
                        <a:t>Diklat</a:t>
                      </a:r>
                    </a:p>
                  </a:txBody>
                  <a:tcPr marL="8764" marR="8764" marT="8764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b="1" dirty="0"/>
                        <a:t>Jenis Diklat </a:t>
                      </a:r>
                    </a:p>
                  </a:txBody>
                  <a:tcPr marL="8764" marR="8764" marT="8764" marB="0"/>
                </a:tc>
                <a:extLst>
                  <a:ext uri="{0D108BD9-81ED-4DB2-BD59-A6C34878D82A}">
                    <a16:rowId xmlns="" xmlns:a16="http://schemas.microsoft.com/office/drawing/2014/main" val="536055782"/>
                  </a:ext>
                </a:extLst>
              </a:tr>
              <a:tr h="616614">
                <a:tc>
                  <a:txBody>
                    <a:bodyPr/>
                    <a:lstStyle/>
                    <a:p>
                      <a:pPr algn="l" fontAlgn="t"/>
                      <a:r>
                        <a:rPr lang="id-ID" sz="1400" u="none" strike="noStrike" dirty="0">
                          <a:effectLst/>
                        </a:rPr>
                        <a:t>Manajerial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8764" marR="8764" marT="876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1400" u="none" strike="noStrike" dirty="0">
                          <a:effectLst/>
                        </a:rPr>
                        <a:t>Diklat Kepemimpinan Bagi Fungsional PTP (Berdasarkan kurikulum LAN).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4" marR="8764" marT="8764" marB="0"/>
                </a:tc>
                <a:extLst>
                  <a:ext uri="{0D108BD9-81ED-4DB2-BD59-A6C34878D82A}">
                    <a16:rowId xmlns="" xmlns:a16="http://schemas.microsoft.com/office/drawing/2014/main" val="940333373"/>
                  </a:ext>
                </a:extLst>
              </a:tr>
              <a:tr h="697880">
                <a:tc>
                  <a:txBody>
                    <a:bodyPr/>
                    <a:lstStyle/>
                    <a:p>
                      <a:pPr algn="l" fontAlgn="t"/>
                      <a:r>
                        <a:rPr lang="id-ID" sz="1400" u="none" strike="noStrike" dirty="0">
                          <a:effectLst/>
                        </a:rPr>
                        <a:t>Teknis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8764" marR="8764" marT="8764" marB="0"/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s-ES" sz="1400" u="none" strike="noStrike" dirty="0" err="1">
                          <a:effectLst/>
                        </a:rPr>
                        <a:t>Analisis</a:t>
                      </a:r>
                      <a:r>
                        <a:rPr lang="es-ES" sz="1400" u="none" strike="noStrike" dirty="0">
                          <a:effectLst/>
                        </a:rPr>
                        <a:t> dan </a:t>
                      </a:r>
                      <a:r>
                        <a:rPr lang="es-ES" sz="1400" u="none" strike="noStrike" dirty="0" err="1">
                          <a:effectLst/>
                        </a:rPr>
                        <a:t>Perancangan</a:t>
                      </a:r>
                      <a:r>
                        <a:rPr lang="es-ES" sz="1400" u="none" strike="noStrike" dirty="0">
                          <a:effectLst/>
                        </a:rPr>
                        <a:t> Media </a:t>
                      </a:r>
                      <a:r>
                        <a:rPr lang="es-ES" sz="1400" u="none" strike="noStrike" dirty="0" err="1">
                          <a:effectLst/>
                        </a:rPr>
                        <a:t>Pembelajaran</a:t>
                      </a:r>
                      <a:endParaRPr lang="id-ID" sz="1400" u="none" strike="noStrike" dirty="0">
                        <a:effectLst/>
                      </a:endParaRPr>
                    </a:p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s-ES" sz="1400" u="none" strike="noStrike" dirty="0" err="1">
                          <a:effectLst/>
                        </a:rPr>
                        <a:t>Teknik</a:t>
                      </a:r>
                      <a:r>
                        <a:rPr lang="es-ES" sz="1400" u="none" strike="noStrike" dirty="0">
                          <a:effectLst/>
                        </a:rPr>
                        <a:t> </a:t>
                      </a:r>
                      <a:r>
                        <a:rPr lang="es-ES" sz="1400" u="none" strike="noStrike" dirty="0" err="1">
                          <a:effectLst/>
                        </a:rPr>
                        <a:t>Penulisan</a:t>
                      </a:r>
                      <a:r>
                        <a:rPr lang="es-ES" sz="1400" u="none" strike="noStrike" dirty="0">
                          <a:effectLst/>
                        </a:rPr>
                        <a:t> </a:t>
                      </a:r>
                      <a:r>
                        <a:rPr lang="es-ES" sz="1400" u="none" strike="noStrike" dirty="0" err="1">
                          <a:effectLst/>
                        </a:rPr>
                        <a:t>Naskah</a:t>
                      </a:r>
                      <a:r>
                        <a:rPr lang="es-ES" sz="1400" u="none" strike="noStrike" dirty="0">
                          <a:effectLst/>
                        </a:rPr>
                        <a:t> Media </a:t>
                      </a:r>
                      <a:r>
                        <a:rPr lang="es-ES" sz="1400" u="none" strike="noStrike" dirty="0" err="1">
                          <a:effectLst/>
                        </a:rPr>
                        <a:t>Pembelajaran</a:t>
                      </a:r>
                      <a:endParaRPr lang="id-ID" sz="1400" u="none" strike="noStrike" dirty="0">
                        <a:effectLst/>
                      </a:endParaRPr>
                    </a:p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s-ES" sz="1400" u="none" strike="noStrike" dirty="0" err="1">
                          <a:effectLst/>
                        </a:rPr>
                        <a:t>Evaluasi</a:t>
                      </a:r>
                      <a:r>
                        <a:rPr lang="es-ES" sz="1400" u="none" strike="noStrike" dirty="0">
                          <a:effectLst/>
                        </a:rPr>
                        <a:t> </a:t>
                      </a:r>
                      <a:r>
                        <a:rPr lang="es-ES" sz="1400" u="none" strike="noStrike" dirty="0" err="1">
                          <a:effectLst/>
                        </a:rPr>
                        <a:t>Pemanfaatan</a:t>
                      </a:r>
                      <a:r>
                        <a:rPr lang="es-ES" sz="1400" u="none" strike="noStrike" dirty="0">
                          <a:effectLst/>
                        </a:rPr>
                        <a:t> Media </a:t>
                      </a:r>
                      <a:r>
                        <a:rPr lang="es-ES" sz="1400" u="none" strike="noStrike" dirty="0" err="1">
                          <a:effectLst/>
                        </a:rPr>
                        <a:t>Pembelajaran</a:t>
                      </a:r>
                      <a:r>
                        <a:rPr lang="es-ES" sz="1400" u="none" strike="noStrike" dirty="0">
                          <a:effectLst/>
                        </a:rPr>
                        <a:t/>
                      </a:r>
                      <a:br>
                        <a:rPr lang="es-ES" sz="1400" u="none" strike="noStrike" dirty="0">
                          <a:effectLst/>
                        </a:rPr>
                      </a:b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4" marR="8764" marT="8764" marB="0"/>
                </a:tc>
                <a:extLst>
                  <a:ext uri="{0D108BD9-81ED-4DB2-BD59-A6C34878D82A}">
                    <a16:rowId xmlns="" xmlns:a16="http://schemas.microsoft.com/office/drawing/2014/main" val="3058647507"/>
                  </a:ext>
                </a:extLst>
              </a:tr>
              <a:tr h="697880">
                <a:tc>
                  <a:txBody>
                    <a:bodyPr/>
                    <a:lstStyle/>
                    <a:p>
                      <a:pPr algn="l" fontAlgn="t"/>
                      <a:r>
                        <a:rPr lang="id-ID" sz="1400" u="none" strike="noStrike">
                          <a:effectLst/>
                        </a:rPr>
                        <a:t>Fungsional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8764" marR="8764" marT="876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1400" u="none" strike="noStrike" dirty="0">
                          <a:effectLst/>
                        </a:rPr>
                        <a:t>Diklat Fungsional Pengembang Teknologi Pembelajaran Ahli Pertama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4" marR="8764" marT="8764" marB="0"/>
                </a:tc>
                <a:extLst>
                  <a:ext uri="{0D108BD9-81ED-4DB2-BD59-A6C34878D82A}">
                    <a16:rowId xmlns="" xmlns:a16="http://schemas.microsoft.com/office/drawing/2014/main" val="1699027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852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276446" y="435936"/>
            <a:ext cx="6659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>
                <a:latin typeface="Dosis ExtraLight" panose="020B0604020202020204" charset="0"/>
              </a:rPr>
              <a:t>Pelatihan (PTP Muda) berdasarkan Standar Kompetensi 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614362"/>
              </p:ext>
            </p:extLst>
          </p:nvPr>
        </p:nvGraphicFramePr>
        <p:xfrm>
          <a:off x="738440" y="1576979"/>
          <a:ext cx="6640555" cy="2940299"/>
        </p:xfrm>
        <a:graphic>
          <a:graphicData uri="http://schemas.openxmlformats.org/drawingml/2006/table">
            <a:tbl>
              <a:tblPr>
                <a:tableStyleId>{5195EA28-43F6-4E62-B4AF-C06E0403FB9E}</a:tableStyleId>
              </a:tblPr>
              <a:tblGrid>
                <a:gridCol w="1958239">
                  <a:extLst>
                    <a:ext uri="{9D8B030D-6E8A-4147-A177-3AD203B41FA5}">
                      <a16:colId xmlns="" xmlns:a16="http://schemas.microsoft.com/office/drawing/2014/main" val="39060067"/>
                    </a:ext>
                  </a:extLst>
                </a:gridCol>
                <a:gridCol w="4682316">
                  <a:extLst>
                    <a:ext uri="{9D8B030D-6E8A-4147-A177-3AD203B41FA5}">
                      <a16:colId xmlns="" xmlns:a16="http://schemas.microsoft.com/office/drawing/2014/main" val="3524645108"/>
                    </a:ext>
                  </a:extLst>
                </a:gridCol>
              </a:tblGrid>
              <a:tr h="336881">
                <a:tc>
                  <a:txBody>
                    <a:bodyPr/>
                    <a:lstStyle/>
                    <a:p>
                      <a:pPr algn="ctr"/>
                      <a:r>
                        <a:rPr lang="id-ID" sz="1600" b="1" dirty="0"/>
                        <a:t>Diklat</a:t>
                      </a:r>
                    </a:p>
                  </a:txBody>
                  <a:tcPr marL="8764" marR="8764" marT="8764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b="1" dirty="0"/>
                        <a:t>Jenis</a:t>
                      </a:r>
                      <a:r>
                        <a:rPr lang="id-ID" sz="1600" b="1" baseline="0" dirty="0"/>
                        <a:t> Diklat</a:t>
                      </a:r>
                      <a:endParaRPr lang="id-ID" sz="1600" b="1" dirty="0"/>
                    </a:p>
                  </a:txBody>
                  <a:tcPr marL="8764" marR="8764" marT="8764" marB="0"/>
                </a:tc>
                <a:extLst>
                  <a:ext uri="{0D108BD9-81ED-4DB2-BD59-A6C34878D82A}">
                    <a16:rowId xmlns="" xmlns:a16="http://schemas.microsoft.com/office/drawing/2014/main" val="536055782"/>
                  </a:ext>
                </a:extLst>
              </a:tr>
              <a:tr h="616614">
                <a:tc>
                  <a:txBody>
                    <a:bodyPr/>
                    <a:lstStyle/>
                    <a:p>
                      <a:pPr algn="l" fontAlgn="t"/>
                      <a:r>
                        <a:rPr lang="id-ID" sz="1400" u="none" strike="noStrike" dirty="0">
                          <a:effectLst/>
                        </a:rPr>
                        <a:t>Manajerial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8764" marR="8764" marT="876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1400" u="none" strike="noStrike" dirty="0">
                          <a:effectLst/>
                        </a:rPr>
                        <a:t>Diklat Manajemen Pengembangan Teknologi Pembelajaran Tingkat Dasar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4" marR="8764" marT="8764" marB="0"/>
                </a:tc>
                <a:extLst>
                  <a:ext uri="{0D108BD9-81ED-4DB2-BD59-A6C34878D82A}">
                    <a16:rowId xmlns="" xmlns:a16="http://schemas.microsoft.com/office/drawing/2014/main" val="940333373"/>
                  </a:ext>
                </a:extLst>
              </a:tr>
              <a:tr h="697880">
                <a:tc>
                  <a:txBody>
                    <a:bodyPr/>
                    <a:lstStyle/>
                    <a:p>
                      <a:pPr algn="l" fontAlgn="t"/>
                      <a:r>
                        <a:rPr lang="id-ID" sz="1400" u="none" strike="noStrike" dirty="0">
                          <a:effectLst/>
                        </a:rPr>
                        <a:t>Teknis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8764" marR="8764" marT="8764" marB="0"/>
                </a:tc>
                <a:tc>
                  <a:txBody>
                    <a:bodyPr/>
                    <a:lstStyle/>
                    <a:p>
                      <a:pPr marL="342900" indent="-34290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id-ID" sz="1400" u="none" strike="noStrike" dirty="0">
                          <a:effectLst/>
                        </a:rPr>
                        <a:t>Pengembangan hypermedia pembelajaran</a:t>
                      </a:r>
                    </a:p>
                    <a:p>
                      <a:pPr marL="342900" indent="-34290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id-ID" sz="1400" u="none" strike="noStrike" dirty="0">
                          <a:effectLst/>
                        </a:rPr>
                        <a:t>Teknik produksi, penyutradaraan dan manajemen produksi media dan hypermedia pembelajaran</a:t>
                      </a:r>
                    </a:p>
                    <a:p>
                      <a:pPr marL="342900" indent="-34290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id-ID" sz="1400" u="none" strike="noStrike" dirty="0">
                          <a:effectLst/>
                        </a:rPr>
                        <a:t>Pelatihan Penulisan Karya Ilmiah bidang Teknologi Pembelajaran </a:t>
                      </a:r>
                      <a:br>
                        <a:rPr lang="id-ID" sz="1400" u="none" strike="noStrike" dirty="0">
                          <a:effectLst/>
                        </a:rPr>
                      </a:b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4" marR="8764" marT="8764" marB="0"/>
                </a:tc>
                <a:extLst>
                  <a:ext uri="{0D108BD9-81ED-4DB2-BD59-A6C34878D82A}">
                    <a16:rowId xmlns="" xmlns:a16="http://schemas.microsoft.com/office/drawing/2014/main" val="3058647507"/>
                  </a:ext>
                </a:extLst>
              </a:tr>
              <a:tr h="697880">
                <a:tc>
                  <a:txBody>
                    <a:bodyPr/>
                    <a:lstStyle/>
                    <a:p>
                      <a:pPr algn="l" fontAlgn="t"/>
                      <a:r>
                        <a:rPr lang="id-ID" sz="1400" u="none" strike="noStrike">
                          <a:effectLst/>
                        </a:rPr>
                        <a:t>Fungsional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8764" marR="8764" marT="876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1400" u="none" strike="noStrike" dirty="0">
                          <a:effectLst/>
                        </a:rPr>
                        <a:t>Diklat Fungsional Pengembang Teknologi Pembelajaran Ahli Muda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4" marR="8764" marT="8764" marB="0"/>
                </a:tc>
                <a:extLst>
                  <a:ext uri="{0D108BD9-81ED-4DB2-BD59-A6C34878D82A}">
                    <a16:rowId xmlns="" xmlns:a16="http://schemas.microsoft.com/office/drawing/2014/main" val="1699027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758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494139"/>
              </p:ext>
            </p:extLst>
          </p:nvPr>
        </p:nvGraphicFramePr>
        <p:xfrm>
          <a:off x="739539" y="1514886"/>
          <a:ext cx="6305106" cy="3028057"/>
        </p:xfrm>
        <a:graphic>
          <a:graphicData uri="http://schemas.openxmlformats.org/drawingml/2006/table">
            <a:tbl>
              <a:tblPr>
                <a:tableStyleId>{5195EA28-43F6-4E62-B4AF-C06E0403FB9E}</a:tableStyleId>
              </a:tblPr>
              <a:tblGrid>
                <a:gridCol w="2155927">
                  <a:extLst>
                    <a:ext uri="{9D8B030D-6E8A-4147-A177-3AD203B41FA5}">
                      <a16:colId xmlns="" xmlns:a16="http://schemas.microsoft.com/office/drawing/2014/main" val="2513766204"/>
                    </a:ext>
                  </a:extLst>
                </a:gridCol>
                <a:gridCol w="4149179">
                  <a:extLst>
                    <a:ext uri="{9D8B030D-6E8A-4147-A177-3AD203B41FA5}">
                      <a16:colId xmlns="" xmlns:a16="http://schemas.microsoft.com/office/drawing/2014/main" val="3001657320"/>
                    </a:ext>
                  </a:extLst>
                </a:gridCol>
              </a:tblGrid>
              <a:tr h="445465">
                <a:tc>
                  <a:txBody>
                    <a:bodyPr/>
                    <a:lstStyle/>
                    <a:p>
                      <a:pPr algn="ctr" fontAlgn="t"/>
                      <a:r>
                        <a:rPr lang="id-ID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Diklat </a:t>
                      </a:r>
                    </a:p>
                  </a:txBody>
                  <a:tcPr marL="7424" marR="7424" marT="742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600" b="1" u="none" strike="noStrike" dirty="0">
                          <a:effectLst/>
                          <a:latin typeface="+mn-lt"/>
                        </a:rPr>
                        <a:t>Jenis Diklat</a:t>
                      </a:r>
                      <a:endParaRPr lang="id-ID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424" marR="7424" marT="7424" marB="0"/>
                </a:tc>
                <a:extLst>
                  <a:ext uri="{0D108BD9-81ED-4DB2-BD59-A6C34878D82A}">
                    <a16:rowId xmlns="" xmlns:a16="http://schemas.microsoft.com/office/drawing/2014/main" val="2640981113"/>
                  </a:ext>
                </a:extLst>
              </a:tr>
              <a:tr h="602464">
                <a:tc>
                  <a:txBody>
                    <a:bodyPr/>
                    <a:lstStyle/>
                    <a:p>
                      <a:pPr algn="l" fontAlgn="t"/>
                      <a:r>
                        <a:rPr lang="id-ID" sz="1400" u="none" strike="noStrike" dirty="0">
                          <a:effectLst/>
                          <a:latin typeface="+mn-lt"/>
                        </a:rPr>
                        <a:t>Manajerial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424" marR="7424" marT="74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1400" u="none" strike="noStrike" dirty="0">
                          <a:effectLst/>
                          <a:latin typeface="+mn-lt"/>
                        </a:rPr>
                        <a:t>Diklat Manajemen Pengembangan Teknologi Pembelajaran Tingkat Menengah</a:t>
                      </a:r>
                    </a:p>
                    <a:p>
                      <a:pPr algn="l" fontAlgn="t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424" marR="7424" marT="7424" marB="0"/>
                </a:tc>
                <a:extLst>
                  <a:ext uri="{0D108BD9-81ED-4DB2-BD59-A6C34878D82A}">
                    <a16:rowId xmlns="" xmlns:a16="http://schemas.microsoft.com/office/drawing/2014/main" val="3898529932"/>
                  </a:ext>
                </a:extLst>
              </a:tr>
              <a:tr h="742441">
                <a:tc>
                  <a:txBody>
                    <a:bodyPr/>
                    <a:lstStyle/>
                    <a:p>
                      <a:pPr algn="l" fontAlgn="t"/>
                      <a:r>
                        <a:rPr lang="id-ID" sz="1400" u="none" strike="noStrike" dirty="0">
                          <a:effectLst/>
                          <a:latin typeface="+mn-lt"/>
                        </a:rPr>
                        <a:t>Teknis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424" marR="7424" marT="7424" marB="0"/>
                </a:tc>
                <a:tc>
                  <a:txBody>
                    <a:bodyPr/>
                    <a:lstStyle/>
                    <a:p>
                      <a:pPr marL="342900" indent="-34290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id-ID" sz="1400" u="none" strike="noStrike" dirty="0">
                          <a:effectLst/>
                          <a:latin typeface="+mn-lt"/>
                        </a:rPr>
                        <a:t>Workshop Penerapan dan pemanfaatan aplikasi e-pembelajaran</a:t>
                      </a:r>
                    </a:p>
                    <a:p>
                      <a:pPr marL="342900" indent="-34290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id-ID" sz="1400" u="none" strike="noStrike" dirty="0">
                          <a:effectLst/>
                          <a:latin typeface="+mn-lt"/>
                        </a:rPr>
                        <a:t>Strategi penyebarluasan inovasi pembelajaran</a:t>
                      </a:r>
                    </a:p>
                    <a:p>
                      <a:pPr marL="342900" indent="-342900" algn="l" fontAlgn="t">
                        <a:buAutoNum type="arabicPeriod"/>
                      </a:pP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424" marR="7424" marT="7424" marB="0"/>
                </a:tc>
                <a:extLst>
                  <a:ext uri="{0D108BD9-81ED-4DB2-BD59-A6C34878D82A}">
                    <a16:rowId xmlns="" xmlns:a16="http://schemas.microsoft.com/office/drawing/2014/main" val="376992315"/>
                  </a:ext>
                </a:extLst>
              </a:tr>
              <a:tr h="742441">
                <a:tc>
                  <a:txBody>
                    <a:bodyPr/>
                    <a:lstStyle/>
                    <a:p>
                      <a:pPr algn="l" fontAlgn="t"/>
                      <a:r>
                        <a:rPr lang="id-ID" sz="1400" u="none" strike="noStrike">
                          <a:effectLst/>
                          <a:latin typeface="+mn-lt"/>
                        </a:rPr>
                        <a:t>Fungsional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424" marR="7424" marT="7424" marB="0"/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id-ID" sz="1400" u="none" strike="noStrike" dirty="0">
                          <a:effectLst/>
                          <a:latin typeface="+mn-lt"/>
                        </a:rPr>
                        <a:t>Diklat Fungsional PTP Tingkat Lanjutan ( Berjenjang )</a:t>
                      </a:r>
                    </a:p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id-ID" sz="1400" u="none" strike="noStrike" dirty="0">
                          <a:effectLst/>
                          <a:latin typeface="+mn-lt"/>
                        </a:rPr>
                        <a:t>Fungsional ke PTP an Ahli Madya sesuai Permenpan Rb no 28/2017</a:t>
                      </a:r>
                    </a:p>
                    <a:p>
                      <a:pPr algn="l" fontAlgn="t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424" marR="7424" marT="7424" marB="0"/>
                </a:tc>
                <a:extLst>
                  <a:ext uri="{0D108BD9-81ED-4DB2-BD59-A6C34878D82A}">
                    <a16:rowId xmlns="" xmlns:a16="http://schemas.microsoft.com/office/drawing/2014/main" val="154834595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6446" y="435936"/>
            <a:ext cx="6768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>
                <a:latin typeface="Dosis ExtraLight" panose="020B0604020202020204" charset="0"/>
              </a:rPr>
              <a:t>Pelatihan (PTP Madya) berdasarkan Standar Kompetensi :</a:t>
            </a:r>
          </a:p>
        </p:txBody>
      </p:sp>
    </p:spTree>
    <p:extLst>
      <p:ext uri="{BB962C8B-B14F-4D97-AF65-F5344CB8AC3E}">
        <p14:creationId xmlns:p14="http://schemas.microsoft.com/office/powerpoint/2010/main" val="3465218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992215"/>
              </p:ext>
            </p:extLst>
          </p:nvPr>
        </p:nvGraphicFramePr>
        <p:xfrm>
          <a:off x="640230" y="1312867"/>
          <a:ext cx="6781296" cy="3167717"/>
        </p:xfrm>
        <a:graphic>
          <a:graphicData uri="http://schemas.openxmlformats.org/drawingml/2006/table">
            <a:tbl>
              <a:tblPr>
                <a:tableStyleId>{5195EA28-43F6-4E62-B4AF-C06E0403FB9E}</a:tableStyleId>
              </a:tblPr>
              <a:tblGrid>
                <a:gridCol w="1252567">
                  <a:extLst>
                    <a:ext uri="{9D8B030D-6E8A-4147-A177-3AD203B41FA5}">
                      <a16:colId xmlns="" xmlns:a16="http://schemas.microsoft.com/office/drawing/2014/main" val="2513766204"/>
                    </a:ext>
                  </a:extLst>
                </a:gridCol>
                <a:gridCol w="3041367">
                  <a:extLst>
                    <a:ext uri="{9D8B030D-6E8A-4147-A177-3AD203B41FA5}">
                      <a16:colId xmlns="" xmlns:a16="http://schemas.microsoft.com/office/drawing/2014/main" val="3001657320"/>
                    </a:ext>
                  </a:extLst>
                </a:gridCol>
                <a:gridCol w="2487362">
                  <a:extLst>
                    <a:ext uri="{9D8B030D-6E8A-4147-A177-3AD203B41FA5}">
                      <a16:colId xmlns="" xmlns:a16="http://schemas.microsoft.com/office/drawing/2014/main" val="532179284"/>
                    </a:ext>
                  </a:extLst>
                </a:gridCol>
              </a:tblGrid>
              <a:tr h="445465">
                <a:tc>
                  <a:txBody>
                    <a:bodyPr/>
                    <a:lstStyle/>
                    <a:p>
                      <a:pPr algn="ctr" fontAlgn="t"/>
                      <a:r>
                        <a:rPr lang="id-ID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Diklat</a:t>
                      </a:r>
                    </a:p>
                  </a:txBody>
                  <a:tcPr marL="7424" marR="7424" marT="742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600" b="1" u="none" strike="noStrike" dirty="0">
                          <a:effectLst/>
                          <a:latin typeface="+mn-lt"/>
                        </a:rPr>
                        <a:t>Jenis Diklat</a:t>
                      </a:r>
                      <a:endParaRPr lang="id-ID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424" marR="7424" marT="742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Contoh Nama Pelatihan / Penyelenggara</a:t>
                      </a:r>
                    </a:p>
                  </a:txBody>
                  <a:tcPr marL="7424" marR="7424" marT="7424" marB="0"/>
                </a:tc>
                <a:extLst>
                  <a:ext uri="{0D108BD9-81ED-4DB2-BD59-A6C34878D82A}">
                    <a16:rowId xmlns="" xmlns:a16="http://schemas.microsoft.com/office/drawing/2014/main" val="2640981113"/>
                  </a:ext>
                </a:extLst>
              </a:tr>
              <a:tr h="602464">
                <a:tc>
                  <a:txBody>
                    <a:bodyPr/>
                    <a:lstStyle/>
                    <a:p>
                      <a:pPr algn="l" fontAlgn="t"/>
                      <a:r>
                        <a:rPr lang="id-ID" sz="1400" u="none" strike="noStrike" dirty="0">
                          <a:effectLst/>
                          <a:latin typeface="+mn-lt"/>
                        </a:rPr>
                        <a:t>Manajerial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424" marR="7424" marT="74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1400" u="none" strike="noStrike" dirty="0">
                          <a:effectLst/>
                          <a:latin typeface="+mn-lt"/>
                        </a:rPr>
                        <a:t>Diklat Manajemen Pengembangan Teknologi Pembelajaran Tingkat Lanjutan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66" marR="4966" marT="4966" marB="0"/>
                </a:tc>
                <a:tc>
                  <a:txBody>
                    <a:bodyPr/>
                    <a:lstStyle/>
                    <a:p>
                      <a:pPr algn="l" fontAlgn="t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424" marR="7424" marT="7424" marB="0"/>
                </a:tc>
                <a:extLst>
                  <a:ext uri="{0D108BD9-81ED-4DB2-BD59-A6C34878D82A}">
                    <a16:rowId xmlns="" xmlns:a16="http://schemas.microsoft.com/office/drawing/2014/main" val="3898529932"/>
                  </a:ext>
                </a:extLst>
              </a:tr>
              <a:tr h="742441">
                <a:tc>
                  <a:txBody>
                    <a:bodyPr/>
                    <a:lstStyle/>
                    <a:p>
                      <a:pPr algn="l" fontAlgn="t"/>
                      <a:r>
                        <a:rPr lang="id-ID" sz="1400" u="none" strike="noStrike" dirty="0">
                          <a:effectLst/>
                          <a:latin typeface="+mn-lt"/>
                        </a:rPr>
                        <a:t>Teknis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424" marR="7424" marT="7424" marB="0"/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id-ID" sz="1400" u="none" strike="noStrike" dirty="0">
                          <a:effectLst/>
                          <a:latin typeface="+mn-lt"/>
                        </a:rPr>
                        <a:t>Pelatihan New Trend Technology atau new trend design instructional.</a:t>
                      </a:r>
                    </a:p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id-ID" sz="1400" u="none" strike="noStrike" dirty="0">
                          <a:effectLst/>
                          <a:latin typeface="+mn-lt"/>
                        </a:rPr>
                        <a:t>Workshop strategi Difusi Inovasi Teknologi Pembelajaran terkini.</a:t>
                      </a:r>
                      <a:br>
                        <a:rPr lang="id-ID" sz="1400" u="none" strike="noStrike" dirty="0">
                          <a:effectLst/>
                          <a:latin typeface="+mn-lt"/>
                        </a:rPr>
                      </a:b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66" marR="4966" marT="4966" marB="0"/>
                </a:tc>
                <a:tc>
                  <a:txBody>
                    <a:bodyPr/>
                    <a:lstStyle/>
                    <a:p>
                      <a:pPr algn="l" fontAlgn="t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424" marR="7424" marT="7424" marB="0"/>
                </a:tc>
                <a:extLst>
                  <a:ext uri="{0D108BD9-81ED-4DB2-BD59-A6C34878D82A}">
                    <a16:rowId xmlns="" xmlns:a16="http://schemas.microsoft.com/office/drawing/2014/main" val="376992315"/>
                  </a:ext>
                </a:extLst>
              </a:tr>
              <a:tr h="742441">
                <a:tc>
                  <a:txBody>
                    <a:bodyPr/>
                    <a:lstStyle/>
                    <a:p>
                      <a:pPr algn="l" fontAlgn="t"/>
                      <a:r>
                        <a:rPr lang="id-ID" sz="1400" u="none" strike="noStrike">
                          <a:effectLst/>
                          <a:latin typeface="+mn-lt"/>
                        </a:rPr>
                        <a:t>Fungsional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424" marR="7424" marT="74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1400" u="none" strike="noStrike" dirty="0">
                          <a:effectLst/>
                          <a:latin typeface="+mn-lt"/>
                        </a:rPr>
                        <a:t>Diklat Fungsional Pengembang Teknologi Pembelajaran Ahli</a:t>
                      </a:r>
                      <a:r>
                        <a:rPr lang="id-ID" sz="1400" u="none" strike="noStrike" baseline="0" dirty="0">
                          <a:effectLst/>
                          <a:latin typeface="+mn-lt"/>
                        </a:rPr>
                        <a:t> Utama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66" marR="4966" marT="4966" marB="0"/>
                </a:tc>
                <a:tc>
                  <a:txBody>
                    <a:bodyPr/>
                    <a:lstStyle/>
                    <a:p>
                      <a:pPr algn="l" fontAlgn="t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424" marR="7424" marT="7424" marB="0"/>
                </a:tc>
                <a:extLst>
                  <a:ext uri="{0D108BD9-81ED-4DB2-BD59-A6C34878D82A}">
                    <a16:rowId xmlns="" xmlns:a16="http://schemas.microsoft.com/office/drawing/2014/main" val="154834595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6446" y="435936"/>
            <a:ext cx="6789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>
                <a:latin typeface="Dosis ExtraLight" panose="020B0604020202020204" charset="0"/>
              </a:rPr>
              <a:t>Pelatihan (PTP Utama) berdasarkan Standar Kompetensi :</a:t>
            </a:r>
          </a:p>
        </p:txBody>
      </p:sp>
    </p:spTree>
    <p:extLst>
      <p:ext uri="{BB962C8B-B14F-4D97-AF65-F5344CB8AC3E}">
        <p14:creationId xmlns:p14="http://schemas.microsoft.com/office/powerpoint/2010/main" val="2942373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90000"/>
            <a:lumOff val="10000"/>
          </a:schemeClr>
        </a:solidFill>
        <a:effectLst/>
      </p:bgPr>
    </p:bg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365881" y="358604"/>
            <a:ext cx="7055645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 Light"/>
                <a:ea typeface="Titillium Web Light"/>
                <a:cs typeface="Titillium Web Light"/>
              </a:rPr>
              <a:t>Sub Unsur: C. Pendidikan dan Pelatihan Prajabatan</a:t>
            </a:r>
          </a:p>
          <a:p>
            <a:endParaRPr lang="id-ID" dirty="0">
              <a:solidFill>
                <a:schemeClr val="bg1"/>
              </a:solidFill>
            </a:endParaRPr>
          </a:p>
          <a:p>
            <a:r>
              <a:rPr lang="id-ID" sz="2000" dirty="0">
                <a:solidFill>
                  <a:schemeClr val="bg1"/>
                </a:solidFill>
                <a:latin typeface="Dosis ExtraLight" panose="020B0604020202020204" charset="0"/>
              </a:rPr>
              <a:t>Mengikuti Pendidikan dan Pelatihan Latsar CPNS Golongan III</a:t>
            </a:r>
            <a:endParaRPr lang="id-ID" sz="3600" dirty="0">
              <a:solidFill>
                <a:schemeClr val="bg1"/>
              </a:solidFill>
              <a:latin typeface="Dosis ExtraLight" panose="020B0604020202020204" charset="0"/>
              <a:ea typeface="Titillium Web Light"/>
              <a:cs typeface="Titillium Web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0391" r="3009"/>
          <a:stretch/>
        </p:blipFill>
        <p:spPr>
          <a:xfrm>
            <a:off x="1099707" y="1811284"/>
            <a:ext cx="2360428" cy="2382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47691" t="3924" b="4545"/>
          <a:stretch/>
        </p:blipFill>
        <p:spPr>
          <a:xfrm>
            <a:off x="4247880" y="1792622"/>
            <a:ext cx="2652651" cy="2420074"/>
          </a:xfrm>
          <a:prstGeom prst="rect">
            <a:avLst/>
          </a:prstGeom>
        </p:spPr>
      </p:pic>
      <p:grpSp>
        <p:nvGrpSpPr>
          <p:cNvPr id="10" name="Google Shape;4147;p39"/>
          <p:cNvGrpSpPr/>
          <p:nvPr/>
        </p:nvGrpSpPr>
        <p:grpSpPr>
          <a:xfrm>
            <a:off x="3201842" y="1558754"/>
            <a:ext cx="368551" cy="368551"/>
            <a:chOff x="2594325" y="1627175"/>
            <a:chExt cx="440850" cy="440850"/>
          </a:xfrm>
          <a:solidFill>
            <a:schemeClr val="accent3"/>
          </a:solidFill>
        </p:grpSpPr>
        <p:sp>
          <p:nvSpPr>
            <p:cNvPr id="11" name="Google Shape;4148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149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150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4147;p39"/>
          <p:cNvGrpSpPr/>
          <p:nvPr/>
        </p:nvGrpSpPr>
        <p:grpSpPr>
          <a:xfrm>
            <a:off x="6531980" y="1522514"/>
            <a:ext cx="368551" cy="368551"/>
            <a:chOff x="2594325" y="1627175"/>
            <a:chExt cx="440850" cy="440850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2" name="Google Shape;4148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149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150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60069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90000"/>
            <a:lumOff val="10000"/>
          </a:schemeClr>
        </a:solidFill>
        <a:effectLst/>
      </p:bgPr>
    </p:bg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173981"/>
              </p:ext>
            </p:extLst>
          </p:nvPr>
        </p:nvGraphicFramePr>
        <p:xfrm>
          <a:off x="180753" y="1528641"/>
          <a:ext cx="6305107" cy="195883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878077">
                  <a:extLst>
                    <a:ext uri="{9D8B030D-6E8A-4147-A177-3AD203B41FA5}">
                      <a16:colId xmlns="" xmlns:a16="http://schemas.microsoft.com/office/drawing/2014/main" val="1447609393"/>
                    </a:ext>
                  </a:extLst>
                </a:gridCol>
                <a:gridCol w="525426">
                  <a:extLst>
                    <a:ext uri="{9D8B030D-6E8A-4147-A177-3AD203B41FA5}">
                      <a16:colId xmlns="" xmlns:a16="http://schemas.microsoft.com/office/drawing/2014/main" val="1504083470"/>
                    </a:ext>
                  </a:extLst>
                </a:gridCol>
                <a:gridCol w="2901604">
                  <a:extLst>
                    <a:ext uri="{9D8B030D-6E8A-4147-A177-3AD203B41FA5}">
                      <a16:colId xmlns="" xmlns:a16="http://schemas.microsoft.com/office/drawing/2014/main" val="3937092764"/>
                    </a:ext>
                  </a:extLst>
                </a:gridCol>
              </a:tblGrid>
              <a:tr h="448261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Kriteria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Y/T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Catatan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60580327"/>
                  </a:ext>
                </a:extLst>
              </a:tr>
              <a:tr h="884240">
                <a:tc>
                  <a:txBody>
                    <a:bodyPr/>
                    <a:lstStyle/>
                    <a:p>
                      <a:r>
                        <a:rPr lang="id-ID" dirty="0"/>
                        <a:t>Latihan Dasar CPNS</a:t>
                      </a:r>
                      <a:r>
                        <a:rPr lang="id-ID" baseline="0" dirty="0"/>
                        <a:t> yang diselenggarakan oleh instansi yang berwenang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30884294"/>
                  </a:ext>
                </a:extLst>
              </a:tr>
              <a:tr h="626337">
                <a:tc>
                  <a:txBody>
                    <a:bodyPr/>
                    <a:lstStyle/>
                    <a:p>
                      <a:r>
                        <a:rPr lang="id-ID" dirty="0"/>
                        <a:t>Latihan Dasar</a:t>
                      </a:r>
                      <a:r>
                        <a:rPr lang="id-ID" baseline="0" dirty="0"/>
                        <a:t> CPNS yang dinilai hanya 1 kali untuk setiap PTP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5494912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339702" y="91727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600"/>
              </a:spcBef>
            </a:pPr>
            <a:r>
              <a:rPr lang="id-ID" sz="2400" b="1" dirty="0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rPr>
              <a:t>Lakukan Evaluasi Diri...</a:t>
            </a:r>
          </a:p>
        </p:txBody>
      </p:sp>
    </p:spTree>
    <p:extLst>
      <p:ext uri="{BB962C8B-B14F-4D97-AF65-F5344CB8AC3E}">
        <p14:creationId xmlns:p14="http://schemas.microsoft.com/office/powerpoint/2010/main" val="2040960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640231" y="153171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Unsur Pendidikan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640231" y="1129841"/>
            <a:ext cx="6079546" cy="10549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id-ID" sz="2400" b="1" dirty="0">
                <a:hlinkClick r:id="rId3" action="ppaction://hlinksldjump"/>
              </a:rPr>
              <a:t>Sub Unsur: A. </a:t>
            </a:r>
            <a:r>
              <a:rPr lang="id-ID" sz="2400" dirty="0">
                <a:hlinkClick r:id="rId3" action="ppaction://hlinksldjump"/>
              </a:rPr>
              <a:t>Pendidikan Sekolah dan Mendapat ljazah/Gelar</a:t>
            </a: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" name="Rectangle 3">
            <a:hlinkClick r:id="rId4" action="ppaction://hlinksldjump"/>
          </p:cNvPr>
          <p:cNvSpPr/>
          <p:nvPr/>
        </p:nvSpPr>
        <p:spPr>
          <a:xfrm>
            <a:off x="1734781" y="2304089"/>
            <a:ext cx="56665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b="1" dirty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Sub Unsur: B. </a:t>
            </a:r>
            <a:r>
              <a:rPr lang="id-ID" sz="2400" dirty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Pendidikan dan pelatihan fungsional dan atau teknis di bidang teknologi pendidikan/pembelajaran</a:t>
            </a:r>
          </a:p>
        </p:txBody>
      </p:sp>
      <p:sp>
        <p:nvSpPr>
          <p:cNvPr id="5" name="Rectangle 4">
            <a:hlinkClick r:id="rId5" action="ppaction://hlinksldjump"/>
          </p:cNvPr>
          <p:cNvSpPr/>
          <p:nvPr/>
        </p:nvSpPr>
        <p:spPr>
          <a:xfrm>
            <a:off x="3261156" y="3757478"/>
            <a:ext cx="45750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b="1" dirty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</a:rPr>
              <a:t>Sub Unsur: C. </a:t>
            </a:r>
            <a:r>
              <a:rPr lang="id-ID" sz="2400" dirty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</a:rPr>
              <a:t>Pendidikan dan Pelatihan Prajabatan</a:t>
            </a:r>
          </a:p>
        </p:txBody>
      </p:sp>
      <p:sp>
        <p:nvSpPr>
          <p:cNvPr id="2" name="Rectangle 1"/>
          <p:cNvSpPr/>
          <p:nvPr/>
        </p:nvSpPr>
        <p:spPr>
          <a:xfrm>
            <a:off x="91531" y="1274958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600" dirty="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👉</a:t>
            </a:r>
            <a:endParaRPr lang="id-ID" sz="3600" dirty="0"/>
          </a:p>
        </p:txBody>
      </p:sp>
      <p:sp>
        <p:nvSpPr>
          <p:cNvPr id="8" name="Rectangle 7"/>
          <p:cNvSpPr/>
          <p:nvPr/>
        </p:nvSpPr>
        <p:spPr>
          <a:xfrm>
            <a:off x="1088450" y="2257922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600" dirty="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👉</a:t>
            </a:r>
            <a:endParaRPr lang="id-ID" sz="3600" dirty="0"/>
          </a:p>
        </p:txBody>
      </p:sp>
      <p:sp>
        <p:nvSpPr>
          <p:cNvPr id="9" name="Rectangle 8"/>
          <p:cNvSpPr/>
          <p:nvPr/>
        </p:nvSpPr>
        <p:spPr>
          <a:xfrm>
            <a:off x="2646724" y="3655587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600" dirty="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👉</a:t>
            </a:r>
            <a:endParaRPr lang="id-ID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3" grpId="0" build="p"/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90000"/>
            <a:lumOff val="10000"/>
          </a:schemeClr>
        </a:solidFill>
        <a:effectLst/>
      </p:bgPr>
    </p:bg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311699"/>
              </p:ext>
            </p:extLst>
          </p:nvPr>
        </p:nvGraphicFramePr>
        <p:xfrm>
          <a:off x="180753" y="1528641"/>
          <a:ext cx="6156253" cy="20167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4110089">
                  <a:extLst>
                    <a:ext uri="{9D8B030D-6E8A-4147-A177-3AD203B41FA5}">
                      <a16:colId xmlns="" xmlns:a16="http://schemas.microsoft.com/office/drawing/2014/main" val="1447609393"/>
                    </a:ext>
                  </a:extLst>
                </a:gridCol>
                <a:gridCol w="581423">
                  <a:extLst>
                    <a:ext uri="{9D8B030D-6E8A-4147-A177-3AD203B41FA5}">
                      <a16:colId xmlns="" xmlns:a16="http://schemas.microsoft.com/office/drawing/2014/main" val="1504083470"/>
                    </a:ext>
                  </a:extLst>
                </a:gridCol>
                <a:gridCol w="1464741">
                  <a:extLst>
                    <a:ext uri="{9D8B030D-6E8A-4147-A177-3AD203B41FA5}">
                      <a16:colId xmlns="" xmlns:a16="http://schemas.microsoft.com/office/drawing/2014/main" val="3937092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Bukti</a:t>
                      </a:r>
                      <a:r>
                        <a:rPr lang="id-ID" sz="1200" baseline="0" dirty="0"/>
                        <a:t> fisik</a:t>
                      </a:r>
                      <a:endParaRPr lang="id-ID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Y/T</a:t>
                      </a:r>
                      <a:endParaRPr lang="id-ID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Catatan</a:t>
                      </a:r>
                      <a:endParaRPr lang="id-ID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6058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1200" dirty="0"/>
                        <a:t>Surat tugas mengikuti Latsar CPNS</a:t>
                      </a:r>
                      <a:r>
                        <a:rPr lang="id-ID" sz="1200" baseline="0" dirty="0"/>
                        <a:t> dari pejabat yang berwenang setingkat eselon II atau pejabat yang ditugaskan oleh eselon II minimal setingkat eselon III</a:t>
                      </a:r>
                    </a:p>
                    <a:p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3088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1200" dirty="0"/>
                        <a:t>Salinan STTPP</a:t>
                      </a:r>
                      <a:r>
                        <a:rPr lang="id-ID" sz="1200" baseline="0" dirty="0"/>
                        <a:t> atau sertifikat yang dilegalisasi pimpinan unit kerja setingkat eselon II atau pejabat yang ditugaskan oleh eselon II minimal setingkat eselon III</a:t>
                      </a:r>
                    </a:p>
                    <a:p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5494912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339702" y="91727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600"/>
              </a:spcBef>
            </a:pPr>
            <a:r>
              <a:rPr lang="id-ID" sz="2400" b="1" dirty="0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rPr>
              <a:t>Lakukan Evaluasi Diri...</a:t>
            </a:r>
          </a:p>
        </p:txBody>
      </p:sp>
    </p:spTree>
    <p:extLst>
      <p:ext uri="{BB962C8B-B14F-4D97-AF65-F5344CB8AC3E}">
        <p14:creationId xmlns:p14="http://schemas.microsoft.com/office/powerpoint/2010/main" val="1025718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265813" y="15173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600"/>
              </a:spcBef>
            </a:pPr>
            <a:r>
              <a:rPr lang="id-ID" sz="2400" b="1" dirty="0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Contoh Bukti Fisik,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31" y="947111"/>
            <a:ext cx="4772248" cy="343937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76063" y="1261860"/>
            <a:ext cx="1963037" cy="280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dirty="0">
                <a:solidFill>
                  <a:srgbClr val="FF0000"/>
                </a:solidFill>
              </a:rPr>
              <a:t>Apa lagi ya?</a:t>
            </a:r>
          </a:p>
        </p:txBody>
      </p:sp>
    </p:spTree>
    <p:extLst>
      <p:ext uri="{BB962C8B-B14F-4D97-AF65-F5344CB8AC3E}">
        <p14:creationId xmlns:p14="http://schemas.microsoft.com/office/powerpoint/2010/main" val="669630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90000"/>
            <a:lumOff val="10000"/>
          </a:schemeClr>
        </a:solidFill>
        <a:effectLst/>
      </p:bgPr>
    </p:bg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2" name="Google Shape;3852;p15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3367" r="21417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3051544" y="393405"/>
            <a:ext cx="3663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>
                <a:solidFill>
                  <a:schemeClr val="bg1"/>
                </a:solidFill>
                <a:latin typeface="Dosis ExtraLight" panose="020B0604020202020204" charset="0"/>
              </a:rPr>
              <a:t>Mari kita refleksikan .....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332364" y="1147658"/>
            <a:ext cx="6215672" cy="89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▪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●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○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■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38100" indent="0">
              <a:buFont typeface="Titillium Web Light"/>
              <a:buNone/>
            </a:pPr>
            <a:r>
              <a:rPr lang="id-ID" sz="2400" dirty="0">
                <a:solidFill>
                  <a:schemeClr val="bg1"/>
                </a:solidFill>
              </a:rPr>
              <a:t>Bagian mana yang belum terpenuhi ?</a:t>
            </a: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051544" y="2110235"/>
            <a:ext cx="6215672" cy="89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▪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●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○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■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38100" indent="0">
              <a:buFont typeface="Titillium Web Light"/>
              <a:buNone/>
            </a:pPr>
            <a:r>
              <a:rPr lang="id-ID" sz="2400" dirty="0">
                <a:solidFill>
                  <a:schemeClr val="bg1"/>
                </a:solidFill>
              </a:rPr>
              <a:t>Apa kendala dalam memenuhinya?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2840000" y="3003371"/>
            <a:ext cx="6009122" cy="89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▪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●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○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■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38100" indent="0">
              <a:buFont typeface="Titillium Web Light"/>
              <a:buNone/>
            </a:pPr>
            <a:r>
              <a:rPr lang="id-ID" sz="2400" dirty="0">
                <a:solidFill>
                  <a:schemeClr val="bg1"/>
                </a:solidFill>
              </a:rPr>
              <a:t>Langkah perbaikan apa yang dapat dilakukan?</a:t>
            </a:r>
          </a:p>
        </p:txBody>
      </p:sp>
    </p:spTree>
    <p:extLst>
      <p:ext uri="{BB962C8B-B14F-4D97-AF65-F5344CB8AC3E}">
        <p14:creationId xmlns:p14="http://schemas.microsoft.com/office/powerpoint/2010/main" val="2857682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777771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7200" dirty="0">
                <a:solidFill>
                  <a:srgbClr val="D3EBD5"/>
                </a:solidFill>
              </a:rPr>
              <a:t>Berusaha dan Berdoa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85799" y="3487750"/>
            <a:ext cx="1419767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sz="2800" dirty="0">
                <a:solidFill>
                  <a:srgbClr val="80BFB7"/>
                </a:solidFill>
              </a:rPr>
              <a:t>Adalah </a:t>
            </a:r>
            <a:endParaRPr sz="2800" dirty="0"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8" name="Google Shape;3877;p19"/>
          <p:cNvSpPr txBox="1">
            <a:spLocks/>
          </p:cNvSpPr>
          <p:nvPr/>
        </p:nvSpPr>
        <p:spPr>
          <a:xfrm>
            <a:off x="1843847" y="3560401"/>
            <a:ext cx="6881037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id-ID" sz="7200" dirty="0">
                <a:solidFill>
                  <a:srgbClr val="D3EBD5"/>
                </a:solidFill>
              </a:rPr>
              <a:t>Kunci Keberhasilan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2" name="Google Shape;3851;p15"/>
          <p:cNvSpPr txBox="1">
            <a:spLocks/>
          </p:cNvSpPr>
          <p:nvPr/>
        </p:nvSpPr>
        <p:spPr>
          <a:xfrm>
            <a:off x="640231" y="199360"/>
            <a:ext cx="6781295" cy="188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id-ID" b="1" dirty="0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rPr>
              <a:t>Sub Unsur A : Pendidikan Sekolah dan Mendapat Ijazah/Gelar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id-ID" sz="2000" dirty="0">
              <a:solidFill>
                <a:schemeClr val="bg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id-ID" sz="2000" dirty="0">
                <a:solidFill>
                  <a:schemeClr val="bg1"/>
                </a:solidFill>
              </a:rPr>
              <a:t>Mengikuti Pendidikan Sekolah dan Meperoleh Ijazah/Gelar untuk semua Jenjang JF-PTP</a:t>
            </a:r>
            <a:endParaRPr lang="id-ID" sz="2000" b="1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16905" t="5712" r="17299" b="22227"/>
          <a:stretch/>
        </p:blipFill>
        <p:spPr>
          <a:xfrm>
            <a:off x="2682358" y="2429536"/>
            <a:ext cx="2328530" cy="21751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l="49075" t="1686" r="2277" b="29651"/>
          <a:stretch/>
        </p:blipFill>
        <p:spPr>
          <a:xfrm>
            <a:off x="5165146" y="2472068"/>
            <a:ext cx="3649245" cy="2122947"/>
          </a:xfrm>
          <a:prstGeom prst="rect">
            <a:avLst/>
          </a:prstGeom>
        </p:spPr>
      </p:pic>
      <p:pic>
        <p:nvPicPr>
          <p:cNvPr id="1026" name="Picture 2" descr="Team Training - Sales Pitch Pr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68" y="2489073"/>
            <a:ext cx="2295696" cy="200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612975"/>
              </p:ext>
            </p:extLst>
          </p:nvPr>
        </p:nvGraphicFramePr>
        <p:xfrm>
          <a:off x="180753" y="1528641"/>
          <a:ext cx="6156253" cy="338836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4110089">
                  <a:extLst>
                    <a:ext uri="{9D8B030D-6E8A-4147-A177-3AD203B41FA5}">
                      <a16:colId xmlns="" xmlns:a16="http://schemas.microsoft.com/office/drawing/2014/main" val="1447609393"/>
                    </a:ext>
                  </a:extLst>
                </a:gridCol>
                <a:gridCol w="581423">
                  <a:extLst>
                    <a:ext uri="{9D8B030D-6E8A-4147-A177-3AD203B41FA5}">
                      <a16:colId xmlns="" xmlns:a16="http://schemas.microsoft.com/office/drawing/2014/main" val="1504083470"/>
                    </a:ext>
                  </a:extLst>
                </a:gridCol>
                <a:gridCol w="1464741">
                  <a:extLst>
                    <a:ext uri="{9D8B030D-6E8A-4147-A177-3AD203B41FA5}">
                      <a16:colId xmlns="" xmlns:a16="http://schemas.microsoft.com/office/drawing/2014/main" val="3937092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Kriteria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Y/T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Catatan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6058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Lulusan perguruan tinggi dalam negeri yang terakreditasi</a:t>
                      </a:r>
                      <a:r>
                        <a:rPr lang="id-ID" baseline="0" dirty="0"/>
                        <a:t> BAN PT atau Lembaga Akreditasi Mandiri . Minimal B.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3088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Lulusan Perguruan Tinggi Luar Negeri yang mendapatkan penilaian keterangan ijazah oleh Kemendikbud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5494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Kualifikasi</a:t>
                      </a:r>
                      <a:r>
                        <a:rPr lang="id-ID" baseline="0" dirty="0"/>
                        <a:t> pendidikan relevan kegiatan pengembangan TP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4301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Bukan kelas jaun / kelas sabtu-minggu/eksekutif , kecuali untuk</a:t>
                      </a:r>
                      <a:r>
                        <a:rPr lang="id-ID" baseline="0" dirty="0"/>
                        <a:t> Tugas Belajar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2444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Bidang Study atau jurusan yang dinilai relevan adalah sesuai dengan PTP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551696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339702" y="91727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600"/>
              </a:spcBef>
            </a:pPr>
            <a:r>
              <a:rPr lang="id-ID" sz="2400" b="1" dirty="0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rPr>
              <a:t>Lakukan Evaluasi Diri...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016325"/>
              </p:ext>
            </p:extLst>
          </p:nvPr>
        </p:nvGraphicFramePr>
        <p:xfrm>
          <a:off x="180753" y="1528641"/>
          <a:ext cx="6156253" cy="283972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4110089">
                  <a:extLst>
                    <a:ext uri="{9D8B030D-6E8A-4147-A177-3AD203B41FA5}">
                      <a16:colId xmlns="" xmlns:a16="http://schemas.microsoft.com/office/drawing/2014/main" val="1447609393"/>
                    </a:ext>
                  </a:extLst>
                </a:gridCol>
                <a:gridCol w="581423">
                  <a:extLst>
                    <a:ext uri="{9D8B030D-6E8A-4147-A177-3AD203B41FA5}">
                      <a16:colId xmlns="" xmlns:a16="http://schemas.microsoft.com/office/drawing/2014/main" val="1504083470"/>
                    </a:ext>
                  </a:extLst>
                </a:gridCol>
                <a:gridCol w="1464741">
                  <a:extLst>
                    <a:ext uri="{9D8B030D-6E8A-4147-A177-3AD203B41FA5}">
                      <a16:colId xmlns="" xmlns:a16="http://schemas.microsoft.com/office/drawing/2014/main" val="3937092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200" b="1" dirty="0"/>
                        <a:t>Bukti</a:t>
                      </a:r>
                      <a:r>
                        <a:rPr lang="id-ID" sz="1200" b="1" baseline="0" dirty="0"/>
                        <a:t> fisik</a:t>
                      </a:r>
                      <a:endParaRPr lang="id-ID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Y/T</a:t>
                      </a:r>
                      <a:endParaRPr lang="id-ID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Catatan</a:t>
                      </a:r>
                      <a:endParaRPr lang="id-ID" sz="1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6058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1200" dirty="0"/>
                        <a:t>Salinan Ijazah</a:t>
                      </a:r>
                      <a:r>
                        <a:rPr lang="id-ID" sz="1200" baseline="0" dirty="0"/>
                        <a:t> yang telah dilegalisir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d-ID" sz="1200" baseline="0" dirty="0"/>
                        <a:t>PTN : Fotocopy ijazah dilegalisasi oleh dekan Fakultas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d-ID" sz="1200" baseline="0" dirty="0"/>
                        <a:t>PTS : fotocopy ijazah dilegalisasi oleh pimpinan PT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d-ID" sz="1200" baseline="0" dirty="0"/>
                        <a:t>PT Luar negeri : Fotocopy ijazah disertai SK hasil penilaian ijazah (penyetaraan)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3088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1200" dirty="0"/>
                        <a:t>Surat tugas / ijin belajar</a:t>
                      </a:r>
                    </a:p>
                    <a:p>
                      <a:r>
                        <a:rPr lang="id-ID" sz="1200" dirty="0"/>
                        <a:t>(untuk tugas belajar,</a:t>
                      </a:r>
                      <a:r>
                        <a:rPr lang="id-ID" sz="1200" baseline="0" dirty="0"/>
                        <a:t> harus disertai SK pemberhentian dari PTP, dan SK Pengangkatan Kembali di jabatan PTP)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5494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1200" dirty="0"/>
                        <a:t>Persetujuan teknis dari Badan Kepegawaian Nasional yang diajukan oleh satker masing-masing</a:t>
                      </a:r>
                      <a:r>
                        <a:rPr lang="id-ID" sz="1200" baseline="0" dirty="0"/>
                        <a:t> melalui Biro SDM masing-masing kementerian*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7046342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339702" y="91727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600"/>
              </a:spcBef>
            </a:pPr>
            <a:r>
              <a:rPr lang="id-ID" sz="2400" b="1" dirty="0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rPr>
              <a:t>Lakukan Evaluasi Diri...</a:t>
            </a:r>
          </a:p>
        </p:txBody>
      </p:sp>
    </p:spTree>
    <p:extLst>
      <p:ext uri="{BB962C8B-B14F-4D97-AF65-F5344CB8AC3E}">
        <p14:creationId xmlns:p14="http://schemas.microsoft.com/office/powerpoint/2010/main" val="2152310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169220"/>
              </p:ext>
            </p:extLst>
          </p:nvPr>
        </p:nvGraphicFramePr>
        <p:xfrm>
          <a:off x="180753" y="1528641"/>
          <a:ext cx="6156253" cy="323596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4110089">
                  <a:extLst>
                    <a:ext uri="{9D8B030D-6E8A-4147-A177-3AD203B41FA5}">
                      <a16:colId xmlns="" xmlns:a16="http://schemas.microsoft.com/office/drawing/2014/main" val="1447609393"/>
                    </a:ext>
                  </a:extLst>
                </a:gridCol>
                <a:gridCol w="581423">
                  <a:extLst>
                    <a:ext uri="{9D8B030D-6E8A-4147-A177-3AD203B41FA5}">
                      <a16:colId xmlns="" xmlns:a16="http://schemas.microsoft.com/office/drawing/2014/main" val="1504083470"/>
                    </a:ext>
                  </a:extLst>
                </a:gridCol>
                <a:gridCol w="1464741">
                  <a:extLst>
                    <a:ext uri="{9D8B030D-6E8A-4147-A177-3AD203B41FA5}">
                      <a16:colId xmlns="" xmlns:a16="http://schemas.microsoft.com/office/drawing/2014/main" val="3937092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/>
                        <a:t>Kelengkapan lain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Y/T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Catatan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6058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Melampirkan Surat Perssetujuan</a:t>
                      </a:r>
                      <a:r>
                        <a:rPr lang="id-ID" baseline="0" dirty="0"/>
                        <a:t> teknis (Pertek) pencantuman gelar pendidikan oleh BKN</a:t>
                      </a:r>
                    </a:p>
                    <a:p>
                      <a:endParaRPr lang="id-ID" baseline="0" dirty="0"/>
                    </a:p>
                    <a:p>
                      <a:r>
                        <a:rPr lang="id-ID" baseline="0" dirty="0"/>
                        <a:t>Mekanisme 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d-ID" baseline="0" dirty="0"/>
                        <a:t>Di lingkungan kemdikbud status Tugas Belajar/Ijin belajar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id-ID" baseline="0" dirty="0"/>
                        <a:t>Masing-masing satker mengajukan usulan pencantuman Gelar Pendidikan ke Biro SDM Kemdikbud, untuk kemudian Biro akan memproses ke BKN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d-ID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d-ID" baseline="0" dirty="0"/>
                        <a:t>Diluar Kemdikbud : ........................</a:t>
                      </a:r>
                    </a:p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3088429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339702" y="91727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600"/>
              </a:spcBef>
            </a:pPr>
            <a:r>
              <a:rPr lang="id-ID" sz="2400" b="1" dirty="0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rPr>
              <a:t>Lakukan Evaluasi Diri...</a:t>
            </a:r>
          </a:p>
        </p:txBody>
      </p:sp>
    </p:spTree>
    <p:extLst>
      <p:ext uri="{BB962C8B-B14F-4D97-AF65-F5344CB8AC3E}">
        <p14:creationId xmlns:p14="http://schemas.microsoft.com/office/powerpoint/2010/main" val="35124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265813" y="15173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600"/>
              </a:spcBef>
            </a:pPr>
            <a:r>
              <a:rPr lang="id-ID" sz="2400" b="1" dirty="0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Contoh Bukti Fisik,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13" y="1071361"/>
            <a:ext cx="3665054" cy="28098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611120" y="1071360"/>
            <a:ext cx="1963037" cy="280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dirty="0">
                <a:solidFill>
                  <a:srgbClr val="FF0000"/>
                </a:solidFill>
              </a:rPr>
              <a:t>Pertek?</a:t>
            </a:r>
          </a:p>
        </p:txBody>
      </p:sp>
      <p:sp>
        <p:nvSpPr>
          <p:cNvPr id="7" name="Rectangle 6"/>
          <p:cNvSpPr/>
          <p:nvPr/>
        </p:nvSpPr>
        <p:spPr>
          <a:xfrm>
            <a:off x="4289475" y="1071360"/>
            <a:ext cx="1963037" cy="280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dirty="0">
                <a:solidFill>
                  <a:srgbClr val="FF0000"/>
                </a:solidFill>
              </a:rPr>
              <a:t>Surtug</a:t>
            </a:r>
          </a:p>
        </p:txBody>
      </p:sp>
    </p:spTree>
    <p:extLst>
      <p:ext uri="{BB962C8B-B14F-4D97-AF65-F5344CB8AC3E}">
        <p14:creationId xmlns:p14="http://schemas.microsoft.com/office/powerpoint/2010/main" val="3926095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2" name="Google Shape;3852;p15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3367" r="21417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3051544" y="393405"/>
            <a:ext cx="3663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>
                <a:solidFill>
                  <a:schemeClr val="tx1">
                    <a:lumMod val="10000"/>
                    <a:lumOff val="90000"/>
                  </a:schemeClr>
                </a:solidFill>
                <a:latin typeface="Dosis ExtraLight" panose="020B0604020202020204" charset="0"/>
              </a:rPr>
              <a:t>Mari kita refleksikan .....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332364" y="1147658"/>
            <a:ext cx="6215672" cy="89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▪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●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○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■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38100" indent="0">
              <a:buFont typeface="Titillium Web Light"/>
              <a:buNone/>
            </a:pPr>
            <a:r>
              <a:rPr lang="id-ID" sz="24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Bagian mana yang belum terpenuhi ?</a:t>
            </a: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128662" y="1940757"/>
            <a:ext cx="6215672" cy="89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▪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●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○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■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38100" indent="0">
              <a:buFont typeface="Titillium Web Light"/>
              <a:buNone/>
            </a:pPr>
            <a:r>
              <a:rPr lang="id-ID" sz="24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Apa kendala dalam memenuhinya?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2914894" y="2833893"/>
            <a:ext cx="6009122" cy="89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▪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●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○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■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38100" indent="0">
              <a:buFont typeface="Titillium Web Light"/>
              <a:buNone/>
            </a:pPr>
            <a:r>
              <a:rPr lang="id-ID" sz="24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Langkah perbaikan apa yang dapat dilakukan?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2" name="Google Shape;3851;p15"/>
          <p:cNvSpPr txBox="1">
            <a:spLocks/>
          </p:cNvSpPr>
          <p:nvPr/>
        </p:nvSpPr>
        <p:spPr>
          <a:xfrm>
            <a:off x="1" y="172508"/>
            <a:ext cx="6772939" cy="2357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buNone/>
            </a:pPr>
            <a:r>
              <a:rPr lang="id-ID" b="1" dirty="0"/>
              <a:t>Sub Unsur: B. Pendidikan dan pelatihan fungsional dan atau teknis di bidang teknologi pendidikan/pembelajaran</a:t>
            </a:r>
          </a:p>
          <a:p>
            <a:pPr marL="76200" indent="0">
              <a:buNone/>
            </a:pPr>
            <a:endParaRPr lang="id-ID" sz="900" dirty="0"/>
          </a:p>
          <a:p>
            <a:pPr marL="76200" indent="0">
              <a:buNone/>
            </a:pPr>
            <a:r>
              <a:rPr lang="id-ID" sz="1600" dirty="0"/>
              <a:t>Mengikuti Pendidikan dan pelatihan fungsional dan atau teknis di bidang teknologi pendidikan/pembelajaran serta memperoleh Surat Tanda Tamat Pendidikan dan pelatihan (STIPP) atau sertifikat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0349" t="1681" r="3831" b="49495"/>
          <a:stretch/>
        </p:blipFill>
        <p:spPr>
          <a:xfrm>
            <a:off x="4293276" y="2880769"/>
            <a:ext cx="2339163" cy="14566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47928" t="1851"/>
          <a:stretch/>
        </p:blipFill>
        <p:spPr>
          <a:xfrm>
            <a:off x="6866356" y="843556"/>
            <a:ext cx="2277644" cy="43765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2677207"/>
            <a:ext cx="2829399" cy="246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58441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837</Words>
  <Application>Microsoft Office PowerPoint</Application>
  <PresentationFormat>On-screen Show (16:9)</PresentationFormat>
  <Paragraphs>165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Bookman Old Style</vt:lpstr>
      <vt:lpstr>Titillium Web</vt:lpstr>
      <vt:lpstr>Calibri</vt:lpstr>
      <vt:lpstr>Dosis ExtraLight</vt:lpstr>
      <vt:lpstr>Dosis</vt:lpstr>
      <vt:lpstr>Titillium Web Light</vt:lpstr>
      <vt:lpstr>Mowbray template</vt:lpstr>
      <vt:lpstr>PowerPoint Presentation</vt:lpstr>
      <vt:lpstr>Unsur Pendidikan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Berusaha dan Berdoa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 FOR USE</dc:title>
  <dc:creator>Resti Yuniarti</dc:creator>
  <cp:lastModifiedBy>Indra Cantik</cp:lastModifiedBy>
  <cp:revision>31</cp:revision>
  <dcterms:modified xsi:type="dcterms:W3CDTF">2020-06-29T02:10:05Z</dcterms:modified>
</cp:coreProperties>
</file>