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2" r:id="rId4"/>
    <p:sldId id="281" r:id="rId5"/>
    <p:sldId id="257" r:id="rId6"/>
    <p:sldId id="263" r:id="rId7"/>
    <p:sldId id="264" r:id="rId8"/>
    <p:sldId id="265" r:id="rId9"/>
    <p:sldId id="266" r:id="rId10"/>
    <p:sldId id="267" r:id="rId11"/>
    <p:sldId id="268" r:id="rId12"/>
    <p:sldId id="269" r:id="rId13"/>
    <p:sldId id="270" r:id="rId14"/>
    <p:sldId id="259" r:id="rId15"/>
    <p:sldId id="260" r:id="rId16"/>
    <p:sldId id="261" r:id="rId17"/>
    <p:sldId id="262" r:id="rId18"/>
    <p:sldId id="271" r:id="rId19"/>
    <p:sldId id="272" r:id="rId20"/>
    <p:sldId id="273" r:id="rId21"/>
    <p:sldId id="274" r:id="rId22"/>
    <p:sldId id="275" r:id="rId23"/>
    <p:sldId id="276" r:id="rId24"/>
    <p:sldId id="277" r:id="rId25"/>
    <p:sldId id="278" r:id="rId26"/>
    <p:sldId id="279" r:id="rId27"/>
    <p:sldId id="280"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90" d="100"/>
          <a:sy n="90" d="100"/>
        </p:scale>
        <p:origin x="4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939A0-311E-4DF0-8988-C44BCBFCFA0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48A6EB5-03D3-4804-B28D-7324B709C285}">
      <dgm:prSet phldrT="[Text]"/>
      <dgm:spPr/>
      <dgm:t>
        <a:bodyPr/>
        <a:lstStyle/>
        <a:p>
          <a:r>
            <a:rPr lang="id-ID" dirty="0" smtClean="0"/>
            <a:t>Penerapan Model Pembelajaran</a:t>
          </a:r>
          <a:endParaRPr lang="id-ID" dirty="0"/>
        </a:p>
      </dgm:t>
    </dgm:pt>
    <dgm:pt modelId="{FDC102FE-41BE-4BD5-ABC9-03F745875B72}" type="parTrans" cxnId="{C2869287-A6E3-4231-9A56-ECB5101CCA42}">
      <dgm:prSet/>
      <dgm:spPr/>
      <dgm:t>
        <a:bodyPr/>
        <a:lstStyle/>
        <a:p>
          <a:endParaRPr lang="id-ID"/>
        </a:p>
      </dgm:t>
    </dgm:pt>
    <dgm:pt modelId="{A6ED425E-8A4F-4780-824E-2AD5E77D8753}" type="sibTrans" cxnId="{C2869287-A6E3-4231-9A56-ECB5101CCA42}">
      <dgm:prSet/>
      <dgm:spPr/>
      <dgm:t>
        <a:bodyPr/>
        <a:lstStyle/>
        <a:p>
          <a:endParaRPr lang="id-ID"/>
        </a:p>
      </dgm:t>
    </dgm:pt>
    <dgm:pt modelId="{F9D3DCB2-2189-4BC9-96FD-61758406420B}">
      <dgm:prSet phldrT="[Text]"/>
      <dgm:spPr/>
      <dgm:t>
        <a:bodyPr/>
        <a:lstStyle/>
        <a:p>
          <a:r>
            <a:rPr lang="id-ID" dirty="0" smtClean="0"/>
            <a:t>Pemanfaatan Media Pembelajaran</a:t>
          </a:r>
          <a:endParaRPr lang="id-ID" dirty="0"/>
        </a:p>
      </dgm:t>
    </dgm:pt>
    <dgm:pt modelId="{25EF17C8-4D01-4963-B86E-62EF5AEBB61F}" type="parTrans" cxnId="{ECBB3264-6CC8-4D6A-97FC-B5CBF897A39E}">
      <dgm:prSet/>
      <dgm:spPr/>
      <dgm:t>
        <a:bodyPr/>
        <a:lstStyle/>
        <a:p>
          <a:endParaRPr lang="id-ID"/>
        </a:p>
      </dgm:t>
    </dgm:pt>
    <dgm:pt modelId="{89E24084-A0F2-4BA5-AF34-9C89415625FD}" type="sibTrans" cxnId="{ECBB3264-6CC8-4D6A-97FC-B5CBF897A39E}">
      <dgm:prSet/>
      <dgm:spPr/>
      <dgm:t>
        <a:bodyPr/>
        <a:lstStyle/>
        <a:p>
          <a:endParaRPr lang="id-ID"/>
        </a:p>
      </dgm:t>
    </dgm:pt>
    <dgm:pt modelId="{40322B2C-31FB-46E7-9840-224198E093F1}">
      <dgm:prSet phldrT="[Text]"/>
      <dgm:spPr/>
      <dgm:t>
        <a:bodyPr/>
        <a:lstStyle/>
        <a:p>
          <a:r>
            <a:rPr lang="id-ID" dirty="0" smtClean="0"/>
            <a:t>Pengendalian</a:t>
          </a:r>
        </a:p>
        <a:p>
          <a:r>
            <a:rPr lang="id-ID" dirty="0" smtClean="0"/>
            <a:t>Evaluasi</a:t>
          </a:r>
          <a:endParaRPr lang="id-ID" dirty="0"/>
        </a:p>
      </dgm:t>
    </dgm:pt>
    <dgm:pt modelId="{A13D4855-D83B-4693-B877-8AE4F1B727D8}" type="parTrans" cxnId="{F3FE4A2B-1CFE-4443-9FEA-10012924BCC0}">
      <dgm:prSet/>
      <dgm:spPr/>
      <dgm:t>
        <a:bodyPr/>
        <a:lstStyle/>
        <a:p>
          <a:endParaRPr lang="id-ID"/>
        </a:p>
      </dgm:t>
    </dgm:pt>
    <dgm:pt modelId="{421D995B-77B7-4278-B267-D4B01B19EEA0}" type="sibTrans" cxnId="{F3FE4A2B-1CFE-4443-9FEA-10012924BCC0}">
      <dgm:prSet/>
      <dgm:spPr/>
      <dgm:t>
        <a:bodyPr/>
        <a:lstStyle/>
        <a:p>
          <a:endParaRPr lang="id-ID"/>
        </a:p>
      </dgm:t>
    </dgm:pt>
    <dgm:pt modelId="{21FC32C9-4275-466D-9CA8-95C7760D8FBD}" type="pres">
      <dgm:prSet presAssocID="{D49939A0-311E-4DF0-8988-C44BCBFCFA0F}" presName="Name0" presStyleCnt="0">
        <dgm:presLayoutVars>
          <dgm:dir/>
          <dgm:resizeHandles val="exact"/>
        </dgm:presLayoutVars>
      </dgm:prSet>
      <dgm:spPr/>
    </dgm:pt>
    <dgm:pt modelId="{57AEA6CE-9D7E-471E-962C-EE34E4249644}" type="pres">
      <dgm:prSet presAssocID="{D49939A0-311E-4DF0-8988-C44BCBFCFA0F}" presName="vNodes" presStyleCnt="0"/>
      <dgm:spPr/>
    </dgm:pt>
    <dgm:pt modelId="{52A984B2-C02E-4529-8F9E-D8F4F81245C2}" type="pres">
      <dgm:prSet presAssocID="{248A6EB5-03D3-4804-B28D-7324B709C285}" presName="node" presStyleLbl="node1" presStyleIdx="0" presStyleCnt="3" custScaleY="69134">
        <dgm:presLayoutVars>
          <dgm:bulletEnabled val="1"/>
        </dgm:presLayoutVars>
      </dgm:prSet>
      <dgm:spPr/>
      <dgm:t>
        <a:bodyPr/>
        <a:lstStyle/>
        <a:p>
          <a:endParaRPr lang="id-ID"/>
        </a:p>
      </dgm:t>
    </dgm:pt>
    <dgm:pt modelId="{2FA62A19-25E9-4AB6-9A13-26E819AB6FA1}" type="pres">
      <dgm:prSet presAssocID="{A6ED425E-8A4F-4780-824E-2AD5E77D8753}" presName="spacerT" presStyleCnt="0"/>
      <dgm:spPr/>
    </dgm:pt>
    <dgm:pt modelId="{CEED828A-6221-43E4-8A46-F819CE4A807A}" type="pres">
      <dgm:prSet presAssocID="{A6ED425E-8A4F-4780-824E-2AD5E77D8753}" presName="sibTrans" presStyleLbl="sibTrans2D1" presStyleIdx="0" presStyleCnt="2" custScaleX="65552" custScaleY="64486"/>
      <dgm:spPr/>
      <dgm:t>
        <a:bodyPr/>
        <a:lstStyle/>
        <a:p>
          <a:endParaRPr lang="en-US"/>
        </a:p>
      </dgm:t>
    </dgm:pt>
    <dgm:pt modelId="{1007786A-D484-441B-857E-0E4056DFA373}" type="pres">
      <dgm:prSet presAssocID="{A6ED425E-8A4F-4780-824E-2AD5E77D8753}" presName="spacerB" presStyleCnt="0"/>
      <dgm:spPr/>
    </dgm:pt>
    <dgm:pt modelId="{18C42C58-4DAF-42D4-810E-E3C74FE388EC}" type="pres">
      <dgm:prSet presAssocID="{F9D3DCB2-2189-4BC9-96FD-61758406420B}" presName="node" presStyleLbl="node1" presStyleIdx="1" presStyleCnt="3" custScaleY="74960">
        <dgm:presLayoutVars>
          <dgm:bulletEnabled val="1"/>
        </dgm:presLayoutVars>
      </dgm:prSet>
      <dgm:spPr/>
      <dgm:t>
        <a:bodyPr/>
        <a:lstStyle/>
        <a:p>
          <a:endParaRPr lang="en-US"/>
        </a:p>
      </dgm:t>
    </dgm:pt>
    <dgm:pt modelId="{851BE491-B488-4EAC-A7A6-9A878349452F}" type="pres">
      <dgm:prSet presAssocID="{D49939A0-311E-4DF0-8988-C44BCBFCFA0F}" presName="sibTransLast" presStyleLbl="sibTrans2D1" presStyleIdx="1" presStyleCnt="2"/>
      <dgm:spPr/>
      <dgm:t>
        <a:bodyPr/>
        <a:lstStyle/>
        <a:p>
          <a:endParaRPr lang="en-US"/>
        </a:p>
      </dgm:t>
    </dgm:pt>
    <dgm:pt modelId="{068186A4-573A-45C2-8347-58C457C38A0C}" type="pres">
      <dgm:prSet presAssocID="{D49939A0-311E-4DF0-8988-C44BCBFCFA0F}" presName="connectorText" presStyleLbl="sibTrans2D1" presStyleIdx="1" presStyleCnt="2"/>
      <dgm:spPr/>
      <dgm:t>
        <a:bodyPr/>
        <a:lstStyle/>
        <a:p>
          <a:endParaRPr lang="en-US"/>
        </a:p>
      </dgm:t>
    </dgm:pt>
    <dgm:pt modelId="{C7FF8538-225E-4D69-B59D-3221BEB6F3A4}" type="pres">
      <dgm:prSet presAssocID="{D49939A0-311E-4DF0-8988-C44BCBFCFA0F}" presName="lastNode" presStyleLbl="node1" presStyleIdx="2" presStyleCnt="3" custScaleX="67433" custScaleY="101333">
        <dgm:presLayoutVars>
          <dgm:bulletEnabled val="1"/>
        </dgm:presLayoutVars>
      </dgm:prSet>
      <dgm:spPr/>
      <dgm:t>
        <a:bodyPr/>
        <a:lstStyle/>
        <a:p>
          <a:endParaRPr lang="id-ID"/>
        </a:p>
      </dgm:t>
    </dgm:pt>
  </dgm:ptLst>
  <dgm:cxnLst>
    <dgm:cxn modelId="{1F804E37-8998-466F-A0C5-18D856DA89C1}" type="presOf" srcId="{40322B2C-31FB-46E7-9840-224198E093F1}" destId="{C7FF8538-225E-4D69-B59D-3221BEB6F3A4}" srcOrd="0" destOrd="0" presId="urn:microsoft.com/office/officeart/2005/8/layout/equation2"/>
    <dgm:cxn modelId="{F3FE4A2B-1CFE-4443-9FEA-10012924BCC0}" srcId="{D49939A0-311E-4DF0-8988-C44BCBFCFA0F}" destId="{40322B2C-31FB-46E7-9840-224198E093F1}" srcOrd="2" destOrd="0" parTransId="{A13D4855-D83B-4693-B877-8AE4F1B727D8}" sibTransId="{421D995B-77B7-4278-B267-D4B01B19EEA0}"/>
    <dgm:cxn modelId="{B8634559-9640-48C3-8FB2-015531B17E81}" type="presOf" srcId="{89E24084-A0F2-4BA5-AF34-9C89415625FD}" destId="{851BE491-B488-4EAC-A7A6-9A878349452F}" srcOrd="0" destOrd="0" presId="urn:microsoft.com/office/officeart/2005/8/layout/equation2"/>
    <dgm:cxn modelId="{8906B435-164A-4464-B7A2-DBEF39C1C0B7}" type="presOf" srcId="{D49939A0-311E-4DF0-8988-C44BCBFCFA0F}" destId="{21FC32C9-4275-466D-9CA8-95C7760D8FBD}" srcOrd="0" destOrd="0" presId="urn:microsoft.com/office/officeart/2005/8/layout/equation2"/>
    <dgm:cxn modelId="{BDB39D8F-79E1-4576-A2BE-A33DABC272C6}" type="presOf" srcId="{248A6EB5-03D3-4804-B28D-7324B709C285}" destId="{52A984B2-C02E-4529-8F9E-D8F4F81245C2}" srcOrd="0" destOrd="0" presId="urn:microsoft.com/office/officeart/2005/8/layout/equation2"/>
    <dgm:cxn modelId="{0FBC65F7-C612-4022-B351-9DC31E7C55CD}" type="presOf" srcId="{89E24084-A0F2-4BA5-AF34-9C89415625FD}" destId="{068186A4-573A-45C2-8347-58C457C38A0C}" srcOrd="1" destOrd="0" presId="urn:microsoft.com/office/officeart/2005/8/layout/equation2"/>
    <dgm:cxn modelId="{5AF7081A-D010-431F-A4DE-BFFA201BDF7E}" type="presOf" srcId="{F9D3DCB2-2189-4BC9-96FD-61758406420B}" destId="{18C42C58-4DAF-42D4-810E-E3C74FE388EC}" srcOrd="0" destOrd="0" presId="urn:microsoft.com/office/officeart/2005/8/layout/equation2"/>
    <dgm:cxn modelId="{C3B9FCEB-DB0D-4CC0-BA03-1DC455FD0808}" type="presOf" srcId="{A6ED425E-8A4F-4780-824E-2AD5E77D8753}" destId="{CEED828A-6221-43E4-8A46-F819CE4A807A}" srcOrd="0" destOrd="0" presId="urn:microsoft.com/office/officeart/2005/8/layout/equation2"/>
    <dgm:cxn modelId="{ECBB3264-6CC8-4D6A-97FC-B5CBF897A39E}" srcId="{D49939A0-311E-4DF0-8988-C44BCBFCFA0F}" destId="{F9D3DCB2-2189-4BC9-96FD-61758406420B}" srcOrd="1" destOrd="0" parTransId="{25EF17C8-4D01-4963-B86E-62EF5AEBB61F}" sibTransId="{89E24084-A0F2-4BA5-AF34-9C89415625FD}"/>
    <dgm:cxn modelId="{C2869287-A6E3-4231-9A56-ECB5101CCA42}" srcId="{D49939A0-311E-4DF0-8988-C44BCBFCFA0F}" destId="{248A6EB5-03D3-4804-B28D-7324B709C285}" srcOrd="0" destOrd="0" parTransId="{FDC102FE-41BE-4BD5-ABC9-03F745875B72}" sibTransId="{A6ED425E-8A4F-4780-824E-2AD5E77D8753}"/>
    <dgm:cxn modelId="{680DA5F0-31B4-422A-871C-C73FC2AF0A41}" type="presParOf" srcId="{21FC32C9-4275-466D-9CA8-95C7760D8FBD}" destId="{57AEA6CE-9D7E-471E-962C-EE34E4249644}" srcOrd="0" destOrd="0" presId="urn:microsoft.com/office/officeart/2005/8/layout/equation2"/>
    <dgm:cxn modelId="{5CD7CEE7-5039-41F4-BA83-6D8988873060}" type="presParOf" srcId="{57AEA6CE-9D7E-471E-962C-EE34E4249644}" destId="{52A984B2-C02E-4529-8F9E-D8F4F81245C2}" srcOrd="0" destOrd="0" presId="urn:microsoft.com/office/officeart/2005/8/layout/equation2"/>
    <dgm:cxn modelId="{F6A3691D-FBDD-44BA-9EAD-A5F15CC743DB}" type="presParOf" srcId="{57AEA6CE-9D7E-471E-962C-EE34E4249644}" destId="{2FA62A19-25E9-4AB6-9A13-26E819AB6FA1}" srcOrd="1" destOrd="0" presId="urn:microsoft.com/office/officeart/2005/8/layout/equation2"/>
    <dgm:cxn modelId="{FB0257D3-958E-4AB0-9DED-DF8CA93570AB}" type="presParOf" srcId="{57AEA6CE-9D7E-471E-962C-EE34E4249644}" destId="{CEED828A-6221-43E4-8A46-F819CE4A807A}" srcOrd="2" destOrd="0" presId="urn:microsoft.com/office/officeart/2005/8/layout/equation2"/>
    <dgm:cxn modelId="{CF923D54-600C-41FD-A430-901408FF8D86}" type="presParOf" srcId="{57AEA6CE-9D7E-471E-962C-EE34E4249644}" destId="{1007786A-D484-441B-857E-0E4056DFA373}" srcOrd="3" destOrd="0" presId="urn:microsoft.com/office/officeart/2005/8/layout/equation2"/>
    <dgm:cxn modelId="{A0D8EDD2-A6A8-4280-ADE8-CF313DC40013}" type="presParOf" srcId="{57AEA6CE-9D7E-471E-962C-EE34E4249644}" destId="{18C42C58-4DAF-42D4-810E-E3C74FE388EC}" srcOrd="4" destOrd="0" presId="urn:microsoft.com/office/officeart/2005/8/layout/equation2"/>
    <dgm:cxn modelId="{34C47D4D-1D75-4C90-84E9-7ED0BB8F089F}" type="presParOf" srcId="{21FC32C9-4275-466D-9CA8-95C7760D8FBD}" destId="{851BE491-B488-4EAC-A7A6-9A878349452F}" srcOrd="1" destOrd="0" presId="urn:microsoft.com/office/officeart/2005/8/layout/equation2"/>
    <dgm:cxn modelId="{CAD124E6-97BE-4BAD-8CE5-13889F857A4D}" type="presParOf" srcId="{851BE491-B488-4EAC-A7A6-9A878349452F}" destId="{068186A4-573A-45C2-8347-58C457C38A0C}" srcOrd="0" destOrd="0" presId="urn:microsoft.com/office/officeart/2005/8/layout/equation2"/>
    <dgm:cxn modelId="{6F42348C-9F49-44D8-BB9B-5E68C56EC751}" type="presParOf" srcId="{21FC32C9-4275-466D-9CA8-95C7760D8FBD}" destId="{C7FF8538-225E-4D69-B59D-3221BEB6F3A4}"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r"/>
            <a:r>
              <a:rPr lang="en-GB" dirty="0" err="1" smtClean="0"/>
              <a:t>Pengendalian</a:t>
            </a:r>
            <a:r>
              <a:rPr lang="en-GB" dirty="0" smtClean="0"/>
              <a:t> </a:t>
            </a:r>
            <a:r>
              <a:rPr lang="en-GB" dirty="0" err="1" smtClean="0"/>
              <a:t>dan</a:t>
            </a:r>
            <a:r>
              <a:rPr lang="en-GB" dirty="0" smtClean="0"/>
              <a:t> </a:t>
            </a:r>
            <a:r>
              <a:rPr lang="en-GB" dirty="0" err="1" smtClean="0"/>
              <a:t>Evaluasi</a:t>
            </a:r>
            <a:r>
              <a:rPr lang="en-GB" dirty="0" smtClean="0"/>
              <a:t> </a:t>
            </a:r>
            <a:r>
              <a:rPr lang="en-GB" dirty="0" err="1" smtClean="0"/>
              <a:t>Pemanfaatan</a:t>
            </a:r>
            <a:r>
              <a:rPr lang="en-GB" dirty="0" smtClean="0"/>
              <a:t> Media </a:t>
            </a:r>
            <a:r>
              <a:rPr lang="en-GB" dirty="0" err="1" smtClean="0"/>
              <a:t>dan</a:t>
            </a:r>
            <a:r>
              <a:rPr lang="en-GB" dirty="0" smtClean="0"/>
              <a:t> </a:t>
            </a:r>
            <a:r>
              <a:rPr lang="en-GB" dirty="0" err="1" smtClean="0"/>
              <a:t>Penerapan</a:t>
            </a:r>
            <a:r>
              <a:rPr lang="en-GB" dirty="0" smtClean="0"/>
              <a:t> Model </a:t>
            </a:r>
            <a:r>
              <a:rPr lang="en-GB" dirty="0" err="1" smtClean="0"/>
              <a:t>Pembelajaran</a:t>
            </a:r>
            <a:endParaRPr lang="id-ID" dirty="0"/>
          </a:p>
        </p:txBody>
      </p:sp>
      <p:sp>
        <p:nvSpPr>
          <p:cNvPr id="3" name="Subtitle 2"/>
          <p:cNvSpPr>
            <a:spLocks noGrp="1"/>
          </p:cNvSpPr>
          <p:nvPr>
            <p:ph type="subTitle" idx="1"/>
          </p:nvPr>
        </p:nvSpPr>
        <p:spPr>
          <a:xfrm>
            <a:off x="1524000" y="3602038"/>
            <a:ext cx="9144000" cy="2036762"/>
          </a:xfrm>
        </p:spPr>
        <p:txBody>
          <a:bodyPr>
            <a:normAutofit/>
          </a:bodyPr>
          <a:lstStyle/>
          <a:p>
            <a:pPr algn="r"/>
            <a:r>
              <a:rPr lang="en-GB" sz="4000" dirty="0" err="1" smtClean="0"/>
              <a:t>Unsur</a:t>
            </a:r>
            <a:r>
              <a:rPr lang="en-GB" sz="4000" dirty="0" smtClean="0"/>
              <a:t> II</a:t>
            </a:r>
          </a:p>
          <a:p>
            <a:pPr algn="r"/>
            <a:r>
              <a:rPr lang="en-GB" sz="4000" dirty="0" smtClean="0"/>
              <a:t>Sub </a:t>
            </a:r>
            <a:r>
              <a:rPr lang="en-GB" sz="4000" dirty="0" err="1" smtClean="0"/>
              <a:t>Unsur</a:t>
            </a:r>
            <a:r>
              <a:rPr lang="en-GB" sz="4000" dirty="0" smtClean="0"/>
              <a:t> E </a:t>
            </a:r>
            <a:r>
              <a:rPr lang="en-GB" sz="4000" dirty="0" err="1" smtClean="0"/>
              <a:t>dan</a:t>
            </a:r>
            <a:r>
              <a:rPr lang="en-GB" sz="4000" dirty="0" smtClean="0"/>
              <a:t> F</a:t>
            </a:r>
          </a:p>
          <a:p>
            <a:pPr algn="r"/>
            <a:r>
              <a:rPr lang="en-GB" sz="4000" dirty="0" err="1" smtClean="0"/>
              <a:t>Permenpan</a:t>
            </a:r>
            <a:r>
              <a:rPr lang="en-GB" sz="4000" dirty="0" smtClean="0"/>
              <a:t> No. 28 </a:t>
            </a:r>
            <a:r>
              <a:rPr lang="en-GB" sz="4000" dirty="0" err="1" smtClean="0"/>
              <a:t>Tahun</a:t>
            </a:r>
            <a:r>
              <a:rPr lang="en-GB" sz="4000" dirty="0" smtClean="0"/>
              <a:t> 2017</a:t>
            </a:r>
            <a:endParaRPr lang="id-ID" sz="4000" dirty="0"/>
          </a:p>
        </p:txBody>
      </p:sp>
    </p:spTree>
    <p:extLst>
      <p:ext uri="{BB962C8B-B14F-4D97-AF65-F5344CB8AC3E}">
        <p14:creationId xmlns:p14="http://schemas.microsoft.com/office/powerpoint/2010/main" val="3860641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875"/>
          </a:xfrm>
        </p:spPr>
        <p:txBody>
          <a:bodyPr>
            <a:normAutofit fontScale="90000"/>
          </a:bodyPr>
          <a:lstStyle/>
          <a:p>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513172"/>
              </p:ext>
            </p:extLst>
          </p:nvPr>
        </p:nvGraphicFramePr>
        <p:xfrm>
          <a:off x="838200" y="1130300"/>
          <a:ext cx="10782300" cy="5816600"/>
        </p:xfrm>
        <a:graphic>
          <a:graphicData uri="http://schemas.openxmlformats.org/drawingml/2006/table">
            <a:tbl>
              <a:tblPr firstRow="1" firstCol="1" bandRow="1">
                <a:tableStyleId>{5C22544A-7EE6-4342-B048-85BDC9FD1C3A}</a:tableStyleId>
              </a:tblPr>
              <a:tblGrid>
                <a:gridCol w="10782300"/>
              </a:tblGrid>
              <a:tr h="5816600">
                <a:tc>
                  <a:txBody>
                    <a:bodyPr/>
                    <a:lstStyle/>
                    <a:p>
                      <a:pPr algn="l">
                        <a:lnSpc>
                          <a:spcPct val="107000"/>
                        </a:lnSpc>
                        <a:spcAft>
                          <a:spcPts val="0"/>
                        </a:spcAft>
                        <a:tabLst>
                          <a:tab pos="1890395" algn="l"/>
                        </a:tabLst>
                      </a:pPr>
                      <a:r>
                        <a:rPr lang="it-IT" sz="1600" dirty="0">
                          <a:effectLst/>
                        </a:rPr>
                        <a:t>Butir Kegiatan: </a:t>
                      </a:r>
                      <a:r>
                        <a:rPr lang="id-ID" sz="1600" dirty="0">
                          <a:effectLst/>
                        </a:rPr>
                        <a:t>3. </a:t>
                      </a:r>
                      <a:r>
                        <a:rPr lang="en-US" sz="1600" dirty="0" err="1">
                          <a:effectLst/>
                        </a:rPr>
                        <a:t>Mengendalikan</a:t>
                      </a:r>
                      <a:r>
                        <a:rPr lang="en-US" sz="1600" dirty="0">
                          <a:effectLst/>
                        </a:rPr>
                        <a:t>/</a:t>
                      </a:r>
                      <a:r>
                        <a:rPr lang="en-US" sz="1600" dirty="0" err="1">
                          <a:effectLst/>
                        </a:rPr>
                        <a:t>memantau</a:t>
                      </a:r>
                      <a:r>
                        <a:rPr lang="en-US" sz="1600" dirty="0">
                          <a:effectLst/>
                        </a:rPr>
                        <a:t> </a:t>
                      </a:r>
                      <a:r>
                        <a:rPr lang="en-US" sz="1600" dirty="0" err="1">
                          <a:effectLst/>
                        </a:rPr>
                        <a:t>sistem</a:t>
                      </a:r>
                      <a:r>
                        <a:rPr lang="en-US" sz="1600" dirty="0">
                          <a:effectLst/>
                        </a:rPr>
                        <a:t> model </a:t>
                      </a:r>
                      <a:r>
                        <a:rPr lang="en-US" sz="1600" dirty="0" err="1">
                          <a:effectLst/>
                        </a:rPr>
                        <a:t>pembelajaran</a:t>
                      </a:r>
                      <a:r>
                        <a:rPr lang="en-US" sz="1600" dirty="0">
                          <a:effectLst/>
                        </a:rPr>
                        <a:t> </a:t>
                      </a:r>
                      <a:r>
                        <a:rPr lang="en-US" sz="1600" dirty="0" err="1">
                          <a:effectLst/>
                        </a:rPr>
                        <a:t>terhadap</a:t>
                      </a:r>
                      <a:r>
                        <a:rPr lang="en-US" sz="1600" dirty="0">
                          <a:effectLst/>
                        </a:rPr>
                        <a:t>: </a:t>
                      </a:r>
                      <a:r>
                        <a:rPr lang="en-US" sz="1600" dirty="0" err="1">
                          <a:effectLst/>
                        </a:rPr>
                        <a:t>Pe</a:t>
                      </a:r>
                      <a:r>
                        <a:rPr lang="id-ID" sz="1600" dirty="0">
                          <a:effectLst/>
                        </a:rPr>
                        <a:t>nerapan model e-pembelajaran </a:t>
                      </a:r>
                    </a:p>
                    <a:p>
                      <a:pPr>
                        <a:lnSpc>
                          <a:spcPct val="115000"/>
                        </a:lnSpc>
                        <a:spcAft>
                          <a:spcPts val="1000"/>
                        </a:spcAft>
                      </a:pPr>
                      <a:r>
                        <a:rPr lang="id-ID" sz="1600" dirty="0">
                          <a:effectLst/>
                        </a:rPr>
                        <a:t>Pelaksana Tugas Jenjang : Ahli </a:t>
                      </a:r>
                      <a:r>
                        <a:rPr lang="id-ID" sz="1600" dirty="0" smtClean="0">
                          <a:effectLst/>
                        </a:rPr>
                        <a:t>Madya</a:t>
                      </a:r>
                      <a:endParaRPr lang="en-GB" sz="1600" dirty="0" smtClean="0">
                        <a:effectLst/>
                      </a:endParaRPr>
                    </a:p>
                    <a:p>
                      <a:pPr>
                        <a:lnSpc>
                          <a:spcPct val="115000"/>
                        </a:lnSpc>
                        <a:spcAft>
                          <a:spcPts val="1000"/>
                        </a:spcAft>
                      </a:pPr>
                      <a:r>
                        <a:rPr lang="en-GB" sz="1600" dirty="0" err="1" smtClean="0">
                          <a:effectLst/>
                          <a:latin typeface="Calibri" panose="020F0502020204030204" pitchFamily="34" charset="0"/>
                          <a:ea typeface="MS Mincho"/>
                          <a:cs typeface="Times New Roman" panose="02020603050405020304" pitchFamily="18" charset="0"/>
                        </a:rPr>
                        <a:t>Angka</a:t>
                      </a:r>
                      <a:r>
                        <a:rPr lang="en-GB" sz="1600" dirty="0" smtClean="0">
                          <a:effectLst/>
                          <a:latin typeface="Calibri" panose="020F0502020204030204" pitchFamily="34" charset="0"/>
                          <a:ea typeface="MS Mincho"/>
                          <a:cs typeface="Times New Roman" panose="02020603050405020304" pitchFamily="18" charset="0"/>
                        </a:rPr>
                        <a:t> </a:t>
                      </a:r>
                      <a:r>
                        <a:rPr lang="en-GB" sz="1600" dirty="0" err="1" smtClean="0">
                          <a:effectLst/>
                          <a:latin typeface="Calibri" panose="020F0502020204030204" pitchFamily="34" charset="0"/>
                          <a:ea typeface="MS Mincho"/>
                          <a:cs typeface="Times New Roman" panose="02020603050405020304" pitchFamily="18" charset="0"/>
                        </a:rPr>
                        <a:t>Kredit</a:t>
                      </a:r>
                      <a:r>
                        <a:rPr lang="en-GB" sz="1600" dirty="0" smtClean="0">
                          <a:effectLst/>
                          <a:latin typeface="Calibri" panose="020F0502020204030204" pitchFamily="34" charset="0"/>
                          <a:ea typeface="MS Mincho"/>
                          <a:cs typeface="Times New Roman" panose="02020603050405020304" pitchFamily="18" charset="0"/>
                        </a:rPr>
                        <a:t>: 1,06</a:t>
                      </a:r>
                    </a:p>
                    <a:p>
                      <a:r>
                        <a:rPr lang="id-ID" sz="1800" b="1" kern="1200" dirty="0" smtClean="0">
                          <a:solidFill>
                            <a:schemeClr val="lt1"/>
                          </a:solidFill>
                          <a:effectLst/>
                          <a:latin typeface="+mn-lt"/>
                          <a:ea typeface="+mn-ea"/>
                          <a:cs typeface="+mn-cs"/>
                        </a:rPr>
                        <a:t>Nuryulinda, </a:t>
                      </a:r>
                      <a:r>
                        <a:rPr lang="fi-FI" sz="1800" b="1" kern="1200" dirty="0" smtClean="0">
                          <a:solidFill>
                            <a:schemeClr val="lt1"/>
                          </a:solidFill>
                          <a:effectLst/>
                          <a:latin typeface="+mn-lt"/>
                          <a:ea typeface="+mn-ea"/>
                          <a:cs typeface="+mn-cs"/>
                        </a:rPr>
                        <a:t>M.Pd, PTP Madya, mengendalikan</a:t>
                      </a:r>
                      <a:r>
                        <a:rPr lang="es-ES" sz="1800" b="1" kern="1200" dirty="0" smtClean="0">
                          <a:solidFill>
                            <a:schemeClr val="lt1"/>
                          </a:solidFill>
                          <a:effectLst/>
                          <a:latin typeface="+mn-lt"/>
                          <a:ea typeface="+mn-ea"/>
                          <a:cs typeface="+mn-cs"/>
                        </a:rPr>
                        <a:t> </a:t>
                      </a:r>
                      <a:r>
                        <a:rPr lang="es-ES" sz="1800" b="1" kern="1200" dirty="0" err="1" smtClean="0">
                          <a:solidFill>
                            <a:schemeClr val="lt1"/>
                          </a:solidFill>
                          <a:effectLst/>
                          <a:latin typeface="+mn-lt"/>
                          <a:ea typeface="+mn-ea"/>
                          <a:cs typeface="+mn-cs"/>
                        </a:rPr>
                        <a:t>model</a:t>
                      </a:r>
                      <a:r>
                        <a:rPr lang="es-ES" sz="1800" b="1" kern="1200" dirty="0" smtClean="0">
                          <a:solidFill>
                            <a:schemeClr val="lt1"/>
                          </a:solidFill>
                          <a:effectLst/>
                          <a:latin typeface="+mn-lt"/>
                          <a:ea typeface="+mn-ea"/>
                          <a:cs typeface="+mn-cs"/>
                        </a:rPr>
                        <a:t> </a:t>
                      </a:r>
                      <a:r>
                        <a:rPr lang="es-ES" sz="1800" b="1" kern="1200" dirty="0" err="1" smtClean="0">
                          <a:solidFill>
                            <a:schemeClr val="lt1"/>
                          </a:solidFill>
                          <a:effectLst/>
                          <a:latin typeface="+mn-lt"/>
                          <a:ea typeface="+mn-ea"/>
                          <a:cs typeface="+mn-cs"/>
                        </a:rPr>
                        <a:t>pembelajaran</a:t>
                      </a:r>
                      <a:r>
                        <a:rPr lang="es-E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Pe</a:t>
                      </a:r>
                      <a:r>
                        <a:rPr lang="id-ID" sz="1800" b="1" kern="1200" dirty="0" smtClean="0">
                          <a:solidFill>
                            <a:schemeClr val="lt1"/>
                          </a:solidFill>
                          <a:effectLst/>
                          <a:latin typeface="+mn-lt"/>
                          <a:ea typeface="+mn-ea"/>
                          <a:cs typeface="+mn-cs"/>
                        </a:rPr>
                        <a:t>nerapan model e-pembelajaran </a:t>
                      </a:r>
                      <a:r>
                        <a:rPr lang="es-ES" sz="1800" b="1" kern="1200" dirty="0" err="1" smtClean="0">
                          <a:solidFill>
                            <a:schemeClr val="lt1"/>
                          </a:solidFill>
                          <a:effectLst/>
                          <a:latin typeface="+mn-lt"/>
                          <a:ea typeface="+mn-ea"/>
                          <a:cs typeface="+mn-cs"/>
                        </a:rPr>
                        <a:t>berupa</a:t>
                      </a:r>
                      <a:r>
                        <a:rPr lang="es-ES" sz="1800" b="1" kern="1200" dirty="0" smtClean="0">
                          <a:solidFill>
                            <a:schemeClr val="lt1"/>
                          </a:solidFill>
                          <a:effectLst/>
                          <a:latin typeface="+mn-lt"/>
                          <a:ea typeface="+mn-ea"/>
                          <a:cs typeface="+mn-cs"/>
                        </a:rPr>
                        <a:t> </a:t>
                      </a:r>
                      <a:r>
                        <a:rPr lang="fi-FI" sz="1800" b="1" kern="1200" dirty="0" smtClean="0">
                          <a:solidFill>
                            <a:schemeClr val="lt1"/>
                          </a:solidFill>
                          <a:effectLst/>
                          <a:latin typeface="+mn-lt"/>
                          <a:ea typeface="+mn-ea"/>
                          <a:cs typeface="+mn-cs"/>
                        </a:rPr>
                        <a:t>model pembelajaran </a:t>
                      </a:r>
                      <a:r>
                        <a:rPr lang="fi-FI" sz="1800" b="1" i="1" kern="1200" dirty="0" smtClean="0">
                          <a:solidFill>
                            <a:schemeClr val="lt1"/>
                          </a:solidFill>
                          <a:effectLst/>
                          <a:latin typeface="+mn-lt"/>
                          <a:ea typeface="+mn-ea"/>
                          <a:cs typeface="+mn-cs"/>
                        </a:rPr>
                        <a:t>flipped classroom</a:t>
                      </a:r>
                      <a:r>
                        <a:rPr lang="fi-FI" sz="1800" b="1" kern="1200" dirty="0" smtClean="0">
                          <a:solidFill>
                            <a:schemeClr val="lt1"/>
                          </a:solidFill>
                          <a:effectLst/>
                          <a:latin typeface="+mn-lt"/>
                          <a:ea typeface="+mn-ea"/>
                          <a:cs typeface="+mn-cs"/>
                        </a:rPr>
                        <a:t> dengan memanfaatkan Rumah Belajar pada jenjang SMP dan membuat laporan, diberi angka kredit 1,06 (satu koma nol enam)</a:t>
                      </a:r>
                      <a:endParaRPr lang="id-ID"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 </a:t>
                      </a:r>
                      <a:endParaRPr lang="id-ID" sz="1800" b="1" kern="1200" dirty="0" smtClean="0">
                        <a:solidFill>
                          <a:schemeClr val="lt1"/>
                        </a:solidFill>
                        <a:effectLst/>
                        <a:latin typeface="+mn-lt"/>
                        <a:ea typeface="+mn-ea"/>
                        <a:cs typeface="+mn-cs"/>
                      </a:endParaRPr>
                    </a:p>
                    <a:p>
                      <a:r>
                        <a:rPr lang="fi-FI" sz="1800" b="1" kern="1200" dirty="0" smtClean="0">
                          <a:solidFill>
                            <a:schemeClr val="lt1"/>
                          </a:solidFill>
                          <a:effectLst/>
                          <a:latin typeface="+mn-lt"/>
                          <a:ea typeface="+mn-ea"/>
                          <a:cs typeface="+mn-cs"/>
                        </a:rPr>
                        <a:t>Dra. Rahmat Rafli, M.Pd, PTP Madya, dan Arief, M.Pd, PTP Muda mendapat tugas mengendalikan</a:t>
                      </a:r>
                      <a:r>
                        <a:rPr lang="es-ES" sz="1800" b="1" kern="1200" dirty="0" smtClean="0">
                          <a:solidFill>
                            <a:schemeClr val="lt1"/>
                          </a:solidFill>
                          <a:effectLst/>
                          <a:latin typeface="+mn-lt"/>
                          <a:ea typeface="+mn-ea"/>
                          <a:cs typeface="+mn-cs"/>
                        </a:rPr>
                        <a:t> </a:t>
                      </a:r>
                      <a:r>
                        <a:rPr lang="es-ES" sz="1800" b="1" kern="1200" dirty="0" err="1" smtClean="0">
                          <a:solidFill>
                            <a:schemeClr val="lt1"/>
                          </a:solidFill>
                          <a:effectLst/>
                          <a:latin typeface="+mn-lt"/>
                          <a:ea typeface="+mn-ea"/>
                          <a:cs typeface="+mn-cs"/>
                        </a:rPr>
                        <a:t>model</a:t>
                      </a:r>
                      <a:r>
                        <a:rPr lang="es-ES" sz="1800" b="1" kern="1200" dirty="0" smtClean="0">
                          <a:solidFill>
                            <a:schemeClr val="lt1"/>
                          </a:solidFill>
                          <a:effectLst/>
                          <a:latin typeface="+mn-lt"/>
                          <a:ea typeface="+mn-ea"/>
                          <a:cs typeface="+mn-cs"/>
                        </a:rPr>
                        <a:t> </a:t>
                      </a:r>
                      <a:r>
                        <a:rPr lang="es-ES" sz="1800" b="1" kern="1200" dirty="0" err="1" smtClean="0">
                          <a:solidFill>
                            <a:schemeClr val="lt1"/>
                          </a:solidFill>
                          <a:effectLst/>
                          <a:latin typeface="+mn-lt"/>
                          <a:ea typeface="+mn-ea"/>
                          <a:cs typeface="+mn-cs"/>
                        </a:rPr>
                        <a:t>pembelajaran</a:t>
                      </a:r>
                      <a:r>
                        <a:rPr lang="es-E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Pe</a:t>
                      </a:r>
                      <a:r>
                        <a:rPr lang="id-ID" sz="1800" b="1" kern="1200" dirty="0" smtClean="0">
                          <a:solidFill>
                            <a:schemeClr val="lt1"/>
                          </a:solidFill>
                          <a:effectLst/>
                          <a:latin typeface="+mn-lt"/>
                          <a:ea typeface="+mn-ea"/>
                          <a:cs typeface="+mn-cs"/>
                        </a:rPr>
                        <a:t>nerapan model e-pembelajaran </a:t>
                      </a:r>
                      <a:r>
                        <a:rPr lang="fi-FI" sz="1800" b="1" kern="1200" dirty="0" smtClean="0">
                          <a:solidFill>
                            <a:schemeClr val="lt1"/>
                          </a:solidFill>
                          <a:effectLst/>
                          <a:latin typeface="+mn-lt"/>
                          <a:ea typeface="+mn-ea"/>
                          <a:cs typeface="+mn-cs"/>
                        </a:rPr>
                        <a:t>yang memanfaatkan media audio berbasis aplikasi android pada mata pelajaran Bahasa Inggris untuk satuan pendidikan Sekolah Luar Biasa (SLB)A (tunanetra) jenjang SMA dan membuat sebuah laporan.  Dra. Rahmat Rafli, M.Pd diberi angka kredit 60% x 1,06 = (nol koma enam tiga enam) dan Arief, M.Pd diberi angka kredit 80% x 40% x 1,06 = 0,2544 (nol koma dua lima empat empat).</a:t>
                      </a:r>
                      <a:endParaRPr lang="id-ID" sz="1600" dirty="0" smtClean="0">
                        <a:effectLst/>
                      </a:endParaRPr>
                    </a:p>
                    <a:p>
                      <a:r>
                        <a:rPr lang="fi-FI" sz="1800" b="1" kern="1200" dirty="0" smtClean="0">
                          <a:solidFill>
                            <a:schemeClr val="lt1"/>
                          </a:solidFill>
                          <a:effectLst/>
                          <a:latin typeface="+mn-lt"/>
                          <a:ea typeface="+mn-ea"/>
                          <a:cs typeface="+mn-cs"/>
                        </a:rPr>
                        <a:t> </a:t>
                      </a:r>
                      <a:endParaRPr lang="id-ID" sz="1600" dirty="0" smtClean="0">
                        <a:effectLst/>
                      </a:endParaRPr>
                    </a:p>
                    <a:p>
                      <a:r>
                        <a:rPr lang="fi-FI" sz="1800" b="1" kern="1200" dirty="0" smtClean="0">
                          <a:solidFill>
                            <a:schemeClr val="lt1"/>
                          </a:solidFill>
                          <a:effectLst/>
                          <a:latin typeface="+mn-lt"/>
                          <a:ea typeface="+mn-ea"/>
                          <a:cs typeface="+mn-cs"/>
                        </a:rPr>
                        <a:t>Dra. Meutia, M.Pd, PTP Utama, Anggelina, M.Si, PTP Madya, dan Meilita, S.Pd, PTP Muda mendapat tugas mengendalikan</a:t>
                      </a:r>
                      <a:r>
                        <a:rPr lang="es-ES" sz="1800" b="1" kern="1200" dirty="0" smtClean="0">
                          <a:solidFill>
                            <a:schemeClr val="lt1"/>
                          </a:solidFill>
                          <a:effectLst/>
                          <a:latin typeface="+mn-lt"/>
                          <a:ea typeface="+mn-ea"/>
                          <a:cs typeface="+mn-cs"/>
                        </a:rPr>
                        <a:t> </a:t>
                      </a:r>
                      <a:r>
                        <a:rPr lang="es-ES" sz="1800" b="1" kern="1200" dirty="0" err="1" smtClean="0">
                          <a:solidFill>
                            <a:schemeClr val="lt1"/>
                          </a:solidFill>
                          <a:effectLst/>
                          <a:latin typeface="+mn-lt"/>
                          <a:ea typeface="+mn-ea"/>
                          <a:cs typeface="+mn-cs"/>
                        </a:rPr>
                        <a:t>model</a:t>
                      </a:r>
                      <a:r>
                        <a:rPr lang="es-ES" sz="1800" b="1" kern="1200" dirty="0" smtClean="0">
                          <a:solidFill>
                            <a:schemeClr val="lt1"/>
                          </a:solidFill>
                          <a:effectLst/>
                          <a:latin typeface="+mn-lt"/>
                          <a:ea typeface="+mn-ea"/>
                          <a:cs typeface="+mn-cs"/>
                        </a:rPr>
                        <a:t> </a:t>
                      </a:r>
                      <a:r>
                        <a:rPr lang="es-ES" sz="1800" b="1" kern="1200" dirty="0" err="1" smtClean="0">
                          <a:solidFill>
                            <a:schemeClr val="lt1"/>
                          </a:solidFill>
                          <a:effectLst/>
                          <a:latin typeface="+mn-lt"/>
                          <a:ea typeface="+mn-ea"/>
                          <a:cs typeface="+mn-cs"/>
                        </a:rPr>
                        <a:t>pembelajaran</a:t>
                      </a:r>
                      <a:r>
                        <a:rPr lang="es-E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Pe</a:t>
                      </a:r>
                      <a:r>
                        <a:rPr lang="id-ID" sz="1800" b="1" kern="1200" dirty="0" smtClean="0">
                          <a:solidFill>
                            <a:schemeClr val="lt1"/>
                          </a:solidFill>
                          <a:effectLst/>
                          <a:latin typeface="+mn-lt"/>
                          <a:ea typeface="+mn-ea"/>
                          <a:cs typeface="+mn-cs"/>
                        </a:rPr>
                        <a:t>nerapan model e-pembelajaran</a:t>
                      </a:r>
                      <a:r>
                        <a:rPr lang="fi-FI" sz="1800" b="1" kern="1200" dirty="0" smtClean="0">
                          <a:solidFill>
                            <a:schemeClr val="lt1"/>
                          </a:solidFill>
                          <a:effectLst/>
                          <a:latin typeface="+mn-lt"/>
                          <a:ea typeface="+mn-ea"/>
                          <a:cs typeface="+mn-cs"/>
                        </a:rPr>
                        <a:t> berupa model pembelajaran dalam jaringan (</a:t>
                      </a:r>
                      <a:r>
                        <a:rPr lang="fi-FI" sz="1800" b="1" i="1" kern="1200" dirty="0" smtClean="0">
                          <a:solidFill>
                            <a:schemeClr val="lt1"/>
                          </a:solidFill>
                          <a:effectLst/>
                          <a:latin typeface="+mn-lt"/>
                          <a:ea typeface="+mn-ea"/>
                          <a:cs typeface="+mn-cs"/>
                        </a:rPr>
                        <a:t>online</a:t>
                      </a:r>
                      <a:r>
                        <a:rPr lang="fi-FI" sz="1800" b="1" kern="1200" dirty="0" smtClean="0">
                          <a:solidFill>
                            <a:schemeClr val="lt1"/>
                          </a:solidFill>
                          <a:effectLst/>
                          <a:latin typeface="+mn-lt"/>
                          <a:ea typeface="+mn-ea"/>
                          <a:cs typeface="+mn-cs"/>
                        </a:rPr>
                        <a:t>) melalui Fitur Kelas Maya Rumah Belajar untuk jenjang SMA pada mata pelajaran Kimia dan membuat sebuah laporan. Dra. Meutia, M.Pd diberi angka kredit 50% x 1,06 = 0,53 (nol koma lima tiga), Anggelina, M.Si, PTP Madya diberi angka kredit 25% x 1,06  = 0.265 (nol koma dua enam lima), dan Meilita, S.Pd diberi angka kredit 80% x 25% x 1,06 = 0,212 (nol koma dua satu dua)</a:t>
                      </a:r>
                      <a:endParaRPr lang="id-ID" sz="1600" dirty="0" smtClean="0">
                        <a:effectLst/>
                      </a:endParaRPr>
                    </a:p>
                    <a:p>
                      <a:pPr>
                        <a:lnSpc>
                          <a:spcPct val="115000"/>
                        </a:lnSpc>
                        <a:spcAft>
                          <a:spcPts val="1000"/>
                        </a:spcAft>
                      </a:pPr>
                      <a:endParaRPr lang="id-ID" sz="1600" dirty="0">
                        <a:effectLst/>
                        <a:latin typeface="Calibri" panose="020F0502020204030204" pitchFamily="34" charset="0"/>
                        <a:ea typeface="MS Mincho"/>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656533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7375"/>
          </a:xfrm>
        </p:spPr>
        <p:txBody>
          <a:bodyPr>
            <a:normAutofit fontScale="90000"/>
          </a:bodyPr>
          <a:lstStyle/>
          <a:p>
            <a:endParaRPr lang="id-ID" dirty="0"/>
          </a:p>
        </p:txBody>
      </p:sp>
      <p:sp>
        <p:nvSpPr>
          <p:cNvPr id="3" name="Content Placeholder 2"/>
          <p:cNvSpPr>
            <a:spLocks noGrp="1"/>
          </p:cNvSpPr>
          <p:nvPr>
            <p:ph idx="1"/>
          </p:nvPr>
        </p:nvSpPr>
        <p:spPr>
          <a:xfrm>
            <a:off x="838200" y="1346200"/>
            <a:ext cx="10515600" cy="4830763"/>
          </a:xfrm>
        </p:spPr>
        <p:txBody>
          <a:bodyPr>
            <a:normAutofit fontScale="70000" lnSpcReduction="20000"/>
          </a:bodyPr>
          <a:lstStyle/>
          <a:p>
            <a:pPr marL="0" indent="0">
              <a:buNone/>
            </a:pPr>
            <a:r>
              <a:rPr lang="it-IT" sz="2300" dirty="0"/>
              <a:t>Butir Kegiatan: </a:t>
            </a:r>
            <a:r>
              <a:rPr lang="id-ID" sz="2300" dirty="0"/>
              <a:t>4. </a:t>
            </a:r>
            <a:r>
              <a:rPr lang="en-US" sz="2300" dirty="0" err="1"/>
              <a:t>Mengendalikan</a:t>
            </a:r>
            <a:r>
              <a:rPr lang="en-US" sz="2300" dirty="0"/>
              <a:t>/</a:t>
            </a:r>
            <a:r>
              <a:rPr lang="en-US" sz="2300" dirty="0" err="1"/>
              <a:t>memantau</a:t>
            </a:r>
            <a:r>
              <a:rPr lang="en-US" sz="2300" dirty="0"/>
              <a:t> </a:t>
            </a:r>
            <a:r>
              <a:rPr lang="en-US" sz="2300" dirty="0" err="1"/>
              <a:t>sistem</a:t>
            </a:r>
            <a:r>
              <a:rPr lang="en-US" sz="2300" dirty="0"/>
              <a:t> model </a:t>
            </a:r>
            <a:r>
              <a:rPr lang="en-US" sz="2300" dirty="0" err="1"/>
              <a:t>pembelajaran</a:t>
            </a:r>
            <a:r>
              <a:rPr lang="en-US" sz="2300" dirty="0"/>
              <a:t> </a:t>
            </a:r>
            <a:r>
              <a:rPr lang="en-US" sz="2300" dirty="0" err="1"/>
              <a:t>terhadap</a:t>
            </a:r>
            <a:r>
              <a:rPr lang="en-US" sz="2300" dirty="0"/>
              <a:t>: </a:t>
            </a:r>
            <a:r>
              <a:rPr lang="en-US" sz="2300" dirty="0" err="1"/>
              <a:t>Pe</a:t>
            </a:r>
            <a:r>
              <a:rPr lang="id-ID" sz="2300" dirty="0"/>
              <a:t>nerapan model pembelajaran kompleks </a:t>
            </a:r>
          </a:p>
          <a:p>
            <a:pPr marL="0" indent="0">
              <a:buNone/>
            </a:pPr>
            <a:r>
              <a:rPr lang="id-ID" sz="2300" dirty="0"/>
              <a:t>Pelaksana Tugas Jenjang : Ahli </a:t>
            </a:r>
            <a:r>
              <a:rPr lang="id-ID" sz="2300" dirty="0" smtClean="0"/>
              <a:t>Utama</a:t>
            </a:r>
            <a:endParaRPr lang="en-GB" sz="2300" dirty="0" smtClean="0"/>
          </a:p>
          <a:p>
            <a:pPr marL="0" indent="0">
              <a:buNone/>
            </a:pPr>
            <a:r>
              <a:rPr lang="en-GB" sz="2300" dirty="0" err="1" smtClean="0"/>
              <a:t>Angka</a:t>
            </a:r>
            <a:r>
              <a:rPr lang="en-GB" sz="2300" dirty="0" smtClean="0"/>
              <a:t> </a:t>
            </a:r>
            <a:r>
              <a:rPr lang="en-GB" sz="2300" dirty="0" err="1" smtClean="0"/>
              <a:t>Kredit</a:t>
            </a:r>
            <a:r>
              <a:rPr lang="en-GB" sz="2300" dirty="0" smtClean="0"/>
              <a:t>: 2,53</a:t>
            </a:r>
          </a:p>
          <a:p>
            <a:pPr marL="0" indent="0">
              <a:buNone/>
            </a:pPr>
            <a:r>
              <a:rPr lang="en-GB" sz="2000" dirty="0" err="1" smtClean="0"/>
              <a:t>Contoh</a:t>
            </a:r>
            <a:r>
              <a:rPr lang="en-GB" sz="2000" dirty="0" smtClean="0"/>
              <a:t>:</a:t>
            </a:r>
          </a:p>
          <a:p>
            <a:r>
              <a:rPr lang="en-US" sz="2600" dirty="0"/>
              <a:t>Dr. </a:t>
            </a:r>
            <a:r>
              <a:rPr lang="en-US" sz="2600" dirty="0" err="1"/>
              <a:t>Mazia</a:t>
            </a:r>
            <a:r>
              <a:rPr lang="en-US" sz="2600" dirty="0"/>
              <a:t> </a:t>
            </a:r>
            <a:r>
              <a:rPr lang="en-US" sz="2600" dirty="0" err="1"/>
              <a:t>seorang</a:t>
            </a:r>
            <a:r>
              <a:rPr lang="en-US" sz="2600" dirty="0"/>
              <a:t> PTP </a:t>
            </a:r>
            <a:r>
              <a:rPr lang="en-US" sz="2600" dirty="0" err="1"/>
              <a:t>Utama</a:t>
            </a:r>
            <a:r>
              <a:rPr lang="en-US" sz="2600" dirty="0"/>
              <a:t>, </a:t>
            </a:r>
            <a:r>
              <a:rPr lang="en-US" sz="2600" dirty="0" err="1"/>
              <a:t>mendapatkan</a:t>
            </a:r>
            <a:r>
              <a:rPr lang="en-US" sz="2600" dirty="0"/>
              <a:t> </a:t>
            </a:r>
            <a:r>
              <a:rPr lang="en-US" sz="2600" dirty="0" err="1"/>
              <a:t>tugas</a:t>
            </a:r>
            <a:r>
              <a:rPr lang="en-US" sz="2600" dirty="0"/>
              <a:t> </a:t>
            </a:r>
            <a:r>
              <a:rPr lang="en-US" sz="2600" dirty="0" err="1"/>
              <a:t>mengendalikan</a:t>
            </a:r>
            <a:r>
              <a:rPr lang="en-US" sz="2600" dirty="0"/>
              <a:t> model </a:t>
            </a:r>
            <a:r>
              <a:rPr lang="en-US" sz="2600" dirty="0" err="1"/>
              <a:t>pembelajaran</a:t>
            </a:r>
            <a:r>
              <a:rPr lang="en-US" sz="2600" dirty="0"/>
              <a:t> </a:t>
            </a:r>
            <a:r>
              <a:rPr lang="en-US" sz="2600" dirty="0" err="1"/>
              <a:t>terhadap</a:t>
            </a:r>
            <a:r>
              <a:rPr lang="en-US" sz="2600" dirty="0"/>
              <a:t> </a:t>
            </a:r>
            <a:r>
              <a:rPr lang="en-US" sz="2600" dirty="0" err="1"/>
              <a:t>penerapan</a:t>
            </a:r>
            <a:r>
              <a:rPr lang="en-US" sz="2600" dirty="0"/>
              <a:t> </a:t>
            </a:r>
            <a:r>
              <a:rPr lang="en-US" sz="2600" dirty="0" err="1"/>
              <a:t>pembelajaran</a:t>
            </a:r>
            <a:r>
              <a:rPr lang="en-US" sz="2600" dirty="0"/>
              <a:t> </a:t>
            </a:r>
            <a:r>
              <a:rPr lang="en-US" sz="2600" dirty="0" err="1"/>
              <a:t>kompleks</a:t>
            </a:r>
            <a:r>
              <a:rPr lang="en-US" sz="2600" dirty="0"/>
              <a:t> </a:t>
            </a:r>
            <a:r>
              <a:rPr lang="en-US" sz="2600" dirty="0" err="1"/>
              <a:t>berupa</a:t>
            </a:r>
            <a:r>
              <a:rPr lang="en-US" sz="2600" dirty="0"/>
              <a:t> model </a:t>
            </a:r>
            <a:r>
              <a:rPr lang="en-US" sz="2600" dirty="0" err="1"/>
              <a:t>pembelajaran</a:t>
            </a:r>
            <a:r>
              <a:rPr lang="en-US" sz="2600" dirty="0"/>
              <a:t> di </a:t>
            </a:r>
            <a:r>
              <a:rPr lang="en-US" sz="2600" dirty="0" err="1"/>
              <a:t>sekolah</a:t>
            </a:r>
            <a:r>
              <a:rPr lang="en-US" sz="2600" dirty="0"/>
              <a:t> 3T (</a:t>
            </a:r>
            <a:r>
              <a:rPr lang="en-US" sz="2600" dirty="0" err="1"/>
              <a:t>Terluar</a:t>
            </a:r>
            <a:r>
              <a:rPr lang="en-US" sz="2600" dirty="0"/>
              <a:t>, </a:t>
            </a:r>
            <a:r>
              <a:rPr lang="en-US" sz="2600" dirty="0" err="1"/>
              <a:t>Terdepan</a:t>
            </a:r>
            <a:r>
              <a:rPr lang="en-US" sz="2600" dirty="0"/>
              <a:t>, </a:t>
            </a:r>
            <a:r>
              <a:rPr lang="en-US" sz="2600" dirty="0" err="1"/>
              <a:t>Terpencil</a:t>
            </a:r>
            <a:r>
              <a:rPr lang="en-US" sz="2600" dirty="0"/>
              <a:t>) </a:t>
            </a:r>
            <a:r>
              <a:rPr lang="en-US" sz="2600" dirty="0" err="1"/>
              <a:t>dengan</a:t>
            </a:r>
            <a:r>
              <a:rPr lang="en-US" sz="2600" dirty="0"/>
              <a:t> </a:t>
            </a:r>
            <a:r>
              <a:rPr lang="en-US" sz="2600" dirty="0" err="1"/>
              <a:t>memanfaatkan</a:t>
            </a:r>
            <a:r>
              <a:rPr lang="en-US" sz="2600" dirty="0"/>
              <a:t> </a:t>
            </a:r>
            <a:r>
              <a:rPr lang="en-US" sz="2600" dirty="0" err="1"/>
              <a:t>aplikasi</a:t>
            </a:r>
            <a:r>
              <a:rPr lang="en-US" sz="2600" dirty="0"/>
              <a:t> PSB (</a:t>
            </a:r>
            <a:r>
              <a:rPr lang="en-US" sz="2600" dirty="0" err="1"/>
              <a:t>Pusat</a:t>
            </a:r>
            <a:r>
              <a:rPr lang="en-US" sz="2600" dirty="0"/>
              <a:t> </a:t>
            </a:r>
            <a:r>
              <a:rPr lang="en-US" sz="2600" dirty="0" err="1"/>
              <a:t>Sumber</a:t>
            </a:r>
            <a:r>
              <a:rPr lang="en-US" sz="2600" dirty="0"/>
              <a:t> </a:t>
            </a:r>
            <a:r>
              <a:rPr lang="en-US" sz="2600" dirty="0" err="1"/>
              <a:t>Belajar</a:t>
            </a:r>
            <a:r>
              <a:rPr lang="en-US" sz="2600" dirty="0"/>
              <a:t>) </a:t>
            </a:r>
            <a:r>
              <a:rPr lang="en-US" sz="2600" dirty="0" err="1"/>
              <a:t>secara</a:t>
            </a:r>
            <a:r>
              <a:rPr lang="en-US" sz="2600" dirty="0"/>
              <a:t> daring </a:t>
            </a:r>
            <a:r>
              <a:rPr lang="en-US" sz="2600" dirty="0" err="1"/>
              <a:t>dan</a:t>
            </a:r>
            <a:r>
              <a:rPr lang="en-US" sz="2600" dirty="0"/>
              <a:t> </a:t>
            </a:r>
            <a:r>
              <a:rPr lang="en-US" sz="2600" dirty="0" err="1"/>
              <a:t>membuat</a:t>
            </a:r>
            <a:r>
              <a:rPr lang="en-US" sz="2600" dirty="0"/>
              <a:t> </a:t>
            </a:r>
            <a:r>
              <a:rPr lang="en-US" sz="2600" dirty="0" err="1"/>
              <a:t>laporan</a:t>
            </a:r>
            <a:r>
              <a:rPr lang="en-US" sz="2600" dirty="0"/>
              <a:t>. Dr. </a:t>
            </a:r>
            <a:r>
              <a:rPr lang="en-US" sz="2600" dirty="0" err="1"/>
              <a:t>Mazia</a:t>
            </a:r>
            <a:r>
              <a:rPr lang="en-US" sz="2600" dirty="0"/>
              <a:t> </a:t>
            </a:r>
            <a:r>
              <a:rPr lang="en-US" sz="2600" dirty="0" err="1"/>
              <a:t>diberi</a:t>
            </a:r>
            <a:r>
              <a:rPr lang="en-US" sz="2600" dirty="0"/>
              <a:t> </a:t>
            </a:r>
            <a:r>
              <a:rPr lang="en-US" sz="2600" dirty="0" err="1"/>
              <a:t>angka</a:t>
            </a:r>
            <a:r>
              <a:rPr lang="en-US" sz="2600" dirty="0"/>
              <a:t> </a:t>
            </a:r>
            <a:r>
              <a:rPr lang="en-US" sz="2600" dirty="0" err="1"/>
              <a:t>kredit</a:t>
            </a:r>
            <a:r>
              <a:rPr lang="en-US" sz="2600" dirty="0"/>
              <a:t> 2,53 (</a:t>
            </a:r>
            <a:r>
              <a:rPr lang="en-US" sz="2600" dirty="0" err="1"/>
              <a:t>dua</a:t>
            </a:r>
            <a:r>
              <a:rPr lang="en-US" sz="2600" dirty="0"/>
              <a:t> </a:t>
            </a:r>
            <a:r>
              <a:rPr lang="en-US" sz="2600" dirty="0" err="1"/>
              <a:t>koma</a:t>
            </a:r>
            <a:r>
              <a:rPr lang="en-US" sz="2600" dirty="0"/>
              <a:t> lima </a:t>
            </a:r>
            <a:r>
              <a:rPr lang="en-US" sz="2600" dirty="0" err="1"/>
              <a:t>tiga</a:t>
            </a:r>
            <a:r>
              <a:rPr lang="en-US" sz="2600" dirty="0" smtClean="0"/>
              <a:t>).</a:t>
            </a:r>
            <a:endParaRPr lang="id-ID" sz="2600" dirty="0"/>
          </a:p>
          <a:p>
            <a:r>
              <a:rPr lang="fi-FI" sz="2600" dirty="0"/>
              <a:t>Dr. Faiza Larasati, S,Pd. M.Si, PTP </a:t>
            </a:r>
            <a:r>
              <a:rPr lang="id-ID" sz="2600" dirty="0"/>
              <a:t>Utama</a:t>
            </a:r>
            <a:r>
              <a:rPr lang="en-US" sz="2600" dirty="0"/>
              <a:t> </a:t>
            </a:r>
            <a:r>
              <a:rPr lang="en-US" sz="2600" dirty="0" err="1"/>
              <a:t>dan</a:t>
            </a:r>
            <a:r>
              <a:rPr lang="en-US" sz="2600" dirty="0"/>
              <a:t> I Made Putra, </a:t>
            </a:r>
            <a:r>
              <a:rPr lang="en-US" sz="2600" dirty="0" err="1"/>
              <a:t>M.Pd</a:t>
            </a:r>
            <a:r>
              <a:rPr lang="en-US" sz="2600" dirty="0"/>
              <a:t>, PTP </a:t>
            </a:r>
            <a:r>
              <a:rPr lang="en-US" sz="2600" dirty="0" err="1"/>
              <a:t>Madya</a:t>
            </a:r>
            <a:r>
              <a:rPr lang="en-US" sz="2600" dirty="0"/>
              <a:t> </a:t>
            </a:r>
            <a:r>
              <a:rPr lang="en-US" sz="2600" dirty="0" err="1"/>
              <a:t>mendapatkan</a:t>
            </a:r>
            <a:r>
              <a:rPr lang="en-US" sz="2600" dirty="0"/>
              <a:t> </a:t>
            </a:r>
            <a:r>
              <a:rPr lang="en-US" sz="2600" dirty="0" err="1"/>
              <a:t>tugas</a:t>
            </a:r>
            <a:r>
              <a:rPr lang="en-US" sz="2600" dirty="0"/>
              <a:t> </a:t>
            </a:r>
            <a:r>
              <a:rPr lang="en-US" sz="2600" dirty="0" err="1"/>
              <a:t>untuk</a:t>
            </a:r>
            <a:r>
              <a:rPr lang="en-US" sz="2600" dirty="0"/>
              <a:t> </a:t>
            </a:r>
            <a:r>
              <a:rPr lang="en-US" sz="2600" dirty="0" err="1"/>
              <a:t>mengendalikan</a:t>
            </a:r>
            <a:r>
              <a:rPr lang="en-US" sz="2600" dirty="0"/>
              <a:t> </a:t>
            </a:r>
            <a:r>
              <a:rPr lang="es-ES" sz="2600" dirty="0" err="1"/>
              <a:t>model</a:t>
            </a:r>
            <a:r>
              <a:rPr lang="es-ES" sz="2600" dirty="0"/>
              <a:t> </a:t>
            </a:r>
            <a:r>
              <a:rPr lang="es-ES" sz="2600" dirty="0" err="1"/>
              <a:t>pembelajaran</a:t>
            </a:r>
            <a:r>
              <a:rPr lang="es-ES" sz="2600" dirty="0"/>
              <a:t> </a:t>
            </a:r>
            <a:r>
              <a:rPr lang="es-ES" sz="2600" dirty="0" err="1"/>
              <a:t>terhadap</a:t>
            </a:r>
            <a:r>
              <a:rPr lang="es-ES" sz="2600" dirty="0"/>
              <a:t> </a:t>
            </a:r>
            <a:r>
              <a:rPr lang="es-ES" sz="2600" dirty="0" err="1"/>
              <a:t>penerapan</a:t>
            </a:r>
            <a:r>
              <a:rPr lang="es-ES" sz="2600" dirty="0"/>
              <a:t> </a:t>
            </a:r>
            <a:r>
              <a:rPr lang="es-ES" sz="2600" dirty="0" err="1"/>
              <a:t>pembelajaran</a:t>
            </a:r>
            <a:r>
              <a:rPr lang="es-ES" sz="2600" dirty="0"/>
              <a:t> </a:t>
            </a:r>
            <a:r>
              <a:rPr lang="es-ES" sz="2600" dirty="0" err="1"/>
              <a:t>kompleks</a:t>
            </a:r>
            <a:r>
              <a:rPr lang="es-ES" sz="2600" dirty="0"/>
              <a:t> </a:t>
            </a:r>
            <a:r>
              <a:rPr lang="es-ES" sz="2600" dirty="0" err="1"/>
              <a:t>berupa</a:t>
            </a:r>
            <a:r>
              <a:rPr lang="es-ES" sz="2600" dirty="0"/>
              <a:t> </a:t>
            </a:r>
            <a:r>
              <a:rPr lang="en-US" sz="2600" dirty="0"/>
              <a:t>model </a:t>
            </a:r>
            <a:r>
              <a:rPr lang="en-US" sz="2600" dirty="0" err="1"/>
              <a:t>pembelajaran</a:t>
            </a:r>
            <a:r>
              <a:rPr lang="en-US" sz="2600" dirty="0"/>
              <a:t> SMA </a:t>
            </a:r>
            <a:r>
              <a:rPr lang="en-US" sz="2600" dirty="0" err="1"/>
              <a:t>terbuka</a:t>
            </a:r>
            <a:r>
              <a:rPr lang="en-US" sz="2600" dirty="0"/>
              <a:t> model single mode </a:t>
            </a:r>
            <a:r>
              <a:rPr lang="en-US" sz="2600" dirty="0" err="1"/>
              <a:t>dengan</a:t>
            </a:r>
            <a:r>
              <a:rPr lang="en-US" sz="2600" dirty="0"/>
              <a:t> </a:t>
            </a:r>
            <a:r>
              <a:rPr lang="en-US" sz="2600" dirty="0" err="1"/>
              <a:t>judul</a:t>
            </a:r>
            <a:r>
              <a:rPr lang="en-US" sz="2600" dirty="0"/>
              <a:t> “</a:t>
            </a:r>
            <a:r>
              <a:rPr lang="en-US" sz="2600" dirty="0" err="1"/>
              <a:t>Mengendalikan</a:t>
            </a:r>
            <a:r>
              <a:rPr lang="en-US" sz="2600" dirty="0"/>
              <a:t> model </a:t>
            </a:r>
            <a:r>
              <a:rPr lang="en-US" sz="2600" dirty="0" err="1"/>
              <a:t>pembelajaran</a:t>
            </a:r>
            <a:r>
              <a:rPr lang="en-US" sz="2600" dirty="0"/>
              <a:t> </a:t>
            </a:r>
            <a:r>
              <a:rPr lang="en-US" sz="2600" i="1" dirty="0"/>
              <a:t>blended learning</a:t>
            </a:r>
            <a:r>
              <a:rPr lang="en-US" sz="2600" dirty="0"/>
              <a:t> (</a:t>
            </a:r>
            <a:r>
              <a:rPr lang="en-US" sz="2600" dirty="0" err="1"/>
              <a:t>menggabungkan</a:t>
            </a:r>
            <a:r>
              <a:rPr lang="en-US" sz="2600" dirty="0"/>
              <a:t> </a:t>
            </a:r>
            <a:r>
              <a:rPr lang="en-US" sz="2600" dirty="0" err="1"/>
              <a:t>antara</a:t>
            </a:r>
            <a:r>
              <a:rPr lang="en-US" sz="2600" dirty="0"/>
              <a:t> </a:t>
            </a:r>
            <a:r>
              <a:rPr lang="en-US" sz="2600" dirty="0" err="1"/>
              <a:t>pembelajaran</a:t>
            </a:r>
            <a:r>
              <a:rPr lang="en-US" sz="2600" dirty="0"/>
              <a:t> </a:t>
            </a:r>
            <a:r>
              <a:rPr lang="en-US" sz="2600" i="1" dirty="0"/>
              <a:t>online</a:t>
            </a:r>
            <a:r>
              <a:rPr lang="en-US" sz="2600" dirty="0"/>
              <a:t> </a:t>
            </a:r>
            <a:r>
              <a:rPr lang="en-US" sz="2600" dirty="0" err="1"/>
              <a:t>dan</a:t>
            </a:r>
            <a:r>
              <a:rPr lang="en-US" sz="2600" dirty="0"/>
              <a:t> </a:t>
            </a:r>
            <a:r>
              <a:rPr lang="en-US" sz="2600" i="1" dirty="0"/>
              <a:t>offline</a:t>
            </a:r>
            <a:r>
              <a:rPr lang="en-US" sz="2600" dirty="0"/>
              <a:t> </a:t>
            </a:r>
            <a:r>
              <a:rPr lang="en-US" sz="2600" dirty="0" err="1"/>
              <a:t>dengan</a:t>
            </a:r>
            <a:r>
              <a:rPr lang="en-US" sz="2600" dirty="0"/>
              <a:t> tutorial </a:t>
            </a:r>
            <a:r>
              <a:rPr lang="en-US" sz="2600" dirty="0" err="1"/>
              <a:t>menggunakan</a:t>
            </a:r>
            <a:r>
              <a:rPr lang="en-US" sz="2600" dirty="0"/>
              <a:t> media </a:t>
            </a:r>
            <a:r>
              <a:rPr lang="en-US" sz="2600" dirty="0" err="1"/>
              <a:t>pembelajaran</a:t>
            </a:r>
            <a:r>
              <a:rPr lang="en-US" sz="2600" dirty="0"/>
              <a:t> </a:t>
            </a:r>
            <a:r>
              <a:rPr lang="en-US" sz="2600" dirty="0" err="1"/>
              <a:t>modul</a:t>
            </a:r>
            <a:r>
              <a:rPr lang="en-US" sz="2600" dirty="0"/>
              <a:t> </a:t>
            </a:r>
            <a:r>
              <a:rPr lang="en-US" sz="2600" dirty="0" err="1"/>
              <a:t>sebagai</a:t>
            </a:r>
            <a:r>
              <a:rPr lang="en-US" sz="2600" dirty="0"/>
              <a:t> </a:t>
            </a:r>
            <a:r>
              <a:rPr lang="en-US" sz="2600" dirty="0" err="1"/>
              <a:t>bahan</a:t>
            </a:r>
            <a:r>
              <a:rPr lang="en-US" sz="2600" dirty="0"/>
              <a:t> </a:t>
            </a:r>
            <a:r>
              <a:rPr lang="en-US" sz="2600" dirty="0" err="1"/>
              <a:t>pembelajaran</a:t>
            </a:r>
            <a:r>
              <a:rPr lang="en-US" sz="2600" dirty="0"/>
              <a:t> </a:t>
            </a:r>
            <a:r>
              <a:rPr lang="en-US" sz="2600" i="1" dirty="0"/>
              <a:t>offline</a:t>
            </a:r>
            <a:r>
              <a:rPr lang="en-US" sz="2600" dirty="0"/>
              <a:t> </a:t>
            </a:r>
            <a:r>
              <a:rPr lang="en-US" sz="2600" dirty="0" err="1"/>
              <a:t>dan</a:t>
            </a:r>
            <a:r>
              <a:rPr lang="en-US" sz="2600" dirty="0"/>
              <a:t> </a:t>
            </a:r>
            <a:r>
              <a:rPr lang="en-US" sz="2600" dirty="0" err="1"/>
              <a:t>menggunakan</a:t>
            </a:r>
            <a:r>
              <a:rPr lang="en-US" sz="2600" dirty="0"/>
              <a:t> video streaming/multimedia </a:t>
            </a:r>
            <a:r>
              <a:rPr lang="en-US" sz="2600" dirty="0" err="1"/>
              <a:t>interaktif</a:t>
            </a:r>
            <a:r>
              <a:rPr lang="en-US" sz="2600" dirty="0"/>
              <a:t>/hypermedia </a:t>
            </a:r>
            <a:r>
              <a:rPr lang="en-US" sz="2600" dirty="0" err="1"/>
              <a:t>sebagai</a:t>
            </a:r>
            <a:r>
              <a:rPr lang="en-US" sz="2600" dirty="0"/>
              <a:t> </a:t>
            </a:r>
            <a:r>
              <a:rPr lang="en-US" sz="2600" dirty="0" err="1"/>
              <a:t>bahan</a:t>
            </a:r>
            <a:r>
              <a:rPr lang="en-US" sz="2600" dirty="0"/>
              <a:t> </a:t>
            </a:r>
            <a:r>
              <a:rPr lang="en-US" sz="2600" dirty="0" err="1"/>
              <a:t>pembelajaran</a:t>
            </a:r>
            <a:r>
              <a:rPr lang="en-US" sz="2600" dirty="0"/>
              <a:t> </a:t>
            </a:r>
            <a:r>
              <a:rPr lang="en-US" sz="2600" i="1" dirty="0"/>
              <a:t>online </a:t>
            </a:r>
            <a:r>
              <a:rPr lang="en-US" sz="2600" dirty="0" err="1"/>
              <a:t>dengan</a:t>
            </a:r>
            <a:r>
              <a:rPr lang="en-US" sz="2600" dirty="0"/>
              <a:t> </a:t>
            </a:r>
            <a:r>
              <a:rPr lang="en-US" sz="2600" dirty="0" err="1"/>
              <a:t>menggunakan</a:t>
            </a:r>
            <a:r>
              <a:rPr lang="en-US" sz="2600" dirty="0"/>
              <a:t> model </a:t>
            </a:r>
            <a:r>
              <a:rPr lang="en-US" sz="2600" dirty="0" err="1"/>
              <a:t>pembelajaran</a:t>
            </a:r>
            <a:r>
              <a:rPr lang="en-US" sz="2600" dirty="0"/>
              <a:t> </a:t>
            </a:r>
            <a:r>
              <a:rPr lang="en-US" sz="2600" i="1" dirty="0"/>
              <a:t>project base learning/discovery learning/cooperative learning, </a:t>
            </a:r>
            <a:r>
              <a:rPr lang="en-US" sz="2600" dirty="0" err="1"/>
              <a:t>dll</a:t>
            </a:r>
            <a:r>
              <a:rPr lang="en-US" sz="2600" dirty="0"/>
              <a:t>) di SMA Terbuka </a:t>
            </a:r>
            <a:r>
              <a:rPr lang="en-US" sz="2600" dirty="0" err="1"/>
              <a:t>dengan</a:t>
            </a:r>
            <a:r>
              <a:rPr lang="en-US" sz="2600" dirty="0"/>
              <a:t> </a:t>
            </a:r>
            <a:r>
              <a:rPr lang="en-US" sz="2600" dirty="0" err="1"/>
              <a:t>menggunakan</a:t>
            </a:r>
            <a:r>
              <a:rPr lang="en-US" sz="2600" dirty="0"/>
              <a:t> </a:t>
            </a:r>
            <a:r>
              <a:rPr lang="en-US" sz="2600" dirty="0" err="1"/>
              <a:t>aplikasi</a:t>
            </a:r>
            <a:r>
              <a:rPr lang="en-US" sz="2600" dirty="0"/>
              <a:t> </a:t>
            </a:r>
            <a:r>
              <a:rPr lang="en-US" sz="2600" dirty="0" err="1"/>
              <a:t>Kelas</a:t>
            </a:r>
            <a:r>
              <a:rPr lang="en-US" sz="2600" dirty="0"/>
              <a:t> Maya </a:t>
            </a:r>
            <a:r>
              <a:rPr lang="en-US" sz="2600" dirty="0" err="1"/>
              <a:t>Rumah</a:t>
            </a:r>
            <a:r>
              <a:rPr lang="en-US" sz="2600" dirty="0"/>
              <a:t> </a:t>
            </a:r>
            <a:r>
              <a:rPr lang="en-US" sz="2600" dirty="0" err="1"/>
              <a:t>Belajar</a:t>
            </a:r>
            <a:r>
              <a:rPr lang="en-US" sz="2600" dirty="0"/>
              <a:t>” </a:t>
            </a:r>
            <a:r>
              <a:rPr lang="en-US" sz="2600" dirty="0" err="1"/>
              <a:t>dan</a:t>
            </a:r>
            <a:r>
              <a:rPr lang="en-US" sz="2600" dirty="0"/>
              <a:t> </a:t>
            </a:r>
            <a:r>
              <a:rPr lang="en-US" sz="2600" dirty="0" err="1"/>
              <a:t>membuat</a:t>
            </a:r>
            <a:r>
              <a:rPr lang="en-US" sz="2600" dirty="0"/>
              <a:t> </a:t>
            </a:r>
            <a:r>
              <a:rPr lang="en-US" sz="2600" dirty="0" err="1"/>
              <a:t>sebuah</a:t>
            </a:r>
            <a:r>
              <a:rPr lang="en-US" sz="2600" dirty="0"/>
              <a:t> </a:t>
            </a:r>
            <a:r>
              <a:rPr lang="en-US" sz="2600" dirty="0" err="1"/>
              <a:t>laporan</a:t>
            </a:r>
            <a:r>
              <a:rPr lang="en-US" sz="2600" dirty="0"/>
              <a:t>.  Dr. </a:t>
            </a:r>
            <a:r>
              <a:rPr lang="fi-FI" sz="2600" dirty="0"/>
              <a:t>Faiza Larasati, S,Pd. M.Si</a:t>
            </a:r>
            <a:r>
              <a:rPr lang="en-US" sz="2600" dirty="0"/>
              <a:t> </a:t>
            </a:r>
            <a:r>
              <a:rPr lang="en-US" sz="2600" dirty="0" err="1"/>
              <a:t>diberi</a:t>
            </a:r>
            <a:r>
              <a:rPr lang="en-US" sz="2600" dirty="0"/>
              <a:t> </a:t>
            </a:r>
            <a:r>
              <a:rPr lang="en-US" sz="2600" dirty="0" err="1"/>
              <a:t>angka</a:t>
            </a:r>
            <a:r>
              <a:rPr lang="en-US" sz="2600" dirty="0"/>
              <a:t> </a:t>
            </a:r>
            <a:r>
              <a:rPr lang="en-US" sz="2600" dirty="0" err="1"/>
              <a:t>kredit</a:t>
            </a:r>
            <a:r>
              <a:rPr lang="en-US" sz="2600" dirty="0"/>
              <a:t> 60% x 2,53 = 1,518 (</a:t>
            </a:r>
            <a:r>
              <a:rPr lang="en-US" sz="2600" dirty="0" err="1"/>
              <a:t>satu</a:t>
            </a:r>
            <a:r>
              <a:rPr lang="en-US" sz="2600" dirty="0"/>
              <a:t> </a:t>
            </a:r>
            <a:r>
              <a:rPr lang="en-US" sz="2600" dirty="0" err="1"/>
              <a:t>koma</a:t>
            </a:r>
            <a:r>
              <a:rPr lang="en-US" sz="2600" dirty="0"/>
              <a:t> lima </a:t>
            </a:r>
            <a:r>
              <a:rPr lang="en-US" sz="2600" dirty="0" err="1"/>
              <a:t>satu</a:t>
            </a:r>
            <a:r>
              <a:rPr lang="en-US" sz="2600" dirty="0"/>
              <a:t> </a:t>
            </a:r>
            <a:r>
              <a:rPr lang="en-US" sz="2600" dirty="0" err="1"/>
              <a:t>delapan</a:t>
            </a:r>
            <a:r>
              <a:rPr lang="en-US" sz="2600" dirty="0"/>
              <a:t>) </a:t>
            </a:r>
            <a:r>
              <a:rPr lang="en-US" sz="2600" dirty="0" err="1"/>
              <a:t>dan</a:t>
            </a:r>
            <a:r>
              <a:rPr lang="en-US" sz="2600" dirty="0"/>
              <a:t> I Made Putra, </a:t>
            </a:r>
            <a:r>
              <a:rPr lang="en-US" sz="2600" dirty="0" err="1"/>
              <a:t>M.Pd</a:t>
            </a:r>
            <a:r>
              <a:rPr lang="en-US" sz="2600" dirty="0"/>
              <a:t> </a:t>
            </a:r>
            <a:r>
              <a:rPr lang="en-US" sz="2600" dirty="0" err="1"/>
              <a:t>diberi</a:t>
            </a:r>
            <a:r>
              <a:rPr lang="en-US" sz="2600" dirty="0"/>
              <a:t> </a:t>
            </a:r>
            <a:r>
              <a:rPr lang="en-US" sz="2600" dirty="0" err="1"/>
              <a:t>angka</a:t>
            </a:r>
            <a:r>
              <a:rPr lang="en-US" sz="2600" dirty="0"/>
              <a:t> </a:t>
            </a:r>
            <a:r>
              <a:rPr lang="en-US" sz="2600" dirty="0" err="1"/>
              <a:t>kredit</a:t>
            </a:r>
            <a:r>
              <a:rPr lang="en-US" sz="2600" dirty="0"/>
              <a:t> 80% x 40% x 2,53 = 0,8096 (</a:t>
            </a:r>
            <a:r>
              <a:rPr lang="en-US" sz="2600" dirty="0" err="1"/>
              <a:t>nol</a:t>
            </a:r>
            <a:r>
              <a:rPr lang="en-US" sz="2600" dirty="0"/>
              <a:t> </a:t>
            </a:r>
            <a:r>
              <a:rPr lang="en-US" sz="2600" dirty="0" err="1"/>
              <a:t>koma</a:t>
            </a:r>
            <a:r>
              <a:rPr lang="en-US" sz="2600" dirty="0"/>
              <a:t> </a:t>
            </a:r>
            <a:r>
              <a:rPr lang="en-US" sz="2600" dirty="0" err="1"/>
              <a:t>delapan</a:t>
            </a:r>
            <a:r>
              <a:rPr lang="en-US" sz="2600" dirty="0"/>
              <a:t> </a:t>
            </a:r>
            <a:r>
              <a:rPr lang="en-US" sz="2600" dirty="0" err="1"/>
              <a:t>nol</a:t>
            </a:r>
            <a:r>
              <a:rPr lang="en-US" sz="2600" dirty="0"/>
              <a:t> </a:t>
            </a:r>
            <a:r>
              <a:rPr lang="en-US" sz="2600" dirty="0" err="1"/>
              <a:t>sembilan</a:t>
            </a:r>
            <a:r>
              <a:rPr lang="en-US" sz="2600" dirty="0"/>
              <a:t> </a:t>
            </a:r>
            <a:r>
              <a:rPr lang="en-US" sz="2600" dirty="0" err="1"/>
              <a:t>enam</a:t>
            </a:r>
            <a:r>
              <a:rPr lang="en-US" sz="2600" dirty="0"/>
              <a:t>).</a:t>
            </a:r>
            <a:endParaRPr lang="id-ID" sz="2600" dirty="0"/>
          </a:p>
          <a:p>
            <a:pPr marL="0" indent="0">
              <a:buNone/>
            </a:pPr>
            <a:endParaRPr lang="id-ID" dirty="0"/>
          </a:p>
        </p:txBody>
      </p:sp>
    </p:spTree>
    <p:extLst>
      <p:ext uri="{BB962C8B-B14F-4D97-AF65-F5344CB8AC3E}">
        <p14:creationId xmlns:p14="http://schemas.microsoft.com/office/powerpoint/2010/main" val="2265444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lstStyle/>
          <a:p>
            <a:endParaRPr lang="id-ID" dirty="0"/>
          </a:p>
        </p:txBody>
      </p:sp>
      <p:sp>
        <p:nvSpPr>
          <p:cNvPr id="3" name="Content Placeholder 2"/>
          <p:cNvSpPr>
            <a:spLocks noGrp="1"/>
          </p:cNvSpPr>
          <p:nvPr>
            <p:ph idx="1"/>
          </p:nvPr>
        </p:nvSpPr>
        <p:spPr>
          <a:xfrm>
            <a:off x="838200" y="1257300"/>
            <a:ext cx="10515600" cy="4919663"/>
          </a:xfrm>
        </p:spPr>
        <p:txBody>
          <a:bodyPr>
            <a:normAutofit fontScale="92500" lnSpcReduction="20000"/>
          </a:bodyPr>
          <a:lstStyle/>
          <a:p>
            <a:r>
              <a:rPr lang="it-IT" sz="2000" dirty="0"/>
              <a:t>Butir Kegiatan: </a:t>
            </a:r>
            <a:r>
              <a:rPr lang="id-ID" sz="2000" dirty="0"/>
              <a:t>5. </a:t>
            </a:r>
            <a:r>
              <a:rPr lang="en-US" sz="2000" dirty="0" err="1"/>
              <a:t>Mengendalikan</a:t>
            </a:r>
            <a:r>
              <a:rPr lang="en-US" sz="2000" dirty="0"/>
              <a:t>/</a:t>
            </a:r>
            <a:r>
              <a:rPr lang="en-US" sz="2000" dirty="0" err="1"/>
              <a:t>memantau</a:t>
            </a:r>
            <a:r>
              <a:rPr lang="en-US" sz="2000" dirty="0"/>
              <a:t> </a:t>
            </a:r>
            <a:r>
              <a:rPr lang="en-US" sz="2000" dirty="0" err="1"/>
              <a:t>sistem</a:t>
            </a:r>
            <a:r>
              <a:rPr lang="en-US" sz="2000" dirty="0"/>
              <a:t> model </a:t>
            </a:r>
            <a:r>
              <a:rPr lang="en-US" sz="2000" dirty="0" err="1"/>
              <a:t>pembelajaran</a:t>
            </a:r>
            <a:r>
              <a:rPr lang="en-US" sz="2000" dirty="0"/>
              <a:t> </a:t>
            </a:r>
            <a:r>
              <a:rPr lang="en-US" sz="2000" dirty="0" err="1"/>
              <a:t>terhadap</a:t>
            </a:r>
            <a:r>
              <a:rPr lang="en-US" sz="2000" dirty="0"/>
              <a:t>: </a:t>
            </a:r>
            <a:r>
              <a:rPr lang="en-US" sz="2000" dirty="0" err="1"/>
              <a:t>Pe</a:t>
            </a:r>
            <a:r>
              <a:rPr lang="id-ID" sz="2000" dirty="0"/>
              <a:t>manfaatan aplikasi e-pembelajaran </a:t>
            </a:r>
          </a:p>
          <a:p>
            <a:r>
              <a:rPr lang="id-ID" sz="2000" dirty="0"/>
              <a:t>Pelaksana Tugas Jenjang : Ahli </a:t>
            </a:r>
            <a:r>
              <a:rPr lang="id-ID" sz="2000" dirty="0" smtClean="0"/>
              <a:t>Madya</a:t>
            </a:r>
            <a:endParaRPr lang="en-GB" sz="2000" dirty="0" smtClean="0"/>
          </a:p>
          <a:p>
            <a:r>
              <a:rPr lang="en-GB" sz="2000" dirty="0" err="1" smtClean="0"/>
              <a:t>Angka</a:t>
            </a:r>
            <a:r>
              <a:rPr lang="en-GB" sz="2000" dirty="0" smtClean="0"/>
              <a:t> </a:t>
            </a:r>
            <a:r>
              <a:rPr lang="en-GB" sz="2000" dirty="0" err="1" smtClean="0"/>
              <a:t>kredit</a:t>
            </a:r>
            <a:r>
              <a:rPr lang="en-GB" sz="2000" dirty="0" smtClean="0"/>
              <a:t>: 1,71</a:t>
            </a:r>
          </a:p>
          <a:p>
            <a:pPr marL="0" indent="0">
              <a:buNone/>
            </a:pPr>
            <a:r>
              <a:rPr lang="en-GB" sz="2000" dirty="0" err="1" smtClean="0"/>
              <a:t>Contoh</a:t>
            </a:r>
            <a:r>
              <a:rPr lang="en-GB" sz="2000" dirty="0" smtClean="0"/>
              <a:t>:</a:t>
            </a:r>
          </a:p>
          <a:p>
            <a:r>
              <a:rPr lang="fi-FI" sz="2000" dirty="0"/>
              <a:t>Bayuaji, M.Pd, PTP Madya, mendapatkan tugas untuk mengendalikan model pembelajaran terhadap pemanfaatan aplikasi e-pembelajaran dengan menggunakan ”</a:t>
            </a:r>
            <a:r>
              <a:rPr lang="fi-FI" sz="2000" i="1" dirty="0"/>
              <a:t>moodle</a:t>
            </a:r>
            <a:r>
              <a:rPr lang="fi-FI" sz="2000" dirty="0"/>
              <a:t>” pada mata pelajaran matematika untuk jenjang SMA dan membuat laporan, diberi angka kredit 1,71 (satu koma tujuh satu). </a:t>
            </a:r>
            <a:endParaRPr lang="id-ID" sz="2000" dirty="0"/>
          </a:p>
          <a:p>
            <a:r>
              <a:rPr lang="fi-FI" sz="2000" dirty="0"/>
              <a:t>Drs. Nasution, M.Pd, PTP Madya, dan Randi, S.Pd PTP Muda mengendalikan model pembelajaran terhadap pemanfaatan aplikasi e-pembelajaran ”</a:t>
            </a:r>
            <a:r>
              <a:rPr lang="fi-FI" sz="2000" i="1" dirty="0"/>
              <a:t>Smile</a:t>
            </a:r>
            <a:r>
              <a:rPr lang="fi-FI" sz="2000" dirty="0"/>
              <a:t>” (aplikasi pembelajaran percakapan dalam bahasa Inggris) untuk siswa SMP SLB Tunanetra dan membuat sebuah laporan. Drs. Nasution, M.Pd diberi angka kredit 60% x 1,71 = 1,026 (satu koma nol dua enam) dan Randi, S.Pd diberi angka kredit 80% x 40% x 1,71 = 0.5472 (nol koma lima empat tujuh dua). </a:t>
            </a:r>
            <a:endParaRPr lang="id-ID" sz="2000" dirty="0"/>
          </a:p>
          <a:p>
            <a:r>
              <a:rPr lang="fi-FI" sz="2000" dirty="0"/>
              <a:t>Dr. Randi Purwanto PTP Utama, Stella, M.Pd, PTP Madya, dan Susiana, M.Si PTP Muda, mengendalikan model pembelajaran terhadap pemanfaatan aplikasi e-pembelajaran ”PKB” (Pengembangan Keprofesian Berkelanjutan) dengan aplikasi Edmodo untuk pelatihan daring (</a:t>
            </a:r>
            <a:r>
              <a:rPr lang="fi-FI" sz="2000" i="1" dirty="0"/>
              <a:t>online</a:t>
            </a:r>
            <a:r>
              <a:rPr lang="fi-FI" sz="2000" dirty="0"/>
              <a:t>) Kepala Sekolah jenjang SMP dan membuat sebuah laporan.  DR. Randi Purwanto diberi angka kredit 50% x 1,71 =  0,855 (nol koma delapan lima lima), Stella, M.Pd  diberi angka kredit 25% x 1,71 = 0,4275 (nol koma empat dua tujuh lima) dan Susiana M.Si diberi angka kredit 80% x 25% x 1,71 = 0,342 (nol koma tiga empat dua).</a:t>
            </a:r>
            <a:endParaRPr lang="id-ID" sz="2000" dirty="0"/>
          </a:p>
          <a:p>
            <a:pPr marL="0" indent="0">
              <a:buNone/>
            </a:pPr>
            <a:endParaRPr lang="id-ID" sz="2000" dirty="0"/>
          </a:p>
        </p:txBody>
      </p:sp>
    </p:spTree>
    <p:extLst>
      <p:ext uri="{BB962C8B-B14F-4D97-AF65-F5344CB8AC3E}">
        <p14:creationId xmlns:p14="http://schemas.microsoft.com/office/powerpoint/2010/main" val="201334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lstStyle/>
          <a:p>
            <a:endParaRPr lang="id-ID" dirty="0"/>
          </a:p>
        </p:txBody>
      </p:sp>
      <p:sp>
        <p:nvSpPr>
          <p:cNvPr id="3" name="Content Placeholder 2"/>
          <p:cNvSpPr>
            <a:spLocks noGrp="1"/>
          </p:cNvSpPr>
          <p:nvPr>
            <p:ph idx="1"/>
          </p:nvPr>
        </p:nvSpPr>
        <p:spPr>
          <a:xfrm>
            <a:off x="838200" y="1409700"/>
            <a:ext cx="10515600" cy="4767263"/>
          </a:xfrm>
        </p:spPr>
        <p:txBody>
          <a:bodyPr>
            <a:normAutofit fontScale="92500" lnSpcReduction="10000"/>
          </a:bodyPr>
          <a:lstStyle/>
          <a:p>
            <a:pPr marL="0" indent="0">
              <a:buNone/>
            </a:pPr>
            <a:r>
              <a:rPr lang="it-IT" sz="2000" dirty="0"/>
              <a:t>Butir Kegiatan: </a:t>
            </a:r>
            <a:r>
              <a:rPr lang="id-ID" sz="2000" dirty="0"/>
              <a:t>6. </a:t>
            </a:r>
            <a:r>
              <a:rPr lang="en-US" sz="2000" dirty="0" err="1"/>
              <a:t>Mengendalikan</a:t>
            </a:r>
            <a:r>
              <a:rPr lang="en-US" sz="2000" dirty="0"/>
              <a:t>/</a:t>
            </a:r>
            <a:r>
              <a:rPr lang="en-US" sz="2000" dirty="0" err="1"/>
              <a:t>memantau</a:t>
            </a:r>
            <a:r>
              <a:rPr lang="en-US" sz="2000" dirty="0"/>
              <a:t> </a:t>
            </a:r>
            <a:r>
              <a:rPr lang="en-US" sz="2000" dirty="0" err="1"/>
              <a:t>sistem</a:t>
            </a:r>
            <a:r>
              <a:rPr lang="en-US" sz="2000" dirty="0"/>
              <a:t> model </a:t>
            </a:r>
            <a:r>
              <a:rPr lang="en-US" sz="2000" dirty="0" err="1"/>
              <a:t>pembelajaran</a:t>
            </a:r>
            <a:r>
              <a:rPr lang="en-US" sz="2000" dirty="0"/>
              <a:t> </a:t>
            </a:r>
            <a:r>
              <a:rPr lang="en-US" sz="2000" dirty="0" err="1"/>
              <a:t>terhadap</a:t>
            </a:r>
            <a:r>
              <a:rPr lang="en-US" sz="2000" dirty="0"/>
              <a:t>: </a:t>
            </a:r>
            <a:r>
              <a:rPr lang="en-US" sz="2000" dirty="0" err="1"/>
              <a:t>Pe</a:t>
            </a:r>
            <a:r>
              <a:rPr lang="id-ID" sz="2000" dirty="0"/>
              <a:t>nerapan inovasi teknologi pembelajaran </a:t>
            </a:r>
          </a:p>
          <a:p>
            <a:pPr marL="0" indent="0">
              <a:buNone/>
            </a:pPr>
            <a:r>
              <a:rPr lang="id-ID" sz="2000" dirty="0" smtClean="0"/>
              <a:t>Pelaksana </a:t>
            </a:r>
            <a:r>
              <a:rPr lang="id-ID" sz="2000" dirty="0"/>
              <a:t>Tugas Jenjang : Ahli </a:t>
            </a:r>
            <a:r>
              <a:rPr lang="id-ID" sz="2000" dirty="0" smtClean="0"/>
              <a:t>Utama</a:t>
            </a:r>
            <a:endParaRPr lang="en-GB" sz="2000" dirty="0" smtClean="0"/>
          </a:p>
          <a:p>
            <a:pPr marL="0" indent="0">
              <a:buNone/>
            </a:pPr>
            <a:r>
              <a:rPr lang="en-GB" sz="2000" dirty="0" err="1" smtClean="0"/>
              <a:t>Angka</a:t>
            </a:r>
            <a:r>
              <a:rPr lang="en-GB" sz="2000" dirty="0" smtClean="0"/>
              <a:t> </a:t>
            </a:r>
            <a:r>
              <a:rPr lang="en-GB" sz="2000" dirty="0" err="1" smtClean="0"/>
              <a:t>Kredit</a:t>
            </a:r>
            <a:r>
              <a:rPr lang="en-GB" sz="2000" dirty="0" smtClean="0"/>
              <a:t>: 2,53</a:t>
            </a:r>
          </a:p>
          <a:p>
            <a:pPr marL="0" indent="0">
              <a:buNone/>
            </a:pPr>
            <a:r>
              <a:rPr lang="en-GB" sz="2000" dirty="0" err="1" smtClean="0"/>
              <a:t>Contoh</a:t>
            </a:r>
            <a:r>
              <a:rPr lang="en-GB" sz="2000" dirty="0" smtClean="0"/>
              <a:t>:</a:t>
            </a:r>
          </a:p>
          <a:p>
            <a:r>
              <a:rPr lang="en-US" sz="2000" dirty="0"/>
              <a:t>Dr. </a:t>
            </a:r>
            <a:r>
              <a:rPr lang="en-US" sz="2000" dirty="0" err="1"/>
              <a:t>Tatia</a:t>
            </a:r>
            <a:r>
              <a:rPr lang="en-US" sz="2000" dirty="0"/>
              <a:t> </a:t>
            </a:r>
            <a:r>
              <a:rPr lang="en-US" sz="2000" dirty="0" err="1"/>
              <a:t>Alifia</a:t>
            </a:r>
            <a:r>
              <a:rPr lang="en-US" sz="2000" dirty="0"/>
              <a:t>, </a:t>
            </a:r>
            <a:r>
              <a:rPr lang="en-US" sz="2000" dirty="0" err="1"/>
              <a:t>seorang</a:t>
            </a:r>
            <a:r>
              <a:rPr lang="en-US" sz="2000" dirty="0"/>
              <a:t> PTP </a:t>
            </a:r>
            <a:r>
              <a:rPr lang="en-US" sz="2000" dirty="0" err="1"/>
              <a:t>Utama</a:t>
            </a:r>
            <a:r>
              <a:rPr lang="en-US" sz="2000" dirty="0"/>
              <a:t> </a:t>
            </a:r>
            <a:r>
              <a:rPr lang="en-US" sz="2000" dirty="0" err="1"/>
              <a:t>dan</a:t>
            </a:r>
            <a:r>
              <a:rPr lang="en-US" sz="2000" dirty="0"/>
              <a:t> Ni </a:t>
            </a:r>
            <a:r>
              <a:rPr lang="en-US" sz="2000" dirty="0" err="1"/>
              <a:t>Wayan</a:t>
            </a:r>
            <a:r>
              <a:rPr lang="en-US" sz="2000" dirty="0"/>
              <a:t> Sri </a:t>
            </a:r>
            <a:r>
              <a:rPr lang="en-US" sz="2000" dirty="0" err="1"/>
              <a:t>Dewanti</a:t>
            </a:r>
            <a:r>
              <a:rPr lang="en-US" sz="2000" dirty="0"/>
              <a:t>, </a:t>
            </a:r>
            <a:r>
              <a:rPr lang="en-US" sz="2000" dirty="0" err="1"/>
              <a:t>M.Pd</a:t>
            </a:r>
            <a:r>
              <a:rPr lang="en-US" sz="2000" dirty="0"/>
              <a:t>, PTP </a:t>
            </a:r>
            <a:r>
              <a:rPr lang="en-US" sz="2000" dirty="0" err="1"/>
              <a:t>Madya</a:t>
            </a:r>
            <a:r>
              <a:rPr lang="en-US" sz="2000" dirty="0"/>
              <a:t> </a:t>
            </a:r>
            <a:r>
              <a:rPr lang="en-US" sz="2000" dirty="0" err="1"/>
              <a:t>ditugaskan</a:t>
            </a:r>
            <a:r>
              <a:rPr lang="en-US" sz="2000" dirty="0"/>
              <a:t> </a:t>
            </a:r>
            <a:r>
              <a:rPr lang="en-US" sz="2000" dirty="0" err="1"/>
              <a:t>untuk</a:t>
            </a:r>
            <a:r>
              <a:rPr lang="en-US" sz="2000" dirty="0"/>
              <a:t> </a:t>
            </a:r>
            <a:r>
              <a:rPr lang="fi-FI" sz="2000" dirty="0"/>
              <a:t>mengendalikan model pembelajaran</a:t>
            </a:r>
            <a:r>
              <a:rPr lang="en-US" sz="2000" dirty="0"/>
              <a:t> </a:t>
            </a:r>
            <a:r>
              <a:rPr lang="en-US" sz="2000" dirty="0" err="1"/>
              <a:t>terhadap</a:t>
            </a:r>
            <a:r>
              <a:rPr lang="en-US" sz="2000" dirty="0"/>
              <a:t> </a:t>
            </a:r>
            <a:r>
              <a:rPr lang="en-US" sz="2000" dirty="0" err="1"/>
              <a:t>penerapan</a:t>
            </a:r>
            <a:r>
              <a:rPr lang="en-US" sz="2000" dirty="0"/>
              <a:t> </a:t>
            </a:r>
            <a:r>
              <a:rPr lang="en-US" sz="2000" dirty="0" err="1"/>
              <a:t>inovasi</a:t>
            </a:r>
            <a:r>
              <a:rPr lang="en-US" sz="2000" dirty="0"/>
              <a:t> </a:t>
            </a:r>
            <a:r>
              <a:rPr lang="en-US" sz="2000" dirty="0" err="1"/>
              <a:t>teknologi</a:t>
            </a:r>
            <a:r>
              <a:rPr lang="en-US" sz="2000" dirty="0"/>
              <a:t> </a:t>
            </a:r>
            <a:r>
              <a:rPr lang="en-US" sz="2000" dirty="0" err="1"/>
              <a:t>pembelajaran</a:t>
            </a:r>
            <a:r>
              <a:rPr lang="en-US" sz="2000" dirty="0"/>
              <a:t> yang </a:t>
            </a:r>
            <a:r>
              <a:rPr lang="en-US" sz="2000" dirty="0" err="1"/>
              <a:t>memanfaatkan</a:t>
            </a:r>
            <a:r>
              <a:rPr lang="en-US" sz="2000" dirty="0"/>
              <a:t> </a:t>
            </a:r>
            <a:r>
              <a:rPr lang="en-US" sz="2000" dirty="0" err="1"/>
              <a:t>konten</a:t>
            </a:r>
            <a:r>
              <a:rPr lang="en-US" sz="2000" dirty="0"/>
              <a:t> </a:t>
            </a:r>
            <a:r>
              <a:rPr lang="en-US" sz="2000" dirty="0" err="1"/>
              <a:t>dengan</a:t>
            </a:r>
            <a:r>
              <a:rPr lang="en-US" sz="2000" dirty="0"/>
              <a:t> </a:t>
            </a:r>
            <a:r>
              <a:rPr lang="en-US" sz="2000" dirty="0" err="1"/>
              <a:t>menggunakan</a:t>
            </a:r>
            <a:r>
              <a:rPr lang="en-US" sz="2000" dirty="0"/>
              <a:t> </a:t>
            </a:r>
            <a:r>
              <a:rPr lang="en-US" sz="2000" dirty="0" err="1"/>
              <a:t>teknologi</a:t>
            </a:r>
            <a:r>
              <a:rPr lang="en-US" sz="2000" dirty="0"/>
              <a:t> augmented reality </a:t>
            </a:r>
            <a:r>
              <a:rPr lang="en-US" sz="2000" dirty="0" err="1"/>
              <a:t>untuk</a:t>
            </a:r>
            <a:r>
              <a:rPr lang="en-US" sz="2000" dirty="0"/>
              <a:t> </a:t>
            </a:r>
            <a:r>
              <a:rPr lang="en-US" sz="2000" dirty="0" err="1"/>
              <a:t>pembelajaran</a:t>
            </a:r>
            <a:r>
              <a:rPr lang="en-US" sz="2000" dirty="0"/>
              <a:t> </a:t>
            </a:r>
            <a:r>
              <a:rPr lang="en-US" sz="2000" dirty="0" err="1"/>
              <a:t>Biologi</a:t>
            </a:r>
            <a:r>
              <a:rPr lang="en-US" sz="2000" dirty="0"/>
              <a:t> di SMA </a:t>
            </a:r>
            <a:r>
              <a:rPr lang="en-US" sz="2000" dirty="0" err="1"/>
              <a:t>dan</a:t>
            </a:r>
            <a:r>
              <a:rPr lang="en-US" sz="2000" dirty="0"/>
              <a:t> </a:t>
            </a:r>
            <a:r>
              <a:rPr lang="en-US" sz="2000" dirty="0" err="1"/>
              <a:t>membuat</a:t>
            </a:r>
            <a:r>
              <a:rPr lang="en-US" sz="2000" dirty="0"/>
              <a:t> </a:t>
            </a:r>
            <a:r>
              <a:rPr lang="en-US" sz="2000" dirty="0" err="1"/>
              <a:t>sebuah</a:t>
            </a:r>
            <a:r>
              <a:rPr lang="en-US" sz="2000" dirty="0"/>
              <a:t> </a:t>
            </a:r>
            <a:r>
              <a:rPr lang="en-US" sz="2000" dirty="0" err="1"/>
              <a:t>laporan</a:t>
            </a:r>
            <a:r>
              <a:rPr lang="en-US" sz="2000" dirty="0"/>
              <a:t>, </a:t>
            </a:r>
            <a:r>
              <a:rPr lang="en-US" sz="2000" dirty="0" err="1"/>
              <a:t>diberi</a:t>
            </a:r>
            <a:r>
              <a:rPr lang="en-US" sz="2000" dirty="0"/>
              <a:t> </a:t>
            </a:r>
            <a:r>
              <a:rPr lang="en-US" sz="2000" dirty="0" err="1"/>
              <a:t>angka</a:t>
            </a:r>
            <a:r>
              <a:rPr lang="en-US" sz="2000" dirty="0"/>
              <a:t> </a:t>
            </a:r>
            <a:r>
              <a:rPr lang="en-US" sz="2000" dirty="0" err="1"/>
              <a:t>kredit</a:t>
            </a:r>
            <a:r>
              <a:rPr lang="en-US" sz="2000" dirty="0"/>
              <a:t> 60% x 2,53 = 1,518 (</a:t>
            </a:r>
            <a:r>
              <a:rPr lang="en-US" sz="2000" dirty="0" err="1"/>
              <a:t>satu</a:t>
            </a:r>
            <a:r>
              <a:rPr lang="en-US" sz="2000" dirty="0"/>
              <a:t> </a:t>
            </a:r>
            <a:r>
              <a:rPr lang="en-US" sz="2000" dirty="0" err="1"/>
              <a:t>koma</a:t>
            </a:r>
            <a:r>
              <a:rPr lang="en-US" sz="2000" dirty="0"/>
              <a:t> lima </a:t>
            </a:r>
            <a:r>
              <a:rPr lang="en-US" sz="2000" dirty="0" err="1"/>
              <a:t>satu</a:t>
            </a:r>
            <a:r>
              <a:rPr lang="en-US" sz="2000" dirty="0"/>
              <a:t> </a:t>
            </a:r>
            <a:r>
              <a:rPr lang="en-US" sz="2000" dirty="0" err="1"/>
              <a:t>delapan</a:t>
            </a:r>
            <a:r>
              <a:rPr lang="en-US" sz="2000" dirty="0"/>
              <a:t>) </a:t>
            </a:r>
            <a:r>
              <a:rPr lang="en-US" sz="2000" dirty="0" err="1"/>
              <a:t>dan</a:t>
            </a:r>
            <a:r>
              <a:rPr lang="en-US" sz="2000" dirty="0"/>
              <a:t> Ni </a:t>
            </a:r>
            <a:r>
              <a:rPr lang="en-US" sz="2000" dirty="0" err="1"/>
              <a:t>Wayan</a:t>
            </a:r>
            <a:r>
              <a:rPr lang="en-US" sz="2000" dirty="0"/>
              <a:t> Sri </a:t>
            </a:r>
            <a:r>
              <a:rPr lang="en-US" sz="2000" dirty="0" err="1"/>
              <a:t>Dewanti</a:t>
            </a:r>
            <a:r>
              <a:rPr lang="en-US" sz="2000" dirty="0"/>
              <a:t>, </a:t>
            </a:r>
            <a:r>
              <a:rPr lang="en-US" sz="2000" dirty="0" err="1"/>
              <a:t>M.Pd</a:t>
            </a:r>
            <a:r>
              <a:rPr lang="en-US" sz="2000" dirty="0"/>
              <a:t> </a:t>
            </a:r>
            <a:r>
              <a:rPr lang="en-US" sz="2000" dirty="0" err="1"/>
              <a:t>diberi</a:t>
            </a:r>
            <a:r>
              <a:rPr lang="en-US" sz="2000" dirty="0"/>
              <a:t> </a:t>
            </a:r>
            <a:r>
              <a:rPr lang="en-US" sz="2000" dirty="0" err="1"/>
              <a:t>angka</a:t>
            </a:r>
            <a:r>
              <a:rPr lang="en-US" sz="2000" dirty="0"/>
              <a:t> </a:t>
            </a:r>
            <a:r>
              <a:rPr lang="en-US" sz="2000" dirty="0" err="1"/>
              <a:t>kredit</a:t>
            </a:r>
            <a:r>
              <a:rPr lang="en-US" sz="2000" dirty="0"/>
              <a:t> 40% x 2,53= 1,012 (</a:t>
            </a:r>
            <a:r>
              <a:rPr lang="en-US" sz="2000" dirty="0" err="1"/>
              <a:t>satu</a:t>
            </a:r>
            <a:r>
              <a:rPr lang="en-US" sz="2000" dirty="0"/>
              <a:t> </a:t>
            </a:r>
            <a:r>
              <a:rPr lang="en-US" sz="2000" dirty="0" err="1"/>
              <a:t>koma</a:t>
            </a:r>
            <a:r>
              <a:rPr lang="en-US" sz="2000" dirty="0"/>
              <a:t> </a:t>
            </a:r>
            <a:r>
              <a:rPr lang="en-US" sz="2000" dirty="0" err="1"/>
              <a:t>nol</a:t>
            </a:r>
            <a:r>
              <a:rPr lang="en-US" sz="2000" dirty="0"/>
              <a:t> </a:t>
            </a:r>
            <a:r>
              <a:rPr lang="en-US" sz="2000" dirty="0" err="1"/>
              <a:t>satu</a:t>
            </a:r>
            <a:r>
              <a:rPr lang="en-US" sz="2000" dirty="0"/>
              <a:t> </a:t>
            </a:r>
            <a:r>
              <a:rPr lang="en-US" sz="2000" dirty="0" err="1"/>
              <a:t>dua</a:t>
            </a:r>
            <a:r>
              <a:rPr lang="en-US" sz="2000" dirty="0" smtClean="0"/>
              <a:t>).</a:t>
            </a:r>
            <a:endParaRPr lang="id-ID" sz="2000" dirty="0"/>
          </a:p>
          <a:p>
            <a:r>
              <a:rPr lang="en-US" sz="2000" dirty="0"/>
              <a:t>Dr. </a:t>
            </a:r>
            <a:r>
              <a:rPr lang="en-US" sz="2000" dirty="0" err="1"/>
              <a:t>Tatia</a:t>
            </a:r>
            <a:r>
              <a:rPr lang="en-US" sz="2000" dirty="0"/>
              <a:t>, PTP </a:t>
            </a:r>
            <a:r>
              <a:rPr lang="en-US" sz="2000" dirty="0" err="1"/>
              <a:t>Utama</a:t>
            </a:r>
            <a:r>
              <a:rPr lang="en-US" sz="2000" dirty="0"/>
              <a:t>, </a:t>
            </a:r>
            <a:r>
              <a:rPr lang="en-US" sz="2000" dirty="0" err="1"/>
              <a:t>Hari</a:t>
            </a:r>
            <a:r>
              <a:rPr lang="en-US" sz="2000" dirty="0"/>
              <a:t> </a:t>
            </a:r>
            <a:r>
              <a:rPr lang="en-US" sz="2000" dirty="0" err="1"/>
              <a:t>Pambudi</a:t>
            </a:r>
            <a:r>
              <a:rPr lang="en-US" sz="2000" dirty="0"/>
              <a:t>, </a:t>
            </a:r>
            <a:r>
              <a:rPr lang="en-US" sz="2000" dirty="0" err="1"/>
              <a:t>M.Pd</a:t>
            </a:r>
            <a:r>
              <a:rPr lang="en-US" sz="2000" dirty="0"/>
              <a:t>, PTP </a:t>
            </a:r>
            <a:r>
              <a:rPr lang="en-US" sz="2000" dirty="0" err="1"/>
              <a:t>Madya</a:t>
            </a:r>
            <a:r>
              <a:rPr lang="en-US" sz="2000" dirty="0"/>
              <a:t>, </a:t>
            </a:r>
            <a:r>
              <a:rPr lang="en-US" sz="2000" dirty="0" err="1"/>
              <a:t>dan</a:t>
            </a:r>
            <a:r>
              <a:rPr lang="en-US" sz="2000" dirty="0"/>
              <a:t> </a:t>
            </a:r>
            <a:r>
              <a:rPr lang="en-US" sz="2000" dirty="0" err="1"/>
              <a:t>Dra</a:t>
            </a:r>
            <a:r>
              <a:rPr lang="en-US" sz="2000" dirty="0"/>
              <a:t>. </a:t>
            </a:r>
            <a:r>
              <a:rPr lang="en-US" sz="2000" dirty="0" err="1"/>
              <a:t>Sofiyah</a:t>
            </a:r>
            <a:r>
              <a:rPr lang="en-US" sz="2000" dirty="0"/>
              <a:t>, PTP </a:t>
            </a:r>
            <a:r>
              <a:rPr lang="en-US" sz="2000" dirty="0" err="1"/>
              <a:t>Madya</a:t>
            </a:r>
            <a:r>
              <a:rPr lang="en-US" sz="2000" dirty="0"/>
              <a:t>  </a:t>
            </a:r>
            <a:r>
              <a:rPr lang="en-US" sz="2000" dirty="0" err="1"/>
              <a:t>ditugaskan</a:t>
            </a:r>
            <a:r>
              <a:rPr lang="en-US" sz="2000" dirty="0"/>
              <a:t> </a:t>
            </a:r>
            <a:r>
              <a:rPr lang="en-US" sz="2000" dirty="0" err="1"/>
              <a:t>untuk</a:t>
            </a:r>
            <a:r>
              <a:rPr lang="en-US" sz="2000" dirty="0"/>
              <a:t>  </a:t>
            </a:r>
            <a:r>
              <a:rPr lang="fi-FI" sz="2000" dirty="0"/>
              <a:t>mengendalikan model pembelajaran</a:t>
            </a:r>
            <a:r>
              <a:rPr lang="en-US" sz="2000" dirty="0"/>
              <a:t> </a:t>
            </a:r>
            <a:r>
              <a:rPr lang="en-US" sz="2000" dirty="0" err="1"/>
              <a:t>terhadap</a:t>
            </a:r>
            <a:r>
              <a:rPr lang="en-US" sz="2000" dirty="0"/>
              <a:t> </a:t>
            </a:r>
            <a:r>
              <a:rPr lang="en-US" sz="2000" dirty="0" err="1"/>
              <a:t>penerapan</a:t>
            </a:r>
            <a:r>
              <a:rPr lang="en-US" sz="2000" dirty="0"/>
              <a:t> </a:t>
            </a:r>
            <a:r>
              <a:rPr lang="en-US" sz="2000" dirty="0" err="1"/>
              <a:t>inovasi</a:t>
            </a:r>
            <a:r>
              <a:rPr lang="en-US" sz="2000" dirty="0"/>
              <a:t> </a:t>
            </a:r>
            <a:r>
              <a:rPr lang="en-US" sz="2000" dirty="0" err="1"/>
              <a:t>teknologi</a:t>
            </a:r>
            <a:r>
              <a:rPr lang="en-US" sz="2000" dirty="0"/>
              <a:t> </a:t>
            </a:r>
            <a:r>
              <a:rPr lang="en-US" sz="2000" dirty="0" err="1"/>
              <a:t>pembelajaran</a:t>
            </a:r>
            <a:r>
              <a:rPr lang="en-US" sz="2000" dirty="0"/>
              <a:t> di </a:t>
            </a:r>
            <a:r>
              <a:rPr lang="en-US" sz="2000" dirty="0" err="1"/>
              <a:t>daerah</a:t>
            </a:r>
            <a:r>
              <a:rPr lang="en-US" sz="2000" dirty="0"/>
              <a:t> 3T </a:t>
            </a:r>
            <a:r>
              <a:rPr lang="en-US" sz="2000" dirty="0" err="1"/>
              <a:t>untuk</a:t>
            </a:r>
            <a:r>
              <a:rPr lang="en-US" sz="2000" dirty="0"/>
              <a:t> </a:t>
            </a:r>
            <a:r>
              <a:rPr lang="en-US" sz="2000" dirty="0" err="1"/>
              <a:t>kegiatan</a:t>
            </a:r>
            <a:r>
              <a:rPr lang="en-US" sz="2000" dirty="0"/>
              <a:t> </a:t>
            </a:r>
            <a:r>
              <a:rPr lang="en-US" sz="2000" dirty="0" err="1"/>
              <a:t>praktikum</a:t>
            </a:r>
            <a:r>
              <a:rPr lang="en-US" sz="2000" dirty="0"/>
              <a:t> </a:t>
            </a:r>
            <a:r>
              <a:rPr lang="en-US" sz="2000" dirty="0" err="1"/>
              <a:t>pada</a:t>
            </a:r>
            <a:r>
              <a:rPr lang="en-US" sz="2000" dirty="0"/>
              <a:t> </a:t>
            </a:r>
            <a:r>
              <a:rPr lang="en-US" sz="2000" dirty="0" err="1"/>
              <a:t>mata</a:t>
            </a:r>
            <a:r>
              <a:rPr lang="en-US" sz="2000" dirty="0"/>
              <a:t> </a:t>
            </a:r>
            <a:r>
              <a:rPr lang="en-US" sz="2000" dirty="0" err="1"/>
              <a:t>pelajaran</a:t>
            </a:r>
            <a:r>
              <a:rPr lang="en-US" sz="2000" dirty="0"/>
              <a:t> Kimia di SMA </a:t>
            </a:r>
            <a:r>
              <a:rPr lang="en-US" sz="2000" dirty="0" err="1"/>
              <a:t>dengan</a:t>
            </a:r>
            <a:r>
              <a:rPr lang="en-US" sz="2000" dirty="0"/>
              <a:t> </a:t>
            </a:r>
            <a:r>
              <a:rPr lang="en-US" sz="2000" dirty="0" err="1"/>
              <a:t>menggunakan</a:t>
            </a:r>
            <a:r>
              <a:rPr lang="en-US" sz="2000" dirty="0"/>
              <a:t> media </a:t>
            </a:r>
            <a:r>
              <a:rPr lang="en-US" sz="2000" dirty="0" err="1"/>
              <a:t>simulasi</a:t>
            </a:r>
            <a:r>
              <a:rPr lang="en-US" sz="2000" dirty="0"/>
              <a:t> </a:t>
            </a:r>
            <a:r>
              <a:rPr lang="en-US" sz="2000" dirty="0" err="1"/>
              <a:t>dan</a:t>
            </a:r>
            <a:r>
              <a:rPr lang="en-US" sz="2000" dirty="0"/>
              <a:t> </a:t>
            </a:r>
            <a:r>
              <a:rPr lang="en-US" sz="2000" dirty="0" err="1"/>
              <a:t>membuat</a:t>
            </a:r>
            <a:r>
              <a:rPr lang="en-US" sz="2000" dirty="0"/>
              <a:t> </a:t>
            </a:r>
            <a:r>
              <a:rPr lang="en-US" sz="2000" dirty="0" err="1"/>
              <a:t>sebuah</a:t>
            </a:r>
            <a:r>
              <a:rPr lang="en-US" sz="2000" dirty="0"/>
              <a:t> </a:t>
            </a:r>
            <a:r>
              <a:rPr lang="en-US" sz="2000" dirty="0" err="1"/>
              <a:t>laporan</a:t>
            </a:r>
            <a:r>
              <a:rPr lang="en-US" sz="2000" dirty="0"/>
              <a:t>. Dr. </a:t>
            </a:r>
            <a:r>
              <a:rPr lang="en-US" sz="2000" dirty="0" err="1"/>
              <a:t>Tatia</a:t>
            </a:r>
            <a:r>
              <a:rPr lang="en-US" sz="2000" dirty="0"/>
              <a:t> </a:t>
            </a:r>
            <a:r>
              <a:rPr lang="en-US" sz="2000" dirty="0" err="1"/>
              <a:t>diberi</a:t>
            </a:r>
            <a:r>
              <a:rPr lang="en-US" sz="2000" dirty="0"/>
              <a:t> </a:t>
            </a:r>
            <a:r>
              <a:rPr lang="en-US" sz="2000" dirty="0" err="1"/>
              <a:t>angka</a:t>
            </a:r>
            <a:r>
              <a:rPr lang="en-US" sz="2000" dirty="0"/>
              <a:t> </a:t>
            </a:r>
            <a:r>
              <a:rPr lang="en-US" sz="2000" dirty="0" err="1"/>
              <a:t>kredit</a:t>
            </a:r>
            <a:r>
              <a:rPr lang="en-US" sz="2000" dirty="0"/>
              <a:t> 50% x 2,53= 1,265 (</a:t>
            </a:r>
            <a:r>
              <a:rPr lang="en-US" sz="2000" dirty="0" err="1"/>
              <a:t>satu</a:t>
            </a:r>
            <a:r>
              <a:rPr lang="en-US" sz="2000" dirty="0"/>
              <a:t> </a:t>
            </a:r>
            <a:r>
              <a:rPr lang="en-US" sz="2000" dirty="0" err="1"/>
              <a:t>koma</a:t>
            </a:r>
            <a:r>
              <a:rPr lang="en-US" sz="2000" dirty="0"/>
              <a:t> </a:t>
            </a:r>
            <a:r>
              <a:rPr lang="en-US" sz="2000" dirty="0" err="1"/>
              <a:t>dua</a:t>
            </a:r>
            <a:r>
              <a:rPr lang="en-US" sz="2000" dirty="0"/>
              <a:t> </a:t>
            </a:r>
            <a:r>
              <a:rPr lang="en-US" sz="2000" dirty="0" err="1"/>
              <a:t>enam</a:t>
            </a:r>
            <a:r>
              <a:rPr lang="en-US" sz="2000" dirty="0"/>
              <a:t> lima), </a:t>
            </a:r>
            <a:r>
              <a:rPr lang="en-US" sz="2000" dirty="0" err="1"/>
              <a:t>sedangkan</a:t>
            </a:r>
            <a:r>
              <a:rPr lang="en-US" sz="2000" dirty="0"/>
              <a:t>  </a:t>
            </a:r>
            <a:r>
              <a:rPr lang="en-US" sz="2000" dirty="0" err="1"/>
              <a:t>Hari</a:t>
            </a:r>
            <a:r>
              <a:rPr lang="en-US" sz="2000" dirty="0"/>
              <a:t> </a:t>
            </a:r>
            <a:r>
              <a:rPr lang="en-US" sz="2000" dirty="0" err="1"/>
              <a:t>Pambudi</a:t>
            </a:r>
            <a:r>
              <a:rPr lang="en-US" sz="2000" dirty="0"/>
              <a:t>, </a:t>
            </a:r>
            <a:r>
              <a:rPr lang="en-US" sz="2000" dirty="0" err="1"/>
              <a:t>M.Pd</a:t>
            </a:r>
            <a:r>
              <a:rPr lang="en-US" sz="2000" dirty="0"/>
              <a:t>, </a:t>
            </a:r>
            <a:r>
              <a:rPr lang="en-US" sz="2000" dirty="0" err="1"/>
              <a:t>dan</a:t>
            </a:r>
            <a:r>
              <a:rPr lang="en-US" sz="2000" dirty="0"/>
              <a:t> </a:t>
            </a:r>
            <a:r>
              <a:rPr lang="en-US" sz="2000" dirty="0" err="1"/>
              <a:t>Dra</a:t>
            </a:r>
            <a:r>
              <a:rPr lang="en-US" sz="2000" dirty="0"/>
              <a:t>. </a:t>
            </a:r>
            <a:r>
              <a:rPr lang="en-US" sz="2000" dirty="0" err="1"/>
              <a:t>Sofiyah</a:t>
            </a:r>
            <a:r>
              <a:rPr lang="en-US" sz="2000" dirty="0"/>
              <a:t> </a:t>
            </a:r>
            <a:r>
              <a:rPr lang="en-US" sz="2000" dirty="0" err="1"/>
              <a:t>masing-masing</a:t>
            </a:r>
            <a:r>
              <a:rPr lang="en-US" sz="2000" dirty="0"/>
              <a:t> </a:t>
            </a:r>
            <a:r>
              <a:rPr lang="en-US" sz="2000" dirty="0" err="1"/>
              <a:t>diberi</a:t>
            </a:r>
            <a:r>
              <a:rPr lang="en-US" sz="2000" dirty="0"/>
              <a:t> </a:t>
            </a:r>
            <a:r>
              <a:rPr lang="en-US" sz="2000" dirty="0" err="1"/>
              <a:t>angka</a:t>
            </a:r>
            <a:r>
              <a:rPr lang="en-US" sz="2000" dirty="0"/>
              <a:t> </a:t>
            </a:r>
            <a:r>
              <a:rPr lang="en-US" sz="2000" dirty="0" err="1"/>
              <a:t>kredit</a:t>
            </a:r>
            <a:r>
              <a:rPr lang="en-US" sz="2000" dirty="0"/>
              <a:t> 80% x 25% x 2,53 = 0,506 (</a:t>
            </a:r>
            <a:r>
              <a:rPr lang="en-US" sz="2000" dirty="0" err="1"/>
              <a:t>nol</a:t>
            </a:r>
            <a:r>
              <a:rPr lang="en-US" sz="2000" dirty="0"/>
              <a:t> </a:t>
            </a:r>
            <a:r>
              <a:rPr lang="en-US" sz="2000" dirty="0" err="1"/>
              <a:t>koma</a:t>
            </a:r>
            <a:r>
              <a:rPr lang="en-US" sz="2000" dirty="0"/>
              <a:t> lima)</a:t>
            </a:r>
            <a:endParaRPr lang="id-ID" sz="2000" dirty="0"/>
          </a:p>
          <a:p>
            <a:pPr marL="0" indent="0">
              <a:buNone/>
            </a:pPr>
            <a:endParaRPr lang="id-ID" sz="2000" dirty="0"/>
          </a:p>
        </p:txBody>
      </p:sp>
    </p:spTree>
    <p:extLst>
      <p:ext uri="{BB962C8B-B14F-4D97-AF65-F5344CB8AC3E}">
        <p14:creationId xmlns:p14="http://schemas.microsoft.com/office/powerpoint/2010/main" val="210703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Evaluasi</a:t>
            </a:r>
            <a:endParaRPr lang="id-ID" dirty="0"/>
          </a:p>
        </p:txBody>
      </p:sp>
      <p:sp>
        <p:nvSpPr>
          <p:cNvPr id="3" name="Content Placeholder 2"/>
          <p:cNvSpPr>
            <a:spLocks noGrp="1"/>
          </p:cNvSpPr>
          <p:nvPr>
            <p:ph idx="1"/>
          </p:nvPr>
        </p:nvSpPr>
        <p:spPr/>
        <p:txBody>
          <a:bodyPr/>
          <a:lstStyle/>
          <a:p>
            <a:pPr marL="0" indent="0">
              <a:buNone/>
            </a:pPr>
            <a:r>
              <a:rPr lang="id-ID" dirty="0" err="1"/>
              <a:t>K</a:t>
            </a:r>
            <a:r>
              <a:rPr lang="en-US" dirty="0" err="1" smtClean="0"/>
              <a:t>egiatan</a:t>
            </a:r>
            <a:r>
              <a:rPr lang="en-US" dirty="0" smtClean="0"/>
              <a:t> </a:t>
            </a:r>
            <a:r>
              <a:rPr lang="en-US" dirty="0" err="1"/>
              <a:t>pengumpulan</a:t>
            </a:r>
            <a:r>
              <a:rPr lang="en-US" dirty="0"/>
              <a:t> </a:t>
            </a:r>
            <a:r>
              <a:rPr lang="en-US" dirty="0" err="1"/>
              <a:t>dan</a:t>
            </a:r>
            <a:r>
              <a:rPr lang="en-US" dirty="0"/>
              <a:t> </a:t>
            </a:r>
            <a:r>
              <a:rPr lang="en-US" dirty="0" err="1"/>
              <a:t>pengamatan</a:t>
            </a:r>
            <a:r>
              <a:rPr lang="en-US" dirty="0"/>
              <a:t> </a:t>
            </a:r>
            <a:r>
              <a:rPr lang="en-US" dirty="0" err="1"/>
              <a:t>berbagai</a:t>
            </a:r>
            <a:r>
              <a:rPr lang="en-US" dirty="0"/>
              <a:t> </a:t>
            </a:r>
            <a:r>
              <a:rPr lang="en-US" dirty="0" err="1"/>
              <a:t>bukti</a:t>
            </a:r>
            <a:r>
              <a:rPr lang="en-US" dirty="0"/>
              <a:t> </a:t>
            </a:r>
            <a:r>
              <a:rPr lang="en-US" dirty="0" err="1"/>
              <a:t>dari</a:t>
            </a:r>
            <a:r>
              <a:rPr lang="en-US" dirty="0"/>
              <a:t> </a:t>
            </a:r>
            <a:r>
              <a:rPr lang="en-US" dirty="0" err="1"/>
              <a:t>penerapan</a:t>
            </a:r>
            <a:r>
              <a:rPr lang="en-US" dirty="0"/>
              <a:t> model/</a:t>
            </a:r>
            <a:r>
              <a:rPr lang="en-US" dirty="0" err="1"/>
              <a:t>pemanfaatan</a:t>
            </a:r>
            <a:r>
              <a:rPr lang="en-US" dirty="0"/>
              <a:t> media </a:t>
            </a:r>
            <a:r>
              <a:rPr lang="en-US" dirty="0" err="1"/>
              <a:t>pembelajaran</a:t>
            </a:r>
            <a:r>
              <a:rPr lang="en-US" dirty="0"/>
              <a:t> yang </a:t>
            </a:r>
            <a:r>
              <a:rPr lang="en-US" dirty="0" err="1"/>
              <a:t>kemudian</a:t>
            </a:r>
            <a:r>
              <a:rPr lang="en-US" dirty="0"/>
              <a:t> </a:t>
            </a:r>
            <a:r>
              <a:rPr lang="en-US" dirty="0" err="1"/>
              <a:t>diukur</a:t>
            </a:r>
            <a:r>
              <a:rPr lang="en-US" dirty="0"/>
              <a:t>/</a:t>
            </a:r>
            <a:r>
              <a:rPr lang="en-US" dirty="0" err="1"/>
              <a:t>dinilai</a:t>
            </a:r>
            <a:r>
              <a:rPr lang="en-US" dirty="0"/>
              <a:t> </a:t>
            </a:r>
            <a:r>
              <a:rPr lang="en-US" dirty="0" err="1"/>
              <a:t>efektifitasnya</a:t>
            </a:r>
            <a:r>
              <a:rPr lang="en-US" dirty="0"/>
              <a:t>. </a:t>
            </a:r>
            <a:r>
              <a:rPr lang="en-US" dirty="0" err="1"/>
              <a:t>Hasil</a:t>
            </a:r>
            <a:r>
              <a:rPr lang="en-US" dirty="0"/>
              <a:t> </a:t>
            </a:r>
            <a:r>
              <a:rPr lang="en-US" dirty="0" err="1"/>
              <a:t>evaluasinya</a:t>
            </a:r>
            <a:r>
              <a:rPr lang="en-US" dirty="0"/>
              <a:t> </a:t>
            </a:r>
            <a:r>
              <a:rPr lang="en-US" dirty="0" err="1"/>
              <a:t>diharapkan</a:t>
            </a:r>
            <a:r>
              <a:rPr lang="en-US" dirty="0"/>
              <a:t> </a:t>
            </a:r>
            <a:r>
              <a:rPr lang="en-US" dirty="0" err="1"/>
              <a:t>dapat</a:t>
            </a:r>
            <a:r>
              <a:rPr lang="en-US" dirty="0"/>
              <a:t> </a:t>
            </a:r>
            <a:r>
              <a:rPr lang="en-US" dirty="0" err="1"/>
              <a:t>digunakan</a:t>
            </a:r>
            <a:r>
              <a:rPr lang="en-US" dirty="0"/>
              <a:t> </a:t>
            </a:r>
            <a:r>
              <a:rPr lang="en-US" dirty="0" err="1"/>
              <a:t>sebagai</a:t>
            </a:r>
            <a:r>
              <a:rPr lang="en-US" dirty="0"/>
              <a:t> </a:t>
            </a:r>
            <a:r>
              <a:rPr lang="en-US" dirty="0" err="1"/>
              <a:t>acuan</a:t>
            </a:r>
            <a:r>
              <a:rPr lang="en-US" dirty="0"/>
              <a:t> </a:t>
            </a:r>
            <a:r>
              <a:rPr lang="en-US" dirty="0" err="1"/>
              <a:t>langkah</a:t>
            </a:r>
            <a:r>
              <a:rPr lang="en-US" dirty="0"/>
              <a:t> </a:t>
            </a:r>
            <a:r>
              <a:rPr lang="en-US" dirty="0" err="1"/>
              <a:t>perbaikan</a:t>
            </a:r>
            <a:r>
              <a:rPr lang="en-US" dirty="0"/>
              <a:t> </a:t>
            </a:r>
            <a:r>
              <a:rPr lang="en-US" dirty="0" err="1"/>
              <a:t>atau</a:t>
            </a:r>
            <a:r>
              <a:rPr lang="en-US" dirty="0"/>
              <a:t> </a:t>
            </a:r>
            <a:r>
              <a:rPr lang="en-US" dirty="0" err="1"/>
              <a:t>penyempurnaan</a:t>
            </a:r>
            <a:r>
              <a:rPr lang="en-US" dirty="0"/>
              <a:t> </a:t>
            </a:r>
            <a:r>
              <a:rPr lang="en-US" dirty="0" err="1"/>
              <a:t>terhadap</a:t>
            </a:r>
            <a:r>
              <a:rPr lang="en-US" dirty="0"/>
              <a:t> </a:t>
            </a:r>
            <a:r>
              <a:rPr lang="en-US" dirty="0" err="1"/>
              <a:t>penerapan</a:t>
            </a:r>
            <a:r>
              <a:rPr lang="en-US" dirty="0"/>
              <a:t> model/ </a:t>
            </a:r>
            <a:r>
              <a:rPr lang="en-US" dirty="0" err="1"/>
              <a:t>pemanfaatan</a:t>
            </a:r>
            <a:r>
              <a:rPr lang="en-US" dirty="0"/>
              <a:t> media </a:t>
            </a:r>
            <a:r>
              <a:rPr lang="en-US" dirty="0" err="1"/>
              <a:t>pembelajaran</a:t>
            </a:r>
            <a:r>
              <a:rPr lang="en-US" dirty="0"/>
              <a:t>, yang </a:t>
            </a:r>
            <a:r>
              <a:rPr lang="en-US" dirty="0" err="1"/>
              <a:t>berdampak</a:t>
            </a:r>
            <a:r>
              <a:rPr lang="en-US" dirty="0"/>
              <a:t> </a:t>
            </a:r>
            <a:r>
              <a:rPr lang="en-US" dirty="0" err="1"/>
              <a:t>kepada</a:t>
            </a:r>
            <a:r>
              <a:rPr lang="en-US" dirty="0"/>
              <a:t> </a:t>
            </a:r>
            <a:r>
              <a:rPr lang="en-US" dirty="0" err="1"/>
              <a:t>peningkatan</a:t>
            </a:r>
            <a:r>
              <a:rPr lang="en-US" dirty="0"/>
              <a:t> </a:t>
            </a:r>
            <a:r>
              <a:rPr lang="en-US" dirty="0" err="1"/>
              <a:t>kualitas</a:t>
            </a:r>
            <a:r>
              <a:rPr lang="en-US" dirty="0"/>
              <a:t>, </a:t>
            </a:r>
            <a:r>
              <a:rPr lang="en-US" dirty="0" err="1"/>
              <a:t>selain</a:t>
            </a:r>
            <a:r>
              <a:rPr lang="en-US" dirty="0"/>
              <a:t> </a:t>
            </a:r>
            <a:r>
              <a:rPr lang="en-US" dirty="0" err="1"/>
              <a:t>hal</a:t>
            </a:r>
            <a:r>
              <a:rPr lang="en-US" dirty="0"/>
              <a:t> </a:t>
            </a:r>
            <a:r>
              <a:rPr lang="en-US" dirty="0" err="1"/>
              <a:t>tersebut</a:t>
            </a:r>
            <a:r>
              <a:rPr lang="en-US" dirty="0"/>
              <a:t> </a:t>
            </a:r>
            <a:r>
              <a:rPr lang="en-US" dirty="0" err="1"/>
              <a:t>hasil</a:t>
            </a:r>
            <a:r>
              <a:rPr lang="en-US" dirty="0"/>
              <a:t> </a:t>
            </a:r>
            <a:r>
              <a:rPr lang="en-US" dirty="0" err="1"/>
              <a:t>evaluasi</a:t>
            </a:r>
            <a:r>
              <a:rPr lang="en-US" dirty="0"/>
              <a:t> </a:t>
            </a:r>
            <a:r>
              <a:rPr lang="en-US" dirty="0" err="1"/>
              <a:t>diharapkan</a:t>
            </a:r>
            <a:r>
              <a:rPr lang="en-US" dirty="0"/>
              <a:t> </a:t>
            </a:r>
            <a:r>
              <a:rPr lang="en-US" dirty="0" err="1"/>
              <a:t>menjawab</a:t>
            </a:r>
            <a:r>
              <a:rPr lang="en-US" dirty="0"/>
              <a:t> </a:t>
            </a:r>
            <a:r>
              <a:rPr lang="en-US" dirty="0" err="1"/>
              <a:t>apakah</a:t>
            </a:r>
            <a:r>
              <a:rPr lang="en-US" dirty="0"/>
              <a:t> model/ </a:t>
            </a:r>
            <a:r>
              <a:rPr lang="en-US" dirty="0" err="1"/>
              <a:t>pemanfaatan</a:t>
            </a:r>
            <a:r>
              <a:rPr lang="en-US" dirty="0"/>
              <a:t> media </a:t>
            </a:r>
            <a:r>
              <a:rPr lang="en-US" dirty="0" err="1"/>
              <a:t>pembelajaran</a:t>
            </a:r>
            <a:r>
              <a:rPr lang="en-US" dirty="0"/>
              <a:t> yang </a:t>
            </a:r>
            <a:r>
              <a:rPr lang="en-US" dirty="0" err="1"/>
              <a:t>sudah</a:t>
            </a:r>
            <a:r>
              <a:rPr lang="en-US" dirty="0"/>
              <a:t> </a:t>
            </a:r>
            <a:r>
              <a:rPr lang="en-US" dirty="0" err="1"/>
              <a:t>dikembangkan</a:t>
            </a:r>
            <a:r>
              <a:rPr lang="en-US" dirty="0"/>
              <a:t> </a:t>
            </a:r>
            <a:r>
              <a:rPr lang="en-US" dirty="0" err="1"/>
              <a:t>efektif</a:t>
            </a:r>
            <a:r>
              <a:rPr lang="en-US" dirty="0"/>
              <a:t> </a:t>
            </a:r>
            <a:r>
              <a:rPr lang="en-US" dirty="0" err="1"/>
              <a:t>atau</a:t>
            </a:r>
            <a:r>
              <a:rPr lang="en-US" dirty="0"/>
              <a:t> </a:t>
            </a:r>
            <a:r>
              <a:rPr lang="en-US" dirty="0" err="1"/>
              <a:t>tidak</a:t>
            </a:r>
            <a:r>
              <a:rPr lang="en-US" dirty="0"/>
              <a:t>.</a:t>
            </a:r>
            <a:endParaRPr lang="id-ID" dirty="0"/>
          </a:p>
          <a:p>
            <a:pPr marL="0" indent="0">
              <a:buNone/>
            </a:pPr>
            <a:endParaRPr lang="id-ID" dirty="0"/>
          </a:p>
        </p:txBody>
      </p:sp>
    </p:spTree>
    <p:extLst>
      <p:ext uri="{BB962C8B-B14F-4D97-AF65-F5344CB8AC3E}">
        <p14:creationId xmlns:p14="http://schemas.microsoft.com/office/powerpoint/2010/main" val="1117218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Evaluasi </a:t>
            </a:r>
            <a:r>
              <a:rPr lang="en-GB" dirty="0" smtClean="0"/>
              <a:t>(</a:t>
            </a:r>
            <a:r>
              <a:rPr lang="id-ID" dirty="0" err="1" smtClean="0"/>
              <a:t>u</a:t>
            </a:r>
            <a:r>
              <a:rPr lang="en-GB" dirty="0" err="1" smtClean="0"/>
              <a:t>nsur</a:t>
            </a:r>
            <a:r>
              <a:rPr lang="en-GB" dirty="0" smtClean="0"/>
              <a:t> </a:t>
            </a:r>
            <a:r>
              <a:rPr lang="en-GB" dirty="0"/>
              <a:t>II sub </a:t>
            </a:r>
            <a:r>
              <a:rPr lang="id-ID" dirty="0" err="1" smtClean="0"/>
              <a:t>u</a:t>
            </a:r>
            <a:r>
              <a:rPr lang="en-GB" dirty="0" err="1" smtClean="0"/>
              <a:t>nsur</a:t>
            </a:r>
            <a:r>
              <a:rPr lang="en-GB" dirty="0" smtClean="0"/>
              <a:t> </a:t>
            </a:r>
            <a:r>
              <a:rPr lang="id-ID" dirty="0" smtClean="0"/>
              <a:t>F</a:t>
            </a:r>
            <a:r>
              <a:rPr lang="en-GB" dirty="0" smtClean="0"/>
              <a:t>)</a:t>
            </a:r>
            <a:r>
              <a:rPr lang="id-ID" dirty="0" smtClean="0"/>
              <a:t> </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2986751"/>
              </p:ext>
            </p:extLst>
          </p:nvPr>
        </p:nvGraphicFramePr>
        <p:xfrm>
          <a:off x="838200" y="1825625"/>
          <a:ext cx="9613900" cy="3403600"/>
        </p:xfrm>
        <a:graphic>
          <a:graphicData uri="http://schemas.openxmlformats.org/drawingml/2006/table">
            <a:tbl>
              <a:tblPr firstRow="1" bandRow="1">
                <a:tableStyleId>{5C22544A-7EE6-4342-B048-85BDC9FD1C3A}</a:tableStyleId>
              </a:tblPr>
              <a:tblGrid>
                <a:gridCol w="3924300"/>
                <a:gridCol w="2324100"/>
                <a:gridCol w="1155700"/>
                <a:gridCol w="2209800"/>
              </a:tblGrid>
              <a:tr h="370840">
                <a:tc>
                  <a:txBody>
                    <a:bodyPr/>
                    <a:lstStyle/>
                    <a:p>
                      <a:pPr algn="ctr"/>
                      <a:r>
                        <a:rPr lang="en-GB" dirty="0" err="1" smtClean="0"/>
                        <a:t>Butir</a:t>
                      </a:r>
                      <a:r>
                        <a:rPr lang="en-GB" dirty="0" smtClean="0"/>
                        <a:t> </a:t>
                      </a:r>
                      <a:r>
                        <a:rPr lang="en-GB" dirty="0" err="1" smtClean="0"/>
                        <a:t>Kegiatan</a:t>
                      </a:r>
                      <a:endParaRPr lang="id-ID" dirty="0"/>
                    </a:p>
                  </a:txBody>
                  <a:tcPr/>
                </a:tc>
                <a:tc>
                  <a:txBody>
                    <a:bodyPr/>
                    <a:lstStyle/>
                    <a:p>
                      <a:pPr algn="ctr"/>
                      <a:r>
                        <a:rPr lang="en-GB" dirty="0" err="1" smtClean="0"/>
                        <a:t>Hasil</a:t>
                      </a:r>
                      <a:r>
                        <a:rPr lang="en-GB" dirty="0" smtClean="0"/>
                        <a:t> </a:t>
                      </a:r>
                      <a:r>
                        <a:rPr lang="en-GB" dirty="0" err="1" smtClean="0"/>
                        <a:t>Kerja</a:t>
                      </a:r>
                      <a:r>
                        <a:rPr lang="en-GB" dirty="0" smtClean="0"/>
                        <a:t> (output)</a:t>
                      </a:r>
                      <a:endParaRPr lang="id-ID" dirty="0"/>
                    </a:p>
                  </a:txBody>
                  <a:tcPr/>
                </a:tc>
                <a:tc>
                  <a:txBody>
                    <a:bodyPr/>
                    <a:lstStyle/>
                    <a:p>
                      <a:pPr algn="ctr"/>
                      <a:r>
                        <a:rPr lang="en-GB" dirty="0" err="1" smtClean="0"/>
                        <a:t>Angka</a:t>
                      </a:r>
                      <a:r>
                        <a:rPr lang="en-GB" dirty="0" smtClean="0"/>
                        <a:t> </a:t>
                      </a:r>
                      <a:r>
                        <a:rPr lang="en-GB" dirty="0" err="1" smtClean="0"/>
                        <a:t>Kredit</a:t>
                      </a:r>
                      <a:endParaRPr lang="id-ID" dirty="0"/>
                    </a:p>
                  </a:txBody>
                  <a:tcPr/>
                </a:tc>
                <a:tc>
                  <a:txBody>
                    <a:bodyPr/>
                    <a:lstStyle/>
                    <a:p>
                      <a:pPr algn="ctr"/>
                      <a:r>
                        <a:rPr lang="en-GB" dirty="0" err="1" smtClean="0"/>
                        <a:t>Pelaksana</a:t>
                      </a:r>
                      <a:r>
                        <a:rPr lang="en-GB" dirty="0" smtClean="0"/>
                        <a:t> </a:t>
                      </a:r>
                      <a:r>
                        <a:rPr lang="en-GB" dirty="0" err="1" smtClean="0"/>
                        <a:t>Tugas</a:t>
                      </a:r>
                      <a:r>
                        <a:rPr lang="en-GB" dirty="0" smtClean="0"/>
                        <a:t> (</a:t>
                      </a:r>
                      <a:r>
                        <a:rPr lang="en-GB" dirty="0" err="1" smtClean="0"/>
                        <a:t>Jenjang</a:t>
                      </a:r>
                      <a:r>
                        <a:rPr lang="en-GB" dirty="0" smtClean="0"/>
                        <a:t>)</a:t>
                      </a:r>
                      <a:endParaRPr lang="id-ID" dirty="0"/>
                    </a:p>
                  </a:txBody>
                  <a:tcPr/>
                </a:tc>
              </a:tr>
              <a:tr h="370840">
                <a:tc gridSpan="4">
                  <a:txBody>
                    <a:bodyPr/>
                    <a:lstStyle/>
                    <a:p>
                      <a:r>
                        <a:rPr lang="en-GB" dirty="0" smtClean="0"/>
                        <a:t>1. </a:t>
                      </a:r>
                      <a:r>
                        <a:rPr lang="en-GB" dirty="0" err="1" smtClean="0"/>
                        <a:t>Menyusun</a:t>
                      </a:r>
                      <a:r>
                        <a:rPr lang="en-GB" dirty="0" smtClean="0"/>
                        <a:t> </a:t>
                      </a:r>
                      <a:r>
                        <a:rPr lang="en-GB" dirty="0" err="1" smtClean="0"/>
                        <a:t>desain</a:t>
                      </a:r>
                      <a:r>
                        <a:rPr lang="en-GB" dirty="0" smtClean="0"/>
                        <a:t> </a:t>
                      </a:r>
                      <a:r>
                        <a:rPr lang="en-GB" dirty="0" err="1" smtClean="0"/>
                        <a:t>evaluasi</a:t>
                      </a:r>
                      <a:r>
                        <a:rPr lang="en-GB" dirty="0" smtClean="0"/>
                        <a:t> </a:t>
                      </a:r>
                      <a:r>
                        <a:rPr lang="en-GB" dirty="0" err="1" smtClean="0"/>
                        <a:t>untuk</a:t>
                      </a:r>
                      <a:r>
                        <a:rPr lang="en-GB" dirty="0" smtClean="0"/>
                        <a:t>:</a:t>
                      </a:r>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r>
              <a:tr h="370840">
                <a:tc>
                  <a:txBody>
                    <a:bodyPr/>
                    <a:lstStyle/>
                    <a:p>
                      <a:r>
                        <a:rPr lang="en-GB" dirty="0" smtClean="0"/>
                        <a:t>a. </a:t>
                      </a:r>
                      <a:r>
                        <a:rPr lang="en-GB" dirty="0" err="1" smtClean="0"/>
                        <a:t>pemanfaatan</a:t>
                      </a:r>
                      <a:r>
                        <a:rPr lang="en-GB" dirty="0" smtClean="0"/>
                        <a:t> media </a:t>
                      </a:r>
                      <a:r>
                        <a:rPr lang="en-GB" dirty="0" err="1" smtClean="0"/>
                        <a:t>pembelajaran</a:t>
                      </a:r>
                      <a:endParaRPr lang="id-ID" dirty="0"/>
                    </a:p>
                  </a:txBody>
                  <a:tcPr/>
                </a:tc>
                <a:tc>
                  <a:txBody>
                    <a:bodyPr/>
                    <a:lstStyle/>
                    <a:p>
                      <a:r>
                        <a:rPr lang="en-GB" dirty="0" err="1" smtClean="0"/>
                        <a:t>Desain</a:t>
                      </a:r>
                      <a:endParaRPr lang="id-ID" dirty="0"/>
                    </a:p>
                  </a:txBody>
                  <a:tcPr/>
                </a:tc>
                <a:tc>
                  <a:txBody>
                    <a:bodyPr/>
                    <a:lstStyle/>
                    <a:p>
                      <a:pPr algn="ctr" fontAlgn="ctr"/>
                      <a:r>
                        <a:rPr lang="id-ID" sz="1200" b="0" i="0" u="none" strike="noStrike">
                          <a:solidFill>
                            <a:srgbClr val="000000"/>
                          </a:solidFill>
                          <a:effectLst/>
                          <a:latin typeface="Bookman Old Style" panose="02050604050505020204" pitchFamily="18" charset="0"/>
                        </a:rPr>
                        <a:t>0,33</a:t>
                      </a:r>
                    </a:p>
                  </a:txBody>
                  <a:tcPr marL="9525" marR="9525" marT="9525" marB="0" anchor="ctr"/>
                </a:tc>
                <a:tc>
                  <a:txBody>
                    <a:bodyPr/>
                    <a:lstStyle/>
                    <a:p>
                      <a:pPr algn="ctr" fontAlgn="t"/>
                      <a:r>
                        <a:rPr lang="id-ID" sz="1200" b="0" i="0" u="none" strike="noStrike" dirty="0">
                          <a:effectLst/>
                          <a:latin typeface="Bookman Old Style" panose="02050604050505020204" pitchFamily="18" charset="0"/>
                        </a:rPr>
                        <a:t>Ahli Pertama</a:t>
                      </a:r>
                    </a:p>
                  </a:txBody>
                  <a:tcPr marL="9525" marR="9525" marT="9525" marB="0"/>
                </a:tc>
              </a:tr>
              <a:tr h="370840">
                <a:tc>
                  <a:txBody>
                    <a:bodyPr/>
                    <a:lstStyle/>
                    <a:p>
                      <a:r>
                        <a:rPr lang="en-GB" dirty="0" smtClean="0"/>
                        <a:t>b. </a:t>
                      </a:r>
                      <a:r>
                        <a:rPr lang="en-GB" dirty="0" err="1" smtClean="0"/>
                        <a:t>pemanfaatan</a:t>
                      </a:r>
                      <a:r>
                        <a:rPr lang="en-GB" dirty="0" smtClean="0"/>
                        <a:t> hypermedia</a:t>
                      </a:r>
                      <a:endParaRPr lang="id-ID" dirty="0"/>
                    </a:p>
                  </a:txBody>
                  <a:tcPr/>
                </a:tc>
                <a:tc>
                  <a:txBody>
                    <a:bodyPr/>
                    <a:lstStyle/>
                    <a:p>
                      <a:r>
                        <a:rPr lang="en-GB" dirty="0" err="1" smtClean="0"/>
                        <a:t>Desain</a:t>
                      </a:r>
                      <a:endParaRPr lang="id-ID" dirty="0"/>
                    </a:p>
                  </a:txBody>
                  <a:tcPr/>
                </a:tc>
                <a:tc>
                  <a:txBody>
                    <a:bodyPr/>
                    <a:lstStyle/>
                    <a:p>
                      <a:pPr algn="ctr" fontAlgn="ctr"/>
                      <a:r>
                        <a:rPr lang="id-ID" sz="1200" b="0" i="0" u="none" strike="noStrike">
                          <a:solidFill>
                            <a:srgbClr val="000000"/>
                          </a:solidFill>
                          <a:effectLst/>
                          <a:latin typeface="Bookman Old Style" panose="02050604050505020204" pitchFamily="18" charset="0"/>
                        </a:rPr>
                        <a:t>0,70</a:t>
                      </a:r>
                    </a:p>
                  </a:txBody>
                  <a:tcPr marL="9525" marR="9525" marT="9525" marB="0" anchor="ctr"/>
                </a:tc>
                <a:tc>
                  <a:txBody>
                    <a:bodyPr/>
                    <a:lstStyle/>
                    <a:p>
                      <a:pPr algn="ctr" fontAlgn="ctr"/>
                      <a:r>
                        <a:rPr lang="id-ID" sz="1200" b="0" i="0" u="none" strike="noStrike" dirty="0">
                          <a:effectLst/>
                          <a:latin typeface="Bookman Old Style" panose="02050604050505020204" pitchFamily="18" charset="0"/>
                        </a:rPr>
                        <a:t>Ahli Muda</a:t>
                      </a:r>
                    </a:p>
                  </a:txBody>
                  <a:tcPr marL="9525" marR="9525" marT="9525" marB="0" anchor="ctr"/>
                </a:tc>
              </a:tr>
              <a:tr h="370840">
                <a:tc>
                  <a:txBody>
                    <a:bodyPr/>
                    <a:lstStyle/>
                    <a:p>
                      <a:r>
                        <a:rPr lang="en-GB" dirty="0" smtClean="0"/>
                        <a:t>c. </a:t>
                      </a:r>
                      <a:r>
                        <a:rPr lang="en-GB" dirty="0" err="1" smtClean="0"/>
                        <a:t>penerapan</a:t>
                      </a:r>
                      <a:r>
                        <a:rPr lang="en-GB" dirty="0" smtClean="0"/>
                        <a:t> model e-</a:t>
                      </a:r>
                      <a:r>
                        <a:rPr lang="en-GB" dirty="0" err="1" smtClean="0"/>
                        <a:t>pembelajaran</a:t>
                      </a:r>
                      <a:endParaRPr lang="id-ID" dirty="0"/>
                    </a:p>
                  </a:txBody>
                  <a:tcPr/>
                </a:tc>
                <a:tc>
                  <a:txBody>
                    <a:bodyPr/>
                    <a:lstStyle/>
                    <a:p>
                      <a:r>
                        <a:rPr lang="en-GB" dirty="0" err="1" smtClean="0"/>
                        <a:t>Desain</a:t>
                      </a:r>
                      <a:endParaRPr lang="id-ID" dirty="0"/>
                    </a:p>
                  </a:txBody>
                  <a:tcPr/>
                </a:tc>
                <a:tc>
                  <a:txBody>
                    <a:bodyPr/>
                    <a:lstStyle/>
                    <a:p>
                      <a:pPr algn="ctr" fontAlgn="ctr"/>
                      <a:r>
                        <a:rPr lang="id-ID" sz="1200" b="0" i="0" u="none" strike="noStrike">
                          <a:solidFill>
                            <a:srgbClr val="000000"/>
                          </a:solidFill>
                          <a:effectLst/>
                          <a:latin typeface="Bookman Old Style" panose="02050604050505020204" pitchFamily="18" charset="0"/>
                        </a:rPr>
                        <a:t>1,11</a:t>
                      </a:r>
                    </a:p>
                  </a:txBody>
                  <a:tcPr marL="9525" marR="9525" marT="9525" marB="0" anchor="ctr"/>
                </a:tc>
                <a:tc>
                  <a:txBody>
                    <a:bodyPr/>
                    <a:lstStyle/>
                    <a:p>
                      <a:pPr algn="ctr" fontAlgn="ctr"/>
                      <a:r>
                        <a:rPr lang="id-ID" sz="1200" b="0" i="0" u="none" strike="noStrike" dirty="0">
                          <a:effectLst/>
                          <a:latin typeface="Bookman Old Style" panose="02050604050505020204" pitchFamily="18" charset="0"/>
                        </a:rPr>
                        <a:t>Ahli Madya</a:t>
                      </a:r>
                    </a:p>
                  </a:txBody>
                  <a:tcPr marL="9525" marR="9525" marT="9525" marB="0" anchor="ctr"/>
                </a:tc>
              </a:tr>
              <a:tr h="370840">
                <a:tc>
                  <a:txBody>
                    <a:bodyPr/>
                    <a:lstStyle/>
                    <a:p>
                      <a:pPr marL="266700" indent="-266700"/>
                      <a:r>
                        <a:rPr lang="en-GB" dirty="0" smtClean="0"/>
                        <a:t>d. </a:t>
                      </a:r>
                      <a:r>
                        <a:rPr lang="en-GB" dirty="0" err="1" smtClean="0"/>
                        <a:t>penerapan</a:t>
                      </a:r>
                      <a:r>
                        <a:rPr lang="en-GB" dirty="0" smtClean="0"/>
                        <a:t> model </a:t>
                      </a:r>
                      <a:r>
                        <a:rPr lang="en-GB" dirty="0" err="1" smtClean="0"/>
                        <a:t>pembelajaran</a:t>
                      </a:r>
                      <a:r>
                        <a:rPr lang="en-GB" dirty="0" smtClean="0"/>
                        <a:t> </a:t>
                      </a:r>
                      <a:r>
                        <a:rPr lang="en-GB" dirty="0" err="1" smtClean="0"/>
                        <a:t>kompleks</a:t>
                      </a:r>
                      <a:r>
                        <a:rPr lang="en-GB" dirty="0" smtClean="0"/>
                        <a:t> </a:t>
                      </a:r>
                      <a:endParaRPr lang="id-ID" dirty="0"/>
                    </a:p>
                  </a:txBody>
                  <a:tcPr/>
                </a:tc>
                <a:tc>
                  <a:txBody>
                    <a:bodyPr/>
                    <a:lstStyle/>
                    <a:p>
                      <a:r>
                        <a:rPr lang="en-GB" dirty="0" err="1" smtClean="0"/>
                        <a:t>Desain</a:t>
                      </a:r>
                      <a:endParaRPr lang="id-ID" dirty="0"/>
                    </a:p>
                  </a:txBody>
                  <a:tcPr/>
                </a:tc>
                <a:tc>
                  <a:txBody>
                    <a:bodyPr/>
                    <a:lstStyle/>
                    <a:p>
                      <a:pPr algn="ctr" fontAlgn="ctr"/>
                      <a:r>
                        <a:rPr lang="id-ID" sz="1200" b="0" i="0" u="none" strike="noStrike">
                          <a:solidFill>
                            <a:srgbClr val="000000"/>
                          </a:solidFill>
                          <a:effectLst/>
                          <a:latin typeface="Bookman Old Style" panose="02050604050505020204" pitchFamily="18" charset="0"/>
                        </a:rPr>
                        <a:t>1,24</a:t>
                      </a:r>
                    </a:p>
                  </a:txBody>
                  <a:tcPr marL="9525" marR="9525" marT="9525" marB="0" anchor="ctr"/>
                </a:tc>
                <a:tc>
                  <a:txBody>
                    <a:bodyPr/>
                    <a:lstStyle/>
                    <a:p>
                      <a:pPr algn="ctr" fontAlgn="ctr"/>
                      <a:r>
                        <a:rPr lang="id-ID" sz="1200" b="0" i="0" u="none" strike="noStrike" dirty="0">
                          <a:effectLst/>
                          <a:latin typeface="Bookman Old Style" panose="02050604050505020204" pitchFamily="18" charset="0"/>
                        </a:rPr>
                        <a:t>Ahli Utama</a:t>
                      </a:r>
                    </a:p>
                  </a:txBody>
                  <a:tcPr marL="9525" marR="9525" marT="9525" marB="0" anchor="ctr"/>
                </a:tc>
              </a:tr>
              <a:tr h="370840">
                <a:tc>
                  <a:txBody>
                    <a:bodyPr/>
                    <a:lstStyle/>
                    <a:p>
                      <a:pPr marL="266700" indent="-266700">
                        <a:tabLst>
                          <a:tab pos="266700" algn="l"/>
                        </a:tabLst>
                      </a:pPr>
                      <a:r>
                        <a:rPr lang="en-GB" dirty="0" smtClean="0"/>
                        <a:t>e.</a:t>
                      </a:r>
                      <a:r>
                        <a:rPr lang="en-GB" baseline="0" dirty="0" smtClean="0"/>
                        <a:t> </a:t>
                      </a:r>
                      <a:r>
                        <a:rPr lang="en-GB" baseline="0" dirty="0" err="1" smtClean="0"/>
                        <a:t>penerapan</a:t>
                      </a:r>
                      <a:r>
                        <a:rPr lang="en-GB" baseline="0" dirty="0" smtClean="0"/>
                        <a:t> </a:t>
                      </a:r>
                      <a:r>
                        <a:rPr lang="en-GB" baseline="0" dirty="0" err="1" smtClean="0"/>
                        <a:t>inovasi</a:t>
                      </a:r>
                      <a:r>
                        <a:rPr lang="en-GB" baseline="0" dirty="0" smtClean="0"/>
                        <a:t> </a:t>
                      </a:r>
                      <a:r>
                        <a:rPr lang="en-GB" baseline="0" dirty="0" err="1" smtClean="0"/>
                        <a:t>teknologi</a:t>
                      </a:r>
                      <a:r>
                        <a:rPr lang="en-GB" baseline="0" dirty="0" smtClean="0"/>
                        <a:t> </a:t>
                      </a:r>
                      <a:r>
                        <a:rPr lang="en-GB" baseline="0" dirty="0" err="1" smtClean="0"/>
                        <a:t>pembelajaran</a:t>
                      </a:r>
                      <a:endParaRPr lang="id-ID" dirty="0"/>
                    </a:p>
                  </a:txBody>
                  <a:tcPr/>
                </a:tc>
                <a:tc>
                  <a:txBody>
                    <a:bodyPr/>
                    <a:lstStyle/>
                    <a:p>
                      <a:r>
                        <a:rPr lang="en-GB" dirty="0" err="1" smtClean="0"/>
                        <a:t>Desain</a:t>
                      </a:r>
                      <a:endParaRPr lang="id-ID" dirty="0"/>
                    </a:p>
                  </a:txBody>
                  <a:tcPr/>
                </a:tc>
                <a:tc>
                  <a:txBody>
                    <a:bodyPr/>
                    <a:lstStyle/>
                    <a:p>
                      <a:pPr algn="ctr" fontAlgn="ctr"/>
                      <a:r>
                        <a:rPr lang="id-ID" sz="1200" b="0" i="0" u="none" strike="noStrike" dirty="0">
                          <a:solidFill>
                            <a:srgbClr val="000000"/>
                          </a:solidFill>
                          <a:effectLst/>
                          <a:latin typeface="Bookman Old Style" panose="02050604050505020204" pitchFamily="18" charset="0"/>
                        </a:rPr>
                        <a:t>1,25</a:t>
                      </a:r>
                    </a:p>
                  </a:txBody>
                  <a:tcPr marL="9525" marR="9525" marT="9525" marB="0" anchor="ctr"/>
                </a:tc>
                <a:tc>
                  <a:txBody>
                    <a:bodyPr/>
                    <a:lstStyle/>
                    <a:p>
                      <a:pPr algn="ctr" fontAlgn="ctr"/>
                      <a:r>
                        <a:rPr lang="id-ID" sz="1200" b="0" i="0" u="none" strike="noStrike" dirty="0">
                          <a:effectLst/>
                          <a:latin typeface="Bookman Old Style" panose="02050604050505020204" pitchFamily="18" charset="0"/>
                        </a:rPr>
                        <a:t>Ahli Utama</a:t>
                      </a:r>
                    </a:p>
                  </a:txBody>
                  <a:tcPr marL="9525" marR="9525" marT="9525" marB="0" anchor="ctr"/>
                </a:tc>
              </a:tr>
            </a:tbl>
          </a:graphicData>
        </a:graphic>
      </p:graphicFrame>
    </p:spTree>
    <p:extLst>
      <p:ext uri="{BB962C8B-B14F-4D97-AF65-F5344CB8AC3E}">
        <p14:creationId xmlns:p14="http://schemas.microsoft.com/office/powerpoint/2010/main" val="3826381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Evaluasi </a:t>
            </a:r>
            <a:r>
              <a:rPr lang="en-GB" dirty="0"/>
              <a:t>(</a:t>
            </a:r>
            <a:r>
              <a:rPr lang="id-ID" dirty="0"/>
              <a:t>u</a:t>
            </a:r>
            <a:r>
              <a:rPr lang="en-GB" dirty="0" err="1"/>
              <a:t>nsur</a:t>
            </a:r>
            <a:r>
              <a:rPr lang="en-GB" dirty="0"/>
              <a:t> II sub </a:t>
            </a:r>
            <a:r>
              <a:rPr lang="id-ID" dirty="0"/>
              <a:t>u</a:t>
            </a:r>
            <a:r>
              <a:rPr lang="en-GB" dirty="0" err="1"/>
              <a:t>nsur</a:t>
            </a:r>
            <a:r>
              <a:rPr lang="en-GB" dirty="0"/>
              <a:t> </a:t>
            </a:r>
            <a:r>
              <a:rPr lang="id-ID" dirty="0"/>
              <a:t>F</a:t>
            </a:r>
            <a:r>
              <a:rPr lang="en-GB" dirty="0"/>
              <a:t>)</a:t>
            </a:r>
            <a:r>
              <a:rPr lang="id-ID"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0705612"/>
              </p:ext>
            </p:extLst>
          </p:nvPr>
        </p:nvGraphicFramePr>
        <p:xfrm>
          <a:off x="838200" y="1872867"/>
          <a:ext cx="10064750" cy="3993226"/>
        </p:xfrm>
        <a:graphic>
          <a:graphicData uri="http://schemas.openxmlformats.org/drawingml/2006/table">
            <a:tbl>
              <a:tblPr firstRow="1" bandRow="1">
                <a:tableStyleId>{5C22544A-7EE6-4342-B048-85BDC9FD1C3A}</a:tableStyleId>
              </a:tblPr>
              <a:tblGrid>
                <a:gridCol w="4108333"/>
                <a:gridCol w="2433090"/>
                <a:gridCol w="1209897"/>
                <a:gridCol w="2313430"/>
              </a:tblGrid>
              <a:tr h="489481">
                <a:tc>
                  <a:txBody>
                    <a:bodyPr/>
                    <a:lstStyle/>
                    <a:p>
                      <a:pPr>
                        <a:lnSpc>
                          <a:spcPct val="107000"/>
                        </a:lnSpc>
                        <a:spcAft>
                          <a:spcPts val="800"/>
                        </a:spcAft>
                      </a:pPr>
                      <a:r>
                        <a:rPr lang="en-GB" sz="1800" dirty="0" err="1">
                          <a:effectLst/>
                        </a:rPr>
                        <a:t>Butir</a:t>
                      </a:r>
                      <a:r>
                        <a:rPr lang="en-GB" sz="1800" dirty="0">
                          <a:effectLst/>
                        </a:rPr>
                        <a:t> </a:t>
                      </a:r>
                      <a:r>
                        <a:rPr lang="en-GB" sz="1800" dirty="0" err="1">
                          <a:effectLst/>
                        </a:rPr>
                        <a:t>Kegiatan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a:effectLst/>
                        </a:rPr>
                        <a:t>Hasil Kerja (output)</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a:effectLst/>
                        </a:rPr>
                        <a:t>Angka Kredit</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a:effectLst/>
                        </a:rPr>
                        <a:t>Pelaksana Tugas (Jenjang)</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r>
              <a:tr h="489481">
                <a:tc gridSpan="4">
                  <a:txBody>
                    <a:bodyPr/>
                    <a:lstStyle/>
                    <a:p>
                      <a:pPr>
                        <a:lnSpc>
                          <a:spcPct val="107000"/>
                        </a:lnSpc>
                        <a:spcAft>
                          <a:spcPts val="800"/>
                        </a:spcAft>
                      </a:pPr>
                      <a:r>
                        <a:rPr lang="en-GB" sz="1800" dirty="0" smtClean="0">
                          <a:effectLst/>
                        </a:rPr>
                        <a:t>2. </a:t>
                      </a:r>
                      <a:r>
                        <a:rPr lang="en-GB" sz="1800" dirty="0" err="1">
                          <a:effectLst/>
                        </a:rPr>
                        <a:t>Menyusun</a:t>
                      </a:r>
                      <a:r>
                        <a:rPr lang="en-GB" sz="1800" dirty="0">
                          <a:effectLst/>
                        </a:rPr>
                        <a:t> </a:t>
                      </a:r>
                      <a:r>
                        <a:rPr lang="en-GB" sz="1800" dirty="0" err="1" smtClean="0">
                          <a:effectLst/>
                        </a:rPr>
                        <a:t>instrumen</a:t>
                      </a:r>
                      <a:r>
                        <a:rPr lang="en-GB" sz="1800" dirty="0" smtClean="0">
                          <a:effectLst/>
                        </a:rPr>
                        <a:t> </a:t>
                      </a:r>
                      <a:r>
                        <a:rPr lang="en-GB" sz="1800" dirty="0" err="1">
                          <a:effectLst/>
                        </a:rPr>
                        <a:t>evaluasi</a:t>
                      </a:r>
                      <a:r>
                        <a:rPr lang="en-GB" sz="1800" dirty="0">
                          <a:effectLst/>
                        </a:rPr>
                        <a:t> </a:t>
                      </a:r>
                      <a:r>
                        <a:rPr lang="en-GB" sz="1800" dirty="0" err="1">
                          <a:effectLst/>
                        </a:rPr>
                        <a:t>untuk</a:t>
                      </a:r>
                      <a:r>
                        <a:rPr lang="en-GB" sz="1800" dirty="0">
                          <a:effectLst/>
                        </a:rPr>
                        <a: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489481">
                <a:tc>
                  <a:txBody>
                    <a:bodyPr/>
                    <a:lstStyle/>
                    <a:p>
                      <a:pPr>
                        <a:lnSpc>
                          <a:spcPct val="107000"/>
                        </a:lnSpc>
                        <a:spcAft>
                          <a:spcPts val="800"/>
                        </a:spcAft>
                      </a:pPr>
                      <a:r>
                        <a:rPr lang="en-GB" sz="1800" dirty="0">
                          <a:effectLst/>
                        </a:rPr>
                        <a:t>a. </a:t>
                      </a:r>
                      <a:r>
                        <a:rPr lang="en-GB" sz="1800" dirty="0" err="1">
                          <a:effectLst/>
                        </a:rPr>
                        <a:t>pemanfaatan</a:t>
                      </a:r>
                      <a:r>
                        <a:rPr lang="en-GB" sz="1800" dirty="0">
                          <a:effectLst/>
                        </a:rPr>
                        <a:t> media </a:t>
                      </a:r>
                      <a:r>
                        <a:rPr lang="en-GB" sz="1800" dirty="0" err="1">
                          <a:effectLst/>
                        </a:rPr>
                        <a:t>pembelajaran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Instrumen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0,34</a:t>
                      </a:r>
                    </a:p>
                  </a:txBody>
                  <a:tcPr marL="9525" marR="9525" marT="9525" marB="0" anchor="ctr"/>
                </a:tc>
                <a:tc>
                  <a:txBody>
                    <a:bodyPr/>
                    <a:lstStyle/>
                    <a:p>
                      <a:pPr>
                        <a:lnSpc>
                          <a:spcPct val="107000"/>
                        </a:lnSpc>
                        <a:spcAft>
                          <a:spcPts val="800"/>
                        </a:spcAft>
                      </a:pPr>
                      <a:r>
                        <a:rPr lang="id-ID" sz="1800" dirty="0">
                          <a:effectLst/>
                        </a:rPr>
                        <a:t>Ahli Pertama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r>
              <a:tr h="489481">
                <a:tc>
                  <a:txBody>
                    <a:bodyPr/>
                    <a:lstStyle/>
                    <a:p>
                      <a:pPr>
                        <a:lnSpc>
                          <a:spcPct val="107000"/>
                        </a:lnSpc>
                        <a:spcAft>
                          <a:spcPts val="800"/>
                        </a:spcAft>
                      </a:pPr>
                      <a:r>
                        <a:rPr lang="en-GB" sz="1800">
                          <a:effectLst/>
                        </a:rPr>
                        <a:t>b. pemanfaatan hypermedia</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Instrumen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0,66</a:t>
                      </a:r>
                    </a:p>
                  </a:txBody>
                  <a:tcPr marL="9525" marR="9525" marT="9525" marB="0" anchor="ctr"/>
                </a:tc>
                <a:tc>
                  <a:txBody>
                    <a:bodyPr/>
                    <a:lstStyle/>
                    <a:p>
                      <a:pPr>
                        <a:lnSpc>
                          <a:spcPct val="107000"/>
                        </a:lnSpc>
                        <a:spcAft>
                          <a:spcPts val="800"/>
                        </a:spcAft>
                      </a:pPr>
                      <a:r>
                        <a:rPr lang="id-ID" sz="1800" dirty="0">
                          <a:effectLst/>
                        </a:rPr>
                        <a:t>Ahli Muda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489481">
                <a:tc>
                  <a:txBody>
                    <a:bodyPr/>
                    <a:lstStyle/>
                    <a:p>
                      <a:pPr>
                        <a:lnSpc>
                          <a:spcPct val="107000"/>
                        </a:lnSpc>
                        <a:spcAft>
                          <a:spcPts val="800"/>
                        </a:spcAft>
                      </a:pPr>
                      <a:r>
                        <a:rPr lang="en-GB" sz="1800">
                          <a:effectLst/>
                        </a:rPr>
                        <a:t>c. penerapan model e-pembelajaran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Instrumen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0,96</a:t>
                      </a:r>
                    </a:p>
                  </a:txBody>
                  <a:tcPr marL="9525" marR="9525" marT="9525" marB="0" anchor="ctr"/>
                </a:tc>
                <a:tc>
                  <a:txBody>
                    <a:bodyPr/>
                    <a:lstStyle/>
                    <a:p>
                      <a:pPr>
                        <a:lnSpc>
                          <a:spcPct val="107000"/>
                        </a:lnSpc>
                        <a:spcAft>
                          <a:spcPts val="800"/>
                        </a:spcAft>
                      </a:pPr>
                      <a:r>
                        <a:rPr lang="id-ID" sz="1800" dirty="0">
                          <a:effectLst/>
                        </a:rPr>
                        <a:t>Ahli Madya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489481">
                <a:tc>
                  <a:txBody>
                    <a:bodyPr/>
                    <a:lstStyle/>
                    <a:p>
                      <a:pPr marL="265113" indent="-265113">
                        <a:lnSpc>
                          <a:spcPct val="107000"/>
                        </a:lnSpc>
                        <a:spcAft>
                          <a:spcPts val="800"/>
                        </a:spcAft>
                      </a:pPr>
                      <a:r>
                        <a:rPr lang="en-GB" sz="1800" dirty="0">
                          <a:effectLst/>
                        </a:rPr>
                        <a:t>d. </a:t>
                      </a:r>
                      <a:r>
                        <a:rPr lang="en-GB" sz="1800" dirty="0" err="1">
                          <a:effectLst/>
                        </a:rPr>
                        <a:t>penerapan</a:t>
                      </a:r>
                      <a:r>
                        <a:rPr lang="en-GB" sz="1800" dirty="0">
                          <a:effectLst/>
                        </a:rPr>
                        <a:t> model </a:t>
                      </a:r>
                      <a:r>
                        <a:rPr lang="en-GB" sz="1800" dirty="0" err="1">
                          <a:effectLst/>
                        </a:rPr>
                        <a:t>pembelajaran</a:t>
                      </a:r>
                      <a:r>
                        <a:rPr lang="en-GB" sz="1800" dirty="0">
                          <a:effectLst/>
                        </a:rPr>
                        <a:t> </a:t>
                      </a:r>
                      <a:r>
                        <a:rPr lang="en-GB" sz="1800" dirty="0" err="1">
                          <a:effectLst/>
                        </a:rPr>
                        <a:t>kompleks</a:t>
                      </a:r>
                      <a:r>
                        <a:rPr lang="en-GB" sz="1800" dirty="0">
                          <a:effectLst/>
                        </a:rPr>
                        <a:t>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Instrumen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1,13</a:t>
                      </a:r>
                    </a:p>
                  </a:txBody>
                  <a:tcPr marL="9525" marR="9525" marT="9525" marB="0" anchor="ctr"/>
                </a:tc>
                <a:tc>
                  <a:txBody>
                    <a:bodyPr/>
                    <a:lstStyle/>
                    <a:p>
                      <a:pPr>
                        <a:lnSpc>
                          <a:spcPct val="107000"/>
                        </a:lnSpc>
                        <a:spcAft>
                          <a:spcPts val="800"/>
                        </a:spcAft>
                      </a:pPr>
                      <a:r>
                        <a:rPr lang="id-ID" sz="1800" dirty="0">
                          <a:effectLst/>
                        </a:rPr>
                        <a:t>Ahli Utama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489481">
                <a:tc>
                  <a:txBody>
                    <a:bodyPr/>
                    <a:lstStyle/>
                    <a:p>
                      <a:pPr marL="265113" indent="-265113">
                        <a:lnSpc>
                          <a:spcPct val="107000"/>
                        </a:lnSpc>
                        <a:spcAft>
                          <a:spcPts val="800"/>
                        </a:spcAft>
                      </a:pPr>
                      <a:r>
                        <a:rPr lang="en-GB" sz="1800" dirty="0">
                          <a:effectLst/>
                        </a:rPr>
                        <a:t>e. </a:t>
                      </a:r>
                      <a:r>
                        <a:rPr lang="en-GB" sz="1800" dirty="0" err="1">
                          <a:effectLst/>
                        </a:rPr>
                        <a:t>penerapan</a:t>
                      </a:r>
                      <a:r>
                        <a:rPr lang="en-GB" sz="1800" dirty="0">
                          <a:effectLst/>
                        </a:rPr>
                        <a:t> </a:t>
                      </a:r>
                      <a:r>
                        <a:rPr lang="en-GB" sz="1800" dirty="0" err="1">
                          <a:effectLst/>
                        </a:rPr>
                        <a:t>inovasi</a:t>
                      </a:r>
                      <a:r>
                        <a:rPr lang="en-GB" sz="1800" dirty="0">
                          <a:effectLst/>
                        </a:rPr>
                        <a:t> </a:t>
                      </a:r>
                      <a:r>
                        <a:rPr lang="en-GB" sz="1800" dirty="0" err="1">
                          <a:effectLst/>
                        </a:rPr>
                        <a:t>teknologi</a:t>
                      </a:r>
                      <a:r>
                        <a:rPr lang="en-GB" sz="1800" dirty="0">
                          <a:effectLst/>
                        </a:rPr>
                        <a:t> </a:t>
                      </a:r>
                      <a:r>
                        <a:rPr lang="en-GB" sz="1800" dirty="0" err="1">
                          <a:effectLst/>
                        </a:rPr>
                        <a:t>pembelajaran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Instrumen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dirty="0">
                          <a:solidFill>
                            <a:srgbClr val="000000"/>
                          </a:solidFill>
                          <a:effectLst/>
                          <a:latin typeface="Calibri" panose="020F0502020204030204" pitchFamily="34" charset="0"/>
                          <a:cs typeface="Calibri" panose="020F0502020204030204" pitchFamily="34" charset="0"/>
                        </a:rPr>
                        <a:t>1,18</a:t>
                      </a:r>
                    </a:p>
                  </a:txBody>
                  <a:tcPr marL="9525" marR="9525" marT="9525" marB="0" anchor="ctr"/>
                </a:tc>
                <a:tc>
                  <a:txBody>
                    <a:bodyPr/>
                    <a:lstStyle/>
                    <a:p>
                      <a:pPr>
                        <a:lnSpc>
                          <a:spcPct val="107000"/>
                        </a:lnSpc>
                        <a:spcAft>
                          <a:spcPts val="800"/>
                        </a:spcAft>
                      </a:pPr>
                      <a:r>
                        <a:rPr lang="id-ID" sz="1800" dirty="0">
                          <a:effectLst/>
                        </a:rPr>
                        <a:t>Ahli Utama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1049746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Evaluasi </a:t>
            </a:r>
            <a:r>
              <a:rPr lang="en-GB" dirty="0"/>
              <a:t>(</a:t>
            </a:r>
            <a:r>
              <a:rPr lang="id-ID" dirty="0"/>
              <a:t>u</a:t>
            </a:r>
            <a:r>
              <a:rPr lang="en-GB" dirty="0" err="1"/>
              <a:t>nsur</a:t>
            </a:r>
            <a:r>
              <a:rPr lang="en-GB" dirty="0"/>
              <a:t> II sub </a:t>
            </a:r>
            <a:r>
              <a:rPr lang="id-ID" dirty="0"/>
              <a:t>u</a:t>
            </a:r>
            <a:r>
              <a:rPr lang="en-GB" dirty="0" err="1"/>
              <a:t>nsur</a:t>
            </a:r>
            <a:r>
              <a:rPr lang="en-GB" dirty="0"/>
              <a:t> </a:t>
            </a:r>
            <a:r>
              <a:rPr lang="id-ID" dirty="0"/>
              <a:t>F</a:t>
            </a:r>
            <a:r>
              <a:rPr lang="en-GB" dirty="0"/>
              <a:t>)</a:t>
            </a:r>
            <a:r>
              <a:rPr lang="id-ID"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6011172"/>
              </p:ext>
            </p:extLst>
          </p:nvPr>
        </p:nvGraphicFramePr>
        <p:xfrm>
          <a:off x="838200" y="1961004"/>
          <a:ext cx="10064750" cy="4621296"/>
        </p:xfrm>
        <a:graphic>
          <a:graphicData uri="http://schemas.openxmlformats.org/drawingml/2006/table">
            <a:tbl>
              <a:tblPr firstRow="1" bandRow="1">
                <a:tableStyleId>{5C22544A-7EE6-4342-B048-85BDC9FD1C3A}</a:tableStyleId>
              </a:tblPr>
              <a:tblGrid>
                <a:gridCol w="4108333"/>
                <a:gridCol w="2433090"/>
                <a:gridCol w="1209897"/>
                <a:gridCol w="2313430"/>
              </a:tblGrid>
              <a:tr h="476890">
                <a:tc>
                  <a:txBody>
                    <a:bodyPr/>
                    <a:lstStyle/>
                    <a:p>
                      <a:pPr>
                        <a:lnSpc>
                          <a:spcPct val="107000"/>
                        </a:lnSpc>
                        <a:spcAft>
                          <a:spcPts val="800"/>
                        </a:spcAft>
                      </a:pPr>
                      <a:r>
                        <a:rPr lang="en-GB" sz="1800" dirty="0" err="1">
                          <a:effectLst/>
                        </a:rPr>
                        <a:t>Butir</a:t>
                      </a:r>
                      <a:r>
                        <a:rPr lang="en-GB" sz="1800" dirty="0">
                          <a:effectLst/>
                        </a:rPr>
                        <a:t> </a:t>
                      </a:r>
                      <a:r>
                        <a:rPr lang="en-GB" sz="1800" dirty="0" err="1">
                          <a:effectLst/>
                        </a:rPr>
                        <a:t>Kegiatan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a:effectLst/>
                        </a:rPr>
                        <a:t>Hasil</a:t>
                      </a:r>
                      <a:r>
                        <a:rPr lang="en-GB" sz="1800" dirty="0">
                          <a:effectLst/>
                        </a:rPr>
                        <a:t> </a:t>
                      </a:r>
                      <a:r>
                        <a:rPr lang="en-GB" sz="1800" dirty="0" err="1">
                          <a:effectLst/>
                        </a:rPr>
                        <a:t>Kerja</a:t>
                      </a:r>
                      <a:r>
                        <a:rPr lang="en-GB" sz="1800" dirty="0">
                          <a:effectLst/>
                        </a:rPr>
                        <a:t> (output)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a:effectLst/>
                        </a:rPr>
                        <a:t>Angka</a:t>
                      </a:r>
                      <a:r>
                        <a:rPr lang="en-GB" sz="1800" dirty="0">
                          <a:effectLst/>
                        </a:rPr>
                        <a:t> </a:t>
                      </a:r>
                      <a:r>
                        <a:rPr lang="en-GB" sz="1800" dirty="0" err="1">
                          <a:effectLst/>
                        </a:rPr>
                        <a:t>Kredit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a:effectLst/>
                        </a:rPr>
                        <a:t>Pelaksana</a:t>
                      </a:r>
                      <a:r>
                        <a:rPr lang="en-GB" sz="1800" dirty="0">
                          <a:effectLst/>
                        </a:rPr>
                        <a:t> </a:t>
                      </a:r>
                      <a:r>
                        <a:rPr lang="en-GB" sz="1800" dirty="0" err="1">
                          <a:effectLst/>
                        </a:rPr>
                        <a:t>Tugas</a:t>
                      </a:r>
                      <a:r>
                        <a:rPr lang="en-GB" sz="1800" dirty="0">
                          <a:effectLst/>
                        </a:rPr>
                        <a:t> (</a:t>
                      </a:r>
                      <a:r>
                        <a:rPr lang="en-GB" sz="1800" dirty="0" err="1">
                          <a:effectLst/>
                        </a:rPr>
                        <a:t>Jenjang</a:t>
                      </a:r>
                      <a:r>
                        <a:rPr lang="en-GB" sz="1800" dirty="0">
                          <a:effectLst/>
                        </a:rPr>
                        <a: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r h="476890">
                <a:tc gridSpan="4">
                  <a:txBody>
                    <a:bodyPr/>
                    <a:lstStyle/>
                    <a:p>
                      <a:pPr>
                        <a:lnSpc>
                          <a:spcPct val="107000"/>
                        </a:lnSpc>
                        <a:spcAft>
                          <a:spcPts val="800"/>
                        </a:spcAft>
                      </a:pPr>
                      <a:r>
                        <a:rPr lang="en-GB" sz="1800" dirty="0" smtClean="0">
                          <a:effectLst/>
                        </a:rPr>
                        <a:t>3. </a:t>
                      </a:r>
                      <a:r>
                        <a:rPr lang="en-GB" sz="1800" dirty="0" err="1" smtClean="0">
                          <a:effectLst/>
                        </a:rPr>
                        <a:t>Melakukan</a:t>
                      </a:r>
                      <a:r>
                        <a:rPr lang="en-GB" sz="1800" dirty="0" smtClean="0">
                          <a:effectLst/>
                        </a:rPr>
                        <a:t> </a:t>
                      </a:r>
                      <a:r>
                        <a:rPr lang="en-GB" sz="1800" dirty="0" err="1" smtClean="0">
                          <a:effectLst/>
                        </a:rPr>
                        <a:t>evaluasi</a:t>
                      </a:r>
                      <a:r>
                        <a:rPr lang="en-GB" sz="1800" dirty="0" smtClean="0">
                          <a:effectLst/>
                        </a:rPr>
                        <a:t> </a:t>
                      </a:r>
                      <a:r>
                        <a:rPr lang="en-GB" sz="1800" dirty="0" err="1">
                          <a:effectLst/>
                        </a:rPr>
                        <a:t>untuk</a:t>
                      </a:r>
                      <a:r>
                        <a:rPr lang="en-GB" sz="1800" dirty="0">
                          <a:effectLst/>
                        </a:rPr>
                        <a: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476890">
                <a:tc>
                  <a:txBody>
                    <a:bodyPr/>
                    <a:lstStyle/>
                    <a:p>
                      <a:pPr>
                        <a:lnSpc>
                          <a:spcPct val="107000"/>
                        </a:lnSpc>
                        <a:spcAft>
                          <a:spcPts val="800"/>
                        </a:spcAft>
                      </a:pPr>
                      <a:r>
                        <a:rPr lang="en-GB" sz="1800">
                          <a:effectLst/>
                        </a:rPr>
                        <a:t>a. pemanfaatan media pembelajaran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0,62</a:t>
                      </a:r>
                    </a:p>
                  </a:txBody>
                  <a:tcPr marL="9525" marR="9525" marT="9525" marB="0" anchor="ctr"/>
                </a:tc>
                <a:tc>
                  <a:txBody>
                    <a:bodyPr/>
                    <a:lstStyle/>
                    <a:p>
                      <a:pPr>
                        <a:lnSpc>
                          <a:spcPct val="107000"/>
                        </a:lnSpc>
                        <a:spcAft>
                          <a:spcPts val="800"/>
                        </a:spcAft>
                      </a:pPr>
                      <a:r>
                        <a:rPr lang="id-ID" sz="1800" dirty="0">
                          <a:effectLst/>
                        </a:rPr>
                        <a:t>Ahli Pertama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r>
              <a:tr h="476890">
                <a:tc>
                  <a:txBody>
                    <a:bodyPr/>
                    <a:lstStyle/>
                    <a:p>
                      <a:pPr>
                        <a:lnSpc>
                          <a:spcPct val="107000"/>
                        </a:lnSpc>
                        <a:spcAft>
                          <a:spcPts val="800"/>
                        </a:spcAft>
                      </a:pPr>
                      <a:r>
                        <a:rPr lang="en-GB" sz="1800">
                          <a:effectLst/>
                        </a:rPr>
                        <a:t>b. pemanfaatan hypermedia</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0,91</a:t>
                      </a:r>
                    </a:p>
                  </a:txBody>
                  <a:tcPr marL="9525" marR="9525" marT="9525" marB="0" anchor="ctr"/>
                </a:tc>
                <a:tc>
                  <a:txBody>
                    <a:bodyPr/>
                    <a:lstStyle/>
                    <a:p>
                      <a:pPr>
                        <a:lnSpc>
                          <a:spcPct val="107000"/>
                        </a:lnSpc>
                        <a:spcAft>
                          <a:spcPts val="800"/>
                        </a:spcAft>
                      </a:pPr>
                      <a:r>
                        <a:rPr lang="id-ID" sz="1800" dirty="0">
                          <a:effectLst/>
                        </a:rPr>
                        <a:t>Ahli Muda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476890">
                <a:tc>
                  <a:txBody>
                    <a:bodyPr/>
                    <a:lstStyle/>
                    <a:p>
                      <a:pPr>
                        <a:lnSpc>
                          <a:spcPct val="107000"/>
                        </a:lnSpc>
                        <a:spcAft>
                          <a:spcPts val="800"/>
                        </a:spcAft>
                      </a:pPr>
                      <a:r>
                        <a:rPr lang="en-GB" sz="1800">
                          <a:effectLst/>
                        </a:rPr>
                        <a:t>c. penerapan model e-pembelajaran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2,97</a:t>
                      </a:r>
                    </a:p>
                  </a:txBody>
                  <a:tcPr marL="9525" marR="9525" marT="9525" marB="0" anchor="ctr"/>
                </a:tc>
                <a:tc>
                  <a:txBody>
                    <a:bodyPr/>
                    <a:lstStyle/>
                    <a:p>
                      <a:pPr>
                        <a:lnSpc>
                          <a:spcPct val="107000"/>
                        </a:lnSpc>
                        <a:spcAft>
                          <a:spcPts val="800"/>
                        </a:spcAft>
                      </a:pPr>
                      <a:r>
                        <a:rPr lang="id-ID" sz="1800" dirty="0">
                          <a:effectLst/>
                        </a:rPr>
                        <a:t>Ahli Madya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476890">
                <a:tc>
                  <a:txBody>
                    <a:bodyPr/>
                    <a:lstStyle/>
                    <a:p>
                      <a:pPr marL="265113" indent="-265113">
                        <a:lnSpc>
                          <a:spcPct val="107000"/>
                        </a:lnSpc>
                        <a:spcAft>
                          <a:spcPts val="800"/>
                        </a:spcAft>
                      </a:pPr>
                      <a:r>
                        <a:rPr lang="en-GB" sz="1800" dirty="0">
                          <a:effectLst/>
                        </a:rPr>
                        <a:t>d. </a:t>
                      </a:r>
                      <a:r>
                        <a:rPr lang="en-GB" sz="1800" dirty="0" err="1">
                          <a:effectLst/>
                        </a:rPr>
                        <a:t>penerapan</a:t>
                      </a:r>
                      <a:r>
                        <a:rPr lang="en-GB" sz="1800" dirty="0">
                          <a:effectLst/>
                        </a:rPr>
                        <a:t> model </a:t>
                      </a:r>
                      <a:r>
                        <a:rPr lang="en-GB" sz="1800" dirty="0" err="1">
                          <a:effectLst/>
                        </a:rPr>
                        <a:t>pembelajaran</a:t>
                      </a:r>
                      <a:r>
                        <a:rPr lang="en-GB" sz="1800" dirty="0">
                          <a:effectLst/>
                        </a:rPr>
                        <a:t> </a:t>
                      </a:r>
                      <a:r>
                        <a:rPr lang="en-GB" sz="1800" dirty="0" err="1">
                          <a:effectLst/>
                        </a:rPr>
                        <a:t>kompleks</a:t>
                      </a:r>
                      <a:r>
                        <a:rPr lang="en-GB" sz="1800" dirty="0">
                          <a:effectLst/>
                        </a:rPr>
                        <a:t>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a:solidFill>
                            <a:srgbClr val="000000"/>
                          </a:solidFill>
                          <a:effectLst/>
                          <a:latin typeface="Calibri" panose="020F0502020204030204" pitchFamily="34" charset="0"/>
                          <a:cs typeface="Calibri" panose="020F0502020204030204" pitchFamily="34" charset="0"/>
                        </a:rPr>
                        <a:t>3,70</a:t>
                      </a:r>
                    </a:p>
                  </a:txBody>
                  <a:tcPr marL="9525" marR="9525" marT="9525" marB="0" anchor="ctr"/>
                </a:tc>
                <a:tc>
                  <a:txBody>
                    <a:bodyPr/>
                    <a:lstStyle/>
                    <a:p>
                      <a:pPr>
                        <a:lnSpc>
                          <a:spcPct val="107000"/>
                        </a:lnSpc>
                        <a:spcAft>
                          <a:spcPts val="800"/>
                        </a:spcAft>
                      </a:pPr>
                      <a:r>
                        <a:rPr lang="id-ID" sz="1800" dirty="0">
                          <a:effectLst/>
                        </a:rPr>
                        <a:t>Ahli Utama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476890">
                <a:tc>
                  <a:txBody>
                    <a:bodyPr/>
                    <a:lstStyle/>
                    <a:p>
                      <a:pPr marL="265113" indent="-265113">
                        <a:lnSpc>
                          <a:spcPct val="107000"/>
                        </a:lnSpc>
                        <a:spcAft>
                          <a:spcPts val="800"/>
                        </a:spcAft>
                      </a:pPr>
                      <a:r>
                        <a:rPr lang="en-GB" sz="1800" dirty="0">
                          <a:effectLst/>
                        </a:rPr>
                        <a:t>e. </a:t>
                      </a:r>
                      <a:r>
                        <a:rPr lang="en-GB" sz="1800" dirty="0" err="1">
                          <a:effectLst/>
                        </a:rPr>
                        <a:t>penerapan</a:t>
                      </a:r>
                      <a:r>
                        <a:rPr lang="en-GB" sz="1800" dirty="0">
                          <a:effectLst/>
                        </a:rPr>
                        <a:t> </a:t>
                      </a:r>
                      <a:r>
                        <a:rPr lang="en-GB" sz="1800" dirty="0" err="1">
                          <a:effectLst/>
                        </a:rPr>
                        <a:t>inovasi</a:t>
                      </a:r>
                      <a:r>
                        <a:rPr lang="en-GB" sz="1800" dirty="0">
                          <a:effectLst/>
                        </a:rPr>
                        <a:t> </a:t>
                      </a:r>
                      <a:r>
                        <a:rPr lang="en-GB" sz="1800" dirty="0" err="1">
                          <a:effectLst/>
                        </a:rPr>
                        <a:t>teknologi</a:t>
                      </a:r>
                      <a:r>
                        <a:rPr lang="en-GB" sz="1800" dirty="0">
                          <a:effectLst/>
                        </a:rPr>
                        <a:t> </a:t>
                      </a:r>
                      <a:r>
                        <a:rPr lang="en-GB" sz="1800" dirty="0" err="1">
                          <a:effectLst/>
                        </a:rPr>
                        <a:t>pembelajaran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rPr>
                        <a:t>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id-ID" sz="1800" b="0" i="0" u="none" strike="noStrike" dirty="0">
                          <a:solidFill>
                            <a:srgbClr val="000000"/>
                          </a:solidFill>
                          <a:effectLst/>
                          <a:latin typeface="Calibri" panose="020F0502020204030204" pitchFamily="34" charset="0"/>
                          <a:cs typeface="Calibri" panose="020F0502020204030204" pitchFamily="34" charset="0"/>
                        </a:rPr>
                        <a:t>3,11</a:t>
                      </a:r>
                    </a:p>
                  </a:txBody>
                  <a:tcPr marL="9525" marR="9525" marT="9525" marB="0" anchor="ctr"/>
                </a:tc>
                <a:tc>
                  <a:txBody>
                    <a:bodyPr/>
                    <a:lstStyle/>
                    <a:p>
                      <a:pPr>
                        <a:lnSpc>
                          <a:spcPct val="107000"/>
                        </a:lnSpc>
                        <a:spcAft>
                          <a:spcPts val="800"/>
                        </a:spcAft>
                      </a:pPr>
                      <a:r>
                        <a:rPr lang="id-ID" sz="1800" dirty="0">
                          <a:effectLst/>
                        </a:rPr>
                        <a:t>Ahli Utama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r h="476890">
                <a:tc>
                  <a:txBody>
                    <a:bodyPr/>
                    <a:lstStyle/>
                    <a:p>
                      <a:pPr marL="265113" indent="-265113">
                        <a:lnSpc>
                          <a:spcPct val="107000"/>
                        </a:lnSpc>
                        <a:spcAft>
                          <a:spcPts val="800"/>
                        </a:spcAft>
                      </a:pPr>
                      <a:r>
                        <a:rPr lang="en-GB" sz="1800" dirty="0" smtClean="0">
                          <a:effectLst/>
                          <a:latin typeface="Calibri" panose="020F0502020204030204" pitchFamily="34" charset="0"/>
                          <a:ea typeface="Calibri" panose="020F0502020204030204" pitchFamily="34" charset="0"/>
                          <a:cs typeface="Times New Roman" panose="02020603050405020304" pitchFamily="18" charset="0"/>
                        </a:rPr>
                        <a:t>4. </a:t>
                      </a:r>
                      <a:r>
                        <a:rPr lang="en-GB" sz="1800" dirty="0" err="1" smtClean="0">
                          <a:effectLst/>
                          <a:latin typeface="Calibri" panose="020F0502020204030204" pitchFamily="34" charset="0"/>
                          <a:ea typeface="Calibri" panose="020F0502020204030204" pitchFamily="34" charset="0"/>
                          <a:cs typeface="Times New Roman" panose="02020603050405020304" pitchFamily="18" charset="0"/>
                        </a:rPr>
                        <a:t>Melakukan</a:t>
                      </a:r>
                      <a:r>
                        <a:rPr lang="en-GB"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smtClean="0">
                          <a:effectLst/>
                          <a:latin typeface="Calibri" panose="020F0502020204030204" pitchFamily="34" charset="0"/>
                          <a:ea typeface="Calibri" panose="020F0502020204030204" pitchFamily="34" charset="0"/>
                          <a:cs typeface="Times New Roman" panose="02020603050405020304" pitchFamily="18" charset="0"/>
                        </a:rPr>
                        <a:t>evaluasi</a:t>
                      </a:r>
                      <a:r>
                        <a:rPr lang="en-GB"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smtClean="0">
                          <a:effectLst/>
                          <a:latin typeface="Calibri" panose="020F0502020204030204" pitchFamily="34" charset="0"/>
                          <a:ea typeface="Calibri" panose="020F0502020204030204" pitchFamily="34" charset="0"/>
                          <a:cs typeface="Times New Roman" panose="02020603050405020304" pitchFamily="18" charset="0"/>
                        </a:rPr>
                        <a:t>aplikasi</a:t>
                      </a:r>
                      <a:r>
                        <a:rPr lang="en-GB" sz="1800" dirty="0" smtClean="0">
                          <a:effectLst/>
                          <a:latin typeface="Calibri" panose="020F0502020204030204" pitchFamily="34" charset="0"/>
                          <a:ea typeface="Calibri" panose="020F0502020204030204" pitchFamily="34" charset="0"/>
                          <a:cs typeface="Times New Roman" panose="02020603050405020304" pitchFamily="18" charset="0"/>
                        </a:rPr>
                        <a:t> e-</a:t>
                      </a:r>
                      <a:r>
                        <a:rPr lang="en-GB" sz="1800" dirty="0" err="1" smtClean="0">
                          <a:effectLst/>
                          <a:latin typeface="Calibri" panose="020F0502020204030204" pitchFamily="34" charset="0"/>
                          <a:ea typeface="Calibri" panose="020F0502020204030204" pitchFamily="34" charset="0"/>
                          <a:cs typeface="Times New Roman" panose="02020603050405020304" pitchFamily="18" charset="0"/>
                        </a:rPr>
                        <a:t>pembelajaran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1800" dirty="0" err="1" smtClean="0">
                          <a:effectLst/>
                          <a:latin typeface="Calibri" panose="020F0502020204030204" pitchFamily="34" charset="0"/>
                          <a:ea typeface="Calibri" panose="020F0502020204030204" pitchFamily="34" charset="0"/>
                          <a:cs typeface="Times New Roman" panose="02020603050405020304" pitchFamily="18" charset="0"/>
                        </a:rPr>
                        <a:t>Laporan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en-GB" sz="1800" b="0" i="0" u="none" strike="noStrike" dirty="0" smtClean="0">
                          <a:solidFill>
                            <a:srgbClr val="000000"/>
                          </a:solidFill>
                          <a:effectLst/>
                          <a:latin typeface="Calibri" panose="020F0502020204030204" pitchFamily="34" charset="0"/>
                          <a:cs typeface="Calibri" panose="020F0502020204030204" pitchFamily="34" charset="0"/>
                        </a:rPr>
                        <a:t>2,76</a:t>
                      </a:r>
                      <a:endParaRPr lang="id-ID" sz="18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nSpc>
                          <a:spcPct val="107000"/>
                        </a:lnSpc>
                        <a:spcAft>
                          <a:spcPts val="800"/>
                        </a:spcAft>
                      </a:pPr>
                      <a:r>
                        <a:rPr lang="en-GB" sz="1800" dirty="0" err="1" smtClean="0">
                          <a:effectLst/>
                          <a:latin typeface="Calibri" panose="020F0502020204030204" pitchFamily="34" charset="0"/>
                          <a:ea typeface="Calibri" panose="020F0502020204030204" pitchFamily="34" charset="0"/>
                          <a:cs typeface="Times New Roman" panose="02020603050405020304" pitchFamily="18" charset="0"/>
                        </a:rPr>
                        <a:t>Ahli</a:t>
                      </a:r>
                      <a:r>
                        <a:rPr lang="en-GB" sz="18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GB" sz="1800" baseline="0" dirty="0" err="1" smtClean="0">
                          <a:effectLst/>
                          <a:latin typeface="Calibri" panose="020F0502020204030204" pitchFamily="34" charset="0"/>
                          <a:ea typeface="Calibri" panose="020F0502020204030204" pitchFamily="34" charset="0"/>
                          <a:cs typeface="Times New Roman" panose="02020603050405020304" pitchFamily="18" charset="0"/>
                        </a:rPr>
                        <a:t>Utama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4079592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8975"/>
          </a:xfrm>
        </p:spPr>
        <p:txBody>
          <a:bodyPr>
            <a:normAutofit fontScale="90000"/>
          </a:bodyPr>
          <a:lstStyle/>
          <a:p>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1494927"/>
              </p:ext>
            </p:extLst>
          </p:nvPr>
        </p:nvGraphicFramePr>
        <p:xfrm>
          <a:off x="939800" y="584201"/>
          <a:ext cx="10414001" cy="6614702"/>
        </p:xfrm>
        <a:graphic>
          <a:graphicData uri="http://schemas.openxmlformats.org/drawingml/2006/table">
            <a:tbl>
              <a:tblPr firstRow="1" firstCol="1" bandRow="1">
                <a:tableStyleId>{5C22544A-7EE6-4342-B048-85BDC9FD1C3A}</a:tableStyleId>
              </a:tblPr>
              <a:tblGrid>
                <a:gridCol w="1443842"/>
                <a:gridCol w="1233524"/>
                <a:gridCol w="3506993"/>
                <a:gridCol w="4229642"/>
              </a:tblGrid>
              <a:tr h="428027">
                <a:tc gridSpan="4">
                  <a:txBody>
                    <a:bodyPr/>
                    <a:lstStyle/>
                    <a:p>
                      <a:pPr algn="just">
                        <a:lnSpc>
                          <a:spcPct val="150000"/>
                        </a:lnSpc>
                        <a:spcAft>
                          <a:spcPts val="0"/>
                        </a:spcAft>
                      </a:pPr>
                      <a:r>
                        <a:rPr lang="en-GB" sz="1800" dirty="0">
                          <a:effectLst/>
                        </a:rPr>
                        <a:t>Sub </a:t>
                      </a:r>
                      <a:r>
                        <a:rPr lang="en-GB" sz="1800" dirty="0" err="1">
                          <a:effectLst/>
                        </a:rPr>
                        <a:t>Unsur</a:t>
                      </a:r>
                      <a:r>
                        <a:rPr lang="en-GB" sz="1800" dirty="0">
                          <a:effectLst/>
                        </a:rPr>
                        <a:t>: F. </a:t>
                      </a:r>
                      <a:r>
                        <a:rPr lang="en-GB" sz="1800" dirty="0" err="1">
                          <a:effectLst/>
                        </a:rPr>
                        <a:t>Evaluasi</a:t>
                      </a:r>
                      <a:endParaRPr lang="id-ID" sz="18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r>
              <a:tr h="683291">
                <a:tc gridSpan="4">
                  <a:txBody>
                    <a:bodyPr/>
                    <a:lstStyle/>
                    <a:p>
                      <a:pPr>
                        <a:lnSpc>
                          <a:spcPct val="115000"/>
                        </a:lnSpc>
                        <a:spcAft>
                          <a:spcPts val="0"/>
                        </a:spcAft>
                      </a:pPr>
                      <a:r>
                        <a:rPr lang="en-US" sz="1800">
                          <a:effectLst/>
                        </a:rPr>
                        <a:t>Butir Kegiatan: 1.a  Menyusun desain evaluasi untuk pemanfaatan media pembelajaran</a:t>
                      </a:r>
                      <a:endParaRPr lang="id-ID" sz="1800">
                        <a:effectLst/>
                      </a:endParaRPr>
                    </a:p>
                    <a:p>
                      <a:pPr>
                        <a:lnSpc>
                          <a:spcPct val="115000"/>
                        </a:lnSpc>
                        <a:spcAft>
                          <a:spcPts val="0"/>
                        </a:spcAft>
                      </a:pPr>
                      <a:r>
                        <a:rPr lang="id-ID" sz="1800">
                          <a:effectLst/>
                        </a:rPr>
                        <a:t>PTP Pertama</a:t>
                      </a:r>
                      <a:endParaRPr lang="id-ID" sz="18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r>
              <a:tr h="683291">
                <a:tc>
                  <a:txBody>
                    <a:bodyPr/>
                    <a:lstStyle/>
                    <a:p>
                      <a:pPr algn="ctr">
                        <a:lnSpc>
                          <a:spcPct val="115000"/>
                        </a:lnSpc>
                        <a:spcAft>
                          <a:spcPts val="0"/>
                        </a:spcAft>
                      </a:pPr>
                      <a:r>
                        <a:rPr lang="en-GB" sz="1800">
                          <a:effectLst/>
                        </a:rPr>
                        <a:t>Satuan Hasil</a:t>
                      </a:r>
                      <a:endParaRPr lang="id-ID" sz="18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a:effectLst/>
                        </a:rPr>
                        <a:t>Angka Kredit</a:t>
                      </a:r>
                      <a:endParaRPr lang="id-ID" sz="18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a:effectLst/>
                        </a:rPr>
                        <a:t>Kriteria</a:t>
                      </a:r>
                      <a:endParaRPr lang="id-ID" sz="18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a:effectLst/>
                        </a:rPr>
                        <a:t>Bukti Fisik</a:t>
                      </a:r>
                      <a:endParaRPr lang="id-ID" sz="1800">
                        <a:effectLst/>
                        <a:latin typeface="Calibri" panose="020F0502020204030204" pitchFamily="34" charset="0"/>
                        <a:ea typeface="MS Mincho"/>
                        <a:cs typeface="Times New Roman" panose="02020603050405020304" pitchFamily="18" charset="0"/>
                      </a:endParaRPr>
                    </a:p>
                  </a:txBody>
                  <a:tcPr marL="68580" marR="68580" marT="0" marB="0"/>
                </a:tc>
              </a:tr>
              <a:tr h="4820093">
                <a:tc>
                  <a:txBody>
                    <a:bodyPr/>
                    <a:lstStyle/>
                    <a:p>
                      <a:pPr>
                        <a:lnSpc>
                          <a:spcPts val="1900"/>
                        </a:lnSpc>
                        <a:spcAft>
                          <a:spcPts val="0"/>
                        </a:spcAft>
                      </a:pPr>
                      <a:r>
                        <a:rPr lang="en-US" sz="1800">
                          <a:effectLst/>
                        </a:rPr>
                        <a:t>Desain</a:t>
                      </a:r>
                      <a:endParaRPr lang="id-ID" sz="18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ctr">
                        <a:lnSpc>
                          <a:spcPts val="1900"/>
                        </a:lnSpc>
                        <a:spcAft>
                          <a:spcPts val="0"/>
                        </a:spcAft>
                      </a:pPr>
                      <a:r>
                        <a:rPr lang="en-US" sz="1800">
                          <a:effectLst/>
                        </a:rPr>
                        <a:t>0,33</a:t>
                      </a:r>
                      <a:endParaRPr lang="id-ID" sz="18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342900" indent="-342900" algn="l">
                        <a:lnSpc>
                          <a:spcPts val="1900"/>
                        </a:lnSpc>
                        <a:spcAft>
                          <a:spcPts val="0"/>
                        </a:spcAft>
                        <a:buAutoNum type="alphaLcPeriod"/>
                      </a:pPr>
                      <a:r>
                        <a:rPr lang="id-ID" sz="1100" dirty="0" smtClean="0">
                          <a:effectLst/>
                        </a:rPr>
                        <a:t>Kegiatan m</a:t>
                      </a:r>
                      <a:r>
                        <a:rPr lang="en-US" sz="1100" dirty="0" err="1" smtClean="0">
                          <a:effectLst/>
                        </a:rPr>
                        <a:t>enyusun</a:t>
                      </a:r>
                      <a:r>
                        <a:rPr lang="en-US" sz="1100" dirty="0" smtClean="0">
                          <a:effectLst/>
                        </a:rPr>
                        <a:t> </a:t>
                      </a:r>
                      <a:r>
                        <a:rPr lang="en-US" sz="1100" dirty="0" err="1">
                          <a:effectLst/>
                        </a:rPr>
                        <a:t>desain</a:t>
                      </a:r>
                      <a:r>
                        <a:rPr lang="en-US" sz="1100" dirty="0">
                          <a:effectLst/>
                        </a:rPr>
                        <a:t> </a:t>
                      </a:r>
                      <a:r>
                        <a:rPr lang="en-US" sz="1100" dirty="0" err="1">
                          <a:effectLst/>
                        </a:rPr>
                        <a:t>evaluasi</a:t>
                      </a:r>
                      <a:r>
                        <a:rPr lang="en-US" sz="1100" dirty="0">
                          <a:effectLst/>
                        </a:rPr>
                        <a:t>  </a:t>
                      </a:r>
                      <a:r>
                        <a:rPr lang="en-US" sz="1100" dirty="0" err="1">
                          <a:effectLst/>
                        </a:rPr>
                        <a:t>pemanfaatan</a:t>
                      </a:r>
                      <a:r>
                        <a:rPr lang="en-US" sz="1100" dirty="0">
                          <a:effectLst/>
                        </a:rPr>
                        <a:t> media </a:t>
                      </a:r>
                      <a:r>
                        <a:rPr lang="en-US" sz="1100" dirty="0" err="1">
                          <a:effectLst/>
                        </a:rPr>
                        <a:t>pembelajaran</a:t>
                      </a:r>
                      <a:r>
                        <a:rPr lang="en-US" sz="1100" dirty="0">
                          <a:effectLst/>
                        </a:rPr>
                        <a:t> </a:t>
                      </a:r>
                      <a:r>
                        <a:rPr lang="en-US" sz="1100" dirty="0" err="1">
                          <a:effectLst/>
                        </a:rPr>
                        <a:t>seperti</a:t>
                      </a:r>
                      <a:r>
                        <a:rPr lang="en-US" sz="1100" dirty="0">
                          <a:effectLst/>
                        </a:rPr>
                        <a:t> </a:t>
                      </a:r>
                      <a:r>
                        <a:rPr lang="id-ID" sz="1100" dirty="0" smtClean="0">
                          <a:effectLst/>
                        </a:rPr>
                        <a:t> media  sederhana,</a:t>
                      </a:r>
                      <a:r>
                        <a:rPr lang="id-ID" sz="1100" baseline="0" dirty="0" smtClean="0">
                          <a:effectLst/>
                        </a:rPr>
                        <a:t> </a:t>
                      </a:r>
                      <a:r>
                        <a:rPr lang="en-US" sz="1100" dirty="0" smtClean="0">
                          <a:effectLst/>
                        </a:rPr>
                        <a:t>audio</a:t>
                      </a:r>
                      <a:r>
                        <a:rPr lang="en-US" sz="1100" dirty="0">
                          <a:effectLst/>
                        </a:rPr>
                        <a:t>, </a:t>
                      </a:r>
                      <a:r>
                        <a:rPr lang="en-US" sz="1100" dirty="0" smtClean="0">
                          <a:effectLst/>
                        </a:rPr>
                        <a:t>video</a:t>
                      </a:r>
                      <a:r>
                        <a:rPr lang="en-US" sz="1100" dirty="0">
                          <a:effectLst/>
                        </a:rPr>
                        <a:t>, </a:t>
                      </a:r>
                      <a:r>
                        <a:rPr lang="en-US" sz="1100" dirty="0" smtClean="0">
                          <a:effectLst/>
                        </a:rPr>
                        <a:t> multimedia</a:t>
                      </a:r>
                      <a:r>
                        <a:rPr lang="id-ID" sz="1100" dirty="0" smtClean="0">
                          <a:effectLst/>
                        </a:rPr>
                        <a:t>, multimedia interaktif</a:t>
                      </a:r>
                      <a:r>
                        <a:rPr lang="id-ID" sz="1100" baseline="0" dirty="0" smtClean="0">
                          <a:effectLst/>
                        </a:rPr>
                        <a:t> dan modul</a:t>
                      </a:r>
                      <a:r>
                        <a:rPr lang="en-US" sz="1100" dirty="0" smtClean="0">
                          <a:effectLst/>
                        </a:rPr>
                        <a:t> </a:t>
                      </a:r>
                      <a:r>
                        <a:rPr lang="en-US" sz="1100" dirty="0" err="1">
                          <a:effectLst/>
                        </a:rPr>
                        <a:t>dalam</a:t>
                      </a:r>
                      <a:r>
                        <a:rPr lang="en-US" sz="1100" dirty="0">
                          <a:effectLst/>
                        </a:rPr>
                        <a:t> </a:t>
                      </a:r>
                      <a:r>
                        <a:rPr lang="en-US" sz="1100" dirty="0" err="1">
                          <a:effectLst/>
                        </a:rPr>
                        <a:t>kegiatan</a:t>
                      </a:r>
                      <a:r>
                        <a:rPr lang="en-US" sz="1100" dirty="0">
                          <a:effectLst/>
                        </a:rPr>
                        <a:t> </a:t>
                      </a:r>
                      <a:r>
                        <a:rPr lang="en-US" sz="1100" dirty="0" err="1">
                          <a:effectLst/>
                        </a:rPr>
                        <a:t>pembelajaran</a:t>
                      </a:r>
                      <a:r>
                        <a:rPr lang="en-US" sz="1100" dirty="0">
                          <a:effectLst/>
                        </a:rPr>
                        <a:t> </a:t>
                      </a:r>
                      <a:r>
                        <a:rPr lang="id-ID" sz="1100" dirty="0">
                          <a:effectLst/>
                        </a:rPr>
                        <a:t>yang bisa dijadikan acuan dalam menyusun instrumen, mengumpulkan dan mengolah data serta membuat laporan</a:t>
                      </a:r>
                      <a:r>
                        <a:rPr lang="id-ID" sz="1100" dirty="0" smtClean="0">
                          <a:effectLst/>
                        </a:rPr>
                        <a:t>.</a:t>
                      </a:r>
                    </a:p>
                    <a:p>
                      <a:pPr marL="342900" indent="-342900" algn="l">
                        <a:lnSpc>
                          <a:spcPts val="1900"/>
                        </a:lnSpc>
                        <a:spcAft>
                          <a:spcPts val="0"/>
                        </a:spcAft>
                        <a:buAutoNum type="alphaLcPeriod"/>
                      </a:pPr>
                      <a:r>
                        <a:rPr lang="id-ID" sz="1100" dirty="0" smtClean="0">
                          <a:effectLst/>
                          <a:latin typeface="Calibri" panose="020F0502020204030204" pitchFamily="34" charset="0"/>
                          <a:ea typeface="MS Mincho"/>
                          <a:cs typeface="Times New Roman" panose="02020603050405020304" pitchFamily="18" charset="0"/>
                        </a:rPr>
                        <a:t>Desain disusun</a:t>
                      </a:r>
                      <a:r>
                        <a:rPr lang="id-ID" sz="1100" baseline="0" dirty="0" smtClean="0">
                          <a:effectLst/>
                          <a:latin typeface="Calibri" panose="020F0502020204030204" pitchFamily="34" charset="0"/>
                          <a:ea typeface="MS Mincho"/>
                          <a:cs typeface="Times New Roman" panose="02020603050405020304" pitchFamily="18" charset="0"/>
                        </a:rPr>
                        <a:t> berdasarkan tujuan perancangan pemanfaatan media.</a:t>
                      </a:r>
                    </a:p>
                    <a:p>
                      <a:pPr marL="342900" indent="-342900" algn="l">
                        <a:lnSpc>
                          <a:spcPts val="1900"/>
                        </a:lnSpc>
                        <a:spcAft>
                          <a:spcPts val="0"/>
                        </a:spcAft>
                        <a:buAutoNum type="alphaLcPeriod"/>
                      </a:pPr>
                      <a:r>
                        <a:rPr lang="id-ID" sz="1100" baseline="0" dirty="0" smtClean="0">
                          <a:effectLst/>
                          <a:latin typeface="Calibri" panose="020F0502020204030204" pitchFamily="34" charset="0"/>
                          <a:ea typeface="MS Mincho"/>
                          <a:cs typeface="Times New Roman" panose="02020603050405020304" pitchFamily="18" charset="0"/>
                        </a:rPr>
                        <a:t>Desain berfokus pada pemanfaatan media pembelajaran yang meliputi media sederhana, audio, video, multimedia, multimedia interaktif dan modul.</a:t>
                      </a:r>
                    </a:p>
                    <a:p>
                      <a:pPr marL="342900" indent="-342900" algn="l">
                        <a:lnSpc>
                          <a:spcPts val="1900"/>
                        </a:lnSpc>
                        <a:spcAft>
                          <a:spcPts val="0"/>
                        </a:spcAft>
                        <a:buAutoNum type="alphaLcPeriod"/>
                      </a:pPr>
                      <a:r>
                        <a:rPr lang="id-ID" sz="1100" baseline="0" dirty="0" smtClean="0">
                          <a:effectLst/>
                          <a:latin typeface="Calibri" panose="020F0502020204030204" pitchFamily="34" charset="0"/>
                          <a:ea typeface="MS Mincho"/>
                          <a:cs typeface="Times New Roman" panose="02020603050405020304" pitchFamily="18" charset="0"/>
                        </a:rPr>
                        <a:t>Dalam desain menjelaskan variabel dan aspek evaluasi</a:t>
                      </a:r>
                    </a:p>
                    <a:p>
                      <a:pPr marL="342900" indent="-342900" algn="l">
                        <a:lnSpc>
                          <a:spcPts val="1900"/>
                        </a:lnSpc>
                        <a:spcAft>
                          <a:spcPts val="0"/>
                        </a:spcAft>
                        <a:buAutoNum type="alphaLcPeriod"/>
                      </a:pPr>
                      <a:r>
                        <a:rPr lang="id-ID" sz="1100" baseline="0" dirty="0" smtClean="0">
                          <a:effectLst/>
                          <a:latin typeface="Calibri" panose="020F0502020204030204" pitchFamily="34" charset="0"/>
                          <a:ea typeface="MS Mincho"/>
                          <a:cs typeface="Times New Roman" panose="02020603050405020304" pitchFamily="18" charset="0"/>
                        </a:rPr>
                        <a:t>Aspek yang dievaluasi bisa sebagian atau keseluruhan dari pemanfaatan media.</a:t>
                      </a:r>
                    </a:p>
                    <a:p>
                      <a:pPr marL="342900" indent="-342900" algn="l">
                        <a:lnSpc>
                          <a:spcPts val="1900"/>
                        </a:lnSpc>
                        <a:spcAft>
                          <a:spcPts val="0"/>
                        </a:spcAft>
                        <a:buAutoNum type="alphaLcPeriod"/>
                      </a:pPr>
                      <a:r>
                        <a:rPr lang="id-ID" sz="1100" baseline="0" dirty="0" smtClean="0">
                          <a:effectLst/>
                          <a:latin typeface="Calibri" panose="020F0502020204030204" pitchFamily="34" charset="0"/>
                          <a:ea typeface="MS Mincho"/>
                          <a:cs typeface="Times New Roman" panose="02020603050405020304" pitchFamily="18" charset="0"/>
                        </a:rPr>
                        <a:t>Cakupan wilayah evaluasi bisa di satuan pendidikan, kumpulan satuan pendidikan, atau lingkup nasional.</a:t>
                      </a:r>
                      <a:endParaRPr lang="id-ID"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342900" indent="-342900" algn="just">
                        <a:lnSpc>
                          <a:spcPts val="1900"/>
                        </a:lnSpc>
                        <a:spcAft>
                          <a:spcPts val="0"/>
                        </a:spcAft>
                        <a:buAutoNum type="alphaLcPeriod"/>
                      </a:pPr>
                      <a:r>
                        <a:rPr lang="id-ID" sz="1800" dirty="0" smtClean="0">
                          <a:effectLst/>
                        </a:rPr>
                        <a:t>Surat tugas dari pimpinan instansi tempat bekerja.</a:t>
                      </a:r>
                    </a:p>
                    <a:p>
                      <a:pPr marL="342900" indent="-342900" algn="just">
                        <a:lnSpc>
                          <a:spcPts val="1900"/>
                        </a:lnSpc>
                        <a:spcAft>
                          <a:spcPts val="0"/>
                        </a:spcAft>
                        <a:buAutoNum type="alphaLcPeriod"/>
                      </a:pPr>
                      <a:r>
                        <a:rPr lang="id-ID" sz="1800" dirty="0" smtClean="0">
                          <a:effectLst/>
                          <a:latin typeface="Calibri" panose="020F0502020204030204" pitchFamily="34" charset="0"/>
                          <a:ea typeface="MS Mincho"/>
                          <a:cs typeface="Times New Roman" panose="02020603050405020304" pitchFamily="18" charset="0"/>
                        </a:rPr>
                        <a:t>Salinan desain evaluasi pemanfaatan media pembelajaran yang dilegalisasi oleh instansi tempat bekerja setingkat eselon-II</a:t>
                      </a:r>
                      <a:r>
                        <a:rPr lang="id-ID" sz="1800" baseline="0" dirty="0" smtClean="0">
                          <a:effectLst/>
                          <a:latin typeface="Calibri" panose="020F0502020204030204" pitchFamily="34" charset="0"/>
                          <a:ea typeface="MS Mincho"/>
                          <a:cs typeface="Times New Roman" panose="02020603050405020304" pitchFamily="18" charset="0"/>
                        </a:rPr>
                        <a:t> atau pejabat yang ditugasi eselon-II minimal setingkat eselon-III.</a:t>
                      </a:r>
                    </a:p>
                    <a:p>
                      <a:pPr marL="342900" indent="-342900" algn="just">
                        <a:lnSpc>
                          <a:spcPts val="1900"/>
                        </a:lnSpc>
                        <a:spcAft>
                          <a:spcPts val="0"/>
                        </a:spcAft>
                        <a:buAutoNum type="alphaLcPeriod"/>
                      </a:pPr>
                      <a:r>
                        <a:rPr lang="id-ID" sz="1800" baseline="0" dirty="0" smtClean="0">
                          <a:effectLst/>
                          <a:latin typeface="Calibri" panose="020F0502020204030204" pitchFamily="34" charset="0"/>
                          <a:ea typeface="MS Mincho"/>
                          <a:cs typeface="Times New Roman" panose="02020603050405020304" pitchFamily="18" charset="0"/>
                        </a:rPr>
                        <a:t>Desain evaluasi pemanfaatan media pembelajaran yang disusun memuat judul desain evaluasi, latar belakang, tujuan, variabel dan aspek, sasaran, hasil yang ingin dicapai, jenis instrumen yang akan digunakan, waktu pelaksanaan, serta kriteria terkait evaluasi pemanfaatan media.</a:t>
                      </a:r>
                      <a:endParaRPr lang="id-ID" sz="1800" dirty="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97897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275"/>
          </a:xfrm>
        </p:spPr>
        <p:txBody>
          <a:bodyPr>
            <a:normAutofit fontScale="90000"/>
          </a:bodyPr>
          <a:lstStyle/>
          <a:p>
            <a:endParaRPr lang="id-ID" dirty="0"/>
          </a:p>
        </p:txBody>
      </p:sp>
      <p:sp>
        <p:nvSpPr>
          <p:cNvPr id="3" name="Content Placeholder 2"/>
          <p:cNvSpPr>
            <a:spLocks noGrp="1"/>
          </p:cNvSpPr>
          <p:nvPr>
            <p:ph idx="1"/>
          </p:nvPr>
        </p:nvSpPr>
        <p:spPr>
          <a:xfrm>
            <a:off x="838200" y="1193800"/>
            <a:ext cx="10515600" cy="4983163"/>
          </a:xfrm>
        </p:spPr>
        <p:txBody>
          <a:bodyPr>
            <a:normAutofit fontScale="92500" lnSpcReduction="20000"/>
          </a:bodyPr>
          <a:lstStyle/>
          <a:p>
            <a:pPr marL="0" indent="0">
              <a:buNone/>
            </a:pPr>
            <a:r>
              <a:rPr lang="en-GB" dirty="0" err="1" smtClean="0"/>
              <a:t>Contoh</a:t>
            </a:r>
            <a:r>
              <a:rPr lang="en-GB" dirty="0" smtClean="0"/>
              <a:t>:</a:t>
            </a:r>
          </a:p>
          <a:p>
            <a:r>
              <a:rPr lang="en-US" dirty="0" err="1"/>
              <a:t>Bibin</a:t>
            </a:r>
            <a:r>
              <a:rPr lang="en-US" dirty="0"/>
              <a:t> </a:t>
            </a:r>
            <a:r>
              <a:rPr lang="en-US" dirty="0" err="1"/>
              <a:t>Sarbini</a:t>
            </a:r>
            <a:r>
              <a:rPr lang="en-GB" dirty="0"/>
              <a:t>, </a:t>
            </a:r>
            <a:r>
              <a:rPr lang="en-GB" dirty="0" err="1"/>
              <a:t>S.Pd</a:t>
            </a:r>
            <a:r>
              <a:rPr lang="en-GB" dirty="0"/>
              <a:t>., P</a:t>
            </a:r>
            <a:r>
              <a:rPr lang="en-US" dirty="0" err="1"/>
              <a:t>engembang</a:t>
            </a:r>
            <a:r>
              <a:rPr lang="en-US" dirty="0"/>
              <a:t> </a:t>
            </a:r>
            <a:r>
              <a:rPr lang="en-GB" dirty="0"/>
              <a:t>T</a:t>
            </a:r>
            <a:r>
              <a:rPr lang="en-US" dirty="0" err="1"/>
              <a:t>eknologi</a:t>
            </a:r>
            <a:r>
              <a:rPr lang="en-US" dirty="0"/>
              <a:t> </a:t>
            </a:r>
            <a:r>
              <a:rPr lang="en-GB" dirty="0"/>
              <a:t>P</a:t>
            </a:r>
            <a:r>
              <a:rPr lang="en-US" dirty="0" err="1"/>
              <a:t>embelajaran</a:t>
            </a:r>
            <a:r>
              <a:rPr lang="en-US" dirty="0"/>
              <a:t> </a:t>
            </a:r>
            <a:r>
              <a:rPr lang="en-US" dirty="0" err="1"/>
              <a:t>jenjang</a:t>
            </a:r>
            <a:r>
              <a:rPr lang="en-US" dirty="0"/>
              <a:t> </a:t>
            </a:r>
            <a:r>
              <a:rPr lang="en-US" dirty="0" err="1"/>
              <a:t>Ahli</a:t>
            </a:r>
            <a:r>
              <a:rPr lang="en-US" dirty="0"/>
              <a:t> </a:t>
            </a:r>
            <a:r>
              <a:rPr lang="en-GB" dirty="0" err="1"/>
              <a:t>Pertama</a:t>
            </a:r>
            <a:r>
              <a:rPr lang="en-GB" dirty="0"/>
              <a:t>, </a:t>
            </a:r>
            <a:r>
              <a:rPr lang="en-GB" dirty="0" err="1"/>
              <a:t>menyusun</a:t>
            </a:r>
            <a:r>
              <a:rPr lang="en-GB" dirty="0"/>
              <a:t> </a:t>
            </a:r>
            <a:r>
              <a:rPr lang="en-GB" dirty="0" err="1"/>
              <a:t>desain</a:t>
            </a:r>
            <a:r>
              <a:rPr lang="en-GB" dirty="0"/>
              <a:t> </a:t>
            </a:r>
            <a:r>
              <a:rPr lang="en-GB" dirty="0" err="1"/>
              <a:t>evaluasi</a:t>
            </a:r>
            <a:r>
              <a:rPr lang="en-GB" dirty="0"/>
              <a:t> </a:t>
            </a:r>
            <a:r>
              <a:rPr lang="en-US" dirty="0" err="1"/>
              <a:t>pemanfaatan</a:t>
            </a:r>
            <a:r>
              <a:rPr lang="en-US" dirty="0"/>
              <a:t> audio </a:t>
            </a:r>
            <a:r>
              <a:rPr lang="en-US" dirty="0" err="1"/>
              <a:t>pembelajaran</a:t>
            </a:r>
            <a:r>
              <a:rPr lang="en-US" dirty="0"/>
              <a:t> </a:t>
            </a:r>
            <a:r>
              <a:rPr lang="en-US" dirty="0" err="1"/>
              <a:t>berhitung</a:t>
            </a:r>
            <a:r>
              <a:rPr lang="en-US" dirty="0"/>
              <a:t> </a:t>
            </a:r>
            <a:r>
              <a:rPr lang="en-US" dirty="0" err="1"/>
              <a:t>untuk</a:t>
            </a:r>
            <a:r>
              <a:rPr lang="en-US" dirty="0"/>
              <a:t> PAUD, </a:t>
            </a:r>
            <a:r>
              <a:rPr lang="en-US" dirty="0" err="1"/>
              <a:t>diberi</a:t>
            </a:r>
            <a:r>
              <a:rPr lang="en-US" dirty="0"/>
              <a:t> </a:t>
            </a:r>
            <a:r>
              <a:rPr lang="en-US" dirty="0" err="1"/>
              <a:t>angka</a:t>
            </a:r>
            <a:r>
              <a:rPr lang="en-US" dirty="0"/>
              <a:t> </a:t>
            </a:r>
            <a:r>
              <a:rPr lang="en-US" dirty="0" err="1"/>
              <a:t>kredit</a:t>
            </a:r>
            <a:r>
              <a:rPr lang="en-US" dirty="0"/>
              <a:t> 0,33 (</a:t>
            </a:r>
            <a:r>
              <a:rPr lang="en-US" dirty="0" err="1"/>
              <a:t>nol</a:t>
            </a:r>
            <a:r>
              <a:rPr lang="en-US" dirty="0"/>
              <a:t> </a:t>
            </a:r>
            <a:r>
              <a:rPr lang="en-US" dirty="0" err="1"/>
              <a:t>koma</a:t>
            </a:r>
            <a:r>
              <a:rPr lang="en-US" dirty="0"/>
              <a:t> </a:t>
            </a:r>
            <a:r>
              <a:rPr lang="en-US" dirty="0" err="1"/>
              <a:t>tiga</a:t>
            </a:r>
            <a:r>
              <a:rPr lang="id-ID" dirty="0"/>
              <a:t> puluh</a:t>
            </a:r>
            <a:r>
              <a:rPr lang="en-US" dirty="0"/>
              <a:t> </a:t>
            </a:r>
            <a:r>
              <a:rPr lang="en-US" dirty="0" err="1"/>
              <a:t>tiga</a:t>
            </a:r>
            <a:r>
              <a:rPr lang="en-US" dirty="0"/>
              <a:t>).</a:t>
            </a:r>
            <a:endParaRPr lang="id-ID" dirty="0"/>
          </a:p>
          <a:p>
            <a:r>
              <a:rPr lang="en-US" dirty="0"/>
              <a:t>Sri </a:t>
            </a:r>
            <a:r>
              <a:rPr lang="en-US" dirty="0" err="1"/>
              <a:t>Handayani</a:t>
            </a:r>
            <a:r>
              <a:rPr lang="en-US" dirty="0"/>
              <a:t>, </a:t>
            </a:r>
            <a:r>
              <a:rPr lang="en-US" dirty="0" err="1"/>
              <a:t>M.Si</a:t>
            </a:r>
            <a:r>
              <a:rPr lang="en-US" dirty="0"/>
              <a:t>., </a:t>
            </a:r>
            <a:r>
              <a:rPr lang="en-GB" dirty="0"/>
              <a:t>P</a:t>
            </a:r>
            <a:r>
              <a:rPr lang="en-US" dirty="0" err="1"/>
              <a:t>engembang</a:t>
            </a:r>
            <a:r>
              <a:rPr lang="en-US" dirty="0"/>
              <a:t> </a:t>
            </a:r>
            <a:r>
              <a:rPr lang="en-GB" dirty="0"/>
              <a:t>T</a:t>
            </a:r>
            <a:r>
              <a:rPr lang="en-US" dirty="0" err="1"/>
              <a:t>eknologi</a:t>
            </a:r>
            <a:r>
              <a:rPr lang="en-US" dirty="0"/>
              <a:t> </a:t>
            </a:r>
            <a:r>
              <a:rPr lang="en-GB" dirty="0"/>
              <a:t>P</a:t>
            </a:r>
            <a:r>
              <a:rPr lang="en-US" dirty="0" err="1"/>
              <a:t>embelajaran</a:t>
            </a:r>
            <a:r>
              <a:rPr lang="en-US" dirty="0"/>
              <a:t> </a:t>
            </a:r>
            <a:r>
              <a:rPr lang="en-US" dirty="0" err="1"/>
              <a:t>jenjang</a:t>
            </a:r>
            <a:r>
              <a:rPr lang="en-US" dirty="0"/>
              <a:t> </a:t>
            </a:r>
            <a:r>
              <a:rPr lang="en-US" dirty="0" err="1"/>
              <a:t>Ahli</a:t>
            </a:r>
            <a:r>
              <a:rPr lang="en-US" dirty="0"/>
              <a:t> </a:t>
            </a:r>
            <a:r>
              <a:rPr lang="en-US" dirty="0" err="1"/>
              <a:t>Pertama</a:t>
            </a:r>
            <a:r>
              <a:rPr lang="en-US" dirty="0"/>
              <a:t>, </a:t>
            </a:r>
            <a:r>
              <a:rPr lang="en-GB" dirty="0" err="1"/>
              <a:t>menyusun</a:t>
            </a:r>
            <a:r>
              <a:rPr lang="en-GB" dirty="0"/>
              <a:t> </a:t>
            </a:r>
            <a:r>
              <a:rPr lang="en-GB" dirty="0" err="1"/>
              <a:t>desain</a:t>
            </a:r>
            <a:r>
              <a:rPr lang="en-GB" dirty="0"/>
              <a:t> </a:t>
            </a:r>
            <a:r>
              <a:rPr lang="en-GB" dirty="0" err="1"/>
              <a:t>evaluasi</a:t>
            </a:r>
            <a:r>
              <a:rPr lang="en-GB" dirty="0"/>
              <a:t> </a:t>
            </a:r>
            <a:r>
              <a:rPr lang="en-US" dirty="0" err="1"/>
              <a:t>pemanfaatan</a:t>
            </a:r>
            <a:r>
              <a:rPr lang="en-US" dirty="0"/>
              <a:t>  video </a:t>
            </a:r>
            <a:r>
              <a:rPr lang="en-US" dirty="0" err="1"/>
              <a:t>pembelajaran</a:t>
            </a:r>
            <a:r>
              <a:rPr lang="en-US" dirty="0"/>
              <a:t> </a:t>
            </a:r>
            <a:r>
              <a:rPr lang="en-US" dirty="0" err="1"/>
              <a:t>mencangkok</a:t>
            </a:r>
            <a:r>
              <a:rPr lang="en-US" dirty="0"/>
              <a:t> </a:t>
            </a:r>
            <a:r>
              <a:rPr lang="en-US" dirty="0" err="1"/>
              <a:t>mata</a:t>
            </a:r>
            <a:r>
              <a:rPr lang="en-US" dirty="0"/>
              <a:t> </a:t>
            </a:r>
            <a:r>
              <a:rPr lang="en-US" dirty="0" err="1"/>
              <a:t>pelajaran</a:t>
            </a:r>
            <a:r>
              <a:rPr lang="en-US" dirty="0"/>
              <a:t> </a:t>
            </a:r>
            <a:r>
              <a:rPr lang="en-US" dirty="0" err="1"/>
              <a:t>biologi</a:t>
            </a:r>
            <a:r>
              <a:rPr lang="en-US" dirty="0"/>
              <a:t> di SMA Terbuka, </a:t>
            </a:r>
            <a:r>
              <a:rPr lang="en-US" dirty="0" err="1"/>
              <a:t>diberi</a:t>
            </a:r>
            <a:r>
              <a:rPr lang="en-US" dirty="0"/>
              <a:t> </a:t>
            </a:r>
            <a:r>
              <a:rPr lang="en-US" dirty="0" err="1"/>
              <a:t>angka</a:t>
            </a:r>
            <a:r>
              <a:rPr lang="en-US" dirty="0"/>
              <a:t> </a:t>
            </a:r>
            <a:r>
              <a:rPr lang="en-US" dirty="0" err="1"/>
              <a:t>kredit</a:t>
            </a:r>
            <a:r>
              <a:rPr lang="en-US" dirty="0"/>
              <a:t> 0,33 (</a:t>
            </a:r>
            <a:r>
              <a:rPr lang="en-US" dirty="0" err="1"/>
              <a:t>nol</a:t>
            </a:r>
            <a:r>
              <a:rPr lang="en-US" dirty="0"/>
              <a:t> </a:t>
            </a:r>
            <a:r>
              <a:rPr lang="en-US" dirty="0" err="1"/>
              <a:t>koma</a:t>
            </a:r>
            <a:r>
              <a:rPr lang="en-US" dirty="0"/>
              <a:t> </a:t>
            </a:r>
            <a:r>
              <a:rPr lang="en-US" dirty="0" err="1"/>
              <a:t>tiga</a:t>
            </a:r>
            <a:r>
              <a:rPr lang="id-ID" dirty="0"/>
              <a:t> puluh</a:t>
            </a:r>
            <a:r>
              <a:rPr lang="en-US" dirty="0"/>
              <a:t> </a:t>
            </a:r>
            <a:r>
              <a:rPr lang="en-US" dirty="0" err="1"/>
              <a:t>tiga</a:t>
            </a:r>
            <a:r>
              <a:rPr lang="en-US" dirty="0"/>
              <a:t>) </a:t>
            </a:r>
            <a:endParaRPr lang="id-ID" dirty="0"/>
          </a:p>
          <a:p>
            <a:r>
              <a:rPr lang="id-ID" dirty="0"/>
              <a:t>Andika, S.Pd., </a:t>
            </a:r>
            <a:r>
              <a:rPr lang="en-GB" dirty="0"/>
              <a:t>P</a:t>
            </a:r>
            <a:r>
              <a:rPr lang="en-US" dirty="0" err="1"/>
              <a:t>engembang</a:t>
            </a:r>
            <a:r>
              <a:rPr lang="en-US" dirty="0"/>
              <a:t> </a:t>
            </a:r>
            <a:r>
              <a:rPr lang="en-GB" dirty="0"/>
              <a:t>T</a:t>
            </a:r>
            <a:r>
              <a:rPr lang="en-US" dirty="0" err="1"/>
              <a:t>eknologi</a:t>
            </a:r>
            <a:r>
              <a:rPr lang="en-US" dirty="0"/>
              <a:t> </a:t>
            </a:r>
            <a:r>
              <a:rPr lang="en-GB" dirty="0"/>
              <a:t>P</a:t>
            </a:r>
            <a:r>
              <a:rPr lang="en-US" dirty="0" err="1"/>
              <a:t>embelajaran</a:t>
            </a:r>
            <a:r>
              <a:rPr lang="en-US" dirty="0"/>
              <a:t> </a:t>
            </a:r>
            <a:r>
              <a:rPr lang="en-US" dirty="0" err="1"/>
              <a:t>jenjang</a:t>
            </a:r>
            <a:r>
              <a:rPr lang="en-US" dirty="0"/>
              <a:t> </a:t>
            </a:r>
            <a:r>
              <a:rPr lang="en-US" dirty="0" err="1"/>
              <a:t>Ahli</a:t>
            </a:r>
            <a:r>
              <a:rPr lang="en-US" dirty="0"/>
              <a:t> </a:t>
            </a:r>
            <a:r>
              <a:rPr lang="en-US" dirty="0" err="1"/>
              <a:t>Pertama</a:t>
            </a:r>
            <a:r>
              <a:rPr lang="en-US" dirty="0"/>
              <a:t>, </a:t>
            </a:r>
            <a:r>
              <a:rPr lang="en-GB" dirty="0" err="1"/>
              <a:t>menyusun</a:t>
            </a:r>
            <a:r>
              <a:rPr lang="en-GB" dirty="0"/>
              <a:t> </a:t>
            </a:r>
            <a:r>
              <a:rPr lang="en-GB" dirty="0" err="1"/>
              <a:t>desain</a:t>
            </a:r>
            <a:r>
              <a:rPr lang="en-GB" dirty="0"/>
              <a:t> </a:t>
            </a:r>
            <a:r>
              <a:rPr lang="en-GB" dirty="0" err="1"/>
              <a:t>evaluasi</a:t>
            </a:r>
            <a:r>
              <a:rPr lang="en-GB" dirty="0"/>
              <a:t> </a:t>
            </a:r>
            <a:r>
              <a:rPr lang="en-US" dirty="0" err="1"/>
              <a:t>pemanfaatan</a:t>
            </a:r>
            <a:r>
              <a:rPr lang="en-US" dirty="0"/>
              <a:t>  </a:t>
            </a:r>
            <a:r>
              <a:rPr lang="id-ID" dirty="0"/>
              <a:t>game edukasi </a:t>
            </a:r>
            <a:r>
              <a:rPr lang="en-US" dirty="0"/>
              <a:t> </a:t>
            </a:r>
            <a:r>
              <a:rPr lang="en-US" dirty="0" err="1"/>
              <a:t>pada</a:t>
            </a:r>
            <a:r>
              <a:rPr lang="en-US" dirty="0"/>
              <a:t> </a:t>
            </a:r>
            <a:r>
              <a:rPr lang="en-US" dirty="0" err="1"/>
              <a:t>mata</a:t>
            </a:r>
            <a:r>
              <a:rPr lang="en-US" dirty="0"/>
              <a:t> </a:t>
            </a:r>
            <a:r>
              <a:rPr lang="en-US" dirty="0" err="1"/>
              <a:t>pelajaran</a:t>
            </a:r>
            <a:r>
              <a:rPr lang="en-US" dirty="0"/>
              <a:t> </a:t>
            </a:r>
            <a:r>
              <a:rPr lang="id-ID" dirty="0"/>
              <a:t>Matematika untuk jenjang SD</a:t>
            </a:r>
            <a:r>
              <a:rPr lang="en-US" dirty="0"/>
              <a:t>, </a:t>
            </a:r>
            <a:r>
              <a:rPr lang="en-US" dirty="0" err="1"/>
              <a:t>diberi</a:t>
            </a:r>
            <a:r>
              <a:rPr lang="en-US" dirty="0"/>
              <a:t> </a:t>
            </a:r>
            <a:r>
              <a:rPr lang="en-US" dirty="0" err="1"/>
              <a:t>angka</a:t>
            </a:r>
            <a:r>
              <a:rPr lang="en-US" dirty="0"/>
              <a:t> </a:t>
            </a:r>
            <a:r>
              <a:rPr lang="en-US" dirty="0" err="1"/>
              <a:t>kredit</a:t>
            </a:r>
            <a:r>
              <a:rPr lang="en-US" dirty="0"/>
              <a:t> 0,33 (</a:t>
            </a:r>
            <a:r>
              <a:rPr lang="en-US" dirty="0" err="1"/>
              <a:t>nol</a:t>
            </a:r>
            <a:r>
              <a:rPr lang="en-US" dirty="0"/>
              <a:t> </a:t>
            </a:r>
            <a:r>
              <a:rPr lang="en-US" dirty="0" err="1"/>
              <a:t>koma</a:t>
            </a:r>
            <a:r>
              <a:rPr lang="en-US" dirty="0"/>
              <a:t> </a:t>
            </a:r>
            <a:r>
              <a:rPr lang="en-US" dirty="0" err="1"/>
              <a:t>tiga</a:t>
            </a:r>
            <a:r>
              <a:rPr lang="id-ID" dirty="0"/>
              <a:t> puluh</a:t>
            </a:r>
            <a:r>
              <a:rPr lang="en-US" dirty="0"/>
              <a:t> </a:t>
            </a:r>
            <a:r>
              <a:rPr lang="en-US" dirty="0" err="1"/>
              <a:t>tiga</a:t>
            </a:r>
            <a:r>
              <a:rPr lang="en-US" dirty="0"/>
              <a:t>) </a:t>
            </a:r>
            <a:endParaRPr lang="id-ID" dirty="0"/>
          </a:p>
          <a:p>
            <a:r>
              <a:rPr lang="id-ID" dirty="0"/>
              <a:t>Drs. Rahmat S.Pd., M.Pd., Pengembang Teknologi Pembelajaran jenjang Ahli Pertama, menyusun desain evaluasi pemanfaatan media video pada mata diklat Pariwisata, diberi angka kredit 0,33 (nol koma tiga puluh tiga)</a:t>
            </a:r>
          </a:p>
          <a:p>
            <a:pPr marL="0" indent="0">
              <a:buNone/>
            </a:pPr>
            <a:endParaRPr lang="id-ID" dirty="0"/>
          </a:p>
        </p:txBody>
      </p:sp>
    </p:spTree>
    <p:extLst>
      <p:ext uri="{BB962C8B-B14F-4D97-AF65-F5344CB8AC3E}">
        <p14:creationId xmlns:p14="http://schemas.microsoft.com/office/powerpoint/2010/main" val="209677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Alur ADDIE</a:t>
            </a:r>
            <a:endParaRPr lang="id-ID" dirty="0"/>
          </a:p>
        </p:txBody>
      </p:sp>
      <p:pic>
        <p:nvPicPr>
          <p:cNvPr id="1026" name="Picture 2" descr="Model Pengembangan Media Pembelajaran ADDIE | Grafis Pate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65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775"/>
          </a:xfrm>
        </p:spPr>
        <p:txBody>
          <a:bodyPr>
            <a:normAutofit fontScale="90000"/>
          </a:bodyPr>
          <a:lstStyle/>
          <a:p>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9391618"/>
              </p:ext>
            </p:extLst>
          </p:nvPr>
        </p:nvGraphicFramePr>
        <p:xfrm>
          <a:off x="838200" y="1181101"/>
          <a:ext cx="11061701" cy="5377658"/>
        </p:xfrm>
        <a:graphic>
          <a:graphicData uri="http://schemas.openxmlformats.org/drawingml/2006/table">
            <a:tbl>
              <a:tblPr firstRow="1" firstCol="1" bandRow="1">
                <a:tableStyleId>{5C22544A-7EE6-4342-B048-85BDC9FD1C3A}</a:tableStyleId>
              </a:tblPr>
              <a:tblGrid>
                <a:gridCol w="1422827"/>
                <a:gridCol w="1425074"/>
                <a:gridCol w="3613175"/>
                <a:gridCol w="4600625"/>
              </a:tblGrid>
              <a:tr h="294466">
                <a:tc gridSpan="4">
                  <a:txBody>
                    <a:bodyPr/>
                    <a:lstStyle/>
                    <a:p>
                      <a:pPr algn="just">
                        <a:lnSpc>
                          <a:spcPct val="115000"/>
                        </a:lnSpc>
                        <a:spcAft>
                          <a:spcPts val="1000"/>
                        </a:spcAft>
                      </a:pPr>
                      <a:r>
                        <a:rPr lang="en-GB" sz="1800" dirty="0">
                          <a:effectLst/>
                        </a:rPr>
                        <a:t>Sub </a:t>
                      </a:r>
                      <a:r>
                        <a:rPr lang="en-GB" sz="1800" dirty="0" err="1">
                          <a:effectLst/>
                        </a:rPr>
                        <a:t>Unsur</a:t>
                      </a:r>
                      <a:r>
                        <a:rPr lang="en-GB" sz="1800" dirty="0">
                          <a:effectLst/>
                        </a:rPr>
                        <a:t>: F. </a:t>
                      </a:r>
                      <a:r>
                        <a:rPr lang="en-GB" sz="1800" dirty="0" err="1">
                          <a:effectLst/>
                        </a:rPr>
                        <a:t>Evaluasi</a:t>
                      </a:r>
                      <a:endParaRPr lang="id-ID" sz="18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r>
              <a:tr h="768172">
                <a:tc gridSpan="4">
                  <a:txBody>
                    <a:bodyPr/>
                    <a:lstStyle/>
                    <a:p>
                      <a:pPr algn="just">
                        <a:lnSpc>
                          <a:spcPct val="150000"/>
                        </a:lnSpc>
                        <a:spcAft>
                          <a:spcPts val="0"/>
                        </a:spcAft>
                      </a:pPr>
                      <a:r>
                        <a:rPr lang="en-US" sz="1800" dirty="0" err="1">
                          <a:effectLst/>
                        </a:rPr>
                        <a:t>Butir</a:t>
                      </a:r>
                      <a:r>
                        <a:rPr lang="en-US" sz="1800" dirty="0">
                          <a:effectLst/>
                        </a:rPr>
                        <a:t> </a:t>
                      </a:r>
                      <a:r>
                        <a:rPr lang="en-US" sz="1800" dirty="0" err="1">
                          <a:effectLst/>
                        </a:rPr>
                        <a:t>Kegiatan</a:t>
                      </a:r>
                      <a:r>
                        <a:rPr lang="en-US" sz="1800" dirty="0">
                          <a:effectLst/>
                        </a:rPr>
                        <a:t> : 2.a. </a:t>
                      </a:r>
                      <a:r>
                        <a:rPr lang="en-US" sz="1800" dirty="0" err="1">
                          <a:effectLst/>
                        </a:rPr>
                        <a:t>Menyusun</a:t>
                      </a:r>
                      <a:r>
                        <a:rPr lang="en-US" sz="1800" dirty="0">
                          <a:effectLst/>
                        </a:rPr>
                        <a:t> </a:t>
                      </a:r>
                      <a:r>
                        <a:rPr lang="en-US" sz="1800" dirty="0" err="1">
                          <a:effectLst/>
                        </a:rPr>
                        <a:t>Instrumen</a:t>
                      </a:r>
                      <a:r>
                        <a:rPr lang="en-US" sz="1800" dirty="0">
                          <a:effectLst/>
                        </a:rPr>
                        <a:t> </a:t>
                      </a:r>
                      <a:r>
                        <a:rPr lang="en-US" sz="1800" dirty="0" err="1">
                          <a:effectLst/>
                        </a:rPr>
                        <a:t>Evaluasi</a:t>
                      </a:r>
                      <a:r>
                        <a:rPr lang="en-US" sz="1800" dirty="0">
                          <a:effectLst/>
                        </a:rPr>
                        <a:t> </a:t>
                      </a:r>
                      <a:r>
                        <a:rPr lang="en-US" sz="1800" dirty="0" err="1">
                          <a:effectLst/>
                        </a:rPr>
                        <a:t>untuk</a:t>
                      </a:r>
                      <a:r>
                        <a:rPr lang="en-US" sz="1800" dirty="0">
                          <a:effectLst/>
                        </a:rPr>
                        <a:t> </a:t>
                      </a:r>
                      <a:r>
                        <a:rPr lang="en-US" sz="1800" dirty="0" err="1">
                          <a:effectLst/>
                        </a:rPr>
                        <a:t>pemanfaatan</a:t>
                      </a:r>
                      <a:r>
                        <a:rPr lang="en-US" sz="1800" dirty="0">
                          <a:effectLst/>
                        </a:rPr>
                        <a:t> media </a:t>
                      </a:r>
                      <a:r>
                        <a:rPr lang="en-US" sz="1800" dirty="0" err="1">
                          <a:effectLst/>
                        </a:rPr>
                        <a:t>pembelajaran</a:t>
                      </a:r>
                      <a:r>
                        <a:rPr lang="en-US" sz="1800" dirty="0">
                          <a:effectLst/>
                        </a:rPr>
                        <a:t> </a:t>
                      </a:r>
                      <a:endParaRPr lang="id-ID" sz="1800" dirty="0">
                        <a:effectLst/>
                      </a:endParaRPr>
                    </a:p>
                    <a:p>
                      <a:pPr algn="just">
                        <a:lnSpc>
                          <a:spcPct val="150000"/>
                        </a:lnSpc>
                        <a:spcAft>
                          <a:spcPts val="0"/>
                        </a:spcAft>
                      </a:pPr>
                      <a:r>
                        <a:rPr lang="en-US" sz="1800" dirty="0">
                          <a:effectLst/>
                        </a:rPr>
                        <a:t>PTP </a:t>
                      </a:r>
                      <a:r>
                        <a:rPr lang="en-US" sz="1800" dirty="0" err="1">
                          <a:effectLst/>
                        </a:rPr>
                        <a:t>Pertama</a:t>
                      </a:r>
                      <a:endParaRPr lang="id-ID" sz="18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r>
              <a:tr h="261747">
                <a:tc>
                  <a:txBody>
                    <a:bodyPr/>
                    <a:lstStyle/>
                    <a:p>
                      <a:pPr algn="ctr">
                        <a:lnSpc>
                          <a:spcPct val="115000"/>
                        </a:lnSpc>
                        <a:spcAft>
                          <a:spcPts val="1000"/>
                        </a:spcAft>
                      </a:pPr>
                      <a:r>
                        <a:rPr lang="en-GB" sz="1600" dirty="0" err="1">
                          <a:effectLst/>
                        </a:rPr>
                        <a:t>Satuan</a:t>
                      </a:r>
                      <a:r>
                        <a:rPr lang="en-GB" sz="1600" dirty="0">
                          <a:effectLst/>
                        </a:rPr>
                        <a:t> </a:t>
                      </a:r>
                      <a:r>
                        <a:rPr lang="en-GB" sz="1600" dirty="0" err="1">
                          <a:effectLst/>
                        </a:rPr>
                        <a:t>Hasil</a:t>
                      </a:r>
                      <a:endParaRPr lang="id-ID" sz="16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ctr">
                        <a:lnSpc>
                          <a:spcPct val="115000"/>
                        </a:lnSpc>
                        <a:spcAft>
                          <a:spcPts val="1000"/>
                        </a:spcAft>
                      </a:pPr>
                      <a:r>
                        <a:rPr lang="en-GB" sz="1600" dirty="0" err="1">
                          <a:effectLst/>
                        </a:rPr>
                        <a:t>Angka</a:t>
                      </a:r>
                      <a:r>
                        <a:rPr lang="en-GB" sz="1600" dirty="0">
                          <a:effectLst/>
                        </a:rPr>
                        <a:t> </a:t>
                      </a:r>
                      <a:r>
                        <a:rPr lang="en-GB" sz="1600" dirty="0" err="1">
                          <a:effectLst/>
                        </a:rPr>
                        <a:t>Kredit</a:t>
                      </a:r>
                      <a:endParaRPr lang="id-ID" sz="16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ctr">
                        <a:lnSpc>
                          <a:spcPct val="115000"/>
                        </a:lnSpc>
                        <a:spcAft>
                          <a:spcPts val="1000"/>
                        </a:spcAft>
                      </a:pPr>
                      <a:r>
                        <a:rPr lang="en-GB" sz="1600">
                          <a:effectLst/>
                        </a:rPr>
                        <a:t>Kriteria</a:t>
                      </a:r>
                      <a:endParaRPr lang="id-ID" sz="16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ctr">
                        <a:lnSpc>
                          <a:spcPct val="115000"/>
                        </a:lnSpc>
                        <a:spcAft>
                          <a:spcPts val="1000"/>
                        </a:spcAft>
                      </a:pPr>
                      <a:r>
                        <a:rPr lang="en-GB" sz="1600">
                          <a:effectLst/>
                        </a:rPr>
                        <a:t>Bukti Fisik</a:t>
                      </a:r>
                      <a:endParaRPr lang="id-ID" sz="1600">
                        <a:effectLst/>
                        <a:latin typeface="Calibri" panose="020F0502020204030204" pitchFamily="34" charset="0"/>
                        <a:ea typeface="MS Mincho"/>
                        <a:cs typeface="Times New Roman" panose="02020603050405020304" pitchFamily="18" charset="0"/>
                      </a:endParaRPr>
                    </a:p>
                  </a:txBody>
                  <a:tcPr marL="68580" marR="68580" marT="0" marB="0"/>
                </a:tc>
              </a:tr>
              <a:tr h="3958814">
                <a:tc>
                  <a:txBody>
                    <a:bodyPr/>
                    <a:lstStyle/>
                    <a:p>
                      <a:pPr algn="just">
                        <a:lnSpc>
                          <a:spcPts val="1800"/>
                        </a:lnSpc>
                        <a:spcAft>
                          <a:spcPts val="0"/>
                        </a:spcAft>
                      </a:pPr>
                      <a:r>
                        <a:rPr lang="en-US" sz="1600" dirty="0" err="1">
                          <a:effectLst/>
                        </a:rPr>
                        <a:t>Instrumen</a:t>
                      </a:r>
                      <a:endParaRPr lang="id-ID" sz="16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gn="just">
                        <a:lnSpc>
                          <a:spcPts val="1800"/>
                        </a:lnSpc>
                        <a:spcAft>
                          <a:spcPts val="0"/>
                        </a:spcAft>
                      </a:pPr>
                      <a:r>
                        <a:rPr lang="en-US" sz="1600" dirty="0">
                          <a:effectLst/>
                        </a:rPr>
                        <a:t>0,34</a:t>
                      </a:r>
                      <a:endParaRPr lang="id-ID" sz="16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a:lnSpc>
                          <a:spcPts val="1800"/>
                        </a:lnSpc>
                        <a:spcAft>
                          <a:spcPts val="0"/>
                        </a:spcAft>
                      </a:pPr>
                      <a:r>
                        <a:rPr lang="en-US" sz="1600" dirty="0" err="1">
                          <a:effectLst/>
                        </a:rPr>
                        <a:t>Menyusun</a:t>
                      </a:r>
                      <a:r>
                        <a:rPr lang="en-US" sz="1600" dirty="0">
                          <a:effectLst/>
                        </a:rPr>
                        <a:t> </a:t>
                      </a:r>
                      <a:r>
                        <a:rPr lang="en-US" sz="1600" dirty="0" err="1">
                          <a:effectLst/>
                        </a:rPr>
                        <a:t>instrumen</a:t>
                      </a:r>
                      <a:r>
                        <a:rPr lang="en-US" sz="1600" dirty="0">
                          <a:effectLst/>
                        </a:rPr>
                        <a:t> </a:t>
                      </a:r>
                      <a:r>
                        <a:rPr lang="en-US" sz="1600" dirty="0" err="1">
                          <a:effectLst/>
                        </a:rPr>
                        <a:t>untuk</a:t>
                      </a:r>
                      <a:r>
                        <a:rPr lang="en-US" sz="1600" dirty="0">
                          <a:effectLst/>
                        </a:rPr>
                        <a:t> </a:t>
                      </a:r>
                      <a:r>
                        <a:rPr lang="id-ID" sz="1600" dirty="0">
                          <a:effectLst/>
                        </a:rPr>
                        <a:t>evaluasi </a:t>
                      </a:r>
                      <a:r>
                        <a:rPr lang="en-US" sz="1600" dirty="0" err="1">
                          <a:effectLst/>
                        </a:rPr>
                        <a:t>pemanfaatan</a:t>
                      </a:r>
                      <a:r>
                        <a:rPr lang="en-US" sz="1600" dirty="0">
                          <a:effectLst/>
                        </a:rPr>
                        <a:t> media </a:t>
                      </a:r>
                      <a:r>
                        <a:rPr lang="en-US" sz="1600" dirty="0" err="1" smtClean="0">
                          <a:effectLst/>
                        </a:rPr>
                        <a:t>pembelajaran</a:t>
                      </a:r>
                      <a:r>
                        <a:rPr lang="id-ID" sz="1600" dirty="0" smtClean="0">
                          <a:effectLst/>
                        </a:rPr>
                        <a:t> sederhana, audio, video, multimedia, multimedia interaktif dan modul dengan kriteria:</a:t>
                      </a:r>
                      <a:endParaRPr lang="id-ID" sz="1600" dirty="0">
                        <a:effectLst/>
                      </a:endParaRPr>
                    </a:p>
                    <a:p>
                      <a:pPr marL="177800" indent="-177800">
                        <a:lnSpc>
                          <a:spcPts val="1800"/>
                        </a:lnSpc>
                        <a:spcAft>
                          <a:spcPts val="0"/>
                        </a:spcAft>
                      </a:pPr>
                      <a:r>
                        <a:rPr lang="id-ID" sz="1600" dirty="0">
                          <a:effectLst/>
                        </a:rPr>
                        <a:t>1. Dapat digunakan untuk mengumpulkan data </a:t>
                      </a:r>
                    </a:p>
                    <a:p>
                      <a:pPr>
                        <a:lnSpc>
                          <a:spcPts val="1800"/>
                        </a:lnSpc>
                        <a:spcAft>
                          <a:spcPts val="0"/>
                        </a:spcAft>
                      </a:pPr>
                      <a:r>
                        <a:rPr lang="id-ID" sz="1600" dirty="0">
                          <a:effectLst/>
                        </a:rPr>
                        <a:t>2. Disusun berdasarkan kisi-kisi</a:t>
                      </a:r>
                    </a:p>
                    <a:p>
                      <a:pPr marL="177800" indent="-177800">
                        <a:lnSpc>
                          <a:spcPts val="1800"/>
                        </a:lnSpc>
                        <a:spcAft>
                          <a:spcPts val="0"/>
                        </a:spcAft>
                      </a:pPr>
                      <a:r>
                        <a:rPr lang="id-ID" sz="1600" dirty="0">
                          <a:effectLst/>
                        </a:rPr>
                        <a:t>3. Sesuai dengan tujuan yang ada dalam desain</a:t>
                      </a:r>
                    </a:p>
                    <a:p>
                      <a:pPr>
                        <a:lnSpc>
                          <a:spcPts val="1800"/>
                        </a:lnSpc>
                        <a:spcAft>
                          <a:spcPts val="0"/>
                        </a:spcAft>
                      </a:pPr>
                      <a:r>
                        <a:rPr lang="id-ID" sz="1600" dirty="0">
                          <a:effectLst/>
                        </a:rPr>
                        <a:t> </a:t>
                      </a:r>
                    </a:p>
                    <a:p>
                      <a:pPr>
                        <a:lnSpc>
                          <a:spcPts val="1800"/>
                        </a:lnSpc>
                        <a:spcAft>
                          <a:spcPts val="0"/>
                        </a:spcAft>
                      </a:pPr>
                      <a:r>
                        <a:rPr lang="en-GB" sz="1600" dirty="0">
                          <a:effectLst/>
                        </a:rPr>
                        <a:t> </a:t>
                      </a:r>
                      <a:endParaRPr lang="id-ID" sz="16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266700" lvl="0" indent="-266700">
                        <a:lnSpc>
                          <a:spcPct val="115000"/>
                        </a:lnSpc>
                        <a:spcAft>
                          <a:spcPts val="0"/>
                        </a:spcAft>
                        <a:buFont typeface="+mj-lt"/>
                        <a:buNone/>
                      </a:pPr>
                      <a:r>
                        <a:rPr lang="id-ID" sz="1600" dirty="0" smtClean="0">
                          <a:effectLst/>
                        </a:rPr>
                        <a:t>a.</a:t>
                      </a:r>
                      <a:r>
                        <a:rPr lang="id-ID" sz="1600" baseline="0" dirty="0" smtClean="0">
                          <a:effectLst/>
                        </a:rPr>
                        <a:t>   </a:t>
                      </a:r>
                      <a:r>
                        <a:rPr lang="fi-FI" sz="1600" dirty="0" smtClean="0">
                          <a:effectLst/>
                        </a:rPr>
                        <a:t>Surat </a:t>
                      </a:r>
                      <a:r>
                        <a:rPr lang="fi-FI" sz="1600" dirty="0">
                          <a:effectLst/>
                        </a:rPr>
                        <a:t>tugas dari pimpinan instansi tempat bekerja.</a:t>
                      </a:r>
                      <a:endParaRPr lang="id-ID" sz="1600" dirty="0">
                        <a:effectLst/>
                      </a:endParaRPr>
                    </a:p>
                    <a:p>
                      <a:pPr marL="266700" lvl="0" indent="-266700" algn="just">
                        <a:lnSpc>
                          <a:spcPct val="115000"/>
                        </a:lnSpc>
                        <a:spcAft>
                          <a:spcPts val="0"/>
                        </a:spcAft>
                        <a:buFont typeface="+mj-lt"/>
                        <a:buNone/>
                      </a:pPr>
                      <a:r>
                        <a:rPr lang="id-ID" sz="1600" dirty="0" smtClean="0">
                          <a:effectLst/>
                        </a:rPr>
                        <a:t>b. </a:t>
                      </a:r>
                      <a:r>
                        <a:rPr lang="fi-FI" sz="1600" dirty="0" smtClean="0">
                          <a:effectLst/>
                        </a:rPr>
                        <a:t>Salinan </a:t>
                      </a:r>
                      <a:r>
                        <a:rPr lang="fi-FI" sz="1600" dirty="0">
                          <a:effectLst/>
                        </a:rPr>
                        <a:t>instrumen evaluasi untuk </a:t>
                      </a:r>
                      <a:r>
                        <a:rPr lang="id-ID" sz="1600" dirty="0">
                          <a:effectLst/>
                        </a:rPr>
                        <a:t>pemanfaatan media </a:t>
                      </a:r>
                      <a:r>
                        <a:rPr lang="fi-FI" sz="1600" dirty="0">
                          <a:effectLst/>
                        </a:rPr>
                        <a:t>pembelajaran yang dilegalisasi oleh pimpinan instansi setingkat eselon-II atau pejabat yang ditugasi oleh eselon-II minimal setingkat eselon-III</a:t>
                      </a:r>
                      <a:r>
                        <a:rPr lang="fi-FI" sz="1600" dirty="0" smtClean="0">
                          <a:effectLst/>
                        </a:rPr>
                        <a:t>.</a:t>
                      </a:r>
                      <a:endParaRPr lang="id-ID" sz="1600" dirty="0" smtClean="0">
                        <a:effectLst/>
                      </a:endParaRPr>
                    </a:p>
                    <a:p>
                      <a:pPr marL="266700" lvl="0" indent="-266700" algn="l">
                        <a:lnSpc>
                          <a:spcPct val="115000"/>
                        </a:lnSpc>
                        <a:spcAft>
                          <a:spcPts val="0"/>
                        </a:spcAft>
                        <a:buFont typeface="+mj-lt"/>
                        <a:buNone/>
                        <a:tabLst>
                          <a:tab pos="355600" algn="l"/>
                        </a:tabLst>
                      </a:pPr>
                      <a:r>
                        <a:rPr lang="id-ID" sz="1600" dirty="0" smtClean="0">
                          <a:effectLst/>
                          <a:latin typeface="Calibri" panose="020F0502020204030204" pitchFamily="34" charset="0"/>
                          <a:ea typeface="MS Mincho"/>
                          <a:cs typeface="Times New Roman" panose="02020603050405020304" pitchFamily="18" charset="0"/>
                        </a:rPr>
                        <a:t>c.</a:t>
                      </a:r>
                      <a:r>
                        <a:rPr lang="id-ID" sz="1600" baseline="0" dirty="0" smtClean="0">
                          <a:effectLst/>
                          <a:latin typeface="Calibri" panose="020F0502020204030204" pitchFamily="34" charset="0"/>
                          <a:ea typeface="MS Mincho"/>
                          <a:cs typeface="Times New Roman" panose="02020603050405020304" pitchFamily="18" charset="0"/>
                        </a:rPr>
                        <a:t>  </a:t>
                      </a:r>
                      <a:r>
                        <a:rPr lang="id-ID" sz="1600" dirty="0" smtClean="0">
                          <a:effectLst/>
                          <a:latin typeface="Calibri" panose="020F0502020204030204" pitchFamily="34" charset="0"/>
                          <a:ea typeface="MS Mincho"/>
                          <a:cs typeface="Times New Roman" panose="02020603050405020304" pitchFamily="18" charset="0"/>
                        </a:rPr>
                        <a:t>Instrumen</a:t>
                      </a:r>
                      <a:r>
                        <a:rPr lang="id-ID" sz="1600" baseline="0" dirty="0" smtClean="0">
                          <a:effectLst/>
                          <a:latin typeface="Calibri" panose="020F0502020204030204" pitchFamily="34" charset="0"/>
                          <a:ea typeface="MS Mincho"/>
                          <a:cs typeface="Times New Roman" panose="02020603050405020304" pitchFamily="18" charset="0"/>
                        </a:rPr>
                        <a:t> evaluasi untuk pemanfaatan media pembelajaran mencakup: </a:t>
                      </a:r>
                    </a:p>
                    <a:p>
                      <a:pPr marL="266700" lvl="0" indent="-266700" algn="l">
                        <a:lnSpc>
                          <a:spcPct val="115000"/>
                        </a:lnSpc>
                        <a:spcAft>
                          <a:spcPts val="0"/>
                        </a:spcAft>
                        <a:buFont typeface="+mj-lt"/>
                        <a:buNone/>
                        <a:tabLst>
                          <a:tab pos="266700" algn="l"/>
                        </a:tabLst>
                      </a:pPr>
                      <a:r>
                        <a:rPr lang="id-ID" sz="1600" baseline="0" dirty="0" smtClean="0">
                          <a:effectLst/>
                          <a:latin typeface="Calibri" panose="020F0502020204030204" pitchFamily="34" charset="0"/>
                          <a:ea typeface="MS Mincho"/>
                          <a:cs typeface="Times New Roman" panose="02020603050405020304" pitchFamily="18" charset="0"/>
                        </a:rPr>
                        <a:t>      petunjuk pelaksanaan/pengisian instrumen, tujuan, aspek evaluasi, kisi-kisi instrumen, indikator evaluasi, pedoman penskoran, dan butir-butir pertanyaan/pernyataan terkait instrumen evaluasi.</a:t>
                      </a:r>
                    </a:p>
                    <a:p>
                      <a:pPr marL="355600" lvl="0" indent="-355600" algn="l">
                        <a:lnSpc>
                          <a:spcPct val="115000"/>
                        </a:lnSpc>
                        <a:spcAft>
                          <a:spcPts val="0"/>
                        </a:spcAft>
                        <a:buFont typeface="+mj-lt"/>
                        <a:buNone/>
                        <a:tabLst>
                          <a:tab pos="355600" algn="l"/>
                        </a:tabLst>
                      </a:pPr>
                      <a:r>
                        <a:rPr lang="id-ID" sz="1600" baseline="0" dirty="0" smtClean="0">
                          <a:effectLst/>
                          <a:latin typeface="Calibri" panose="020F0502020204030204" pitchFamily="34" charset="0"/>
                          <a:ea typeface="MS Mincho"/>
                          <a:cs typeface="Times New Roman" panose="02020603050405020304" pitchFamily="18" charset="0"/>
                        </a:rPr>
                        <a:t>      </a:t>
                      </a:r>
                      <a:endParaRPr lang="id-ID" sz="1600" dirty="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70624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175"/>
          </a:xfrm>
        </p:spPr>
        <p:txBody>
          <a:bodyPr>
            <a:normAutofit fontScale="90000"/>
          </a:bodyPr>
          <a:lstStyle/>
          <a:p>
            <a:endParaRPr lang="id-ID" dirty="0"/>
          </a:p>
        </p:txBody>
      </p:sp>
      <p:sp>
        <p:nvSpPr>
          <p:cNvPr id="3" name="Content Placeholder 2"/>
          <p:cNvSpPr>
            <a:spLocks noGrp="1"/>
          </p:cNvSpPr>
          <p:nvPr>
            <p:ph idx="1"/>
          </p:nvPr>
        </p:nvSpPr>
        <p:spPr>
          <a:xfrm>
            <a:off x="838200" y="1447800"/>
            <a:ext cx="10515600" cy="4729163"/>
          </a:xfrm>
        </p:spPr>
        <p:txBody>
          <a:bodyPr/>
          <a:lstStyle/>
          <a:p>
            <a:pPr marL="0" indent="0">
              <a:buNone/>
            </a:pPr>
            <a:r>
              <a:rPr lang="en-US" dirty="0" err="1"/>
              <a:t>Youlanda</a:t>
            </a:r>
            <a:r>
              <a:rPr lang="en-US" dirty="0"/>
              <a:t>, </a:t>
            </a:r>
            <a:r>
              <a:rPr lang="en-US" dirty="0" err="1"/>
              <a:t>M.Pd</a:t>
            </a:r>
            <a:r>
              <a:rPr lang="en-US" dirty="0"/>
              <a:t>, PTP </a:t>
            </a:r>
            <a:r>
              <a:rPr lang="en-US" dirty="0" err="1"/>
              <a:t>Pertama</a:t>
            </a:r>
            <a:r>
              <a:rPr lang="en-US" dirty="0"/>
              <a:t> </a:t>
            </a:r>
            <a:r>
              <a:rPr lang="en-US" dirty="0" err="1"/>
              <a:t>melakukan</a:t>
            </a:r>
            <a:r>
              <a:rPr lang="en-US" dirty="0"/>
              <a:t> </a:t>
            </a:r>
            <a:r>
              <a:rPr lang="en-US" dirty="0" err="1"/>
              <a:t>penyusunan</a:t>
            </a:r>
            <a:r>
              <a:rPr lang="en-US" dirty="0"/>
              <a:t> </a:t>
            </a:r>
            <a:r>
              <a:rPr lang="en-US" dirty="0" err="1"/>
              <a:t>instrumen</a:t>
            </a:r>
            <a:r>
              <a:rPr lang="en-US" dirty="0"/>
              <a:t> </a:t>
            </a:r>
            <a:r>
              <a:rPr lang="en-US" dirty="0" err="1"/>
              <a:t>evaluasi</a:t>
            </a:r>
            <a:r>
              <a:rPr lang="en-US" dirty="0"/>
              <a:t> </a:t>
            </a:r>
            <a:r>
              <a:rPr lang="en-US" dirty="0" err="1"/>
              <a:t>pemanfaatan</a:t>
            </a:r>
            <a:r>
              <a:rPr lang="en-US" dirty="0"/>
              <a:t> film "Hero" </a:t>
            </a:r>
            <a:r>
              <a:rPr lang="en-US" dirty="0" err="1"/>
              <a:t>dalam</a:t>
            </a:r>
            <a:r>
              <a:rPr lang="en-US" dirty="0"/>
              <a:t> </a:t>
            </a:r>
            <a:r>
              <a:rPr lang="en-US" dirty="0" err="1"/>
              <a:t>pembelajaran</a:t>
            </a:r>
            <a:r>
              <a:rPr lang="en-US" dirty="0"/>
              <a:t>  "</a:t>
            </a:r>
            <a:r>
              <a:rPr lang="en-US" dirty="0" err="1"/>
              <a:t>kronologis</a:t>
            </a:r>
            <a:r>
              <a:rPr lang="en-US" dirty="0"/>
              <a:t>, </a:t>
            </a:r>
            <a:r>
              <a:rPr lang="en-US" dirty="0" err="1"/>
              <a:t>diakronik</a:t>
            </a:r>
            <a:r>
              <a:rPr lang="en-US" dirty="0"/>
              <a:t>, </a:t>
            </a:r>
            <a:r>
              <a:rPr lang="en-US" dirty="0" err="1"/>
              <a:t>sinkronik</a:t>
            </a:r>
            <a:r>
              <a:rPr lang="en-US" dirty="0"/>
              <a:t>, </a:t>
            </a:r>
            <a:r>
              <a:rPr lang="en-US" dirty="0" err="1"/>
              <a:t>ruang</a:t>
            </a:r>
            <a:r>
              <a:rPr lang="en-US" dirty="0"/>
              <a:t>, </a:t>
            </a:r>
            <a:r>
              <a:rPr lang="en-US" dirty="0" err="1"/>
              <a:t>dan</a:t>
            </a:r>
            <a:r>
              <a:rPr lang="en-US" dirty="0"/>
              <a:t> </a:t>
            </a:r>
            <a:r>
              <a:rPr lang="en-US" dirty="0" err="1"/>
              <a:t>waktu</a:t>
            </a:r>
            <a:r>
              <a:rPr lang="en-US" dirty="0"/>
              <a:t> </a:t>
            </a:r>
            <a:r>
              <a:rPr lang="en-US" dirty="0" err="1"/>
              <a:t>dalam</a:t>
            </a:r>
            <a:r>
              <a:rPr lang="en-US" dirty="0"/>
              <a:t> </a:t>
            </a:r>
            <a:r>
              <a:rPr lang="en-US" dirty="0" err="1"/>
              <a:t>sejarah</a:t>
            </a:r>
            <a:r>
              <a:rPr lang="en-US" dirty="0"/>
              <a:t>" di SMA </a:t>
            </a:r>
            <a:r>
              <a:rPr lang="en-US" dirty="0" err="1"/>
              <a:t>Sasaran</a:t>
            </a:r>
            <a:r>
              <a:rPr lang="en-US" dirty="0"/>
              <a:t> </a:t>
            </a:r>
            <a:r>
              <a:rPr lang="en-US" dirty="0" err="1"/>
              <a:t>Kurikulum</a:t>
            </a:r>
            <a:r>
              <a:rPr lang="en-US" dirty="0"/>
              <a:t> 2013    </a:t>
            </a:r>
            <a:r>
              <a:rPr lang="en-US" dirty="0" err="1"/>
              <a:t>Kelas</a:t>
            </a:r>
            <a:r>
              <a:rPr lang="en-US" dirty="0"/>
              <a:t> 10</a:t>
            </a:r>
            <a:r>
              <a:rPr lang="en-GB" dirty="0"/>
              <a:t>, </a:t>
            </a:r>
            <a:r>
              <a:rPr lang="en-US" dirty="0" err="1"/>
              <a:t>diberi</a:t>
            </a:r>
            <a:r>
              <a:rPr lang="en-US" dirty="0"/>
              <a:t> </a:t>
            </a:r>
            <a:r>
              <a:rPr lang="en-US" dirty="0" err="1"/>
              <a:t>angka</a:t>
            </a:r>
            <a:r>
              <a:rPr lang="en-US" dirty="0"/>
              <a:t> </a:t>
            </a:r>
            <a:r>
              <a:rPr lang="en-US" dirty="0" err="1"/>
              <a:t>kredit</a:t>
            </a:r>
            <a:r>
              <a:rPr lang="en-US" dirty="0"/>
              <a:t> 0,34 (</a:t>
            </a:r>
            <a:r>
              <a:rPr lang="en-US" dirty="0" err="1"/>
              <a:t>nol</a:t>
            </a:r>
            <a:r>
              <a:rPr lang="en-US" dirty="0"/>
              <a:t> </a:t>
            </a:r>
            <a:r>
              <a:rPr lang="en-US" dirty="0" err="1"/>
              <a:t>koma</a:t>
            </a:r>
            <a:r>
              <a:rPr lang="en-US" dirty="0"/>
              <a:t> </a:t>
            </a:r>
            <a:r>
              <a:rPr lang="en-US" dirty="0" err="1"/>
              <a:t>tiga</a:t>
            </a:r>
            <a:r>
              <a:rPr lang="en-US" dirty="0"/>
              <a:t> </a:t>
            </a:r>
            <a:r>
              <a:rPr lang="en-US" dirty="0" err="1"/>
              <a:t>puluh</a:t>
            </a:r>
            <a:r>
              <a:rPr lang="en-US" dirty="0"/>
              <a:t> </a:t>
            </a:r>
            <a:r>
              <a:rPr lang="en-US" dirty="0" err="1"/>
              <a:t>empat</a:t>
            </a:r>
            <a:r>
              <a:rPr lang="en-US" dirty="0"/>
              <a:t>)</a:t>
            </a:r>
            <a:endParaRPr lang="id-ID" dirty="0"/>
          </a:p>
          <a:p>
            <a:pPr marL="0" indent="0">
              <a:buNone/>
            </a:pPr>
            <a:endParaRPr lang="id-ID" dirty="0"/>
          </a:p>
          <a:p>
            <a:pPr marL="0" indent="0">
              <a:buNone/>
            </a:pPr>
            <a:endParaRPr lang="id-ID" dirty="0"/>
          </a:p>
        </p:txBody>
      </p:sp>
    </p:spTree>
    <p:extLst>
      <p:ext uri="{BB962C8B-B14F-4D97-AF65-F5344CB8AC3E}">
        <p14:creationId xmlns:p14="http://schemas.microsoft.com/office/powerpoint/2010/main" val="112876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5775"/>
          </a:xfrm>
        </p:spPr>
        <p:txBody>
          <a:bodyPr>
            <a:normAutofit fontScale="90000"/>
          </a:bodyPr>
          <a:lstStyle/>
          <a:p>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9773081"/>
              </p:ext>
            </p:extLst>
          </p:nvPr>
        </p:nvGraphicFramePr>
        <p:xfrm>
          <a:off x="838200" y="999236"/>
          <a:ext cx="10414000" cy="5777273"/>
        </p:xfrm>
        <a:graphic>
          <a:graphicData uri="http://schemas.openxmlformats.org/drawingml/2006/table">
            <a:tbl>
              <a:tblPr firstRow="1" firstCol="1" bandRow="1">
                <a:tableStyleId>{5C22544A-7EE6-4342-B048-85BDC9FD1C3A}</a:tableStyleId>
              </a:tblPr>
              <a:tblGrid>
                <a:gridCol w="1186512"/>
                <a:gridCol w="1388814"/>
                <a:gridCol w="3274631"/>
                <a:gridCol w="4564043"/>
              </a:tblGrid>
              <a:tr h="196173">
                <a:tc gridSpan="4">
                  <a:txBody>
                    <a:bodyPr/>
                    <a:lstStyle/>
                    <a:p>
                      <a:pPr algn="just">
                        <a:lnSpc>
                          <a:spcPct val="150000"/>
                        </a:lnSpc>
                        <a:spcAft>
                          <a:spcPts val="0"/>
                        </a:spcAft>
                      </a:pPr>
                      <a:r>
                        <a:rPr lang="en-GB" sz="1200" dirty="0">
                          <a:effectLst/>
                        </a:rPr>
                        <a:t>Sub </a:t>
                      </a:r>
                      <a:r>
                        <a:rPr lang="en-GB" sz="1200" dirty="0" err="1">
                          <a:effectLst/>
                        </a:rPr>
                        <a:t>Unsur</a:t>
                      </a:r>
                      <a:r>
                        <a:rPr lang="en-GB" sz="1200" dirty="0">
                          <a:effectLst/>
                        </a:rPr>
                        <a:t>: F. </a:t>
                      </a:r>
                      <a:r>
                        <a:rPr lang="en-GB" sz="1200" dirty="0" err="1">
                          <a:effectLst/>
                        </a:rPr>
                        <a:t>Evaluasi</a:t>
                      </a:r>
                      <a:endParaRPr lang="id-ID" sz="1200" dirty="0">
                        <a:effectLst/>
                        <a:latin typeface="Calibri" panose="020F0502020204030204" pitchFamily="34" charset="0"/>
                        <a:ea typeface="MS Mincho"/>
                        <a:cs typeface="Times New Roman" panose="02020603050405020304" pitchFamily="18" charset="0"/>
                      </a:endParaRPr>
                    </a:p>
                  </a:txBody>
                  <a:tcPr marL="49043" marR="49043" marT="0" marB="0"/>
                </a:tc>
                <a:tc hMerge="1">
                  <a:txBody>
                    <a:bodyPr/>
                    <a:lstStyle/>
                    <a:p>
                      <a:endParaRPr lang="id-ID"/>
                    </a:p>
                  </a:txBody>
                  <a:tcPr/>
                </a:tc>
                <a:tc hMerge="1">
                  <a:txBody>
                    <a:bodyPr/>
                    <a:lstStyle/>
                    <a:p>
                      <a:endParaRPr lang="id-ID"/>
                    </a:p>
                  </a:txBody>
                  <a:tcPr/>
                </a:tc>
                <a:tc hMerge="1">
                  <a:txBody>
                    <a:bodyPr/>
                    <a:lstStyle/>
                    <a:p>
                      <a:endParaRPr lang="id-ID"/>
                    </a:p>
                  </a:txBody>
                  <a:tcPr/>
                </a:tc>
              </a:tr>
              <a:tr h="392346">
                <a:tc gridSpan="4">
                  <a:txBody>
                    <a:bodyPr/>
                    <a:lstStyle/>
                    <a:p>
                      <a:pPr algn="just">
                        <a:lnSpc>
                          <a:spcPct val="150000"/>
                        </a:lnSpc>
                        <a:spcAft>
                          <a:spcPts val="0"/>
                        </a:spcAft>
                      </a:pPr>
                      <a:r>
                        <a:rPr lang="en-GB" sz="1200" dirty="0" err="1">
                          <a:effectLst/>
                        </a:rPr>
                        <a:t>Butir</a:t>
                      </a:r>
                      <a:r>
                        <a:rPr lang="en-GB" sz="1200" dirty="0">
                          <a:effectLst/>
                        </a:rPr>
                        <a:t> </a:t>
                      </a:r>
                      <a:r>
                        <a:rPr lang="en-GB" sz="1200" dirty="0" err="1">
                          <a:effectLst/>
                        </a:rPr>
                        <a:t>Kegiatan</a:t>
                      </a:r>
                      <a:r>
                        <a:rPr lang="en-GB" sz="1200" dirty="0">
                          <a:effectLst/>
                        </a:rPr>
                        <a:t>: </a:t>
                      </a:r>
                      <a:r>
                        <a:rPr lang="en-US" sz="1200" dirty="0">
                          <a:effectLst/>
                        </a:rPr>
                        <a:t>3.a</a:t>
                      </a:r>
                      <a:r>
                        <a:rPr lang="en-GB" sz="1200" dirty="0">
                          <a:effectLst/>
                        </a:rPr>
                        <a:t>  </a:t>
                      </a:r>
                      <a:r>
                        <a:rPr lang="en-US" sz="1200" dirty="0" err="1">
                          <a:effectLst/>
                        </a:rPr>
                        <a:t>Melakukan</a:t>
                      </a:r>
                      <a:r>
                        <a:rPr lang="en-US" sz="1200" dirty="0">
                          <a:effectLst/>
                        </a:rPr>
                        <a:t> </a:t>
                      </a:r>
                      <a:r>
                        <a:rPr lang="en-US" sz="1200" dirty="0" err="1">
                          <a:effectLst/>
                        </a:rPr>
                        <a:t>evaluasi</a:t>
                      </a:r>
                      <a:r>
                        <a:rPr lang="en-US" sz="1200" dirty="0">
                          <a:effectLst/>
                        </a:rPr>
                        <a:t> </a:t>
                      </a:r>
                      <a:r>
                        <a:rPr lang="en-US" sz="1200" dirty="0" err="1">
                          <a:effectLst/>
                        </a:rPr>
                        <a:t>untuk</a:t>
                      </a:r>
                      <a:r>
                        <a:rPr lang="en-US" sz="1200" dirty="0">
                          <a:effectLst/>
                        </a:rPr>
                        <a:t> </a:t>
                      </a:r>
                      <a:r>
                        <a:rPr lang="en-US" sz="1200" dirty="0" err="1">
                          <a:effectLst/>
                        </a:rPr>
                        <a:t>pemanfaatan</a:t>
                      </a:r>
                      <a:r>
                        <a:rPr lang="en-US" sz="1200" dirty="0">
                          <a:effectLst/>
                        </a:rPr>
                        <a:t> media </a:t>
                      </a:r>
                      <a:r>
                        <a:rPr lang="en-US" sz="1200" dirty="0" err="1">
                          <a:effectLst/>
                        </a:rPr>
                        <a:t>pembelajaran</a:t>
                      </a:r>
                      <a:endParaRPr lang="id-ID" sz="1200" dirty="0">
                        <a:effectLst/>
                      </a:endParaRPr>
                    </a:p>
                    <a:p>
                      <a:pPr algn="just">
                        <a:lnSpc>
                          <a:spcPct val="150000"/>
                        </a:lnSpc>
                        <a:spcAft>
                          <a:spcPts val="0"/>
                        </a:spcAft>
                      </a:pPr>
                      <a:r>
                        <a:rPr lang="en-US" sz="1200" dirty="0">
                          <a:effectLst/>
                        </a:rPr>
                        <a:t>PTP </a:t>
                      </a:r>
                      <a:r>
                        <a:rPr lang="en-US" sz="1200" dirty="0" err="1">
                          <a:effectLst/>
                        </a:rPr>
                        <a:t>Pertama</a:t>
                      </a:r>
                      <a:endParaRPr lang="id-ID" sz="1200" dirty="0">
                        <a:effectLst/>
                        <a:latin typeface="Calibri" panose="020F0502020204030204" pitchFamily="34" charset="0"/>
                        <a:ea typeface="MS Mincho"/>
                        <a:cs typeface="Times New Roman" panose="02020603050405020304" pitchFamily="18" charset="0"/>
                      </a:endParaRPr>
                    </a:p>
                  </a:txBody>
                  <a:tcPr marL="49043" marR="49043" marT="0" marB="0"/>
                </a:tc>
                <a:tc hMerge="1">
                  <a:txBody>
                    <a:bodyPr/>
                    <a:lstStyle/>
                    <a:p>
                      <a:endParaRPr lang="id-ID"/>
                    </a:p>
                  </a:txBody>
                  <a:tcPr/>
                </a:tc>
                <a:tc hMerge="1">
                  <a:txBody>
                    <a:bodyPr/>
                    <a:lstStyle/>
                    <a:p>
                      <a:endParaRPr lang="id-ID"/>
                    </a:p>
                  </a:txBody>
                  <a:tcPr/>
                </a:tc>
                <a:tc hMerge="1">
                  <a:txBody>
                    <a:bodyPr/>
                    <a:lstStyle/>
                    <a:p>
                      <a:endParaRPr lang="id-ID"/>
                    </a:p>
                  </a:txBody>
                  <a:tcPr/>
                </a:tc>
              </a:tr>
              <a:tr h="392346">
                <a:tc>
                  <a:txBody>
                    <a:bodyPr/>
                    <a:lstStyle/>
                    <a:p>
                      <a:pPr algn="ctr">
                        <a:lnSpc>
                          <a:spcPct val="150000"/>
                        </a:lnSpc>
                        <a:spcAft>
                          <a:spcPts val="0"/>
                        </a:spcAft>
                      </a:pPr>
                      <a:r>
                        <a:rPr lang="en-GB" sz="1200" dirty="0" err="1">
                          <a:effectLst/>
                        </a:rPr>
                        <a:t>Satuan</a:t>
                      </a:r>
                      <a:r>
                        <a:rPr lang="en-GB" sz="1200" dirty="0">
                          <a:effectLst/>
                        </a:rPr>
                        <a:t> </a:t>
                      </a:r>
                      <a:r>
                        <a:rPr lang="en-GB" sz="1200" dirty="0" err="1">
                          <a:effectLst/>
                        </a:rPr>
                        <a:t>Hasil</a:t>
                      </a:r>
                      <a:endParaRPr lang="id-ID" sz="1200" dirty="0">
                        <a:effectLst/>
                        <a:latin typeface="Calibri" panose="020F0502020204030204" pitchFamily="34" charset="0"/>
                        <a:ea typeface="MS Mincho"/>
                        <a:cs typeface="Times New Roman" panose="02020603050405020304" pitchFamily="18" charset="0"/>
                      </a:endParaRPr>
                    </a:p>
                  </a:txBody>
                  <a:tcPr marL="49043" marR="49043" marT="0" marB="0"/>
                </a:tc>
                <a:tc>
                  <a:txBody>
                    <a:bodyPr/>
                    <a:lstStyle/>
                    <a:p>
                      <a:pPr algn="ctr">
                        <a:lnSpc>
                          <a:spcPct val="150000"/>
                        </a:lnSpc>
                        <a:spcAft>
                          <a:spcPts val="0"/>
                        </a:spcAft>
                      </a:pPr>
                      <a:r>
                        <a:rPr lang="en-GB" sz="1200">
                          <a:effectLst/>
                        </a:rPr>
                        <a:t>Angka Kredit</a:t>
                      </a:r>
                      <a:endParaRPr lang="id-ID" sz="1200">
                        <a:effectLst/>
                        <a:latin typeface="Calibri" panose="020F0502020204030204" pitchFamily="34" charset="0"/>
                        <a:ea typeface="MS Mincho"/>
                        <a:cs typeface="Times New Roman" panose="02020603050405020304" pitchFamily="18" charset="0"/>
                      </a:endParaRPr>
                    </a:p>
                  </a:txBody>
                  <a:tcPr marL="49043" marR="49043" marT="0" marB="0"/>
                </a:tc>
                <a:tc>
                  <a:txBody>
                    <a:bodyPr/>
                    <a:lstStyle/>
                    <a:p>
                      <a:pPr algn="ctr">
                        <a:lnSpc>
                          <a:spcPct val="150000"/>
                        </a:lnSpc>
                        <a:spcAft>
                          <a:spcPts val="0"/>
                        </a:spcAft>
                      </a:pPr>
                      <a:r>
                        <a:rPr lang="en-GB" sz="1200">
                          <a:effectLst/>
                        </a:rPr>
                        <a:t>Kriteria</a:t>
                      </a:r>
                      <a:endParaRPr lang="id-ID" sz="1200">
                        <a:effectLst/>
                        <a:latin typeface="Calibri" panose="020F0502020204030204" pitchFamily="34" charset="0"/>
                        <a:ea typeface="MS Mincho"/>
                        <a:cs typeface="Times New Roman" panose="02020603050405020304" pitchFamily="18" charset="0"/>
                      </a:endParaRPr>
                    </a:p>
                  </a:txBody>
                  <a:tcPr marL="49043" marR="49043" marT="0" marB="0"/>
                </a:tc>
                <a:tc>
                  <a:txBody>
                    <a:bodyPr/>
                    <a:lstStyle/>
                    <a:p>
                      <a:pPr algn="ctr">
                        <a:lnSpc>
                          <a:spcPct val="150000"/>
                        </a:lnSpc>
                        <a:spcAft>
                          <a:spcPts val="0"/>
                        </a:spcAft>
                      </a:pPr>
                      <a:r>
                        <a:rPr lang="en-GB" sz="1200">
                          <a:effectLst/>
                        </a:rPr>
                        <a:t>Bukti Fisik</a:t>
                      </a:r>
                      <a:endParaRPr lang="id-ID" sz="1200">
                        <a:effectLst/>
                        <a:latin typeface="Calibri" panose="020F0502020204030204" pitchFamily="34" charset="0"/>
                        <a:ea typeface="MS Mincho"/>
                        <a:cs typeface="Times New Roman" panose="02020603050405020304" pitchFamily="18" charset="0"/>
                      </a:endParaRPr>
                    </a:p>
                  </a:txBody>
                  <a:tcPr marL="49043" marR="49043" marT="0" marB="0"/>
                </a:tc>
              </a:tr>
              <a:tr h="4002297">
                <a:tc>
                  <a:txBody>
                    <a:bodyPr/>
                    <a:lstStyle/>
                    <a:p>
                      <a:pPr algn="just">
                        <a:lnSpc>
                          <a:spcPct val="115000"/>
                        </a:lnSpc>
                        <a:spcAft>
                          <a:spcPts val="1000"/>
                        </a:spcAft>
                      </a:pPr>
                      <a:r>
                        <a:rPr lang="id-ID" sz="1200" dirty="0">
                          <a:effectLst/>
                        </a:rPr>
                        <a:t>Laporan</a:t>
                      </a:r>
                      <a:endParaRPr lang="id-ID" sz="1200" dirty="0">
                        <a:effectLst/>
                        <a:latin typeface="Calibri" panose="020F0502020204030204" pitchFamily="34" charset="0"/>
                        <a:ea typeface="MS Mincho"/>
                        <a:cs typeface="Times New Roman" panose="02020603050405020304" pitchFamily="18" charset="0"/>
                      </a:endParaRPr>
                    </a:p>
                  </a:txBody>
                  <a:tcPr marL="49043" marR="49043" marT="0" marB="0"/>
                </a:tc>
                <a:tc>
                  <a:txBody>
                    <a:bodyPr/>
                    <a:lstStyle/>
                    <a:p>
                      <a:pPr algn="just">
                        <a:lnSpc>
                          <a:spcPct val="115000"/>
                        </a:lnSpc>
                        <a:spcAft>
                          <a:spcPts val="1000"/>
                        </a:spcAft>
                      </a:pPr>
                      <a:r>
                        <a:rPr lang="en-US" sz="1200" dirty="0">
                          <a:effectLst/>
                        </a:rPr>
                        <a:t>0,62</a:t>
                      </a:r>
                      <a:endParaRPr lang="id-ID" sz="1200" dirty="0">
                        <a:effectLst/>
                        <a:latin typeface="Calibri" panose="020F0502020204030204" pitchFamily="34" charset="0"/>
                        <a:ea typeface="MS Mincho"/>
                        <a:cs typeface="Times New Roman" panose="02020603050405020304" pitchFamily="18" charset="0"/>
                      </a:endParaRPr>
                    </a:p>
                  </a:txBody>
                  <a:tcPr marL="49043" marR="49043" marT="0" marB="0"/>
                </a:tc>
                <a:tc>
                  <a:txBody>
                    <a:bodyPr/>
                    <a:lstStyle/>
                    <a:p>
                      <a:pPr algn="just">
                        <a:lnSpc>
                          <a:spcPct val="115000"/>
                        </a:lnSpc>
                        <a:spcAft>
                          <a:spcPts val="1000"/>
                        </a:spcAft>
                      </a:pPr>
                      <a:r>
                        <a:rPr lang="en-US" sz="1200" dirty="0">
                          <a:effectLst/>
                        </a:rPr>
                        <a:t>M</a:t>
                      </a:r>
                      <a:r>
                        <a:rPr lang="es-ES" sz="1200" dirty="0" err="1">
                          <a:effectLst/>
                        </a:rPr>
                        <a:t>elakukan</a:t>
                      </a:r>
                      <a:r>
                        <a:rPr lang="es-ES" sz="1200" dirty="0">
                          <a:effectLst/>
                        </a:rPr>
                        <a:t> </a:t>
                      </a:r>
                      <a:r>
                        <a:rPr lang="es-ES" sz="1200" dirty="0" err="1">
                          <a:effectLst/>
                        </a:rPr>
                        <a:t>evaluasi</a:t>
                      </a:r>
                      <a:r>
                        <a:rPr lang="es-ES" sz="1200" dirty="0">
                          <a:effectLst/>
                        </a:rPr>
                        <a:t> </a:t>
                      </a:r>
                      <a:r>
                        <a:rPr lang="en-US" sz="1200" dirty="0" err="1">
                          <a:effectLst/>
                        </a:rPr>
                        <a:t>untuk</a:t>
                      </a:r>
                      <a:r>
                        <a:rPr lang="es-ES" sz="1200" dirty="0">
                          <a:effectLst/>
                        </a:rPr>
                        <a:t> </a:t>
                      </a:r>
                      <a:r>
                        <a:rPr lang="es-ES" sz="1200" dirty="0" err="1">
                          <a:effectLst/>
                        </a:rPr>
                        <a:t>pemanfaatan</a:t>
                      </a:r>
                      <a:r>
                        <a:rPr lang="es-ES" sz="1200" dirty="0">
                          <a:effectLst/>
                        </a:rPr>
                        <a:t> media </a:t>
                      </a:r>
                      <a:r>
                        <a:rPr lang="es-ES" sz="1200" dirty="0" err="1">
                          <a:effectLst/>
                        </a:rPr>
                        <a:t>pembelajaran</a:t>
                      </a:r>
                      <a:r>
                        <a:rPr lang="es-ES" sz="1200" dirty="0">
                          <a:effectLst/>
                        </a:rPr>
                        <a:t> </a:t>
                      </a:r>
                      <a:r>
                        <a:rPr lang="id-ID" sz="1200" dirty="0">
                          <a:effectLst/>
                        </a:rPr>
                        <a:t> yang </a:t>
                      </a:r>
                      <a:r>
                        <a:rPr lang="id-ID" sz="1200" dirty="0" smtClean="0">
                          <a:effectLst/>
                        </a:rPr>
                        <a:t>mencakup</a:t>
                      </a:r>
                      <a:r>
                        <a:rPr lang="id-ID" sz="1200" baseline="0" dirty="0" smtClean="0">
                          <a:effectLst/>
                        </a:rPr>
                        <a:t> kegiatan pengumpulan, pengolahan, dan analisis data serta penulisan laporan, dengan kriteria:</a:t>
                      </a:r>
                      <a:endParaRPr lang="id-ID" sz="1200" dirty="0">
                        <a:effectLst/>
                      </a:endParaRPr>
                    </a:p>
                    <a:p>
                      <a:pPr marL="228600" indent="-228600" algn="just">
                        <a:lnSpc>
                          <a:spcPct val="115000"/>
                        </a:lnSpc>
                        <a:spcAft>
                          <a:spcPts val="0"/>
                        </a:spcAft>
                        <a:buAutoNum type="alphaLcPeriod"/>
                      </a:pPr>
                      <a:r>
                        <a:rPr lang="id-ID" sz="1200" dirty="0" smtClean="0">
                          <a:effectLst/>
                        </a:rPr>
                        <a:t>Dilakukan berdasarkan tujuan perancangan pemanfaatan media</a:t>
                      </a:r>
                    </a:p>
                    <a:p>
                      <a:pPr marL="228600" indent="-228600" algn="just">
                        <a:lnSpc>
                          <a:spcPct val="115000"/>
                        </a:lnSpc>
                        <a:spcAft>
                          <a:spcPts val="0"/>
                        </a:spcAft>
                        <a:buAutoNum type="alphaLcPeriod"/>
                      </a:pPr>
                      <a:r>
                        <a:rPr lang="id-ID" sz="1200" dirty="0" smtClean="0">
                          <a:effectLst/>
                        </a:rPr>
                        <a:t>Berfokus pada pemanfaatan media pembelajaran</a:t>
                      </a:r>
                      <a:r>
                        <a:rPr lang="id-ID" sz="1200" baseline="0" dirty="0" smtClean="0">
                          <a:effectLst/>
                        </a:rPr>
                        <a:t> yang meliputi: media sederhana, audio, video, multimedia, multimedia interaktif dan modul.</a:t>
                      </a:r>
                    </a:p>
                    <a:p>
                      <a:pPr marL="228600" indent="-228600" algn="just">
                        <a:lnSpc>
                          <a:spcPct val="115000"/>
                        </a:lnSpc>
                        <a:spcAft>
                          <a:spcPts val="0"/>
                        </a:spcAft>
                        <a:buAutoNum type="alphaLcPeriod"/>
                      </a:pPr>
                      <a:r>
                        <a:rPr lang="id-ID" sz="1200" baseline="0" dirty="0" smtClean="0">
                          <a:effectLst/>
                        </a:rPr>
                        <a:t>Variabel dan aspek yang dievaluasi bisa sebagian atau keseluruhan dari pemanfaatan media</a:t>
                      </a:r>
                    </a:p>
                    <a:p>
                      <a:pPr marL="228600" indent="-228600" algn="just">
                        <a:lnSpc>
                          <a:spcPct val="115000"/>
                        </a:lnSpc>
                        <a:spcAft>
                          <a:spcPts val="0"/>
                        </a:spcAft>
                        <a:buAutoNum type="alphaLcPeriod"/>
                      </a:pPr>
                      <a:r>
                        <a:rPr lang="id-ID" sz="1200" baseline="0" dirty="0" smtClean="0">
                          <a:effectLst/>
                        </a:rPr>
                        <a:t>Cakupan wilayah evaluasi bisa di satuan pendidikan, kumpulan satuan pendidikan, atau nasional.</a:t>
                      </a:r>
                      <a:r>
                        <a:rPr lang="en-GB" sz="1200" dirty="0">
                          <a:effectLst/>
                        </a:rPr>
                        <a:t> </a:t>
                      </a:r>
                      <a:endParaRPr lang="id-ID" sz="1200" dirty="0">
                        <a:effectLst/>
                        <a:latin typeface="Calibri" panose="020F0502020204030204" pitchFamily="34" charset="0"/>
                        <a:ea typeface="MS Mincho"/>
                        <a:cs typeface="Times New Roman" panose="02020603050405020304" pitchFamily="18" charset="0"/>
                      </a:endParaRPr>
                    </a:p>
                  </a:txBody>
                  <a:tcPr marL="49043" marR="49043" marT="0" marB="0"/>
                </a:tc>
                <a:tc>
                  <a:txBody>
                    <a:bodyPr/>
                    <a:lstStyle/>
                    <a:p>
                      <a:pPr marL="228600" indent="-228600" algn="just">
                        <a:lnSpc>
                          <a:spcPct val="107000"/>
                        </a:lnSpc>
                        <a:buAutoNum type="alphaLcPeriod"/>
                      </a:pPr>
                      <a:r>
                        <a:rPr lang="id-ID" sz="1200" dirty="0" smtClean="0">
                          <a:effectLst/>
                        </a:rPr>
                        <a:t>Surat tugas dari pimpinan</a:t>
                      </a:r>
                      <a:r>
                        <a:rPr lang="id-ID" sz="1200" baseline="0" dirty="0" smtClean="0">
                          <a:effectLst/>
                        </a:rPr>
                        <a:t> instansi tempat bekerja.</a:t>
                      </a:r>
                    </a:p>
                    <a:p>
                      <a:pPr marL="228600" indent="-228600" algn="just">
                        <a:lnSpc>
                          <a:spcPct val="107000"/>
                        </a:lnSpc>
                        <a:buAutoNum type="alphaLcPeriod"/>
                      </a:pPr>
                      <a:r>
                        <a:rPr lang="id-ID" sz="1200" baseline="0" dirty="0" smtClean="0">
                          <a:effectLst/>
                        </a:rPr>
                        <a:t>Salinan laporan hasil evaluasi pemanfaatan media pembelajaran yang dilegalisasi oleh pimpinan instansi setingkat eselon-II atau pejabat yang ditugasi oleh eselon-II minimal setingkat eselon-III.</a:t>
                      </a:r>
                    </a:p>
                    <a:p>
                      <a:pPr marL="228600" indent="-228600" algn="just">
                        <a:lnSpc>
                          <a:spcPct val="107000"/>
                        </a:lnSpc>
                        <a:buAutoNum type="alphaLcPeriod"/>
                      </a:pPr>
                      <a:r>
                        <a:rPr lang="id-ID" sz="1200" baseline="0" dirty="0" smtClean="0">
                          <a:effectLst/>
                        </a:rPr>
                        <a:t>Sistematika l</a:t>
                      </a:r>
                      <a:r>
                        <a:rPr lang="es-ES" sz="1200" dirty="0" err="1" smtClean="0">
                          <a:effectLst/>
                        </a:rPr>
                        <a:t>aporan</a:t>
                      </a:r>
                      <a:r>
                        <a:rPr lang="es-ES" sz="1200" dirty="0" smtClean="0">
                          <a:effectLst/>
                        </a:rPr>
                        <a:t> </a:t>
                      </a:r>
                      <a:r>
                        <a:rPr lang="es-ES" sz="1200" dirty="0" err="1">
                          <a:effectLst/>
                        </a:rPr>
                        <a:t>hasil</a:t>
                      </a:r>
                      <a:r>
                        <a:rPr lang="es-ES" sz="1200" dirty="0">
                          <a:effectLst/>
                        </a:rPr>
                        <a:t> </a:t>
                      </a:r>
                      <a:r>
                        <a:rPr lang="es-ES" sz="1200" dirty="0" err="1">
                          <a:effectLst/>
                        </a:rPr>
                        <a:t>evaluasi</a:t>
                      </a:r>
                      <a:r>
                        <a:rPr lang="es-ES" sz="1200" dirty="0">
                          <a:effectLst/>
                        </a:rPr>
                        <a:t> </a:t>
                      </a:r>
                      <a:r>
                        <a:rPr lang="es-ES" sz="1200" dirty="0" err="1">
                          <a:effectLst/>
                        </a:rPr>
                        <a:t>pemanfaatan</a:t>
                      </a:r>
                      <a:r>
                        <a:rPr lang="es-ES" sz="1200" dirty="0">
                          <a:effectLst/>
                        </a:rPr>
                        <a:t> media </a:t>
                      </a:r>
                      <a:r>
                        <a:rPr lang="es-ES" sz="1200" dirty="0" err="1" smtClean="0">
                          <a:effectLst/>
                        </a:rPr>
                        <a:t>pembelajaran</a:t>
                      </a:r>
                      <a:r>
                        <a:rPr lang="id-ID" sz="1200" baseline="0" dirty="0" smtClean="0">
                          <a:effectLst/>
                        </a:rPr>
                        <a:t> </a:t>
                      </a:r>
                      <a:r>
                        <a:rPr lang="es-ES" sz="1200" dirty="0" err="1" smtClean="0">
                          <a:effectLst/>
                        </a:rPr>
                        <a:t>mencakup</a:t>
                      </a:r>
                      <a:r>
                        <a:rPr lang="es-ES" sz="1200" dirty="0">
                          <a:effectLst/>
                        </a:rPr>
                        <a:t>: </a:t>
                      </a:r>
                      <a:endParaRPr lang="id-ID" sz="1200" dirty="0">
                        <a:effectLst/>
                      </a:endParaRPr>
                    </a:p>
                    <a:p>
                      <a:pPr marL="182880" indent="-182880">
                        <a:lnSpc>
                          <a:spcPct val="107000"/>
                        </a:lnSpc>
                      </a:pPr>
                      <a:r>
                        <a:rPr lang="id-ID" sz="1200" dirty="0" smtClean="0">
                          <a:effectLst/>
                        </a:rPr>
                        <a:t>-</a:t>
                      </a:r>
                      <a:r>
                        <a:rPr lang="id-ID" sz="1200" baseline="0" dirty="0" smtClean="0">
                          <a:effectLst/>
                        </a:rPr>
                        <a:t> </a:t>
                      </a:r>
                      <a:r>
                        <a:rPr lang="id-ID" sz="1200" dirty="0" smtClean="0">
                          <a:effectLst/>
                        </a:rPr>
                        <a:t> </a:t>
                      </a:r>
                      <a:r>
                        <a:rPr lang="en-US" sz="1200" dirty="0" err="1">
                          <a:effectLst/>
                        </a:rPr>
                        <a:t>judul</a:t>
                      </a:r>
                      <a:r>
                        <a:rPr lang="en-US" sz="1200" dirty="0">
                          <a:effectLst/>
                        </a:rPr>
                        <a:t> </a:t>
                      </a:r>
                      <a:r>
                        <a:rPr lang="en-US" sz="1200" dirty="0" err="1">
                          <a:effectLst/>
                        </a:rPr>
                        <a:t>evaluasi</a:t>
                      </a:r>
                      <a:r>
                        <a:rPr lang="en-US" sz="1200" dirty="0">
                          <a:effectLst/>
                        </a:rPr>
                        <a:t> </a:t>
                      </a:r>
                      <a:r>
                        <a:rPr lang="en-GB" sz="1200" dirty="0" err="1">
                          <a:effectLst/>
                        </a:rPr>
                        <a:t>untuk</a:t>
                      </a:r>
                      <a:r>
                        <a:rPr lang="en-GB" sz="1200" dirty="0">
                          <a:effectLst/>
                        </a:rPr>
                        <a:t> </a:t>
                      </a:r>
                      <a:r>
                        <a:rPr lang="en-US" sz="1200" dirty="0" err="1">
                          <a:effectLst/>
                        </a:rPr>
                        <a:t>pemanfaatan</a:t>
                      </a:r>
                      <a:r>
                        <a:rPr lang="en-US" sz="1200" dirty="0">
                          <a:effectLst/>
                        </a:rPr>
                        <a:t> media </a:t>
                      </a:r>
                      <a:r>
                        <a:rPr lang="en-US" sz="1200" dirty="0" err="1">
                          <a:effectLst/>
                        </a:rPr>
                        <a:t>pembelajaran</a:t>
                      </a:r>
                      <a:r>
                        <a:rPr lang="en-US" sz="1200" dirty="0">
                          <a:effectLst/>
                        </a:rPr>
                        <a:t>; </a:t>
                      </a:r>
                      <a:endParaRPr lang="id-ID" sz="1200" dirty="0">
                        <a:effectLst/>
                      </a:endParaRPr>
                    </a:p>
                    <a:p>
                      <a:pPr marL="182880" indent="-179705">
                        <a:lnSpc>
                          <a:spcPct val="107000"/>
                        </a:lnSpc>
                      </a:pPr>
                      <a:r>
                        <a:rPr lang="id-ID" sz="1200" dirty="0" smtClean="0">
                          <a:effectLst/>
                        </a:rPr>
                        <a:t>-</a:t>
                      </a:r>
                      <a:r>
                        <a:rPr lang="id-ID" sz="1200" baseline="0" dirty="0" smtClean="0">
                          <a:effectLst/>
                        </a:rPr>
                        <a:t>  </a:t>
                      </a:r>
                      <a:r>
                        <a:rPr lang="id-ID" sz="1200" dirty="0" smtClean="0">
                          <a:effectLst/>
                        </a:rPr>
                        <a:t>Bab </a:t>
                      </a:r>
                      <a:r>
                        <a:rPr lang="id-ID" sz="1200" dirty="0">
                          <a:effectLst/>
                        </a:rPr>
                        <a:t>I Pendahuluan: </a:t>
                      </a:r>
                      <a:r>
                        <a:rPr lang="en-US" sz="1200" dirty="0" err="1">
                          <a:effectLst/>
                        </a:rPr>
                        <a:t>latar</a:t>
                      </a:r>
                      <a:r>
                        <a:rPr lang="en-US" sz="1200" dirty="0">
                          <a:effectLst/>
                        </a:rPr>
                        <a:t> </a:t>
                      </a:r>
                      <a:r>
                        <a:rPr lang="en-US" sz="1200" dirty="0" err="1">
                          <a:effectLst/>
                        </a:rPr>
                        <a:t>belakang</a:t>
                      </a:r>
                      <a:r>
                        <a:rPr lang="en-US" sz="1200" dirty="0">
                          <a:effectLst/>
                        </a:rPr>
                        <a:t>; </a:t>
                      </a:r>
                      <a:r>
                        <a:rPr lang="en-US" sz="1200" dirty="0" err="1">
                          <a:effectLst/>
                        </a:rPr>
                        <a:t>tujuan</a:t>
                      </a:r>
                      <a:r>
                        <a:rPr lang="en-US" sz="1200" dirty="0">
                          <a:effectLst/>
                        </a:rPr>
                        <a:t>; </a:t>
                      </a:r>
                      <a:r>
                        <a:rPr lang="en-US" sz="1200" dirty="0" err="1">
                          <a:effectLst/>
                        </a:rPr>
                        <a:t>rumusan</a:t>
                      </a:r>
                      <a:r>
                        <a:rPr lang="id-ID" sz="1200" dirty="0">
                          <a:effectLst/>
                        </a:rPr>
                        <a:t> masalah</a:t>
                      </a:r>
                      <a:r>
                        <a:rPr lang="en-US" sz="1200" dirty="0">
                          <a:effectLst/>
                        </a:rPr>
                        <a:t>; </a:t>
                      </a:r>
                      <a:endParaRPr lang="id-ID" sz="1200" dirty="0">
                        <a:effectLst/>
                      </a:endParaRPr>
                    </a:p>
                    <a:p>
                      <a:pPr marL="182880" indent="-182880">
                        <a:lnSpc>
                          <a:spcPct val="107000"/>
                        </a:lnSpc>
                      </a:pPr>
                      <a:r>
                        <a:rPr lang="id-ID" sz="1200" dirty="0" smtClean="0">
                          <a:effectLst/>
                        </a:rPr>
                        <a:t>-</a:t>
                      </a:r>
                      <a:r>
                        <a:rPr lang="id-ID" sz="1200" baseline="0" dirty="0" smtClean="0">
                          <a:effectLst/>
                        </a:rPr>
                        <a:t> </a:t>
                      </a:r>
                      <a:r>
                        <a:rPr lang="id-ID" sz="1200" dirty="0" smtClean="0">
                          <a:effectLst/>
                        </a:rPr>
                        <a:t> </a:t>
                      </a:r>
                      <a:r>
                        <a:rPr lang="id-ID" sz="1200" dirty="0">
                          <a:effectLst/>
                        </a:rPr>
                        <a:t>Bab II Kajian </a:t>
                      </a:r>
                      <a:r>
                        <a:rPr lang="id-ID" sz="1200" dirty="0" smtClean="0">
                          <a:effectLst/>
                        </a:rPr>
                        <a:t>Teori/Telaah Literatur/Landasan Literatur</a:t>
                      </a:r>
                      <a:r>
                        <a:rPr lang="en-US" sz="1200" dirty="0" smtClean="0">
                          <a:effectLst/>
                        </a:rPr>
                        <a:t>;  </a:t>
                      </a:r>
                      <a:endParaRPr lang="id-ID" sz="1200" dirty="0">
                        <a:effectLst/>
                      </a:endParaRPr>
                    </a:p>
                    <a:p>
                      <a:pPr marL="182880" indent="-179705">
                        <a:lnSpc>
                          <a:spcPct val="107000"/>
                        </a:lnSpc>
                      </a:pPr>
                      <a:r>
                        <a:rPr lang="id-ID" sz="1200" dirty="0" smtClean="0">
                          <a:effectLst/>
                        </a:rPr>
                        <a:t>-</a:t>
                      </a:r>
                      <a:r>
                        <a:rPr lang="id-ID" sz="1200" baseline="0" dirty="0" smtClean="0">
                          <a:effectLst/>
                        </a:rPr>
                        <a:t>  </a:t>
                      </a:r>
                      <a:r>
                        <a:rPr lang="id-ID" sz="1200" dirty="0" smtClean="0">
                          <a:effectLst/>
                        </a:rPr>
                        <a:t>Bab </a:t>
                      </a:r>
                      <a:r>
                        <a:rPr lang="id-ID" sz="1200" dirty="0">
                          <a:effectLst/>
                        </a:rPr>
                        <a:t>III Metodologi Evaluasi terdiri dari </a:t>
                      </a:r>
                      <a:r>
                        <a:rPr lang="en-US" sz="1200" dirty="0" err="1">
                          <a:effectLst/>
                        </a:rPr>
                        <a:t>waktu</a:t>
                      </a:r>
                      <a:r>
                        <a:rPr lang="en-US" sz="1200" dirty="0">
                          <a:effectLst/>
                        </a:rPr>
                        <a:t> </a:t>
                      </a:r>
                      <a:r>
                        <a:rPr lang="en-US" sz="1200" dirty="0" err="1">
                          <a:effectLst/>
                        </a:rPr>
                        <a:t>dan</a:t>
                      </a:r>
                      <a:r>
                        <a:rPr lang="en-US" sz="1200" dirty="0">
                          <a:effectLst/>
                        </a:rPr>
                        <a:t> </a:t>
                      </a:r>
                      <a:r>
                        <a:rPr lang="en-US" sz="1200" dirty="0" err="1">
                          <a:effectLst/>
                        </a:rPr>
                        <a:t>tempat</a:t>
                      </a:r>
                      <a:r>
                        <a:rPr lang="en-US" sz="1200" dirty="0">
                          <a:effectLst/>
                        </a:rPr>
                        <a:t>; </a:t>
                      </a:r>
                      <a:r>
                        <a:rPr lang="en-US" sz="1200" dirty="0" err="1">
                          <a:effectLst/>
                        </a:rPr>
                        <a:t>jenis</a:t>
                      </a:r>
                      <a:r>
                        <a:rPr lang="en-US" sz="1200" dirty="0">
                          <a:effectLst/>
                        </a:rPr>
                        <a:t> </a:t>
                      </a:r>
                      <a:r>
                        <a:rPr lang="en-US" sz="1200" dirty="0" err="1">
                          <a:effectLst/>
                        </a:rPr>
                        <a:t>dan</a:t>
                      </a:r>
                      <a:r>
                        <a:rPr lang="en-US" sz="1200" dirty="0">
                          <a:effectLst/>
                        </a:rPr>
                        <a:t> </a:t>
                      </a:r>
                      <a:r>
                        <a:rPr lang="en-US" sz="1200" dirty="0" err="1">
                          <a:effectLst/>
                        </a:rPr>
                        <a:t>pendekatan</a:t>
                      </a:r>
                      <a:r>
                        <a:rPr lang="en-US" sz="1200" dirty="0">
                          <a:effectLst/>
                        </a:rPr>
                        <a:t>;  </a:t>
                      </a:r>
                      <a:r>
                        <a:rPr lang="en-US" sz="1200" dirty="0" err="1">
                          <a:effectLst/>
                        </a:rPr>
                        <a:t>desain</a:t>
                      </a:r>
                      <a:r>
                        <a:rPr lang="en-US" sz="1200" dirty="0">
                          <a:effectLst/>
                        </a:rPr>
                        <a:t>; </a:t>
                      </a:r>
                      <a:r>
                        <a:rPr lang="en-US" sz="1200" dirty="0" err="1">
                          <a:effectLst/>
                        </a:rPr>
                        <a:t>subjek</a:t>
                      </a:r>
                      <a:r>
                        <a:rPr lang="en-US" sz="1200" dirty="0">
                          <a:effectLst/>
                        </a:rPr>
                        <a:t> </a:t>
                      </a:r>
                      <a:r>
                        <a:rPr lang="en-US" sz="1200" dirty="0" err="1">
                          <a:effectLst/>
                        </a:rPr>
                        <a:t>penelitian</a:t>
                      </a:r>
                      <a:r>
                        <a:rPr lang="en-US" sz="1200" dirty="0">
                          <a:effectLst/>
                        </a:rPr>
                        <a:t>; </a:t>
                      </a:r>
                      <a:r>
                        <a:rPr lang="en-US" sz="1200" dirty="0" err="1">
                          <a:effectLst/>
                        </a:rPr>
                        <a:t>teknik</a:t>
                      </a:r>
                      <a:r>
                        <a:rPr lang="en-US" sz="1200" dirty="0">
                          <a:effectLst/>
                        </a:rPr>
                        <a:t> </a:t>
                      </a:r>
                      <a:r>
                        <a:rPr lang="en-US" sz="1200" dirty="0" err="1">
                          <a:effectLst/>
                        </a:rPr>
                        <a:t>pengumpulan</a:t>
                      </a:r>
                      <a:r>
                        <a:rPr lang="en-US" sz="1200" dirty="0">
                          <a:effectLst/>
                        </a:rPr>
                        <a:t> data; </a:t>
                      </a:r>
                      <a:r>
                        <a:rPr lang="en-US" sz="1200" dirty="0" err="1">
                          <a:effectLst/>
                        </a:rPr>
                        <a:t>instrumen</a:t>
                      </a:r>
                      <a:r>
                        <a:rPr lang="en-US" sz="1200" dirty="0">
                          <a:effectLst/>
                        </a:rPr>
                        <a:t> </a:t>
                      </a:r>
                      <a:r>
                        <a:rPr lang="en-US" sz="1200" dirty="0" err="1">
                          <a:effectLst/>
                        </a:rPr>
                        <a:t>beserta</a:t>
                      </a:r>
                      <a:r>
                        <a:rPr lang="en-US" sz="1200" dirty="0">
                          <a:effectLst/>
                        </a:rPr>
                        <a:t> </a:t>
                      </a:r>
                      <a:r>
                        <a:rPr lang="en-US" sz="1200" dirty="0" err="1">
                          <a:effectLst/>
                        </a:rPr>
                        <a:t>kisi-kisi</a:t>
                      </a:r>
                      <a:r>
                        <a:rPr lang="en-US" sz="1200" dirty="0">
                          <a:effectLst/>
                        </a:rPr>
                        <a:t>; </a:t>
                      </a:r>
                      <a:r>
                        <a:rPr lang="en-US" sz="1200" dirty="0" err="1">
                          <a:effectLst/>
                        </a:rPr>
                        <a:t>hasil</a:t>
                      </a:r>
                      <a:r>
                        <a:rPr lang="en-US" sz="1200" dirty="0">
                          <a:effectLst/>
                        </a:rPr>
                        <a:t> </a:t>
                      </a:r>
                      <a:r>
                        <a:rPr lang="en-US" sz="1200" dirty="0" err="1">
                          <a:effectLst/>
                        </a:rPr>
                        <a:t>ujicoba</a:t>
                      </a:r>
                      <a:r>
                        <a:rPr lang="en-US" sz="1200" dirty="0">
                          <a:effectLst/>
                        </a:rPr>
                        <a:t> </a:t>
                      </a:r>
                      <a:r>
                        <a:rPr lang="en-US" sz="1200" dirty="0" err="1" smtClean="0">
                          <a:effectLst/>
                        </a:rPr>
                        <a:t>instrumen</a:t>
                      </a:r>
                      <a:r>
                        <a:rPr lang="id-ID" sz="1200" dirty="0" smtClean="0">
                          <a:effectLst/>
                        </a:rPr>
                        <a:t> (jika</a:t>
                      </a:r>
                      <a:r>
                        <a:rPr lang="id-ID" sz="1200" baseline="0" dirty="0" smtClean="0">
                          <a:effectLst/>
                        </a:rPr>
                        <a:t> dilakukan)</a:t>
                      </a:r>
                      <a:r>
                        <a:rPr lang="en-US" sz="1200" dirty="0" smtClean="0">
                          <a:effectLst/>
                        </a:rPr>
                        <a:t>; </a:t>
                      </a:r>
                      <a:r>
                        <a:rPr lang="en-US" sz="1200" dirty="0" err="1">
                          <a:effectLst/>
                        </a:rPr>
                        <a:t>teknik</a:t>
                      </a:r>
                      <a:r>
                        <a:rPr lang="en-US" sz="1200" dirty="0">
                          <a:effectLst/>
                        </a:rPr>
                        <a:t> </a:t>
                      </a:r>
                      <a:r>
                        <a:rPr lang="en-US" sz="1200" dirty="0" err="1">
                          <a:effectLst/>
                        </a:rPr>
                        <a:t>analisis</a:t>
                      </a:r>
                      <a:r>
                        <a:rPr lang="en-US" sz="1200" dirty="0">
                          <a:effectLst/>
                        </a:rPr>
                        <a:t> data;</a:t>
                      </a:r>
                      <a:r>
                        <a:rPr lang="id-ID" sz="1200" dirty="0">
                          <a:effectLst/>
                        </a:rPr>
                        <a:t> kriteria evaluasi</a:t>
                      </a:r>
                    </a:p>
                    <a:p>
                      <a:pPr marL="182880" indent="-182880">
                        <a:lnSpc>
                          <a:spcPct val="107000"/>
                        </a:lnSpc>
                      </a:pPr>
                      <a:r>
                        <a:rPr lang="id-ID" sz="1200" dirty="0">
                          <a:effectLst/>
                        </a:rPr>
                        <a:t>e. Bab IV Hasil Evaluasi dan Pembahasan:</a:t>
                      </a:r>
                      <a:r>
                        <a:rPr lang="en-US" sz="1200" dirty="0">
                          <a:effectLst/>
                        </a:rPr>
                        <a:t> </a:t>
                      </a:r>
                      <a:r>
                        <a:rPr lang="en-US" sz="1200" dirty="0" err="1">
                          <a:effectLst/>
                        </a:rPr>
                        <a:t>temuan</a:t>
                      </a:r>
                      <a:r>
                        <a:rPr lang="en-US" sz="1200" dirty="0">
                          <a:effectLst/>
                        </a:rPr>
                        <a:t> </a:t>
                      </a:r>
                      <a:r>
                        <a:rPr lang="en-US" sz="1200" dirty="0" err="1">
                          <a:effectLst/>
                        </a:rPr>
                        <a:t>hasil</a:t>
                      </a:r>
                      <a:r>
                        <a:rPr lang="en-US" sz="1200" dirty="0">
                          <a:effectLst/>
                        </a:rPr>
                        <a:t> </a:t>
                      </a:r>
                      <a:r>
                        <a:rPr lang="id-ID" sz="1200" dirty="0" smtClean="0">
                          <a:effectLst/>
                        </a:rPr>
                        <a:t> </a:t>
                      </a:r>
                      <a:r>
                        <a:rPr lang="en-US" sz="1200" dirty="0" err="1" smtClean="0">
                          <a:effectLst/>
                        </a:rPr>
                        <a:t>penelitian</a:t>
                      </a:r>
                      <a:r>
                        <a:rPr lang="en-US" sz="1200" dirty="0" smtClean="0">
                          <a:effectLst/>
                        </a:rPr>
                        <a:t> </a:t>
                      </a:r>
                      <a:r>
                        <a:rPr lang="en-US" sz="1200" dirty="0" err="1">
                          <a:effectLst/>
                        </a:rPr>
                        <a:t>dan</a:t>
                      </a:r>
                      <a:r>
                        <a:rPr lang="en-US" sz="1200" dirty="0">
                          <a:effectLst/>
                        </a:rPr>
                        <a:t> </a:t>
                      </a:r>
                      <a:r>
                        <a:rPr lang="en-US" sz="1200" dirty="0" err="1">
                          <a:effectLst/>
                        </a:rPr>
                        <a:t>pembahasan</a:t>
                      </a:r>
                      <a:r>
                        <a:rPr lang="en-US" sz="1200" dirty="0">
                          <a:effectLst/>
                        </a:rPr>
                        <a:t>; </a:t>
                      </a:r>
                      <a:endParaRPr lang="id-ID" sz="1200" dirty="0">
                        <a:effectLst/>
                      </a:endParaRPr>
                    </a:p>
                    <a:p>
                      <a:pPr marL="182880" indent="-182880">
                        <a:lnSpc>
                          <a:spcPct val="107000"/>
                        </a:lnSpc>
                      </a:pPr>
                      <a:r>
                        <a:rPr lang="id-ID" sz="1200" dirty="0">
                          <a:effectLst/>
                        </a:rPr>
                        <a:t>f. Bab V Penutup:  </a:t>
                      </a:r>
                      <a:r>
                        <a:rPr lang="en-US" sz="1200" dirty="0" err="1">
                          <a:effectLst/>
                        </a:rPr>
                        <a:t>kesimpulan</a:t>
                      </a:r>
                      <a:r>
                        <a:rPr lang="id-ID" sz="1200" dirty="0">
                          <a:effectLst/>
                        </a:rPr>
                        <a:t> dan saran (rekomendasi) </a:t>
                      </a:r>
                    </a:p>
                    <a:p>
                      <a:pPr>
                        <a:lnSpc>
                          <a:spcPct val="107000"/>
                        </a:lnSpc>
                      </a:pPr>
                      <a:r>
                        <a:rPr lang="id-ID" sz="1200" dirty="0">
                          <a:effectLst/>
                        </a:rPr>
                        <a:t>g. Daftar Pustaka dan </a:t>
                      </a:r>
                      <a:r>
                        <a:rPr lang="id-ID" sz="1200" dirty="0" smtClean="0">
                          <a:effectLst/>
                        </a:rPr>
                        <a:t>lampiran (Desain dan Instrumen)</a:t>
                      </a:r>
                      <a:endParaRPr lang="id-ID" sz="1200" dirty="0">
                        <a:effectLst/>
                      </a:endParaRPr>
                    </a:p>
                    <a:p>
                      <a:pPr>
                        <a:lnSpc>
                          <a:spcPct val="107000"/>
                        </a:lnSpc>
                      </a:pPr>
                      <a:r>
                        <a:rPr lang="en-US" sz="1200" dirty="0" err="1">
                          <a:effectLst/>
                        </a:rPr>
                        <a:t>Berkas</a:t>
                      </a:r>
                      <a:r>
                        <a:rPr lang="en-US" sz="1200" dirty="0">
                          <a:effectLst/>
                        </a:rPr>
                        <a:t> </a:t>
                      </a:r>
                      <a:r>
                        <a:rPr lang="en-US" sz="1200" dirty="0" err="1">
                          <a:effectLst/>
                        </a:rPr>
                        <a:t>terdiri</a:t>
                      </a:r>
                      <a:r>
                        <a:rPr lang="en-US" sz="1200" dirty="0">
                          <a:effectLst/>
                        </a:rPr>
                        <a:t> </a:t>
                      </a:r>
                      <a:r>
                        <a:rPr lang="en-US" sz="1200" dirty="0" err="1">
                          <a:effectLst/>
                        </a:rPr>
                        <a:t>atas</a:t>
                      </a:r>
                      <a:r>
                        <a:rPr lang="fi-FI" sz="1200" dirty="0">
                          <a:effectLst/>
                        </a:rPr>
                        <a:t>:</a:t>
                      </a:r>
                      <a:endParaRPr lang="id-ID" sz="1200" dirty="0">
                        <a:effectLst/>
                      </a:endParaRPr>
                    </a:p>
                    <a:p>
                      <a:pPr marL="342900" lvl="0" indent="-342900" algn="just">
                        <a:lnSpc>
                          <a:spcPct val="115000"/>
                        </a:lnSpc>
                        <a:spcAft>
                          <a:spcPts val="0"/>
                        </a:spcAft>
                        <a:buFont typeface="+mj-lt"/>
                        <a:buAutoNum type="alphaLcParenR"/>
                      </a:pPr>
                      <a:r>
                        <a:rPr lang="fi-FI" sz="1200" dirty="0">
                          <a:effectLst/>
                        </a:rPr>
                        <a:t>Surat tugas dari pimpinan instansi tempat bekerja.</a:t>
                      </a:r>
                      <a:endParaRPr lang="id-ID" sz="1200" dirty="0">
                        <a:effectLst/>
                      </a:endParaRPr>
                    </a:p>
                    <a:p>
                      <a:pPr marL="342900" lvl="0" indent="-342900" algn="just">
                        <a:lnSpc>
                          <a:spcPct val="115000"/>
                        </a:lnSpc>
                        <a:spcAft>
                          <a:spcPts val="0"/>
                        </a:spcAft>
                        <a:buFont typeface="+mj-lt"/>
                        <a:buAutoNum type="alphaLcParenR"/>
                      </a:pPr>
                      <a:r>
                        <a:rPr lang="fi-FI" sz="1200" dirty="0">
                          <a:effectLst/>
                        </a:rPr>
                        <a:t>Salinan laporan hasil evaluasi pemanfaatan media pembelajaran yang dilegalisasi oleh pimpinan instansi setingkat eselon-II atau pejabat yang ditugasi oleh eselon-II minimal setingkat eselon-III.</a:t>
                      </a:r>
                      <a:endParaRPr lang="id-ID" sz="1200" dirty="0">
                        <a:effectLst/>
                      </a:endParaRPr>
                    </a:p>
                    <a:p>
                      <a:pPr marL="113030">
                        <a:lnSpc>
                          <a:spcPct val="115000"/>
                        </a:lnSpc>
                        <a:spcAft>
                          <a:spcPts val="0"/>
                        </a:spcAft>
                      </a:pPr>
                      <a:r>
                        <a:rPr lang="id-ID" sz="1200" dirty="0">
                          <a:effectLst/>
                        </a:rPr>
                        <a:t> </a:t>
                      </a:r>
                      <a:endParaRPr lang="id-ID" sz="1200" dirty="0">
                        <a:effectLst/>
                        <a:latin typeface="Calibri" panose="020F0502020204030204" pitchFamily="34" charset="0"/>
                        <a:ea typeface="MS Mincho"/>
                        <a:cs typeface="Times New Roman" panose="02020603050405020304" pitchFamily="18" charset="0"/>
                      </a:endParaRPr>
                    </a:p>
                  </a:txBody>
                  <a:tcPr marL="49043" marR="49043" marT="0" marB="0"/>
                </a:tc>
              </a:tr>
            </a:tbl>
          </a:graphicData>
        </a:graphic>
      </p:graphicFrame>
    </p:spTree>
    <p:extLst>
      <p:ext uri="{BB962C8B-B14F-4D97-AF65-F5344CB8AC3E}">
        <p14:creationId xmlns:p14="http://schemas.microsoft.com/office/powerpoint/2010/main" val="2714171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GB" dirty="0" err="1" smtClean="0"/>
              <a:t>Contoh</a:t>
            </a:r>
            <a:r>
              <a:rPr lang="en-GB" dirty="0" smtClean="0"/>
              <a:t> Format </a:t>
            </a:r>
            <a:r>
              <a:rPr lang="en-GB" dirty="0" err="1" smtClean="0"/>
              <a:t>Laporan</a:t>
            </a:r>
            <a:r>
              <a:rPr lang="en-GB" dirty="0" smtClean="0"/>
              <a:t> </a:t>
            </a:r>
            <a:r>
              <a:rPr lang="en-GB" dirty="0" err="1" smtClean="0"/>
              <a:t>Pengendalian</a:t>
            </a:r>
            <a:endParaRPr lang="id-ID" dirty="0"/>
          </a:p>
        </p:txBody>
      </p:sp>
      <p:sp>
        <p:nvSpPr>
          <p:cNvPr id="3" name="Content Placeholder 2"/>
          <p:cNvSpPr>
            <a:spLocks noGrp="1"/>
          </p:cNvSpPr>
          <p:nvPr>
            <p:ph idx="1"/>
          </p:nvPr>
        </p:nvSpPr>
        <p:spPr>
          <a:xfrm>
            <a:off x="838200" y="1485900"/>
            <a:ext cx="10515600" cy="4691063"/>
          </a:xfrm>
        </p:spPr>
        <p:txBody>
          <a:bodyPr>
            <a:normAutofit lnSpcReduction="10000"/>
          </a:bodyPr>
          <a:lstStyle/>
          <a:p>
            <a:pPr marL="0" indent="0" algn="just">
              <a:lnSpc>
                <a:spcPct val="115000"/>
              </a:lnSpc>
              <a:spcAft>
                <a:spcPts val="0"/>
              </a:spcAft>
              <a:buNone/>
            </a:pPr>
            <a:r>
              <a:rPr lang="en-US" dirty="0" smtClean="0"/>
              <a:t>Bab </a:t>
            </a:r>
            <a:r>
              <a:rPr lang="en-US" dirty="0"/>
              <a:t>1 </a:t>
            </a:r>
            <a:r>
              <a:rPr lang="en-US" dirty="0" err="1" smtClean="0"/>
              <a:t>Pendahuluan</a:t>
            </a:r>
            <a:endParaRPr lang="en-US" dirty="0" smtClean="0"/>
          </a:p>
          <a:p>
            <a:pPr marL="514350" indent="-514350" algn="just">
              <a:lnSpc>
                <a:spcPct val="115000"/>
              </a:lnSpc>
              <a:spcAft>
                <a:spcPts val="0"/>
              </a:spcAft>
              <a:buAutoNum type="alphaUcPeriod"/>
            </a:pPr>
            <a:r>
              <a:rPr lang="en-US" dirty="0" err="1" smtClean="0"/>
              <a:t>Latar</a:t>
            </a:r>
            <a:r>
              <a:rPr lang="en-US" dirty="0" smtClean="0"/>
              <a:t> </a:t>
            </a:r>
            <a:r>
              <a:rPr lang="en-US" dirty="0" err="1" smtClean="0"/>
              <a:t>Belakang</a:t>
            </a:r>
            <a:r>
              <a:rPr lang="en-US" dirty="0" smtClean="0"/>
              <a:t> </a:t>
            </a:r>
            <a:r>
              <a:rPr lang="en-US" dirty="0" err="1" smtClean="0"/>
              <a:t>Masalah</a:t>
            </a:r>
            <a:endParaRPr lang="en-US" dirty="0" smtClean="0"/>
          </a:p>
          <a:p>
            <a:pPr marL="514350" indent="-514350" algn="just">
              <a:lnSpc>
                <a:spcPct val="115000"/>
              </a:lnSpc>
              <a:spcAft>
                <a:spcPts val="0"/>
              </a:spcAft>
              <a:buAutoNum type="alphaUcPeriod"/>
            </a:pPr>
            <a:r>
              <a:rPr lang="en-US" dirty="0" err="1" smtClean="0"/>
              <a:t>Rumusan</a:t>
            </a:r>
            <a:r>
              <a:rPr lang="en-US" dirty="0" smtClean="0"/>
              <a:t> </a:t>
            </a:r>
            <a:r>
              <a:rPr lang="en-US" dirty="0" err="1" smtClean="0"/>
              <a:t>Masalah</a:t>
            </a:r>
            <a:endParaRPr lang="en-US" dirty="0" smtClean="0"/>
          </a:p>
          <a:p>
            <a:pPr marL="514350" indent="-514350" algn="just">
              <a:lnSpc>
                <a:spcPct val="115000"/>
              </a:lnSpc>
              <a:spcAft>
                <a:spcPts val="0"/>
              </a:spcAft>
              <a:buAutoNum type="alphaUcPeriod"/>
            </a:pPr>
            <a:r>
              <a:rPr lang="en-US" dirty="0" err="1" smtClean="0"/>
              <a:t>Tujuan</a:t>
            </a:r>
            <a:endParaRPr lang="id-ID" dirty="0"/>
          </a:p>
          <a:p>
            <a:pPr marL="0" indent="0" algn="just">
              <a:lnSpc>
                <a:spcPct val="115000"/>
              </a:lnSpc>
              <a:spcAft>
                <a:spcPts val="0"/>
              </a:spcAft>
              <a:buNone/>
            </a:pPr>
            <a:r>
              <a:rPr lang="en-US" dirty="0"/>
              <a:t>Bab 2 </a:t>
            </a:r>
            <a:r>
              <a:rPr lang="en-US" dirty="0" err="1"/>
              <a:t>Pelaksanaan</a:t>
            </a:r>
            <a:r>
              <a:rPr lang="en-US" dirty="0"/>
              <a:t> </a:t>
            </a:r>
            <a:r>
              <a:rPr lang="en-US" dirty="0" err="1"/>
              <a:t>pengendalian</a:t>
            </a:r>
            <a:endParaRPr lang="id-ID" dirty="0"/>
          </a:p>
          <a:p>
            <a:pPr marL="0" indent="0" algn="just">
              <a:lnSpc>
                <a:spcPct val="115000"/>
              </a:lnSpc>
              <a:spcAft>
                <a:spcPts val="0"/>
              </a:spcAft>
              <a:buNone/>
            </a:pPr>
            <a:r>
              <a:rPr lang="en-US" dirty="0"/>
              <a:t>Bab 3 </a:t>
            </a:r>
            <a:r>
              <a:rPr lang="en-US" dirty="0" err="1" smtClean="0"/>
              <a:t>Hasil</a:t>
            </a:r>
            <a:r>
              <a:rPr lang="en-US" dirty="0" smtClean="0"/>
              <a:t> </a:t>
            </a:r>
            <a:r>
              <a:rPr lang="en-US" dirty="0" err="1" smtClean="0"/>
              <a:t>Pengendalian</a:t>
            </a:r>
            <a:endParaRPr lang="id-ID" dirty="0"/>
          </a:p>
          <a:p>
            <a:pPr marL="0" indent="0" algn="just">
              <a:lnSpc>
                <a:spcPct val="115000"/>
              </a:lnSpc>
              <a:spcAft>
                <a:spcPts val="0"/>
              </a:spcAft>
              <a:buNone/>
            </a:pPr>
            <a:r>
              <a:rPr lang="en-US" dirty="0"/>
              <a:t>Bab 4 </a:t>
            </a:r>
            <a:r>
              <a:rPr lang="en-US" dirty="0" err="1"/>
              <a:t>Kesimpulan</a:t>
            </a:r>
            <a:r>
              <a:rPr lang="en-US" dirty="0"/>
              <a:t> </a:t>
            </a:r>
            <a:r>
              <a:rPr lang="en-US" dirty="0" err="1"/>
              <a:t>dan</a:t>
            </a:r>
            <a:r>
              <a:rPr lang="en-US" dirty="0"/>
              <a:t> </a:t>
            </a:r>
            <a:r>
              <a:rPr lang="en-US" dirty="0" err="1"/>
              <a:t>Rekomendasi</a:t>
            </a:r>
            <a:endParaRPr lang="id-ID" dirty="0"/>
          </a:p>
          <a:p>
            <a:pPr marL="0" indent="0" algn="just">
              <a:lnSpc>
                <a:spcPct val="115000"/>
              </a:lnSpc>
              <a:spcAft>
                <a:spcPts val="0"/>
              </a:spcAft>
              <a:buNone/>
            </a:pPr>
            <a:r>
              <a:rPr lang="en-US" dirty="0" err="1"/>
              <a:t>Lampiran</a:t>
            </a:r>
            <a:r>
              <a:rPr lang="en-US" dirty="0"/>
              <a:t> (</a:t>
            </a:r>
            <a:r>
              <a:rPr lang="en-US" dirty="0" err="1"/>
              <a:t>instrumen</a:t>
            </a:r>
            <a:r>
              <a:rPr lang="en-US" dirty="0"/>
              <a:t>, </a:t>
            </a:r>
            <a:r>
              <a:rPr lang="en-US" dirty="0" err="1"/>
              <a:t>dokumentasi</a:t>
            </a:r>
            <a:r>
              <a:rPr lang="en-US" dirty="0"/>
              <a:t>, </a:t>
            </a:r>
            <a:r>
              <a:rPr lang="en-US" dirty="0" err="1"/>
              <a:t>daftar</a:t>
            </a:r>
            <a:r>
              <a:rPr lang="en-US" dirty="0"/>
              <a:t> </a:t>
            </a:r>
            <a:r>
              <a:rPr lang="en-US" dirty="0" err="1"/>
              <a:t>responden</a:t>
            </a:r>
            <a:r>
              <a:rPr lang="en-US" dirty="0"/>
              <a:t>, </a:t>
            </a:r>
            <a:r>
              <a:rPr lang="en-US" dirty="0" err="1"/>
              <a:t>dll</a:t>
            </a:r>
            <a:r>
              <a:rPr lang="en-US" dirty="0"/>
              <a:t>)</a:t>
            </a:r>
            <a:endParaRPr lang="id-ID" dirty="0"/>
          </a:p>
          <a:p>
            <a:pPr marL="0" indent="0">
              <a:buNone/>
            </a:pPr>
            <a:endParaRPr lang="id-ID" dirty="0"/>
          </a:p>
        </p:txBody>
      </p:sp>
    </p:spTree>
    <p:extLst>
      <p:ext uri="{BB962C8B-B14F-4D97-AF65-F5344CB8AC3E}">
        <p14:creationId xmlns:p14="http://schemas.microsoft.com/office/powerpoint/2010/main" val="2646191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Contoh</a:t>
            </a:r>
            <a:r>
              <a:rPr lang="en-GB" dirty="0" smtClean="0"/>
              <a:t> Format </a:t>
            </a:r>
            <a:r>
              <a:rPr lang="en-GB" dirty="0" err="1" smtClean="0"/>
              <a:t>Desain</a:t>
            </a:r>
            <a:r>
              <a:rPr lang="en-GB" dirty="0" smtClean="0"/>
              <a:t> </a:t>
            </a:r>
            <a:r>
              <a:rPr lang="en-GB" dirty="0" err="1" smtClean="0"/>
              <a:t>Evaluasi</a:t>
            </a:r>
            <a:endParaRPr lang="id-ID" dirty="0"/>
          </a:p>
        </p:txBody>
      </p:sp>
      <p:sp>
        <p:nvSpPr>
          <p:cNvPr id="3" name="Content Placeholder 2"/>
          <p:cNvSpPr>
            <a:spLocks noGrp="1"/>
          </p:cNvSpPr>
          <p:nvPr>
            <p:ph idx="1"/>
          </p:nvPr>
        </p:nvSpPr>
        <p:spPr/>
        <p:txBody>
          <a:bodyPr>
            <a:normAutofit lnSpcReduction="10000"/>
          </a:bodyPr>
          <a:lstStyle/>
          <a:p>
            <a:pPr marL="0" indent="0">
              <a:buNone/>
            </a:pPr>
            <a:r>
              <a:rPr lang="en-US" dirty="0" err="1"/>
              <a:t>J</a:t>
            </a:r>
            <a:r>
              <a:rPr lang="en-US" dirty="0" err="1" smtClean="0"/>
              <a:t>udul</a:t>
            </a:r>
            <a:r>
              <a:rPr lang="en-US" dirty="0" smtClean="0"/>
              <a:t> </a:t>
            </a:r>
            <a:r>
              <a:rPr lang="en-US" dirty="0" err="1"/>
              <a:t>desain</a:t>
            </a:r>
            <a:r>
              <a:rPr lang="en-US" dirty="0"/>
              <a:t> </a:t>
            </a:r>
            <a:r>
              <a:rPr lang="en-US" dirty="0" err="1" smtClean="0"/>
              <a:t>evaluasi</a:t>
            </a:r>
            <a:r>
              <a:rPr lang="en-US" dirty="0" smtClean="0"/>
              <a:t> </a:t>
            </a:r>
          </a:p>
          <a:p>
            <a:pPr marL="0" indent="0">
              <a:buNone/>
            </a:pPr>
            <a:r>
              <a:rPr lang="en-US" dirty="0" err="1"/>
              <a:t>L</a:t>
            </a:r>
            <a:r>
              <a:rPr lang="en-US" dirty="0" err="1" smtClean="0"/>
              <a:t>atar</a:t>
            </a:r>
            <a:r>
              <a:rPr lang="en-US" dirty="0" smtClean="0"/>
              <a:t> </a:t>
            </a:r>
            <a:r>
              <a:rPr lang="en-US" dirty="0" err="1" smtClean="0"/>
              <a:t>belakang</a:t>
            </a:r>
            <a:r>
              <a:rPr lang="en-US" dirty="0" smtClean="0"/>
              <a:t> </a:t>
            </a:r>
            <a:r>
              <a:rPr lang="en-US" dirty="0" err="1" smtClean="0"/>
              <a:t>masalah</a:t>
            </a:r>
            <a:r>
              <a:rPr lang="en-US" dirty="0" smtClean="0"/>
              <a:t> </a:t>
            </a:r>
          </a:p>
          <a:p>
            <a:pPr marL="0" indent="0">
              <a:buNone/>
            </a:pPr>
            <a:r>
              <a:rPr lang="en-US" dirty="0" err="1" smtClean="0"/>
              <a:t>Tujuan</a:t>
            </a:r>
            <a:endParaRPr lang="en-US" dirty="0" smtClean="0"/>
          </a:p>
          <a:p>
            <a:pPr marL="0" indent="0">
              <a:buNone/>
            </a:pPr>
            <a:r>
              <a:rPr lang="en-US" dirty="0" err="1" smtClean="0"/>
              <a:t>Sasaran</a:t>
            </a:r>
            <a:r>
              <a:rPr lang="en-US" dirty="0" smtClean="0"/>
              <a:t> </a:t>
            </a:r>
          </a:p>
          <a:p>
            <a:pPr marL="0" indent="0">
              <a:buNone/>
            </a:pPr>
            <a:r>
              <a:rPr lang="en-US" dirty="0" err="1"/>
              <a:t>H</a:t>
            </a:r>
            <a:r>
              <a:rPr lang="en-US" dirty="0" err="1" smtClean="0"/>
              <a:t>asil</a:t>
            </a:r>
            <a:r>
              <a:rPr lang="en-US" dirty="0" smtClean="0"/>
              <a:t> </a:t>
            </a:r>
            <a:r>
              <a:rPr lang="en-US" dirty="0"/>
              <a:t>yang </a:t>
            </a:r>
            <a:r>
              <a:rPr lang="en-US" dirty="0" err="1"/>
              <a:t>ingin</a:t>
            </a:r>
            <a:r>
              <a:rPr lang="en-US" dirty="0"/>
              <a:t> </a:t>
            </a:r>
            <a:r>
              <a:rPr lang="en-US" dirty="0" err="1" smtClean="0"/>
              <a:t>dicapai</a:t>
            </a:r>
            <a:r>
              <a:rPr lang="en-US" dirty="0" smtClean="0"/>
              <a:t> </a:t>
            </a:r>
          </a:p>
          <a:p>
            <a:pPr marL="0" indent="0">
              <a:buNone/>
            </a:pPr>
            <a:r>
              <a:rPr lang="en-US" dirty="0" err="1"/>
              <a:t>M</a:t>
            </a:r>
            <a:r>
              <a:rPr lang="en-US" dirty="0" err="1" smtClean="0"/>
              <a:t>etode</a:t>
            </a:r>
            <a:r>
              <a:rPr lang="en-US" dirty="0" smtClean="0"/>
              <a:t> </a:t>
            </a:r>
            <a:r>
              <a:rPr lang="en-US" dirty="0" err="1" smtClean="0"/>
              <a:t>evaluasi</a:t>
            </a:r>
            <a:endParaRPr lang="en-US" dirty="0" smtClean="0"/>
          </a:p>
          <a:p>
            <a:pPr marL="0" indent="0">
              <a:buNone/>
            </a:pPr>
            <a:r>
              <a:rPr lang="en-US" dirty="0" err="1"/>
              <a:t>J</a:t>
            </a:r>
            <a:r>
              <a:rPr lang="en-US" dirty="0" err="1" smtClean="0"/>
              <a:t>enis</a:t>
            </a:r>
            <a:r>
              <a:rPr lang="en-US" dirty="0" smtClean="0"/>
              <a:t> </a:t>
            </a:r>
            <a:r>
              <a:rPr lang="en-US" dirty="0" err="1"/>
              <a:t>instrumen</a:t>
            </a:r>
            <a:r>
              <a:rPr lang="en-US" dirty="0"/>
              <a:t> yang </a:t>
            </a:r>
            <a:r>
              <a:rPr lang="en-US" dirty="0" err="1"/>
              <a:t>akan</a:t>
            </a:r>
            <a:r>
              <a:rPr lang="en-US" dirty="0"/>
              <a:t> </a:t>
            </a:r>
            <a:r>
              <a:rPr lang="en-US" dirty="0" err="1" smtClean="0"/>
              <a:t>digunakan</a:t>
            </a:r>
            <a:r>
              <a:rPr lang="en-US" dirty="0" smtClean="0"/>
              <a:t> </a:t>
            </a:r>
          </a:p>
          <a:p>
            <a:pPr marL="0" indent="0">
              <a:buNone/>
            </a:pPr>
            <a:r>
              <a:rPr lang="en-GB" dirty="0"/>
              <a:t>W</a:t>
            </a:r>
            <a:r>
              <a:rPr lang="id-ID" dirty="0" smtClean="0"/>
              <a:t>aktu pelaksanaan</a:t>
            </a:r>
            <a:endParaRPr lang="en-GB" dirty="0" smtClean="0"/>
          </a:p>
          <a:p>
            <a:pPr marL="0" indent="0">
              <a:buNone/>
            </a:pPr>
            <a:r>
              <a:rPr lang="en-US" dirty="0" err="1"/>
              <a:t>K</a:t>
            </a:r>
            <a:r>
              <a:rPr lang="en-US" dirty="0" err="1" smtClean="0"/>
              <a:t>riteria</a:t>
            </a:r>
            <a:r>
              <a:rPr lang="en-US" dirty="0" smtClean="0"/>
              <a:t> </a:t>
            </a:r>
            <a:r>
              <a:rPr lang="en-US" dirty="0" err="1" smtClean="0"/>
              <a:t>evaluasi</a:t>
            </a:r>
            <a:endParaRPr lang="id-ID" dirty="0"/>
          </a:p>
          <a:p>
            <a:pPr marL="0" indent="0">
              <a:buNone/>
            </a:pPr>
            <a:endParaRPr lang="id-ID" dirty="0"/>
          </a:p>
        </p:txBody>
      </p:sp>
    </p:spTree>
    <p:extLst>
      <p:ext uri="{BB962C8B-B14F-4D97-AF65-F5344CB8AC3E}">
        <p14:creationId xmlns:p14="http://schemas.microsoft.com/office/powerpoint/2010/main" val="3697272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Contoh</a:t>
            </a:r>
            <a:r>
              <a:rPr lang="en-GB" dirty="0" smtClean="0"/>
              <a:t> Format </a:t>
            </a:r>
            <a:r>
              <a:rPr lang="en-GB" dirty="0" err="1" smtClean="0"/>
              <a:t>Instrumen</a:t>
            </a:r>
            <a:r>
              <a:rPr lang="en-GB" dirty="0" smtClean="0"/>
              <a:t> </a:t>
            </a:r>
            <a:r>
              <a:rPr lang="en-GB" dirty="0" err="1" smtClean="0"/>
              <a:t>Evaluasi</a:t>
            </a:r>
            <a:endParaRPr lang="id-ID" dirty="0"/>
          </a:p>
        </p:txBody>
      </p:sp>
      <p:sp>
        <p:nvSpPr>
          <p:cNvPr id="3" name="Content Placeholder 2"/>
          <p:cNvSpPr>
            <a:spLocks noGrp="1"/>
          </p:cNvSpPr>
          <p:nvPr>
            <p:ph idx="1"/>
          </p:nvPr>
        </p:nvSpPr>
        <p:spPr/>
        <p:txBody>
          <a:bodyPr/>
          <a:lstStyle/>
          <a:p>
            <a:pPr marL="0" indent="0">
              <a:buNone/>
            </a:pPr>
            <a:r>
              <a:rPr lang="en-US" dirty="0" err="1"/>
              <a:t>J</a:t>
            </a:r>
            <a:r>
              <a:rPr lang="en-US" dirty="0" err="1" smtClean="0"/>
              <a:t>udul</a:t>
            </a:r>
            <a:r>
              <a:rPr lang="en-US" dirty="0" smtClean="0"/>
              <a:t> </a:t>
            </a:r>
            <a:r>
              <a:rPr lang="en-US" dirty="0" err="1" smtClean="0"/>
              <a:t>instrumen</a:t>
            </a:r>
            <a:endParaRPr lang="en-US" dirty="0"/>
          </a:p>
          <a:p>
            <a:pPr marL="0" indent="0">
              <a:buNone/>
            </a:pPr>
            <a:r>
              <a:rPr lang="en-GB" dirty="0"/>
              <a:t>T</a:t>
            </a:r>
            <a:r>
              <a:rPr lang="id-ID" dirty="0" smtClean="0"/>
              <a:t>ujuan</a:t>
            </a:r>
            <a:endParaRPr lang="en-GB" dirty="0" smtClean="0"/>
          </a:p>
          <a:p>
            <a:pPr marL="0" indent="0">
              <a:buNone/>
            </a:pPr>
            <a:r>
              <a:rPr lang="en-US" dirty="0" err="1"/>
              <a:t>A</a:t>
            </a:r>
            <a:r>
              <a:rPr lang="en-US" dirty="0" err="1" smtClean="0"/>
              <a:t>spek</a:t>
            </a:r>
            <a:r>
              <a:rPr lang="en-US" dirty="0" smtClean="0"/>
              <a:t> </a:t>
            </a:r>
            <a:r>
              <a:rPr lang="en-US" dirty="0" err="1" smtClean="0"/>
              <a:t>evaluasi</a:t>
            </a:r>
            <a:r>
              <a:rPr lang="en-US" dirty="0" smtClean="0"/>
              <a:t> </a:t>
            </a:r>
          </a:p>
          <a:p>
            <a:pPr marL="0" indent="0">
              <a:buNone/>
            </a:pPr>
            <a:r>
              <a:rPr lang="en-US" dirty="0"/>
              <a:t>K</a:t>
            </a:r>
            <a:r>
              <a:rPr lang="en-US" dirty="0" smtClean="0"/>
              <a:t>isi-</a:t>
            </a:r>
            <a:r>
              <a:rPr lang="en-US" dirty="0" err="1" smtClean="0"/>
              <a:t>kisi</a:t>
            </a:r>
            <a:r>
              <a:rPr lang="en-US" dirty="0" smtClean="0"/>
              <a:t> </a:t>
            </a:r>
            <a:r>
              <a:rPr lang="en-US" dirty="0" err="1"/>
              <a:t>instrumen</a:t>
            </a:r>
            <a:r>
              <a:rPr lang="en-US" dirty="0"/>
              <a:t> </a:t>
            </a:r>
            <a:r>
              <a:rPr lang="en-US" dirty="0" smtClean="0"/>
              <a:t>(</a:t>
            </a:r>
            <a:r>
              <a:rPr lang="en-US" dirty="0" err="1" smtClean="0"/>
              <a:t>masuk</a:t>
            </a:r>
            <a:r>
              <a:rPr lang="en-US" dirty="0" smtClean="0"/>
              <a:t> </a:t>
            </a:r>
            <a:r>
              <a:rPr lang="en-US" dirty="0" err="1" smtClean="0"/>
              <a:t>didalamnya</a:t>
            </a:r>
            <a:r>
              <a:rPr lang="en-US" dirty="0" smtClean="0"/>
              <a:t> </a:t>
            </a:r>
            <a:r>
              <a:rPr lang="en-US" dirty="0" err="1" smtClean="0"/>
              <a:t>kisi-kisi</a:t>
            </a:r>
            <a:r>
              <a:rPr lang="en-US" dirty="0" smtClean="0"/>
              <a:t> </a:t>
            </a:r>
            <a:r>
              <a:rPr lang="en-US" dirty="0" err="1" smtClean="0"/>
              <a:t>instrumen</a:t>
            </a:r>
            <a:r>
              <a:rPr lang="en-US" dirty="0" smtClean="0"/>
              <a:t>)</a:t>
            </a:r>
          </a:p>
          <a:p>
            <a:pPr marL="0" indent="0">
              <a:buNone/>
            </a:pPr>
            <a:r>
              <a:rPr lang="en-US" dirty="0" err="1"/>
              <a:t>P</a:t>
            </a:r>
            <a:r>
              <a:rPr lang="en-US" dirty="0" err="1" smtClean="0"/>
              <a:t>edoman</a:t>
            </a:r>
            <a:r>
              <a:rPr lang="en-US" dirty="0" smtClean="0"/>
              <a:t> </a:t>
            </a:r>
            <a:r>
              <a:rPr lang="en-US" dirty="0" err="1" smtClean="0"/>
              <a:t>penskoran</a:t>
            </a:r>
            <a:r>
              <a:rPr lang="en-US" dirty="0" smtClean="0"/>
              <a:t> </a:t>
            </a:r>
          </a:p>
          <a:p>
            <a:pPr marL="0" indent="0">
              <a:buNone/>
            </a:pPr>
            <a:r>
              <a:rPr lang="en-US" dirty="0" err="1"/>
              <a:t>B</a:t>
            </a:r>
            <a:r>
              <a:rPr lang="en-US" dirty="0" err="1" smtClean="0"/>
              <a:t>utir-butir</a:t>
            </a:r>
            <a:r>
              <a:rPr lang="en-US" dirty="0" smtClean="0"/>
              <a:t> </a:t>
            </a:r>
            <a:r>
              <a:rPr lang="en-US" dirty="0" err="1"/>
              <a:t>pertanyaan</a:t>
            </a:r>
            <a:r>
              <a:rPr lang="en-US" dirty="0"/>
              <a:t>/</a:t>
            </a:r>
            <a:r>
              <a:rPr lang="en-US" dirty="0" err="1"/>
              <a:t>pernyataan</a:t>
            </a:r>
            <a:r>
              <a:rPr lang="en-US" dirty="0"/>
              <a:t> </a:t>
            </a:r>
            <a:r>
              <a:rPr lang="en-US" dirty="0" err="1"/>
              <a:t>terkait</a:t>
            </a:r>
            <a:r>
              <a:rPr lang="en-US" dirty="0"/>
              <a:t> </a:t>
            </a:r>
            <a:r>
              <a:rPr lang="en-US" dirty="0" err="1"/>
              <a:t>instrumen</a:t>
            </a:r>
            <a:r>
              <a:rPr lang="en-US" dirty="0"/>
              <a:t> </a:t>
            </a:r>
            <a:r>
              <a:rPr lang="en-US" dirty="0" err="1" smtClean="0"/>
              <a:t>evaluasi</a:t>
            </a:r>
            <a:endParaRPr lang="id-ID" dirty="0"/>
          </a:p>
          <a:p>
            <a:pPr marL="0" indent="0">
              <a:buNone/>
            </a:pPr>
            <a:endParaRPr lang="id-ID" dirty="0"/>
          </a:p>
        </p:txBody>
      </p:sp>
    </p:spTree>
    <p:extLst>
      <p:ext uri="{BB962C8B-B14F-4D97-AF65-F5344CB8AC3E}">
        <p14:creationId xmlns:p14="http://schemas.microsoft.com/office/powerpoint/2010/main" val="3050189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 Kisi-Kisi </a:t>
            </a:r>
            <a:r>
              <a:rPr lang="en-GB" dirty="0" err="1" smtClean="0"/>
              <a:t>Instrumen</a:t>
            </a:r>
            <a:endParaRPr lang="id-ID" dirty="0"/>
          </a:p>
        </p:txBody>
      </p:sp>
      <p:sp>
        <p:nvSpPr>
          <p:cNvPr id="3" name="Content Placeholder 2"/>
          <p:cNvSpPr>
            <a:spLocks noGrp="1"/>
          </p:cNvSpPr>
          <p:nvPr>
            <p:ph idx="1"/>
          </p:nvPr>
        </p:nvSpPr>
        <p:spPr/>
        <p:txBody>
          <a:bodyPr/>
          <a:lstStyle/>
          <a:p>
            <a:pPr marL="0" indent="0" algn="ctr">
              <a:buNone/>
            </a:pPr>
            <a:r>
              <a:rPr lang="en-US" sz="2000" dirty="0" err="1"/>
              <a:t>Tabel</a:t>
            </a:r>
            <a:r>
              <a:rPr lang="en-US" sz="2000" dirty="0"/>
              <a:t> </a:t>
            </a:r>
            <a:endParaRPr lang="en-US" sz="2000" dirty="0" smtClean="0"/>
          </a:p>
          <a:p>
            <a:pPr marL="0" indent="0" algn="ctr">
              <a:buNone/>
            </a:pPr>
            <a:r>
              <a:rPr lang="en-US" sz="2000" dirty="0" smtClean="0"/>
              <a:t>Kisi-Kisi </a:t>
            </a:r>
            <a:r>
              <a:rPr lang="en-US" sz="2000" dirty="0" err="1"/>
              <a:t>Instrumen</a:t>
            </a:r>
            <a:r>
              <a:rPr lang="en-US" sz="2000" dirty="0"/>
              <a:t> </a:t>
            </a:r>
            <a:r>
              <a:rPr lang="en-US" sz="2000" dirty="0" err="1"/>
              <a:t>Evaluasi</a:t>
            </a:r>
            <a:r>
              <a:rPr lang="en-US" sz="2000" dirty="0"/>
              <a:t> </a:t>
            </a:r>
            <a:r>
              <a:rPr lang="en-US" sz="2000" dirty="0" err="1"/>
              <a:t>Pemanfaatan</a:t>
            </a:r>
            <a:r>
              <a:rPr lang="en-US" sz="2000" dirty="0"/>
              <a:t> Program </a:t>
            </a:r>
            <a:r>
              <a:rPr lang="en-US" sz="2000" dirty="0" err="1"/>
              <a:t>Pasti</a:t>
            </a:r>
            <a:r>
              <a:rPr lang="en-US" sz="2000" dirty="0"/>
              <a:t> </a:t>
            </a:r>
            <a:r>
              <a:rPr lang="en-US" sz="2000" dirty="0" err="1"/>
              <a:t>Bisa</a:t>
            </a:r>
            <a:r>
              <a:rPr lang="en-US" sz="2000" dirty="0"/>
              <a:t> </a:t>
            </a:r>
            <a:r>
              <a:rPr lang="en-US" sz="2000" dirty="0" err="1" smtClean="0"/>
              <a:t>Siaran</a:t>
            </a:r>
            <a:r>
              <a:rPr lang="en-US" sz="2000" dirty="0" smtClean="0"/>
              <a:t> </a:t>
            </a:r>
            <a:r>
              <a:rPr lang="en-US" sz="2000" dirty="0"/>
              <a:t>TV </a:t>
            </a:r>
            <a:r>
              <a:rPr lang="en-US" sz="2000" dirty="0" err="1" smtClean="0"/>
              <a:t>Edukasi</a:t>
            </a:r>
            <a:endParaRPr lang="en-US" sz="2000" dirty="0" smtClean="0"/>
          </a:p>
          <a:p>
            <a:pPr marL="0" indent="0" algn="ctr">
              <a:buNone/>
            </a:pPr>
            <a:endParaRPr lang="en-US" sz="2000" dirty="0" smtClean="0"/>
          </a:p>
          <a:p>
            <a:pPr marL="0" indent="0" algn="ctr">
              <a:buNone/>
            </a:pPr>
            <a:endParaRPr lang="en-US" sz="2000" dirty="0" smtClean="0"/>
          </a:p>
          <a:p>
            <a:pPr marL="0" indent="0" algn="ctr">
              <a:buNone/>
            </a:pPr>
            <a:endParaRPr lang="id-ID" sz="2000" dirty="0"/>
          </a:p>
        </p:txBody>
      </p:sp>
      <p:graphicFrame>
        <p:nvGraphicFramePr>
          <p:cNvPr id="7" name="Table 6"/>
          <p:cNvGraphicFramePr>
            <a:graphicFrameLocks noGrp="1"/>
          </p:cNvGraphicFramePr>
          <p:nvPr>
            <p:extLst>
              <p:ext uri="{D42A27DB-BD31-4B8C-83A1-F6EECF244321}">
                <p14:modId xmlns:p14="http://schemas.microsoft.com/office/powerpoint/2010/main" val="2966229177"/>
              </p:ext>
            </p:extLst>
          </p:nvPr>
        </p:nvGraphicFramePr>
        <p:xfrm>
          <a:off x="1651000" y="2917408"/>
          <a:ext cx="8889999" cy="2560320"/>
        </p:xfrm>
        <a:graphic>
          <a:graphicData uri="http://schemas.openxmlformats.org/drawingml/2006/table">
            <a:tbl>
              <a:tblPr firstRow="1" firstCol="1" bandRow="1">
                <a:tableStyleId>{5C22544A-7EE6-4342-B048-85BDC9FD1C3A}</a:tableStyleId>
              </a:tblPr>
              <a:tblGrid>
                <a:gridCol w="578465"/>
                <a:gridCol w="2437885"/>
                <a:gridCol w="3251146"/>
                <a:gridCol w="1280010"/>
                <a:gridCol w="1342493"/>
              </a:tblGrid>
              <a:tr h="258192">
                <a:tc>
                  <a:txBody>
                    <a:bodyPr/>
                    <a:lstStyle/>
                    <a:p>
                      <a:pPr marL="457200" algn="ctr">
                        <a:spcAft>
                          <a:spcPts val="0"/>
                        </a:spcAft>
                      </a:pPr>
                      <a:r>
                        <a:rPr lang="en-US" sz="800" dirty="0">
                          <a:effectLst/>
                        </a:rPr>
                        <a:t>No.</a:t>
                      </a:r>
                      <a:endParaRPr lang="id-ID" sz="800" dirty="0">
                        <a:effectLst/>
                        <a:latin typeface="Times New Roman" panose="02020603050405020304" pitchFamily="18" charset="0"/>
                        <a:ea typeface="Times New Roman" panose="02020603050405020304" pitchFamily="18" charset="0"/>
                      </a:endParaRPr>
                    </a:p>
                  </a:txBody>
                  <a:tcPr marL="42941" marR="42941" marT="0" marB="0"/>
                </a:tc>
                <a:tc>
                  <a:txBody>
                    <a:bodyPr/>
                    <a:lstStyle/>
                    <a:p>
                      <a:pPr marL="457200" algn="ctr">
                        <a:spcAft>
                          <a:spcPts val="0"/>
                        </a:spcAft>
                      </a:pPr>
                      <a:r>
                        <a:rPr lang="en-US" sz="800">
                          <a:effectLst/>
                        </a:rPr>
                        <a:t>Aspek yang dievaluasi</a:t>
                      </a:r>
                      <a:endParaRPr lang="id-ID" sz="800">
                        <a:effectLst/>
                        <a:latin typeface="Times New Roman" panose="02020603050405020304" pitchFamily="18" charset="0"/>
                        <a:ea typeface="Times New Roman" panose="02020603050405020304" pitchFamily="18" charset="0"/>
                      </a:endParaRPr>
                    </a:p>
                  </a:txBody>
                  <a:tcPr marL="42941" marR="42941" marT="0" marB="0"/>
                </a:tc>
                <a:tc>
                  <a:txBody>
                    <a:bodyPr/>
                    <a:lstStyle/>
                    <a:p>
                      <a:pPr marL="457200" algn="ctr">
                        <a:spcAft>
                          <a:spcPts val="0"/>
                        </a:spcAft>
                      </a:pPr>
                      <a:r>
                        <a:rPr lang="en-US" sz="800" dirty="0" err="1">
                          <a:effectLst/>
                        </a:rPr>
                        <a:t>Indikator</a:t>
                      </a:r>
                      <a:r>
                        <a:rPr lang="en-US" sz="800" dirty="0">
                          <a:effectLst/>
                        </a:rPr>
                        <a:t> </a:t>
                      </a:r>
                      <a:r>
                        <a:rPr lang="en-US" sz="800" dirty="0" err="1">
                          <a:effectLst/>
                        </a:rPr>
                        <a:t>Evaluasi</a:t>
                      </a:r>
                      <a:endParaRPr lang="id-ID" sz="800" dirty="0">
                        <a:effectLst/>
                        <a:latin typeface="Times New Roman" panose="02020603050405020304" pitchFamily="18" charset="0"/>
                        <a:ea typeface="Times New Roman" panose="02020603050405020304" pitchFamily="18" charset="0"/>
                      </a:endParaRPr>
                    </a:p>
                  </a:txBody>
                  <a:tcPr marL="42941" marR="42941" marT="0" marB="0"/>
                </a:tc>
                <a:tc>
                  <a:txBody>
                    <a:bodyPr/>
                    <a:lstStyle/>
                    <a:p>
                      <a:pPr marL="457200" algn="ctr">
                        <a:spcAft>
                          <a:spcPts val="0"/>
                        </a:spcAft>
                      </a:pPr>
                      <a:r>
                        <a:rPr lang="en-US" sz="800">
                          <a:effectLst/>
                        </a:rPr>
                        <a:t>Nomor Butir</a:t>
                      </a:r>
                      <a:endParaRPr lang="id-ID" sz="800">
                        <a:effectLst/>
                        <a:latin typeface="Times New Roman" panose="02020603050405020304" pitchFamily="18" charset="0"/>
                        <a:ea typeface="Times New Roman" panose="02020603050405020304" pitchFamily="18" charset="0"/>
                      </a:endParaRPr>
                    </a:p>
                  </a:txBody>
                  <a:tcPr marL="42941" marR="42941" marT="0" marB="0"/>
                </a:tc>
                <a:tc>
                  <a:txBody>
                    <a:bodyPr/>
                    <a:lstStyle/>
                    <a:p>
                      <a:pPr marL="457200" algn="ctr">
                        <a:spcAft>
                          <a:spcPts val="0"/>
                        </a:spcAft>
                      </a:pPr>
                      <a:r>
                        <a:rPr lang="en-US" sz="800">
                          <a:effectLst/>
                        </a:rPr>
                        <a:t>Jumlah Butir</a:t>
                      </a:r>
                      <a:endParaRPr lang="id-ID" sz="800">
                        <a:effectLst/>
                        <a:latin typeface="Times New Roman" panose="02020603050405020304" pitchFamily="18" charset="0"/>
                        <a:ea typeface="Times New Roman" panose="02020603050405020304" pitchFamily="18" charset="0"/>
                      </a:endParaRPr>
                    </a:p>
                  </a:txBody>
                  <a:tcPr marL="42941" marR="42941" marT="0" marB="0"/>
                </a:tc>
              </a:tr>
              <a:tr h="1688936">
                <a:tc>
                  <a:txBody>
                    <a:bodyPr/>
                    <a:lstStyle/>
                    <a:p>
                      <a:pPr marL="457200" algn="ctr">
                        <a:spcAft>
                          <a:spcPts val="0"/>
                        </a:spcAft>
                      </a:pPr>
                      <a:r>
                        <a:rPr lang="en-US" sz="800">
                          <a:effectLst/>
                        </a:rPr>
                        <a:t>1.</a:t>
                      </a:r>
                      <a:endParaRPr lang="id-ID" sz="800">
                        <a:effectLst/>
                        <a:latin typeface="Times New Roman" panose="02020603050405020304" pitchFamily="18" charset="0"/>
                        <a:ea typeface="Times New Roman" panose="02020603050405020304" pitchFamily="18" charset="0"/>
                      </a:endParaRPr>
                    </a:p>
                  </a:txBody>
                  <a:tcPr marL="42941" marR="42941" marT="0" marB="0"/>
                </a:tc>
                <a:tc>
                  <a:txBody>
                    <a:bodyPr/>
                    <a:lstStyle/>
                    <a:p>
                      <a:pPr marL="457200" algn="just">
                        <a:spcAft>
                          <a:spcPts val="0"/>
                        </a:spcAft>
                      </a:pPr>
                      <a:r>
                        <a:rPr lang="en-US" sz="800">
                          <a:effectLst/>
                        </a:rPr>
                        <a:t>1. Akses</a:t>
                      </a:r>
                      <a:endParaRPr lang="id-ID" sz="800">
                        <a:effectLst/>
                      </a:endParaRPr>
                    </a:p>
                    <a:p>
                      <a:pPr marL="168910" indent="-144145">
                        <a:spcAft>
                          <a:spcPts val="0"/>
                        </a:spcAft>
                      </a:pPr>
                      <a:r>
                        <a:rPr lang="en-US" sz="800">
                          <a:effectLst/>
                        </a:rPr>
                        <a:t>a. Kesiapan atau ketersediaan infrastruktur, sarana dan prasarana pada penyedia layanan (Pustekkom) dan pengguna .</a:t>
                      </a:r>
                      <a:endParaRPr lang="id-ID" sz="800">
                        <a:effectLst/>
                      </a:endParaRPr>
                    </a:p>
                    <a:p>
                      <a:pPr marL="168910" indent="-144145">
                        <a:spcAft>
                          <a:spcPts val="0"/>
                        </a:spcAft>
                      </a:pPr>
                      <a:r>
                        <a:rPr lang="en-US" sz="800">
                          <a:effectLst/>
                        </a:rPr>
                        <a:t> </a:t>
                      </a:r>
                      <a:endParaRPr lang="id-ID" sz="800">
                        <a:effectLst/>
                      </a:endParaRPr>
                    </a:p>
                    <a:p>
                      <a:pPr marL="168910" indent="-144145">
                        <a:spcAft>
                          <a:spcPts val="0"/>
                        </a:spcAft>
                      </a:pPr>
                      <a:r>
                        <a:rPr lang="en-US" sz="800">
                          <a:effectLst/>
                        </a:rPr>
                        <a:t> </a:t>
                      </a:r>
                      <a:endParaRPr lang="id-ID" sz="800">
                        <a:effectLst/>
                      </a:endParaRPr>
                    </a:p>
                    <a:p>
                      <a:pPr marL="168910" indent="-144145">
                        <a:spcAft>
                          <a:spcPts val="0"/>
                        </a:spcAft>
                      </a:pPr>
                      <a:r>
                        <a:rPr lang="en-US" sz="800">
                          <a:effectLst/>
                        </a:rPr>
                        <a:t> </a:t>
                      </a:r>
                      <a:endParaRPr lang="id-ID" sz="800">
                        <a:effectLst/>
                      </a:endParaRPr>
                    </a:p>
                    <a:p>
                      <a:pPr marL="168910" indent="-144145">
                        <a:spcAft>
                          <a:spcPts val="0"/>
                        </a:spcAft>
                      </a:pPr>
                      <a:r>
                        <a:rPr lang="en-US" sz="800">
                          <a:effectLst/>
                        </a:rPr>
                        <a:t> </a:t>
                      </a:r>
                      <a:endParaRPr lang="id-ID" sz="800">
                        <a:effectLst/>
                      </a:endParaRPr>
                    </a:p>
                    <a:p>
                      <a:pPr marL="168910" indent="-144145">
                        <a:spcAft>
                          <a:spcPts val="0"/>
                        </a:spcAft>
                      </a:pPr>
                      <a:r>
                        <a:rPr lang="en-US" sz="800">
                          <a:effectLst/>
                        </a:rPr>
                        <a:t> </a:t>
                      </a:r>
                      <a:endParaRPr lang="id-ID" sz="800">
                        <a:effectLst/>
                      </a:endParaRPr>
                    </a:p>
                    <a:p>
                      <a:pPr marL="168910" indent="-144145">
                        <a:spcAft>
                          <a:spcPts val="0"/>
                        </a:spcAft>
                      </a:pPr>
                      <a:r>
                        <a:rPr lang="en-US" sz="800">
                          <a:effectLst/>
                        </a:rPr>
                        <a:t> </a:t>
                      </a:r>
                      <a:endParaRPr lang="id-ID" sz="800">
                        <a:effectLst/>
                      </a:endParaRPr>
                    </a:p>
                    <a:p>
                      <a:pPr marL="168910" indent="-144145">
                        <a:spcAft>
                          <a:spcPts val="0"/>
                        </a:spcAft>
                      </a:pPr>
                      <a:r>
                        <a:rPr lang="en-US" sz="800">
                          <a:effectLst/>
                        </a:rPr>
                        <a:t> </a:t>
                      </a:r>
                      <a:endParaRPr lang="id-ID" sz="800">
                        <a:effectLst/>
                      </a:endParaRPr>
                    </a:p>
                    <a:p>
                      <a:pPr marL="457200">
                        <a:spcAft>
                          <a:spcPts val="0"/>
                        </a:spcAft>
                      </a:pPr>
                      <a:r>
                        <a:rPr lang="en-US" sz="800">
                          <a:effectLst/>
                        </a:rPr>
                        <a:t> </a:t>
                      </a:r>
                      <a:endParaRPr lang="id-ID" sz="800">
                        <a:effectLst/>
                      </a:endParaRPr>
                    </a:p>
                    <a:p>
                      <a:pPr marL="168910" indent="-144145">
                        <a:spcAft>
                          <a:spcPts val="0"/>
                        </a:spcAft>
                      </a:pPr>
                      <a:r>
                        <a:rPr lang="en-US" sz="800">
                          <a:effectLst/>
                        </a:rPr>
                        <a:t>b. Jangkauan terhadap pengguna dari masing-masing distribusi penyiaran dan kemudahan pengguna menerima siaran TV Edukasi. </a:t>
                      </a:r>
                      <a:endParaRPr lang="id-ID" sz="800">
                        <a:effectLst/>
                      </a:endParaRPr>
                    </a:p>
                    <a:p>
                      <a:pPr marL="457200">
                        <a:spcAft>
                          <a:spcPts val="0"/>
                        </a:spcAft>
                      </a:pPr>
                      <a:r>
                        <a:rPr lang="en-US" sz="800">
                          <a:effectLst/>
                        </a:rPr>
                        <a:t> </a:t>
                      </a:r>
                      <a:endParaRPr lang="id-ID" sz="800">
                        <a:effectLst/>
                      </a:endParaRPr>
                    </a:p>
                    <a:p>
                      <a:pPr marL="168910" indent="-144145">
                        <a:spcAft>
                          <a:spcPts val="0"/>
                        </a:spcAft>
                      </a:pPr>
                      <a:r>
                        <a:rPr lang="en-US" sz="800">
                          <a:effectLst/>
                        </a:rPr>
                        <a:t>c. Efektifitas dan kualitas teknis pada setiap distribusi penyiaran. </a:t>
                      </a:r>
                      <a:endParaRPr lang="id-ID" sz="800">
                        <a:effectLst/>
                        <a:latin typeface="Times New Roman" panose="02020603050405020304" pitchFamily="18" charset="0"/>
                        <a:ea typeface="Times New Roman" panose="02020603050405020304" pitchFamily="18" charset="0"/>
                      </a:endParaRPr>
                    </a:p>
                  </a:txBody>
                  <a:tcPr marL="42941" marR="42941" marT="0" marB="0"/>
                </a:tc>
                <a:tc>
                  <a:txBody>
                    <a:bodyPr/>
                    <a:lstStyle/>
                    <a:p>
                      <a:pPr marL="208280">
                        <a:spcAft>
                          <a:spcPts val="0"/>
                        </a:spcAft>
                      </a:pPr>
                      <a:r>
                        <a:rPr lang="en-US" sz="800" dirty="0">
                          <a:effectLst/>
                        </a:rPr>
                        <a:t> </a:t>
                      </a:r>
                      <a:endParaRPr lang="id-ID" sz="800" dirty="0">
                        <a:effectLst/>
                      </a:endParaRPr>
                    </a:p>
                    <a:p>
                      <a:pPr marL="208280" indent="-208280">
                        <a:spcAft>
                          <a:spcPts val="0"/>
                        </a:spcAft>
                      </a:pPr>
                      <a:r>
                        <a:rPr lang="en-US" sz="800" dirty="0">
                          <a:effectLst/>
                        </a:rPr>
                        <a:t>1)  Ada </a:t>
                      </a:r>
                      <a:r>
                        <a:rPr lang="en-US" sz="800" dirty="0" err="1">
                          <a:effectLst/>
                        </a:rPr>
                        <a:t>tidaknya</a:t>
                      </a:r>
                      <a:r>
                        <a:rPr lang="en-US" sz="800" dirty="0">
                          <a:effectLst/>
                        </a:rPr>
                        <a:t> </a:t>
                      </a:r>
                      <a:r>
                        <a:rPr lang="en-US" sz="800" dirty="0" err="1">
                          <a:effectLst/>
                        </a:rPr>
                        <a:t>infrastruktur</a:t>
                      </a:r>
                      <a:r>
                        <a:rPr lang="en-US" sz="800" dirty="0">
                          <a:effectLst/>
                        </a:rPr>
                        <a:t>, </a:t>
                      </a:r>
                      <a:r>
                        <a:rPr lang="en-US" sz="800" dirty="0" err="1">
                          <a:effectLst/>
                        </a:rPr>
                        <a:t>sarana</a:t>
                      </a:r>
                      <a:r>
                        <a:rPr lang="en-US" sz="800" dirty="0">
                          <a:effectLst/>
                        </a:rPr>
                        <a:t>, </a:t>
                      </a:r>
                      <a:r>
                        <a:rPr lang="en-US" sz="800" dirty="0" err="1">
                          <a:effectLst/>
                        </a:rPr>
                        <a:t>dan</a:t>
                      </a:r>
                      <a:r>
                        <a:rPr lang="en-US" sz="800" dirty="0">
                          <a:effectLst/>
                        </a:rPr>
                        <a:t> </a:t>
                      </a:r>
                      <a:r>
                        <a:rPr lang="en-US" sz="800" dirty="0" err="1">
                          <a:effectLst/>
                        </a:rPr>
                        <a:t>prasarana</a:t>
                      </a:r>
                      <a:r>
                        <a:rPr lang="en-US" sz="800" dirty="0">
                          <a:effectLst/>
                        </a:rPr>
                        <a:t> </a:t>
                      </a:r>
                      <a:r>
                        <a:rPr lang="en-US" sz="800" dirty="0" err="1">
                          <a:effectLst/>
                        </a:rPr>
                        <a:t>memadai</a:t>
                      </a:r>
                      <a:r>
                        <a:rPr lang="en-US" sz="800" dirty="0">
                          <a:effectLst/>
                        </a:rPr>
                        <a:t> yang </a:t>
                      </a:r>
                      <a:r>
                        <a:rPr lang="en-US" sz="800" dirty="0" err="1">
                          <a:effectLst/>
                        </a:rPr>
                        <a:t>dipersyaratkan</a:t>
                      </a:r>
                      <a:r>
                        <a:rPr lang="en-US" sz="800" dirty="0">
                          <a:effectLst/>
                        </a:rPr>
                        <a:t> </a:t>
                      </a:r>
                      <a:r>
                        <a:rPr lang="en-US" sz="800" dirty="0" err="1">
                          <a:effectLst/>
                        </a:rPr>
                        <a:t>pada</a:t>
                      </a:r>
                      <a:r>
                        <a:rPr lang="en-US" sz="800" dirty="0">
                          <a:effectLst/>
                        </a:rPr>
                        <a:t> </a:t>
                      </a:r>
                      <a:r>
                        <a:rPr lang="en-US" sz="800" dirty="0" err="1">
                          <a:effectLst/>
                        </a:rPr>
                        <a:t>penyedia</a:t>
                      </a:r>
                      <a:r>
                        <a:rPr lang="en-US" sz="800" dirty="0">
                          <a:effectLst/>
                        </a:rPr>
                        <a:t> </a:t>
                      </a:r>
                      <a:r>
                        <a:rPr lang="en-US" sz="800" dirty="0" err="1">
                          <a:effectLst/>
                        </a:rPr>
                        <a:t>layanan</a:t>
                      </a:r>
                      <a:r>
                        <a:rPr lang="en-US" sz="800" dirty="0">
                          <a:effectLst/>
                        </a:rPr>
                        <a:t> (</a:t>
                      </a:r>
                      <a:r>
                        <a:rPr lang="en-US" sz="800" dirty="0" err="1">
                          <a:effectLst/>
                        </a:rPr>
                        <a:t>Pustekkom</a:t>
                      </a:r>
                      <a:r>
                        <a:rPr lang="en-US" sz="800" dirty="0">
                          <a:effectLst/>
                        </a:rPr>
                        <a:t>) </a:t>
                      </a:r>
                      <a:r>
                        <a:rPr lang="en-US" sz="800" dirty="0" err="1">
                          <a:effectLst/>
                        </a:rPr>
                        <a:t>untuk</a:t>
                      </a:r>
                      <a:r>
                        <a:rPr lang="en-US" sz="800" dirty="0">
                          <a:effectLst/>
                        </a:rPr>
                        <a:t> </a:t>
                      </a:r>
                      <a:r>
                        <a:rPr lang="en-US" sz="800" dirty="0" err="1">
                          <a:effectLst/>
                        </a:rPr>
                        <a:t>menyiarkan</a:t>
                      </a:r>
                      <a:r>
                        <a:rPr lang="en-US" sz="800" dirty="0">
                          <a:effectLst/>
                        </a:rPr>
                        <a:t> TV </a:t>
                      </a:r>
                      <a:r>
                        <a:rPr lang="en-US" sz="800" dirty="0" err="1">
                          <a:effectLst/>
                        </a:rPr>
                        <a:t>Edukasi</a:t>
                      </a:r>
                      <a:r>
                        <a:rPr lang="en-US" sz="800" dirty="0">
                          <a:effectLst/>
                        </a:rPr>
                        <a:t> Program </a:t>
                      </a:r>
                      <a:r>
                        <a:rPr lang="en-US" sz="800" dirty="0" err="1">
                          <a:effectLst/>
                        </a:rPr>
                        <a:t>Pasti</a:t>
                      </a:r>
                      <a:r>
                        <a:rPr lang="en-US" sz="800" dirty="0">
                          <a:effectLst/>
                        </a:rPr>
                        <a:t> </a:t>
                      </a:r>
                      <a:r>
                        <a:rPr lang="en-US" sz="800" dirty="0" err="1">
                          <a:effectLst/>
                        </a:rPr>
                        <a:t>Bisa</a:t>
                      </a:r>
                      <a:r>
                        <a:rPr lang="en-US" sz="800" dirty="0">
                          <a:effectLst/>
                        </a:rPr>
                        <a:t> </a:t>
                      </a:r>
                      <a:r>
                        <a:rPr lang="en-US" sz="800" dirty="0" err="1">
                          <a:effectLst/>
                        </a:rPr>
                        <a:t>baik</a:t>
                      </a:r>
                      <a:r>
                        <a:rPr lang="en-US" sz="800" dirty="0">
                          <a:effectLst/>
                        </a:rPr>
                        <a:t> </a:t>
                      </a:r>
                      <a:r>
                        <a:rPr lang="en-US" sz="800" dirty="0" err="1">
                          <a:effectLst/>
                        </a:rPr>
                        <a:t>secara</a:t>
                      </a:r>
                      <a:r>
                        <a:rPr lang="en-US" sz="800" dirty="0">
                          <a:effectLst/>
                        </a:rPr>
                        <a:t> </a:t>
                      </a:r>
                      <a:r>
                        <a:rPr lang="en-US" sz="800" dirty="0" err="1">
                          <a:effectLst/>
                        </a:rPr>
                        <a:t>teresterial</a:t>
                      </a:r>
                      <a:r>
                        <a:rPr lang="en-US" sz="800" dirty="0">
                          <a:effectLst/>
                        </a:rPr>
                        <a:t>, </a:t>
                      </a:r>
                      <a:r>
                        <a:rPr lang="en-US" sz="800" dirty="0" err="1">
                          <a:effectLst/>
                        </a:rPr>
                        <a:t>satelit</a:t>
                      </a:r>
                      <a:r>
                        <a:rPr lang="en-US" sz="800" dirty="0">
                          <a:effectLst/>
                        </a:rPr>
                        <a:t>, </a:t>
                      </a:r>
                      <a:r>
                        <a:rPr lang="en-US" sz="800" dirty="0" err="1">
                          <a:effectLst/>
                        </a:rPr>
                        <a:t>maupun</a:t>
                      </a:r>
                      <a:r>
                        <a:rPr lang="en-US" sz="800" dirty="0">
                          <a:effectLst/>
                        </a:rPr>
                        <a:t> streaming).</a:t>
                      </a:r>
                      <a:endParaRPr lang="id-ID" sz="800" dirty="0">
                        <a:effectLst/>
                      </a:endParaRPr>
                    </a:p>
                    <a:p>
                      <a:pPr marL="208280" indent="-208280">
                        <a:spcAft>
                          <a:spcPts val="0"/>
                        </a:spcAft>
                      </a:pPr>
                      <a:r>
                        <a:rPr lang="en-US" sz="800" dirty="0">
                          <a:effectLst/>
                        </a:rPr>
                        <a:t>2) Ada </a:t>
                      </a:r>
                      <a:r>
                        <a:rPr lang="en-US" sz="800" dirty="0" err="1">
                          <a:effectLst/>
                        </a:rPr>
                        <a:t>tidaknya</a:t>
                      </a:r>
                      <a:r>
                        <a:rPr lang="en-US" sz="800" dirty="0">
                          <a:effectLst/>
                        </a:rPr>
                        <a:t> </a:t>
                      </a:r>
                      <a:r>
                        <a:rPr lang="en-US" sz="800" dirty="0" err="1">
                          <a:effectLst/>
                        </a:rPr>
                        <a:t>sarana</a:t>
                      </a:r>
                      <a:r>
                        <a:rPr lang="en-US" sz="800" dirty="0">
                          <a:effectLst/>
                        </a:rPr>
                        <a:t> </a:t>
                      </a:r>
                      <a:r>
                        <a:rPr lang="en-US" sz="800" dirty="0" err="1">
                          <a:effectLst/>
                        </a:rPr>
                        <a:t>dan</a:t>
                      </a:r>
                      <a:r>
                        <a:rPr lang="en-US" sz="800" dirty="0">
                          <a:effectLst/>
                        </a:rPr>
                        <a:t> </a:t>
                      </a:r>
                      <a:r>
                        <a:rPr lang="en-US" sz="800" dirty="0" err="1">
                          <a:effectLst/>
                        </a:rPr>
                        <a:t>prasarana</a:t>
                      </a:r>
                      <a:r>
                        <a:rPr lang="en-US" sz="800" dirty="0">
                          <a:effectLst/>
                        </a:rPr>
                        <a:t> </a:t>
                      </a:r>
                      <a:r>
                        <a:rPr lang="en-US" sz="800" dirty="0" err="1">
                          <a:effectLst/>
                        </a:rPr>
                        <a:t>memadai</a:t>
                      </a:r>
                      <a:r>
                        <a:rPr lang="en-US" sz="800" dirty="0">
                          <a:effectLst/>
                        </a:rPr>
                        <a:t> yang </a:t>
                      </a:r>
                      <a:r>
                        <a:rPr lang="en-US" sz="800" dirty="0" err="1">
                          <a:effectLst/>
                        </a:rPr>
                        <a:t>diperlukan</a:t>
                      </a:r>
                      <a:r>
                        <a:rPr lang="en-US" sz="800" dirty="0">
                          <a:effectLst/>
                        </a:rPr>
                        <a:t> </a:t>
                      </a:r>
                      <a:r>
                        <a:rPr lang="en-US" sz="800" dirty="0" err="1">
                          <a:effectLst/>
                        </a:rPr>
                        <a:t>untuk</a:t>
                      </a:r>
                      <a:r>
                        <a:rPr lang="en-US" sz="800" dirty="0">
                          <a:effectLst/>
                        </a:rPr>
                        <a:t> </a:t>
                      </a:r>
                      <a:r>
                        <a:rPr lang="en-US" sz="800" dirty="0" err="1">
                          <a:effectLst/>
                        </a:rPr>
                        <a:t>menangkap</a:t>
                      </a:r>
                      <a:r>
                        <a:rPr lang="en-US" sz="800" dirty="0">
                          <a:effectLst/>
                        </a:rPr>
                        <a:t> </a:t>
                      </a:r>
                      <a:r>
                        <a:rPr lang="en-US" sz="800" dirty="0" err="1">
                          <a:effectLst/>
                        </a:rPr>
                        <a:t>siaran</a:t>
                      </a:r>
                      <a:r>
                        <a:rPr lang="en-US" sz="800" dirty="0">
                          <a:effectLst/>
                        </a:rPr>
                        <a:t> TV </a:t>
                      </a:r>
                      <a:r>
                        <a:rPr lang="en-US" sz="800" dirty="0" err="1">
                          <a:effectLst/>
                        </a:rPr>
                        <a:t>Edukasi</a:t>
                      </a:r>
                      <a:r>
                        <a:rPr lang="en-US" sz="800" dirty="0">
                          <a:effectLst/>
                        </a:rPr>
                        <a:t> </a:t>
                      </a:r>
                      <a:r>
                        <a:rPr lang="en-US" sz="800" dirty="0" err="1">
                          <a:effectLst/>
                        </a:rPr>
                        <a:t>pada</a:t>
                      </a:r>
                      <a:r>
                        <a:rPr lang="en-US" sz="800" dirty="0">
                          <a:effectLst/>
                        </a:rPr>
                        <a:t> </a:t>
                      </a:r>
                      <a:r>
                        <a:rPr lang="en-US" sz="800" dirty="0" err="1">
                          <a:effectLst/>
                        </a:rPr>
                        <a:t>pengguna</a:t>
                      </a:r>
                      <a:r>
                        <a:rPr lang="en-US" sz="800" dirty="0">
                          <a:effectLst/>
                        </a:rPr>
                        <a:t>. </a:t>
                      </a:r>
                      <a:endParaRPr lang="id-ID" sz="800" dirty="0">
                        <a:effectLst/>
                      </a:endParaRPr>
                    </a:p>
                    <a:p>
                      <a:pPr marL="457200" algn="just">
                        <a:spcAft>
                          <a:spcPts val="0"/>
                        </a:spcAft>
                      </a:pPr>
                      <a:r>
                        <a:rPr lang="en-US" sz="800" dirty="0">
                          <a:effectLst/>
                        </a:rPr>
                        <a:t> </a:t>
                      </a:r>
                      <a:endParaRPr lang="id-ID" sz="800" dirty="0">
                        <a:effectLst/>
                      </a:endParaRPr>
                    </a:p>
                    <a:p>
                      <a:pPr marL="201295" indent="-201295">
                        <a:spcAft>
                          <a:spcPts val="0"/>
                        </a:spcAft>
                      </a:pPr>
                      <a:r>
                        <a:rPr lang="en-US" sz="800" dirty="0">
                          <a:effectLst/>
                        </a:rPr>
                        <a:t>3)  </a:t>
                      </a:r>
                      <a:r>
                        <a:rPr lang="en-US" sz="800" dirty="0" err="1">
                          <a:effectLst/>
                        </a:rPr>
                        <a:t>Keterjangkauan</a:t>
                      </a:r>
                      <a:r>
                        <a:rPr lang="en-US" sz="800" dirty="0">
                          <a:effectLst/>
                        </a:rPr>
                        <a:t> </a:t>
                      </a:r>
                      <a:r>
                        <a:rPr lang="en-US" sz="800" dirty="0" err="1">
                          <a:effectLst/>
                        </a:rPr>
                        <a:t>distribusi</a:t>
                      </a:r>
                      <a:r>
                        <a:rPr lang="en-US" sz="800" dirty="0">
                          <a:effectLst/>
                        </a:rPr>
                        <a:t> </a:t>
                      </a:r>
                      <a:r>
                        <a:rPr lang="en-US" sz="800" dirty="0" err="1">
                          <a:effectLst/>
                        </a:rPr>
                        <a:t>penyiaran</a:t>
                      </a:r>
                      <a:r>
                        <a:rPr lang="en-US" sz="800" dirty="0">
                          <a:effectLst/>
                        </a:rPr>
                        <a:t> (</a:t>
                      </a:r>
                      <a:r>
                        <a:rPr lang="en-US" sz="800" dirty="0" err="1">
                          <a:effectLst/>
                        </a:rPr>
                        <a:t>teresterial</a:t>
                      </a:r>
                      <a:r>
                        <a:rPr lang="en-US" sz="800" dirty="0">
                          <a:effectLst/>
                        </a:rPr>
                        <a:t>, </a:t>
                      </a:r>
                      <a:r>
                        <a:rPr lang="en-US" sz="800" dirty="0" err="1">
                          <a:effectLst/>
                        </a:rPr>
                        <a:t>satelit</a:t>
                      </a:r>
                      <a:r>
                        <a:rPr lang="en-US" sz="800" dirty="0">
                          <a:effectLst/>
                        </a:rPr>
                        <a:t>, </a:t>
                      </a:r>
                      <a:r>
                        <a:rPr lang="en-US" sz="800" dirty="0" err="1">
                          <a:effectLst/>
                        </a:rPr>
                        <a:t>maupun</a:t>
                      </a:r>
                      <a:r>
                        <a:rPr lang="en-US" sz="800" dirty="0">
                          <a:effectLst/>
                        </a:rPr>
                        <a:t> streaming) </a:t>
                      </a:r>
                      <a:r>
                        <a:rPr lang="en-US" sz="800" dirty="0" err="1">
                          <a:effectLst/>
                        </a:rPr>
                        <a:t>terhadap</a:t>
                      </a:r>
                      <a:r>
                        <a:rPr lang="en-US" sz="800" dirty="0">
                          <a:effectLst/>
                        </a:rPr>
                        <a:t> </a:t>
                      </a:r>
                      <a:r>
                        <a:rPr lang="en-US" sz="800" dirty="0" err="1">
                          <a:effectLst/>
                        </a:rPr>
                        <a:t>pengguna</a:t>
                      </a:r>
                      <a:r>
                        <a:rPr lang="en-US" sz="800" dirty="0">
                          <a:effectLst/>
                        </a:rPr>
                        <a:t>.</a:t>
                      </a:r>
                      <a:endParaRPr lang="id-ID" sz="800" dirty="0">
                        <a:effectLst/>
                      </a:endParaRPr>
                    </a:p>
                    <a:p>
                      <a:pPr marL="208280" indent="-208280">
                        <a:spcAft>
                          <a:spcPts val="0"/>
                        </a:spcAft>
                      </a:pPr>
                      <a:r>
                        <a:rPr lang="en-US" sz="800" dirty="0">
                          <a:effectLst/>
                        </a:rPr>
                        <a:t>4) </a:t>
                      </a:r>
                      <a:r>
                        <a:rPr lang="en-US" sz="800" dirty="0" err="1">
                          <a:effectLst/>
                        </a:rPr>
                        <a:t>Kemudahan</a:t>
                      </a:r>
                      <a:r>
                        <a:rPr lang="en-US" sz="800" dirty="0">
                          <a:effectLst/>
                        </a:rPr>
                        <a:t> </a:t>
                      </a:r>
                      <a:r>
                        <a:rPr lang="en-US" sz="800" dirty="0" err="1">
                          <a:effectLst/>
                        </a:rPr>
                        <a:t>pengguna</a:t>
                      </a:r>
                      <a:r>
                        <a:rPr lang="en-US" sz="800" dirty="0">
                          <a:effectLst/>
                        </a:rPr>
                        <a:t> </a:t>
                      </a:r>
                      <a:r>
                        <a:rPr lang="en-US" sz="800" dirty="0" err="1">
                          <a:effectLst/>
                        </a:rPr>
                        <a:t>dalam</a:t>
                      </a:r>
                      <a:r>
                        <a:rPr lang="en-US" sz="800" dirty="0">
                          <a:effectLst/>
                        </a:rPr>
                        <a:t> </a:t>
                      </a:r>
                      <a:r>
                        <a:rPr lang="en-US" sz="800" dirty="0" err="1">
                          <a:effectLst/>
                        </a:rPr>
                        <a:t>menerima</a:t>
                      </a:r>
                      <a:r>
                        <a:rPr lang="en-US" sz="800" dirty="0">
                          <a:effectLst/>
                        </a:rPr>
                        <a:t> </a:t>
                      </a:r>
                      <a:r>
                        <a:rPr lang="en-US" sz="800" dirty="0" err="1">
                          <a:effectLst/>
                        </a:rPr>
                        <a:t>siaran</a:t>
                      </a:r>
                      <a:r>
                        <a:rPr lang="en-US" sz="800" dirty="0">
                          <a:effectLst/>
                        </a:rPr>
                        <a:t> TV </a:t>
                      </a:r>
                      <a:r>
                        <a:rPr lang="en-US" sz="800" dirty="0" err="1">
                          <a:effectLst/>
                        </a:rPr>
                        <a:t>Edukasi</a:t>
                      </a:r>
                      <a:r>
                        <a:rPr lang="en-US" sz="800" dirty="0">
                          <a:effectLst/>
                        </a:rPr>
                        <a:t> </a:t>
                      </a:r>
                      <a:r>
                        <a:rPr lang="en-US" sz="800" dirty="0" err="1">
                          <a:effectLst/>
                        </a:rPr>
                        <a:t>berdasarkan</a:t>
                      </a:r>
                      <a:r>
                        <a:rPr lang="en-US" sz="800" dirty="0">
                          <a:effectLst/>
                        </a:rPr>
                        <a:t> </a:t>
                      </a:r>
                      <a:r>
                        <a:rPr lang="en-US" sz="800" dirty="0" err="1">
                          <a:effectLst/>
                        </a:rPr>
                        <a:t>sarana</a:t>
                      </a:r>
                      <a:r>
                        <a:rPr lang="en-US" sz="800" dirty="0">
                          <a:effectLst/>
                        </a:rPr>
                        <a:t> </a:t>
                      </a:r>
                      <a:r>
                        <a:rPr lang="en-US" sz="800" dirty="0" err="1">
                          <a:effectLst/>
                        </a:rPr>
                        <a:t>dan</a:t>
                      </a:r>
                      <a:r>
                        <a:rPr lang="en-US" sz="800" dirty="0">
                          <a:effectLst/>
                        </a:rPr>
                        <a:t> </a:t>
                      </a:r>
                      <a:r>
                        <a:rPr lang="en-US" sz="800" dirty="0" err="1">
                          <a:effectLst/>
                        </a:rPr>
                        <a:t>prasarana</a:t>
                      </a:r>
                      <a:r>
                        <a:rPr lang="en-US" sz="800" dirty="0">
                          <a:effectLst/>
                        </a:rPr>
                        <a:t> yang </a:t>
                      </a:r>
                      <a:r>
                        <a:rPr lang="en-US" sz="800" dirty="0" err="1">
                          <a:effectLst/>
                        </a:rPr>
                        <a:t>dimilikinya</a:t>
                      </a:r>
                      <a:r>
                        <a:rPr lang="en-US" sz="800" dirty="0">
                          <a:effectLst/>
                        </a:rPr>
                        <a:t>.</a:t>
                      </a:r>
                      <a:endParaRPr lang="id-ID" sz="800" dirty="0">
                        <a:effectLst/>
                      </a:endParaRPr>
                    </a:p>
                    <a:p>
                      <a:pPr marL="208280" algn="just">
                        <a:spcAft>
                          <a:spcPts val="0"/>
                        </a:spcAft>
                      </a:pPr>
                      <a:r>
                        <a:rPr lang="en-US" sz="800" dirty="0">
                          <a:effectLst/>
                        </a:rPr>
                        <a:t> </a:t>
                      </a:r>
                      <a:endParaRPr lang="id-ID" sz="800" dirty="0">
                        <a:effectLst/>
                      </a:endParaRPr>
                    </a:p>
                    <a:p>
                      <a:pPr marL="201295" indent="-201295">
                        <a:spcAft>
                          <a:spcPts val="0"/>
                        </a:spcAft>
                      </a:pPr>
                      <a:r>
                        <a:rPr lang="en-US" sz="800" dirty="0">
                          <a:effectLst/>
                        </a:rPr>
                        <a:t>5) </a:t>
                      </a:r>
                      <a:r>
                        <a:rPr lang="en-US" sz="800" dirty="0" err="1">
                          <a:effectLst/>
                        </a:rPr>
                        <a:t>Keefektifan</a:t>
                      </a:r>
                      <a:r>
                        <a:rPr lang="en-US" sz="800" dirty="0">
                          <a:effectLst/>
                        </a:rPr>
                        <a:t> </a:t>
                      </a:r>
                      <a:r>
                        <a:rPr lang="en-US" sz="800" dirty="0" err="1">
                          <a:effectLst/>
                        </a:rPr>
                        <a:t>masing-masing</a:t>
                      </a:r>
                      <a:r>
                        <a:rPr lang="en-US" sz="800" dirty="0">
                          <a:effectLst/>
                        </a:rPr>
                        <a:t> </a:t>
                      </a:r>
                      <a:r>
                        <a:rPr lang="en-US" sz="800" dirty="0" err="1">
                          <a:effectLst/>
                        </a:rPr>
                        <a:t>distribusi</a:t>
                      </a:r>
                      <a:r>
                        <a:rPr lang="en-US" sz="800" dirty="0">
                          <a:effectLst/>
                        </a:rPr>
                        <a:t> </a:t>
                      </a:r>
                      <a:r>
                        <a:rPr lang="en-US" sz="800" dirty="0" err="1">
                          <a:effectLst/>
                        </a:rPr>
                        <a:t>penyiaran</a:t>
                      </a:r>
                      <a:r>
                        <a:rPr lang="en-US" sz="800" dirty="0">
                          <a:effectLst/>
                        </a:rPr>
                        <a:t>.</a:t>
                      </a:r>
                      <a:endParaRPr lang="id-ID" sz="800" dirty="0">
                        <a:effectLst/>
                      </a:endParaRPr>
                    </a:p>
                    <a:p>
                      <a:pPr marL="208280" indent="-208280" algn="just">
                        <a:spcAft>
                          <a:spcPts val="0"/>
                        </a:spcAft>
                      </a:pPr>
                      <a:r>
                        <a:rPr lang="en-US" sz="800" dirty="0">
                          <a:effectLst/>
                        </a:rPr>
                        <a:t>6) </a:t>
                      </a:r>
                      <a:r>
                        <a:rPr lang="en-US" sz="800" dirty="0" err="1">
                          <a:effectLst/>
                        </a:rPr>
                        <a:t>Kualitas</a:t>
                      </a:r>
                      <a:r>
                        <a:rPr lang="en-US" sz="800" dirty="0">
                          <a:effectLst/>
                        </a:rPr>
                        <a:t> </a:t>
                      </a:r>
                      <a:r>
                        <a:rPr lang="en-US" sz="800" dirty="0" err="1">
                          <a:effectLst/>
                        </a:rPr>
                        <a:t>tampilan</a:t>
                      </a:r>
                      <a:r>
                        <a:rPr lang="en-US" sz="800" dirty="0">
                          <a:effectLst/>
                        </a:rPr>
                        <a:t> </a:t>
                      </a:r>
                      <a:r>
                        <a:rPr lang="en-US" sz="800" dirty="0" err="1">
                          <a:effectLst/>
                        </a:rPr>
                        <a:t>gambar</a:t>
                      </a:r>
                      <a:r>
                        <a:rPr lang="en-US" sz="800" dirty="0">
                          <a:effectLst/>
                        </a:rPr>
                        <a:t> </a:t>
                      </a:r>
                      <a:r>
                        <a:rPr lang="en-US" sz="800" dirty="0" err="1">
                          <a:effectLst/>
                        </a:rPr>
                        <a:t>dan</a:t>
                      </a:r>
                      <a:r>
                        <a:rPr lang="en-US" sz="800" dirty="0">
                          <a:effectLst/>
                        </a:rPr>
                        <a:t> </a:t>
                      </a:r>
                      <a:r>
                        <a:rPr lang="en-US" sz="800" dirty="0" err="1">
                          <a:effectLst/>
                        </a:rPr>
                        <a:t>suara</a:t>
                      </a:r>
                      <a:r>
                        <a:rPr lang="en-US" sz="800" dirty="0">
                          <a:effectLst/>
                        </a:rPr>
                        <a:t> (</a:t>
                      </a:r>
                      <a:r>
                        <a:rPr lang="en-US" sz="800" dirty="0" err="1">
                          <a:effectLst/>
                        </a:rPr>
                        <a:t>aspek</a:t>
                      </a:r>
                      <a:r>
                        <a:rPr lang="en-US" sz="800" dirty="0">
                          <a:effectLst/>
                        </a:rPr>
                        <a:t> </a:t>
                      </a:r>
                      <a:r>
                        <a:rPr lang="en-US" sz="800" dirty="0" err="1">
                          <a:effectLst/>
                        </a:rPr>
                        <a:t>teknis</a:t>
                      </a:r>
                      <a:r>
                        <a:rPr lang="en-US" sz="800" dirty="0">
                          <a:effectLst/>
                        </a:rPr>
                        <a:t>) </a:t>
                      </a:r>
                      <a:r>
                        <a:rPr lang="en-US" sz="800" dirty="0" err="1">
                          <a:effectLst/>
                        </a:rPr>
                        <a:t>dari</a:t>
                      </a:r>
                      <a:r>
                        <a:rPr lang="en-US" sz="800" dirty="0">
                          <a:effectLst/>
                        </a:rPr>
                        <a:t> </a:t>
                      </a:r>
                      <a:r>
                        <a:rPr lang="en-US" sz="800" dirty="0" err="1">
                          <a:effectLst/>
                        </a:rPr>
                        <a:t>setiap</a:t>
                      </a:r>
                      <a:r>
                        <a:rPr lang="en-US" sz="800" dirty="0">
                          <a:effectLst/>
                        </a:rPr>
                        <a:t> </a:t>
                      </a:r>
                      <a:r>
                        <a:rPr lang="en-US" sz="800" dirty="0" err="1">
                          <a:effectLst/>
                        </a:rPr>
                        <a:t>distribusi</a:t>
                      </a:r>
                      <a:r>
                        <a:rPr lang="en-US" sz="800" dirty="0">
                          <a:effectLst/>
                        </a:rPr>
                        <a:t> </a:t>
                      </a:r>
                      <a:r>
                        <a:rPr lang="en-US" sz="800" dirty="0" err="1">
                          <a:effectLst/>
                        </a:rPr>
                        <a:t>penyiaran</a:t>
                      </a:r>
                      <a:r>
                        <a:rPr lang="en-US" sz="800" dirty="0">
                          <a:effectLst/>
                        </a:rPr>
                        <a:t>. </a:t>
                      </a:r>
                      <a:endParaRPr lang="id-ID" sz="800" dirty="0">
                        <a:effectLst/>
                      </a:endParaRPr>
                    </a:p>
                    <a:p>
                      <a:pPr marL="208280" algn="just">
                        <a:spcAft>
                          <a:spcPts val="0"/>
                        </a:spcAft>
                      </a:pPr>
                      <a:r>
                        <a:rPr lang="en-US" sz="800" dirty="0">
                          <a:effectLst/>
                        </a:rPr>
                        <a:t>  </a:t>
                      </a:r>
                      <a:endParaRPr lang="id-ID" sz="800" dirty="0">
                        <a:effectLst/>
                        <a:latin typeface="Times New Roman" panose="02020603050405020304" pitchFamily="18" charset="0"/>
                        <a:ea typeface="Times New Roman" panose="02020603050405020304" pitchFamily="18" charset="0"/>
                      </a:endParaRPr>
                    </a:p>
                  </a:txBody>
                  <a:tcPr marL="42941" marR="42941" marT="0" marB="0"/>
                </a:tc>
                <a:tc>
                  <a:txBody>
                    <a:bodyPr/>
                    <a:lstStyle/>
                    <a:p>
                      <a:pPr marL="208280">
                        <a:spcAft>
                          <a:spcPts val="0"/>
                        </a:spcAft>
                      </a:pPr>
                      <a:r>
                        <a:rPr lang="en-US" sz="800" dirty="0">
                          <a:effectLst/>
                        </a:rPr>
                        <a:t> </a:t>
                      </a:r>
                      <a:endParaRPr lang="id-ID" sz="800" dirty="0">
                        <a:effectLst/>
                      </a:endParaRPr>
                    </a:p>
                    <a:p>
                      <a:pPr marL="208280">
                        <a:spcAft>
                          <a:spcPts val="0"/>
                        </a:spcAft>
                      </a:pPr>
                      <a:r>
                        <a:rPr lang="en-US" sz="800" dirty="0">
                          <a:effectLst/>
                        </a:rPr>
                        <a:t>1,2,3</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smtClean="0">
                          <a:effectLst/>
                        </a:rPr>
                        <a:t>4</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smtClean="0">
                          <a:effectLst/>
                        </a:rPr>
                        <a:t>5,6</a:t>
                      </a:r>
                      <a:endParaRPr lang="id-ID" sz="800" dirty="0">
                        <a:effectLst/>
                        <a:latin typeface="Times New Roman" panose="02020603050405020304" pitchFamily="18" charset="0"/>
                        <a:ea typeface="Times New Roman" panose="02020603050405020304" pitchFamily="18" charset="0"/>
                      </a:endParaRPr>
                    </a:p>
                  </a:txBody>
                  <a:tcPr marL="42941" marR="42941" marT="0" marB="0"/>
                </a:tc>
                <a:tc>
                  <a:txBody>
                    <a:bodyPr/>
                    <a:lstStyle/>
                    <a:p>
                      <a:pPr marL="208280">
                        <a:spcAft>
                          <a:spcPts val="0"/>
                        </a:spcAft>
                      </a:pPr>
                      <a:r>
                        <a:rPr lang="en-US" sz="800" dirty="0">
                          <a:effectLst/>
                        </a:rPr>
                        <a:t> </a:t>
                      </a:r>
                      <a:endParaRPr lang="id-ID" sz="800" dirty="0">
                        <a:effectLst/>
                      </a:endParaRPr>
                    </a:p>
                    <a:p>
                      <a:pPr marL="208280">
                        <a:spcAft>
                          <a:spcPts val="0"/>
                        </a:spcAft>
                      </a:pPr>
                      <a:r>
                        <a:rPr lang="en-US" sz="800" dirty="0">
                          <a:effectLst/>
                        </a:rPr>
                        <a:t>3</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r>
                        <a:rPr lang="en-US" sz="800" dirty="0" smtClean="0">
                          <a:effectLst/>
                        </a:rPr>
                        <a:t>1</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 </a:t>
                      </a:r>
                      <a:endParaRPr lang="id-ID" sz="800" dirty="0">
                        <a:effectLst/>
                      </a:endParaRPr>
                    </a:p>
                    <a:p>
                      <a:pPr marL="208280">
                        <a:spcAft>
                          <a:spcPts val="0"/>
                        </a:spcAft>
                      </a:pPr>
                      <a:r>
                        <a:rPr lang="en-US" sz="800" dirty="0">
                          <a:effectLst/>
                        </a:rPr>
                        <a:t>2</a:t>
                      </a:r>
                      <a:endParaRPr lang="id-ID" sz="800" dirty="0">
                        <a:effectLst/>
                        <a:latin typeface="Times New Roman" panose="02020603050405020304" pitchFamily="18" charset="0"/>
                        <a:ea typeface="Times New Roman" panose="02020603050405020304" pitchFamily="18" charset="0"/>
                      </a:endParaRPr>
                    </a:p>
                  </a:txBody>
                  <a:tcPr marL="42941" marR="42941" marT="0" marB="0"/>
                </a:tc>
              </a:tr>
            </a:tbl>
          </a:graphicData>
        </a:graphic>
      </p:graphicFrame>
    </p:spTree>
    <p:extLst>
      <p:ext uri="{BB962C8B-B14F-4D97-AF65-F5344CB8AC3E}">
        <p14:creationId xmlns:p14="http://schemas.microsoft.com/office/powerpoint/2010/main" val="645518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Contoh</a:t>
            </a:r>
            <a:r>
              <a:rPr lang="en-GB" dirty="0" smtClean="0"/>
              <a:t> Format </a:t>
            </a:r>
            <a:r>
              <a:rPr lang="en-GB" dirty="0" err="1" smtClean="0"/>
              <a:t>Laporan</a:t>
            </a:r>
            <a:r>
              <a:rPr lang="en-GB" dirty="0" smtClean="0"/>
              <a:t> </a:t>
            </a:r>
            <a:r>
              <a:rPr lang="en-GB" dirty="0" err="1" smtClean="0"/>
              <a:t>Evaluasi</a:t>
            </a:r>
            <a:endParaRPr lang="id-ID" dirty="0"/>
          </a:p>
        </p:txBody>
      </p:sp>
      <p:sp>
        <p:nvSpPr>
          <p:cNvPr id="3" name="Content Placeholder 2"/>
          <p:cNvSpPr>
            <a:spLocks noGrp="1"/>
          </p:cNvSpPr>
          <p:nvPr>
            <p:ph idx="1"/>
          </p:nvPr>
        </p:nvSpPr>
        <p:spPr/>
        <p:txBody>
          <a:bodyPr>
            <a:normAutofit fontScale="85000" lnSpcReduction="20000"/>
          </a:bodyPr>
          <a:lstStyle/>
          <a:p>
            <a:pPr marL="0" indent="0">
              <a:lnSpc>
                <a:spcPct val="107000"/>
              </a:lnSpc>
              <a:buNone/>
            </a:pPr>
            <a:r>
              <a:rPr lang="en-US" dirty="0" err="1"/>
              <a:t>judul</a:t>
            </a:r>
            <a:r>
              <a:rPr lang="en-US" dirty="0"/>
              <a:t> </a:t>
            </a:r>
            <a:r>
              <a:rPr lang="en-US" dirty="0" err="1" smtClean="0"/>
              <a:t>evaluasi</a:t>
            </a:r>
            <a:endParaRPr lang="en-GB" dirty="0" smtClean="0"/>
          </a:p>
          <a:p>
            <a:pPr marL="0" indent="0">
              <a:lnSpc>
                <a:spcPct val="107000"/>
              </a:lnSpc>
              <a:buNone/>
            </a:pPr>
            <a:r>
              <a:rPr lang="id-ID" dirty="0" smtClean="0"/>
              <a:t>Bab </a:t>
            </a:r>
            <a:r>
              <a:rPr lang="id-ID" dirty="0"/>
              <a:t>I Pendahuluan: </a:t>
            </a:r>
            <a:r>
              <a:rPr lang="en-US" dirty="0" err="1"/>
              <a:t>latar</a:t>
            </a:r>
            <a:r>
              <a:rPr lang="en-US" dirty="0"/>
              <a:t> </a:t>
            </a:r>
            <a:r>
              <a:rPr lang="en-US" dirty="0" err="1"/>
              <a:t>belakang</a:t>
            </a:r>
            <a:r>
              <a:rPr lang="en-US" dirty="0"/>
              <a:t>; </a:t>
            </a:r>
            <a:r>
              <a:rPr lang="en-US" dirty="0" err="1"/>
              <a:t>tujuan</a:t>
            </a:r>
            <a:r>
              <a:rPr lang="en-US" dirty="0"/>
              <a:t>; </a:t>
            </a:r>
            <a:r>
              <a:rPr lang="en-US" dirty="0" err="1"/>
              <a:t>rumusan</a:t>
            </a:r>
            <a:r>
              <a:rPr lang="id-ID" dirty="0"/>
              <a:t> </a:t>
            </a:r>
            <a:r>
              <a:rPr lang="id-ID" dirty="0" smtClean="0"/>
              <a:t>masalah</a:t>
            </a:r>
            <a:endParaRPr lang="id-ID" dirty="0"/>
          </a:p>
          <a:p>
            <a:pPr marL="0" indent="0">
              <a:lnSpc>
                <a:spcPct val="107000"/>
              </a:lnSpc>
              <a:buNone/>
            </a:pPr>
            <a:r>
              <a:rPr lang="id-ID" dirty="0" smtClean="0"/>
              <a:t>Bab </a:t>
            </a:r>
            <a:r>
              <a:rPr lang="id-ID" dirty="0"/>
              <a:t>II Kajian Teori: </a:t>
            </a:r>
            <a:r>
              <a:rPr lang="en-US" dirty="0" err="1"/>
              <a:t>kajian</a:t>
            </a:r>
            <a:r>
              <a:rPr lang="en-US" dirty="0"/>
              <a:t> </a:t>
            </a:r>
            <a:r>
              <a:rPr lang="en-US" dirty="0" err="1"/>
              <a:t>teori</a:t>
            </a:r>
            <a:r>
              <a:rPr lang="en-US" dirty="0"/>
              <a:t> yang </a:t>
            </a:r>
            <a:r>
              <a:rPr lang="en-US" dirty="0" err="1"/>
              <a:t>relevan</a:t>
            </a:r>
            <a:r>
              <a:rPr lang="en-US" dirty="0"/>
              <a:t>; </a:t>
            </a:r>
            <a:r>
              <a:rPr lang="en-US" dirty="0" err="1"/>
              <a:t>kerangka</a:t>
            </a:r>
            <a:r>
              <a:rPr lang="en-US" dirty="0"/>
              <a:t> </a:t>
            </a:r>
            <a:r>
              <a:rPr lang="en-US" dirty="0" err="1"/>
              <a:t>berpikir</a:t>
            </a:r>
            <a:r>
              <a:rPr lang="en-US" dirty="0"/>
              <a:t>; </a:t>
            </a:r>
            <a:r>
              <a:rPr lang="en-US" dirty="0" err="1"/>
              <a:t>rumusan</a:t>
            </a:r>
            <a:r>
              <a:rPr lang="en-US" dirty="0"/>
              <a:t> </a:t>
            </a:r>
            <a:r>
              <a:rPr lang="en-US" dirty="0" err="1"/>
              <a:t>hipotesis</a:t>
            </a:r>
            <a:r>
              <a:rPr lang="en-US" dirty="0"/>
              <a:t> (</a:t>
            </a:r>
            <a:r>
              <a:rPr lang="en-US" dirty="0" err="1"/>
              <a:t>bila</a:t>
            </a:r>
            <a:r>
              <a:rPr lang="en-US" dirty="0"/>
              <a:t> </a:t>
            </a:r>
            <a:r>
              <a:rPr lang="en-US" dirty="0" err="1"/>
              <a:t>diperlukan</a:t>
            </a:r>
            <a:r>
              <a:rPr lang="en-US" dirty="0"/>
              <a:t>);  </a:t>
            </a:r>
            <a:endParaRPr lang="id-ID" dirty="0"/>
          </a:p>
          <a:p>
            <a:pPr marL="3175" indent="0">
              <a:lnSpc>
                <a:spcPct val="107000"/>
              </a:lnSpc>
              <a:buNone/>
            </a:pPr>
            <a:r>
              <a:rPr lang="id-ID" dirty="0" smtClean="0"/>
              <a:t>Bab </a:t>
            </a:r>
            <a:r>
              <a:rPr lang="id-ID" dirty="0"/>
              <a:t>III Metodologi Evaluasi terdiri dari </a:t>
            </a:r>
            <a:r>
              <a:rPr lang="en-US" dirty="0" err="1"/>
              <a:t>waktu</a:t>
            </a:r>
            <a:r>
              <a:rPr lang="en-US" dirty="0"/>
              <a:t> </a:t>
            </a:r>
            <a:r>
              <a:rPr lang="en-US" dirty="0" err="1"/>
              <a:t>dan</a:t>
            </a:r>
            <a:r>
              <a:rPr lang="en-US" dirty="0"/>
              <a:t> </a:t>
            </a:r>
            <a:r>
              <a:rPr lang="en-US" dirty="0" err="1"/>
              <a:t>tempat</a:t>
            </a:r>
            <a:r>
              <a:rPr lang="en-US" dirty="0"/>
              <a:t>; </a:t>
            </a:r>
            <a:r>
              <a:rPr lang="en-US" dirty="0" err="1"/>
              <a:t>jenis</a:t>
            </a:r>
            <a:r>
              <a:rPr lang="en-US" dirty="0"/>
              <a:t> </a:t>
            </a:r>
            <a:r>
              <a:rPr lang="en-US" dirty="0" err="1"/>
              <a:t>dan</a:t>
            </a:r>
            <a:r>
              <a:rPr lang="en-US" dirty="0"/>
              <a:t> </a:t>
            </a:r>
            <a:r>
              <a:rPr lang="en-US" dirty="0" err="1"/>
              <a:t>pendekatan</a:t>
            </a:r>
            <a:r>
              <a:rPr lang="en-US" dirty="0"/>
              <a:t>;  </a:t>
            </a:r>
            <a:r>
              <a:rPr lang="en-US" dirty="0" err="1"/>
              <a:t>desain</a:t>
            </a:r>
            <a:r>
              <a:rPr lang="en-US" dirty="0"/>
              <a:t>; </a:t>
            </a:r>
            <a:r>
              <a:rPr lang="en-US" dirty="0" err="1"/>
              <a:t>subjek</a:t>
            </a:r>
            <a:r>
              <a:rPr lang="en-US" dirty="0"/>
              <a:t> </a:t>
            </a:r>
            <a:r>
              <a:rPr lang="en-US" dirty="0" err="1"/>
              <a:t>penelitian</a:t>
            </a:r>
            <a:r>
              <a:rPr lang="en-US" dirty="0"/>
              <a:t>; </a:t>
            </a:r>
            <a:r>
              <a:rPr lang="en-US" dirty="0" err="1"/>
              <a:t>teknik</a:t>
            </a:r>
            <a:r>
              <a:rPr lang="en-US" dirty="0"/>
              <a:t> </a:t>
            </a:r>
            <a:r>
              <a:rPr lang="en-US" dirty="0" err="1"/>
              <a:t>pengumpulan</a:t>
            </a:r>
            <a:r>
              <a:rPr lang="en-US" dirty="0"/>
              <a:t> data; </a:t>
            </a:r>
            <a:r>
              <a:rPr lang="en-US" dirty="0" err="1"/>
              <a:t>instrumen</a:t>
            </a:r>
            <a:r>
              <a:rPr lang="en-US" dirty="0"/>
              <a:t> </a:t>
            </a:r>
            <a:r>
              <a:rPr lang="en-US" dirty="0" err="1"/>
              <a:t>beserta</a:t>
            </a:r>
            <a:r>
              <a:rPr lang="en-US" dirty="0"/>
              <a:t> </a:t>
            </a:r>
            <a:r>
              <a:rPr lang="en-US" dirty="0" err="1"/>
              <a:t>kisi-kisi</a:t>
            </a:r>
            <a:r>
              <a:rPr lang="en-US" dirty="0"/>
              <a:t>; </a:t>
            </a:r>
            <a:r>
              <a:rPr lang="en-US" dirty="0" err="1"/>
              <a:t>hasil</a:t>
            </a:r>
            <a:r>
              <a:rPr lang="en-US" dirty="0"/>
              <a:t> </a:t>
            </a:r>
            <a:r>
              <a:rPr lang="en-US" dirty="0" err="1"/>
              <a:t>ujicoba</a:t>
            </a:r>
            <a:r>
              <a:rPr lang="en-US" dirty="0"/>
              <a:t> </a:t>
            </a:r>
            <a:r>
              <a:rPr lang="en-US" dirty="0" err="1"/>
              <a:t>instrumen</a:t>
            </a:r>
            <a:r>
              <a:rPr lang="en-US" dirty="0"/>
              <a:t>; </a:t>
            </a:r>
            <a:r>
              <a:rPr lang="en-US" dirty="0" err="1"/>
              <a:t>teknik</a:t>
            </a:r>
            <a:r>
              <a:rPr lang="en-US" dirty="0"/>
              <a:t> </a:t>
            </a:r>
            <a:r>
              <a:rPr lang="en-US" dirty="0" err="1"/>
              <a:t>analisis</a:t>
            </a:r>
            <a:r>
              <a:rPr lang="en-US" dirty="0"/>
              <a:t> data;</a:t>
            </a:r>
            <a:r>
              <a:rPr lang="id-ID" dirty="0"/>
              <a:t> kriteria evaluasi</a:t>
            </a:r>
          </a:p>
          <a:p>
            <a:pPr marL="0" indent="0">
              <a:lnSpc>
                <a:spcPct val="107000"/>
              </a:lnSpc>
              <a:buNone/>
            </a:pPr>
            <a:r>
              <a:rPr lang="id-ID" dirty="0" smtClean="0"/>
              <a:t>Bab </a:t>
            </a:r>
            <a:r>
              <a:rPr lang="id-ID" dirty="0"/>
              <a:t>IV Hasil Evaluasi dan Pembahasan:</a:t>
            </a:r>
            <a:r>
              <a:rPr lang="en-US" dirty="0"/>
              <a:t> </a:t>
            </a:r>
            <a:r>
              <a:rPr lang="en-US" dirty="0" err="1"/>
              <a:t>temuan</a:t>
            </a:r>
            <a:r>
              <a:rPr lang="en-US" dirty="0"/>
              <a:t> </a:t>
            </a:r>
            <a:r>
              <a:rPr lang="en-US" dirty="0" err="1"/>
              <a:t>hasil</a:t>
            </a:r>
            <a:r>
              <a:rPr lang="en-US" dirty="0"/>
              <a:t> </a:t>
            </a:r>
            <a:r>
              <a:rPr lang="en-US" dirty="0" err="1"/>
              <a:t>penelitian</a:t>
            </a:r>
            <a:r>
              <a:rPr lang="en-US" dirty="0"/>
              <a:t> </a:t>
            </a:r>
            <a:r>
              <a:rPr lang="en-US" dirty="0" err="1"/>
              <a:t>dan</a:t>
            </a:r>
            <a:r>
              <a:rPr lang="en-US" dirty="0"/>
              <a:t> </a:t>
            </a:r>
            <a:r>
              <a:rPr lang="en-US" dirty="0" err="1"/>
              <a:t>pembahasan</a:t>
            </a:r>
            <a:r>
              <a:rPr lang="en-US" dirty="0"/>
              <a:t>; </a:t>
            </a:r>
            <a:endParaRPr lang="id-ID" dirty="0"/>
          </a:p>
          <a:p>
            <a:pPr marL="0" indent="0">
              <a:lnSpc>
                <a:spcPct val="107000"/>
              </a:lnSpc>
              <a:buNone/>
            </a:pPr>
            <a:r>
              <a:rPr lang="id-ID" dirty="0" smtClean="0"/>
              <a:t>Bab </a:t>
            </a:r>
            <a:r>
              <a:rPr lang="id-ID" dirty="0"/>
              <a:t>V Penutup:  </a:t>
            </a:r>
            <a:r>
              <a:rPr lang="en-US" dirty="0" err="1"/>
              <a:t>kesimpulan</a:t>
            </a:r>
            <a:r>
              <a:rPr lang="id-ID" dirty="0"/>
              <a:t> dan saran (rekomendasi) </a:t>
            </a:r>
          </a:p>
          <a:p>
            <a:pPr marL="0" indent="0">
              <a:lnSpc>
                <a:spcPct val="107000"/>
              </a:lnSpc>
              <a:buNone/>
            </a:pPr>
            <a:r>
              <a:rPr lang="id-ID" dirty="0" smtClean="0"/>
              <a:t>Daftar </a:t>
            </a:r>
            <a:r>
              <a:rPr lang="id-ID" dirty="0"/>
              <a:t>Pustaka dan </a:t>
            </a:r>
            <a:r>
              <a:rPr lang="id-ID" dirty="0" smtClean="0"/>
              <a:t>lampiran (desain dan instrumen)</a:t>
            </a:r>
            <a:endParaRPr lang="id-ID" dirty="0"/>
          </a:p>
          <a:p>
            <a:pPr marL="0" indent="0">
              <a:buNone/>
            </a:pPr>
            <a:endParaRPr lang="id-ID" dirty="0"/>
          </a:p>
        </p:txBody>
      </p:sp>
    </p:spTree>
    <p:extLst>
      <p:ext uri="{BB962C8B-B14F-4D97-AF65-F5344CB8AC3E}">
        <p14:creationId xmlns:p14="http://schemas.microsoft.com/office/powerpoint/2010/main" val="2693509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Rekomendasi</a:t>
            </a:r>
            <a:endParaRPr lang="id-ID" dirty="0"/>
          </a:p>
        </p:txBody>
      </p:sp>
      <p:sp>
        <p:nvSpPr>
          <p:cNvPr id="3" name="Content Placeholder 2"/>
          <p:cNvSpPr>
            <a:spLocks noGrp="1"/>
          </p:cNvSpPr>
          <p:nvPr>
            <p:ph idx="1"/>
          </p:nvPr>
        </p:nvSpPr>
        <p:spPr/>
        <p:txBody>
          <a:bodyPr/>
          <a:lstStyle/>
          <a:p>
            <a:pPr marL="0" indent="0">
              <a:buNone/>
            </a:pPr>
            <a:r>
              <a:rPr lang="id-ID" smtClean="0"/>
              <a:t>Suatu model pembelajaran yang diterapkan dan media pembelajaran yang dimanfaatkan dalam suatu program pembelajaran contohnya diklat di suatu instansi/lembaga, agar PTP di lembaga tersebut diberikan peran untuk melakukan pengendalian dan evaluasi terhadap penerapan dan pemanfaatannya.</a:t>
            </a:r>
            <a:endParaRPr lang="id-ID"/>
          </a:p>
        </p:txBody>
      </p:sp>
    </p:spTree>
    <p:extLst>
      <p:ext uri="{BB962C8B-B14F-4D97-AF65-F5344CB8AC3E}">
        <p14:creationId xmlns:p14="http://schemas.microsoft.com/office/powerpoint/2010/main" val="383628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Alur ADDIE</a:t>
            </a:r>
            <a:endParaRPr lang="id-ID" dirty="0"/>
          </a:p>
        </p:txBody>
      </p:sp>
      <p:sp>
        <p:nvSpPr>
          <p:cNvPr id="3" name="Content Placeholder 2"/>
          <p:cNvSpPr>
            <a:spLocks noGrp="1"/>
          </p:cNvSpPr>
          <p:nvPr>
            <p:ph idx="1"/>
          </p:nvPr>
        </p:nvSpPr>
        <p:spPr/>
        <p:txBody>
          <a:bodyPr/>
          <a:lstStyle/>
          <a:p>
            <a:pPr marL="0" indent="0">
              <a:buNone/>
            </a:pPr>
            <a:endParaRPr lang="id-ID" dirty="0" smtClean="0"/>
          </a:p>
          <a:p>
            <a:pPr marL="0" indent="0">
              <a:buNone/>
            </a:pPr>
            <a:endParaRPr lang="id-ID" dirty="0" smtClean="0"/>
          </a:p>
          <a:p>
            <a:pPr marL="0" indent="0">
              <a:buNone/>
            </a:pPr>
            <a:endParaRPr lang="id-ID" dirty="0"/>
          </a:p>
        </p:txBody>
      </p:sp>
      <p:graphicFrame>
        <p:nvGraphicFramePr>
          <p:cNvPr id="5" name="Diagram 4"/>
          <p:cNvGraphicFramePr/>
          <p:nvPr>
            <p:extLst>
              <p:ext uri="{D42A27DB-BD31-4B8C-83A1-F6EECF244321}">
                <p14:modId xmlns:p14="http://schemas.microsoft.com/office/powerpoint/2010/main" val="3065534594"/>
              </p:ext>
            </p:extLst>
          </p:nvPr>
        </p:nvGraphicFramePr>
        <p:xfrm>
          <a:off x="977900" y="1587500"/>
          <a:ext cx="9182100" cy="4550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2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Deskripsi</a:t>
            </a:r>
            <a:r>
              <a:rPr lang="en-GB" dirty="0"/>
              <a:t> </a:t>
            </a:r>
            <a:r>
              <a:rPr lang="en-GB" dirty="0" err="1"/>
              <a:t>Pengendalian</a:t>
            </a:r>
            <a:endParaRPr lang="id-ID" dirty="0"/>
          </a:p>
        </p:txBody>
      </p:sp>
      <p:sp>
        <p:nvSpPr>
          <p:cNvPr id="3" name="Content Placeholder 2"/>
          <p:cNvSpPr>
            <a:spLocks noGrp="1"/>
          </p:cNvSpPr>
          <p:nvPr>
            <p:ph idx="1"/>
          </p:nvPr>
        </p:nvSpPr>
        <p:spPr/>
        <p:txBody>
          <a:bodyPr/>
          <a:lstStyle/>
          <a:p>
            <a:pPr marL="0" indent="0">
              <a:buNone/>
            </a:pPr>
            <a:r>
              <a:rPr lang="id-ID" dirty="0"/>
              <a:t>P</a:t>
            </a:r>
            <a:r>
              <a:rPr lang="en-US" dirty="0" err="1"/>
              <a:t>engawasan</a:t>
            </a:r>
            <a:r>
              <a:rPr lang="en-US" dirty="0"/>
              <a:t> </a:t>
            </a:r>
            <a:r>
              <a:rPr lang="en-US" dirty="0" err="1"/>
              <a:t>atas</a:t>
            </a:r>
            <a:r>
              <a:rPr lang="en-US" dirty="0"/>
              <a:t> </a:t>
            </a:r>
            <a:r>
              <a:rPr lang="en-US" dirty="0" err="1"/>
              <a:t>kemajuan</a:t>
            </a:r>
            <a:r>
              <a:rPr lang="en-US" dirty="0"/>
              <a:t> (</a:t>
            </a:r>
            <a:r>
              <a:rPr lang="en-US" dirty="0" err="1"/>
              <a:t>tugas</a:t>
            </a:r>
            <a:r>
              <a:rPr lang="en-US" dirty="0"/>
              <a:t>) </a:t>
            </a:r>
            <a:r>
              <a:rPr lang="en-US" dirty="0" err="1"/>
              <a:t>dengan</a:t>
            </a:r>
            <a:r>
              <a:rPr lang="en-US" dirty="0"/>
              <a:t> </a:t>
            </a:r>
            <a:r>
              <a:rPr lang="en-US" dirty="0" err="1"/>
              <a:t>membandingkan</a:t>
            </a:r>
            <a:r>
              <a:rPr lang="en-US" dirty="0"/>
              <a:t> </a:t>
            </a:r>
            <a:r>
              <a:rPr lang="en-US" dirty="0" err="1"/>
              <a:t>hasil</a:t>
            </a:r>
            <a:r>
              <a:rPr lang="en-US" dirty="0"/>
              <a:t> </a:t>
            </a:r>
            <a:r>
              <a:rPr lang="en-US" dirty="0" err="1"/>
              <a:t>dan</a:t>
            </a:r>
            <a:r>
              <a:rPr lang="en-US" dirty="0"/>
              <a:t> </a:t>
            </a:r>
            <a:r>
              <a:rPr lang="en-US" dirty="0" err="1"/>
              <a:t>sasaran</a:t>
            </a:r>
            <a:r>
              <a:rPr lang="en-US" dirty="0"/>
              <a:t> </a:t>
            </a:r>
            <a:r>
              <a:rPr lang="en-US" dirty="0" err="1"/>
              <a:t>secara</a:t>
            </a:r>
            <a:r>
              <a:rPr lang="en-US" dirty="0"/>
              <a:t> </a:t>
            </a:r>
            <a:r>
              <a:rPr lang="en-US" dirty="0" err="1"/>
              <a:t>teratur</a:t>
            </a:r>
            <a:r>
              <a:rPr lang="en-US" dirty="0"/>
              <a:t> </a:t>
            </a:r>
            <a:r>
              <a:rPr lang="en-US" dirty="0" err="1"/>
              <a:t>serta</a:t>
            </a:r>
            <a:r>
              <a:rPr lang="en-US" dirty="0"/>
              <a:t> </a:t>
            </a:r>
            <a:r>
              <a:rPr lang="en-US" dirty="0" err="1"/>
              <a:t>menyesuaikan</a:t>
            </a:r>
            <a:r>
              <a:rPr lang="en-US" dirty="0"/>
              <a:t> </a:t>
            </a:r>
            <a:r>
              <a:rPr lang="en-US" dirty="0" err="1"/>
              <a:t>usaha</a:t>
            </a:r>
            <a:r>
              <a:rPr lang="en-US" dirty="0"/>
              <a:t> (</a:t>
            </a:r>
            <a:r>
              <a:rPr lang="en-US" dirty="0" err="1"/>
              <a:t>kegiatan</a:t>
            </a:r>
            <a:r>
              <a:rPr lang="en-US" dirty="0"/>
              <a:t>) </a:t>
            </a:r>
            <a:r>
              <a:rPr lang="en-US" dirty="0" err="1"/>
              <a:t>dengan</a:t>
            </a:r>
            <a:r>
              <a:rPr lang="en-US" dirty="0"/>
              <a:t> </a:t>
            </a:r>
            <a:r>
              <a:rPr lang="en-US" dirty="0" err="1"/>
              <a:t>hasil</a:t>
            </a:r>
            <a:r>
              <a:rPr lang="en-US" dirty="0"/>
              <a:t> </a:t>
            </a:r>
            <a:r>
              <a:rPr lang="en-US" dirty="0" err="1"/>
              <a:t>pengawasan</a:t>
            </a:r>
            <a:r>
              <a:rPr lang="en-US" dirty="0"/>
              <a:t>. </a:t>
            </a:r>
            <a:r>
              <a:rPr lang="en-US" dirty="0" err="1"/>
              <a:t>Segala</a:t>
            </a:r>
            <a:r>
              <a:rPr lang="en-US" dirty="0"/>
              <a:t> </a:t>
            </a:r>
            <a:r>
              <a:rPr lang="en-US" dirty="0" err="1"/>
              <a:t>aktifitas</a:t>
            </a:r>
            <a:r>
              <a:rPr lang="en-US" dirty="0"/>
              <a:t> </a:t>
            </a:r>
            <a:r>
              <a:rPr lang="en-US" dirty="0" err="1"/>
              <a:t>pengawasan</a:t>
            </a:r>
            <a:r>
              <a:rPr lang="en-US" dirty="0"/>
              <a:t> </a:t>
            </a:r>
            <a:r>
              <a:rPr lang="en-US" dirty="0" err="1"/>
              <a:t>atau</a:t>
            </a:r>
            <a:r>
              <a:rPr lang="en-US" dirty="0"/>
              <a:t> </a:t>
            </a:r>
            <a:r>
              <a:rPr lang="en-US" dirty="0" err="1"/>
              <a:t>pemantauan</a:t>
            </a:r>
            <a:r>
              <a:rPr lang="en-US" dirty="0"/>
              <a:t> </a:t>
            </a:r>
            <a:r>
              <a:rPr lang="en-US" dirty="0" err="1"/>
              <a:t>terhadap</a:t>
            </a:r>
            <a:r>
              <a:rPr lang="en-US" dirty="0"/>
              <a:t> </a:t>
            </a:r>
            <a:r>
              <a:rPr lang="en-US" dirty="0" err="1"/>
              <a:t>suatu</a:t>
            </a:r>
            <a:r>
              <a:rPr lang="en-US" dirty="0"/>
              <a:t> proses </a:t>
            </a:r>
            <a:r>
              <a:rPr lang="en-US" dirty="0" err="1"/>
              <a:t>kegiatan</a:t>
            </a:r>
            <a:r>
              <a:rPr lang="en-US" dirty="0"/>
              <a:t> </a:t>
            </a:r>
            <a:r>
              <a:rPr lang="en-US" dirty="0" err="1"/>
              <a:t>dengan</a:t>
            </a:r>
            <a:r>
              <a:rPr lang="en-US" dirty="0"/>
              <a:t> </a:t>
            </a:r>
            <a:r>
              <a:rPr lang="en-US" dirty="0" err="1"/>
              <a:t>melakukan</a:t>
            </a:r>
            <a:r>
              <a:rPr lang="en-US" dirty="0"/>
              <a:t> </a:t>
            </a:r>
            <a:r>
              <a:rPr lang="en-US" dirty="0" err="1"/>
              <a:t>dokumentasi-dokumentasi</a:t>
            </a:r>
            <a:r>
              <a:rPr lang="en-US" dirty="0"/>
              <a:t> </a:t>
            </a:r>
            <a:r>
              <a:rPr lang="en-US" dirty="0" err="1"/>
              <a:t>bukti</a:t>
            </a:r>
            <a:r>
              <a:rPr lang="en-US" dirty="0"/>
              <a:t> </a:t>
            </a:r>
            <a:r>
              <a:rPr lang="en-US" dirty="0" err="1"/>
              <a:t>terhadap</a:t>
            </a:r>
            <a:r>
              <a:rPr lang="en-US" dirty="0"/>
              <a:t> </a:t>
            </a:r>
            <a:r>
              <a:rPr lang="en-US" dirty="0" err="1"/>
              <a:t>pelaksanaan</a:t>
            </a:r>
            <a:r>
              <a:rPr lang="en-US" dirty="0"/>
              <a:t> </a:t>
            </a:r>
            <a:r>
              <a:rPr lang="en-US" dirty="0" err="1"/>
              <a:t>suatu</a:t>
            </a:r>
            <a:r>
              <a:rPr lang="en-US" dirty="0"/>
              <a:t> program </a:t>
            </a:r>
            <a:r>
              <a:rPr lang="en-US" dirty="0" err="1"/>
              <a:t>penerapan</a:t>
            </a:r>
            <a:r>
              <a:rPr lang="en-US" dirty="0"/>
              <a:t> </a:t>
            </a:r>
            <a:r>
              <a:rPr lang="en-US" dirty="0" err="1"/>
              <a:t>maupun</a:t>
            </a:r>
            <a:r>
              <a:rPr lang="en-US" dirty="0"/>
              <a:t> </a:t>
            </a:r>
            <a:r>
              <a:rPr lang="en-US" dirty="0" err="1"/>
              <a:t>pemanfaatan</a:t>
            </a:r>
            <a:r>
              <a:rPr lang="en-US" dirty="0"/>
              <a:t> </a:t>
            </a:r>
            <a:r>
              <a:rPr lang="en-US" dirty="0" err="1"/>
              <a:t>sehingga</a:t>
            </a:r>
            <a:r>
              <a:rPr lang="en-US" dirty="0"/>
              <a:t> </a:t>
            </a:r>
            <a:r>
              <a:rPr lang="en-US" dirty="0" err="1"/>
              <a:t>dapat</a:t>
            </a:r>
            <a:r>
              <a:rPr lang="en-US" dirty="0"/>
              <a:t> </a:t>
            </a:r>
            <a:r>
              <a:rPr lang="en-US" dirty="0" err="1"/>
              <a:t>mencapai</a:t>
            </a:r>
            <a:r>
              <a:rPr lang="en-US" dirty="0"/>
              <a:t> target </a:t>
            </a:r>
            <a:r>
              <a:rPr lang="en-US" dirty="0" err="1"/>
              <a:t>atau</a:t>
            </a:r>
            <a:r>
              <a:rPr lang="en-US" dirty="0"/>
              <a:t> </a:t>
            </a:r>
            <a:r>
              <a:rPr lang="en-US" dirty="0" err="1"/>
              <a:t>tujuan</a:t>
            </a:r>
            <a:r>
              <a:rPr lang="en-US" dirty="0"/>
              <a:t> yang </a:t>
            </a:r>
            <a:r>
              <a:rPr lang="en-US" dirty="0" err="1"/>
              <a:t>dicapai</a:t>
            </a:r>
            <a:r>
              <a:rPr lang="id-ID" dirty="0"/>
              <a:t>.</a:t>
            </a:r>
          </a:p>
        </p:txBody>
      </p:sp>
    </p:spTree>
    <p:extLst>
      <p:ext uri="{BB962C8B-B14F-4D97-AF65-F5344CB8AC3E}">
        <p14:creationId xmlns:p14="http://schemas.microsoft.com/office/powerpoint/2010/main" val="41348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Pengendalian</a:t>
            </a:r>
            <a:r>
              <a:rPr lang="en-GB" dirty="0" smtClean="0"/>
              <a:t> (</a:t>
            </a:r>
            <a:r>
              <a:rPr lang="id-ID" dirty="0" err="1"/>
              <a:t>u</a:t>
            </a:r>
            <a:r>
              <a:rPr lang="en-GB" dirty="0" err="1" smtClean="0"/>
              <a:t>nsur</a:t>
            </a:r>
            <a:r>
              <a:rPr lang="en-GB" dirty="0" smtClean="0"/>
              <a:t> II sub </a:t>
            </a:r>
            <a:r>
              <a:rPr lang="id-ID" dirty="0" err="1"/>
              <a:t>u</a:t>
            </a:r>
            <a:r>
              <a:rPr lang="en-GB" dirty="0" err="1" smtClean="0"/>
              <a:t>nsur</a:t>
            </a:r>
            <a:r>
              <a:rPr lang="en-GB" dirty="0" smtClean="0"/>
              <a:t> E)</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253375"/>
              </p:ext>
            </p:extLst>
          </p:nvPr>
        </p:nvGraphicFramePr>
        <p:xfrm>
          <a:off x="850900" y="1825625"/>
          <a:ext cx="10515600" cy="3235960"/>
        </p:xfrm>
        <a:graphic>
          <a:graphicData uri="http://schemas.openxmlformats.org/drawingml/2006/table">
            <a:tbl>
              <a:tblPr firstRow="1" bandRow="1">
                <a:tableStyleId>{5C22544A-7EE6-4342-B048-85BDC9FD1C3A}</a:tableStyleId>
              </a:tblPr>
              <a:tblGrid>
                <a:gridCol w="5041900"/>
                <a:gridCol w="2171700"/>
                <a:gridCol w="1435100"/>
                <a:gridCol w="1866900"/>
              </a:tblGrid>
              <a:tr h="370840">
                <a:tc>
                  <a:txBody>
                    <a:bodyPr/>
                    <a:lstStyle/>
                    <a:p>
                      <a:pPr algn="ctr"/>
                      <a:r>
                        <a:rPr lang="en-GB" dirty="0" err="1" smtClean="0"/>
                        <a:t>Butir</a:t>
                      </a:r>
                      <a:r>
                        <a:rPr lang="en-GB" dirty="0" smtClean="0"/>
                        <a:t> </a:t>
                      </a:r>
                      <a:r>
                        <a:rPr lang="en-GB" dirty="0" err="1" smtClean="0"/>
                        <a:t>Kegiatan</a:t>
                      </a:r>
                      <a:endParaRPr lang="id-ID" dirty="0"/>
                    </a:p>
                  </a:txBody>
                  <a:tcPr/>
                </a:tc>
                <a:tc>
                  <a:txBody>
                    <a:bodyPr/>
                    <a:lstStyle/>
                    <a:p>
                      <a:pPr algn="ctr"/>
                      <a:r>
                        <a:rPr lang="en-GB" dirty="0" err="1" smtClean="0"/>
                        <a:t>Hasil</a:t>
                      </a:r>
                      <a:r>
                        <a:rPr lang="en-GB" dirty="0" smtClean="0"/>
                        <a:t> </a:t>
                      </a:r>
                      <a:r>
                        <a:rPr lang="en-GB" dirty="0" err="1" smtClean="0"/>
                        <a:t>Kerja</a:t>
                      </a:r>
                      <a:r>
                        <a:rPr lang="en-GB" dirty="0" smtClean="0"/>
                        <a:t> (output)</a:t>
                      </a:r>
                      <a:endParaRPr lang="id-ID" dirty="0"/>
                    </a:p>
                  </a:txBody>
                  <a:tcPr/>
                </a:tc>
                <a:tc>
                  <a:txBody>
                    <a:bodyPr/>
                    <a:lstStyle/>
                    <a:p>
                      <a:pPr algn="ctr"/>
                      <a:r>
                        <a:rPr lang="en-GB" dirty="0" err="1" smtClean="0"/>
                        <a:t>Angka</a:t>
                      </a:r>
                      <a:r>
                        <a:rPr lang="en-GB" dirty="0" smtClean="0"/>
                        <a:t> </a:t>
                      </a:r>
                      <a:r>
                        <a:rPr lang="en-GB" dirty="0" err="1" smtClean="0"/>
                        <a:t>Kredit</a:t>
                      </a:r>
                      <a:endParaRPr lang="id-ID" dirty="0"/>
                    </a:p>
                  </a:txBody>
                  <a:tcPr/>
                </a:tc>
                <a:tc>
                  <a:txBody>
                    <a:bodyPr/>
                    <a:lstStyle/>
                    <a:p>
                      <a:pPr algn="ctr"/>
                      <a:r>
                        <a:rPr lang="en-GB" dirty="0" err="1" smtClean="0"/>
                        <a:t>Pelaksana</a:t>
                      </a:r>
                      <a:r>
                        <a:rPr lang="en-GB" dirty="0" smtClean="0"/>
                        <a:t> </a:t>
                      </a:r>
                      <a:r>
                        <a:rPr lang="en-GB" dirty="0" err="1" smtClean="0"/>
                        <a:t>Tugas</a:t>
                      </a:r>
                      <a:r>
                        <a:rPr lang="en-GB" dirty="0" smtClean="0"/>
                        <a:t> (</a:t>
                      </a:r>
                      <a:r>
                        <a:rPr lang="en-GB" dirty="0" err="1" smtClean="0"/>
                        <a:t>Jenjang</a:t>
                      </a:r>
                      <a:r>
                        <a:rPr lang="en-GB" dirty="0" smtClean="0"/>
                        <a:t>)</a:t>
                      </a:r>
                      <a:endParaRPr lang="id-ID" dirty="0"/>
                    </a:p>
                  </a:txBody>
                  <a:tcPr/>
                </a:tc>
              </a:tr>
              <a:tr h="370840">
                <a:tc gridSpan="3">
                  <a:txBody>
                    <a:bodyPr/>
                    <a:lstStyle/>
                    <a:p>
                      <a:pPr algn="l" fontAlgn="ctr"/>
                      <a:r>
                        <a:rPr lang="id-ID" sz="1400" b="0" i="0" u="none" strike="noStrike" dirty="0">
                          <a:effectLst/>
                          <a:latin typeface="Bookman Old Style" panose="02050604050505020204" pitchFamily="18" charset="0"/>
                        </a:rPr>
                        <a:t>Mengendalikan/memantau sistem model pembelajaran terhadap:</a:t>
                      </a:r>
                    </a:p>
                  </a:txBody>
                  <a:tcPr marL="9525" marR="9525" marT="9525" marB="0" anchor="ctr"/>
                </a:tc>
                <a:tc hMerge="1">
                  <a:txBody>
                    <a:bodyPr/>
                    <a:lstStyle/>
                    <a:p>
                      <a:endParaRPr lang="id-ID"/>
                    </a:p>
                  </a:txBody>
                  <a:tcPr/>
                </a:tc>
                <a:tc hMerge="1">
                  <a:txBody>
                    <a:bodyPr/>
                    <a:lstStyle/>
                    <a:p>
                      <a:endParaRPr lang="id-ID"/>
                    </a:p>
                  </a:txBody>
                  <a:tcPr/>
                </a:tc>
                <a:tc>
                  <a:txBody>
                    <a:bodyPr/>
                    <a:lstStyle/>
                    <a:p>
                      <a:endParaRPr lang="id-ID" dirty="0"/>
                    </a:p>
                  </a:txBody>
                  <a:tcPr/>
                </a:tc>
              </a:tr>
              <a:tr h="370840">
                <a:tc>
                  <a:txBody>
                    <a:bodyPr/>
                    <a:lstStyle/>
                    <a:p>
                      <a:r>
                        <a:rPr lang="en-GB" dirty="0" smtClean="0"/>
                        <a:t>1. </a:t>
                      </a:r>
                      <a:r>
                        <a:rPr lang="en-GB" dirty="0" err="1" smtClean="0"/>
                        <a:t>pemanfaatan</a:t>
                      </a:r>
                      <a:r>
                        <a:rPr lang="en-GB" dirty="0" smtClean="0"/>
                        <a:t> media </a:t>
                      </a:r>
                      <a:r>
                        <a:rPr lang="en-GB" dirty="0" err="1" smtClean="0"/>
                        <a:t>pembelajaran</a:t>
                      </a:r>
                      <a:r>
                        <a:rPr lang="en-GB" dirty="0" smtClean="0"/>
                        <a:t> </a:t>
                      </a:r>
                      <a:endParaRPr lang="id-ID" dirty="0"/>
                    </a:p>
                  </a:txBody>
                  <a:tcPr/>
                </a:tc>
                <a:tc>
                  <a:txBody>
                    <a:bodyPr/>
                    <a:lstStyle/>
                    <a:p>
                      <a:r>
                        <a:rPr lang="en-GB" dirty="0" err="1" smtClean="0"/>
                        <a:t>Laporan</a:t>
                      </a:r>
                      <a:endParaRPr lang="id-ID" dirty="0"/>
                    </a:p>
                  </a:txBody>
                  <a:tcPr/>
                </a:tc>
                <a:tc>
                  <a:txBody>
                    <a:bodyPr/>
                    <a:lstStyle/>
                    <a:p>
                      <a:r>
                        <a:rPr lang="en-GB" dirty="0" smtClean="0"/>
                        <a:t>0,61</a:t>
                      </a:r>
                      <a:endParaRPr lang="id-ID" dirty="0"/>
                    </a:p>
                  </a:txBody>
                  <a:tcPr/>
                </a:tc>
                <a:tc>
                  <a:txBody>
                    <a:bodyPr/>
                    <a:lstStyle/>
                    <a:p>
                      <a:r>
                        <a:rPr lang="en-GB" dirty="0" err="1" smtClean="0"/>
                        <a:t>Ahli</a:t>
                      </a:r>
                      <a:r>
                        <a:rPr lang="en-GB" dirty="0" smtClean="0"/>
                        <a:t> </a:t>
                      </a:r>
                      <a:r>
                        <a:rPr lang="en-GB" dirty="0" err="1" smtClean="0"/>
                        <a:t>Pertama</a:t>
                      </a:r>
                      <a:endParaRPr lang="id-ID" dirty="0"/>
                    </a:p>
                  </a:txBody>
                  <a:tcPr/>
                </a:tc>
              </a:tr>
              <a:tr h="370840">
                <a:tc>
                  <a:txBody>
                    <a:bodyPr/>
                    <a:lstStyle/>
                    <a:p>
                      <a:r>
                        <a:rPr lang="en-GB" dirty="0" smtClean="0"/>
                        <a:t>2. </a:t>
                      </a:r>
                      <a:r>
                        <a:rPr lang="en-GB" dirty="0" err="1" smtClean="0"/>
                        <a:t>pemanfaatan</a:t>
                      </a:r>
                      <a:r>
                        <a:rPr lang="en-GB" dirty="0" smtClean="0"/>
                        <a:t> hypermedia</a:t>
                      </a:r>
                      <a:endParaRPr lang="id-ID" dirty="0"/>
                    </a:p>
                  </a:txBody>
                  <a:tcPr/>
                </a:tc>
                <a:tc>
                  <a:txBody>
                    <a:bodyPr/>
                    <a:lstStyle/>
                    <a:p>
                      <a:r>
                        <a:rPr lang="en-GB" dirty="0" err="1" smtClean="0"/>
                        <a:t>Laporan</a:t>
                      </a:r>
                      <a:endParaRPr lang="id-ID" dirty="0"/>
                    </a:p>
                  </a:txBody>
                  <a:tcPr/>
                </a:tc>
                <a:tc>
                  <a:txBody>
                    <a:bodyPr/>
                    <a:lstStyle/>
                    <a:p>
                      <a:r>
                        <a:rPr lang="en-GB" dirty="0" smtClean="0"/>
                        <a:t>0,81</a:t>
                      </a:r>
                      <a:endParaRPr lang="id-ID" dirty="0"/>
                    </a:p>
                  </a:txBody>
                  <a:tcPr/>
                </a:tc>
                <a:tc>
                  <a:txBody>
                    <a:bodyPr/>
                    <a:lstStyle/>
                    <a:p>
                      <a:r>
                        <a:rPr lang="en-GB" dirty="0" err="1" smtClean="0"/>
                        <a:t>Ahli</a:t>
                      </a:r>
                      <a:r>
                        <a:rPr lang="en-GB" baseline="0" dirty="0" smtClean="0"/>
                        <a:t> </a:t>
                      </a:r>
                      <a:r>
                        <a:rPr lang="en-GB" baseline="0" dirty="0" err="1" smtClean="0"/>
                        <a:t>Muda</a:t>
                      </a:r>
                      <a:endParaRPr lang="id-ID" dirty="0"/>
                    </a:p>
                  </a:txBody>
                  <a:tcPr/>
                </a:tc>
              </a:tr>
              <a:tr h="370840">
                <a:tc>
                  <a:txBody>
                    <a:bodyPr/>
                    <a:lstStyle/>
                    <a:p>
                      <a:r>
                        <a:rPr lang="en-GB" dirty="0" smtClean="0"/>
                        <a:t>3. </a:t>
                      </a:r>
                      <a:r>
                        <a:rPr lang="en-GB" dirty="0" err="1" smtClean="0"/>
                        <a:t>penerapan</a:t>
                      </a:r>
                      <a:r>
                        <a:rPr lang="en-GB" dirty="0" smtClean="0"/>
                        <a:t> model e-</a:t>
                      </a:r>
                      <a:r>
                        <a:rPr lang="en-GB" dirty="0" err="1" smtClean="0"/>
                        <a:t>pembelajaran</a:t>
                      </a:r>
                      <a:endParaRPr lang="id-ID" dirty="0"/>
                    </a:p>
                  </a:txBody>
                  <a:tcPr/>
                </a:tc>
                <a:tc>
                  <a:txBody>
                    <a:bodyPr/>
                    <a:lstStyle/>
                    <a:p>
                      <a:r>
                        <a:rPr lang="en-GB" dirty="0" err="1" smtClean="0"/>
                        <a:t>Laporan</a:t>
                      </a:r>
                      <a:endParaRPr lang="id-ID" dirty="0"/>
                    </a:p>
                  </a:txBody>
                  <a:tcPr/>
                </a:tc>
                <a:tc>
                  <a:txBody>
                    <a:bodyPr/>
                    <a:lstStyle/>
                    <a:p>
                      <a:r>
                        <a:rPr lang="en-GB" dirty="0" smtClean="0"/>
                        <a:t>1,06</a:t>
                      </a:r>
                      <a:endParaRPr lang="id-ID" dirty="0"/>
                    </a:p>
                  </a:txBody>
                  <a:tcPr/>
                </a:tc>
                <a:tc>
                  <a:txBody>
                    <a:bodyPr/>
                    <a:lstStyle/>
                    <a:p>
                      <a:r>
                        <a:rPr lang="en-GB" dirty="0" err="1" smtClean="0"/>
                        <a:t>Ahli</a:t>
                      </a:r>
                      <a:r>
                        <a:rPr lang="en-GB" dirty="0" smtClean="0"/>
                        <a:t> </a:t>
                      </a:r>
                      <a:r>
                        <a:rPr lang="en-GB" dirty="0" err="1" smtClean="0"/>
                        <a:t>Madya</a:t>
                      </a:r>
                      <a:endParaRPr lang="id-ID" dirty="0"/>
                    </a:p>
                  </a:txBody>
                  <a:tcPr/>
                </a:tc>
              </a:tr>
              <a:tr h="370840">
                <a:tc>
                  <a:txBody>
                    <a:bodyPr/>
                    <a:lstStyle/>
                    <a:p>
                      <a:r>
                        <a:rPr lang="en-GB" dirty="0" smtClean="0"/>
                        <a:t>4. </a:t>
                      </a:r>
                      <a:r>
                        <a:rPr lang="en-GB" dirty="0" err="1" smtClean="0"/>
                        <a:t>penerapan</a:t>
                      </a:r>
                      <a:r>
                        <a:rPr lang="en-GB" dirty="0" smtClean="0"/>
                        <a:t> model </a:t>
                      </a:r>
                      <a:r>
                        <a:rPr lang="en-GB" dirty="0" err="1" smtClean="0"/>
                        <a:t>pembelajaran</a:t>
                      </a:r>
                      <a:r>
                        <a:rPr lang="en-GB" dirty="0" smtClean="0"/>
                        <a:t> </a:t>
                      </a:r>
                      <a:r>
                        <a:rPr lang="en-GB" dirty="0" err="1" smtClean="0"/>
                        <a:t>kompleks</a:t>
                      </a:r>
                      <a:endParaRPr lang="id-ID" dirty="0"/>
                    </a:p>
                  </a:txBody>
                  <a:tcPr/>
                </a:tc>
                <a:tc>
                  <a:txBody>
                    <a:bodyPr/>
                    <a:lstStyle/>
                    <a:p>
                      <a:r>
                        <a:rPr lang="en-GB" dirty="0" err="1" smtClean="0"/>
                        <a:t>Laporan</a:t>
                      </a:r>
                      <a:endParaRPr lang="id-ID" dirty="0"/>
                    </a:p>
                  </a:txBody>
                  <a:tcPr/>
                </a:tc>
                <a:tc>
                  <a:txBody>
                    <a:bodyPr/>
                    <a:lstStyle/>
                    <a:p>
                      <a:r>
                        <a:rPr lang="en-GB" dirty="0" smtClean="0"/>
                        <a:t>2,53</a:t>
                      </a:r>
                      <a:endParaRPr lang="id-ID" dirty="0"/>
                    </a:p>
                  </a:txBody>
                  <a:tcPr/>
                </a:tc>
                <a:tc>
                  <a:txBody>
                    <a:bodyPr/>
                    <a:lstStyle/>
                    <a:p>
                      <a:r>
                        <a:rPr lang="en-GB" dirty="0" err="1" smtClean="0"/>
                        <a:t>Ahli</a:t>
                      </a:r>
                      <a:r>
                        <a:rPr lang="en-GB" dirty="0" smtClean="0"/>
                        <a:t> </a:t>
                      </a:r>
                      <a:r>
                        <a:rPr lang="en-GB" dirty="0" err="1" smtClean="0"/>
                        <a:t>Utama</a:t>
                      </a:r>
                      <a:endParaRPr lang="id-ID" dirty="0"/>
                    </a:p>
                  </a:txBody>
                  <a:tcPr/>
                </a:tc>
              </a:tr>
              <a:tr h="370840">
                <a:tc>
                  <a:txBody>
                    <a:bodyPr/>
                    <a:lstStyle/>
                    <a:p>
                      <a:r>
                        <a:rPr lang="en-GB" dirty="0" smtClean="0"/>
                        <a:t>5. </a:t>
                      </a:r>
                      <a:r>
                        <a:rPr lang="en-GB" dirty="0" err="1" smtClean="0"/>
                        <a:t>pemanfaatan</a:t>
                      </a:r>
                      <a:r>
                        <a:rPr lang="en-GB" dirty="0" smtClean="0"/>
                        <a:t> </a:t>
                      </a:r>
                      <a:r>
                        <a:rPr lang="en-GB" dirty="0" err="1" smtClean="0"/>
                        <a:t>aplikasi</a:t>
                      </a:r>
                      <a:r>
                        <a:rPr lang="en-GB" dirty="0" smtClean="0"/>
                        <a:t> e-</a:t>
                      </a:r>
                      <a:r>
                        <a:rPr lang="en-GB" dirty="0" err="1" smtClean="0"/>
                        <a:t>pembelajaran</a:t>
                      </a:r>
                      <a:endParaRPr lang="id-ID" dirty="0"/>
                    </a:p>
                  </a:txBody>
                  <a:tcPr/>
                </a:tc>
                <a:tc>
                  <a:txBody>
                    <a:bodyPr/>
                    <a:lstStyle/>
                    <a:p>
                      <a:r>
                        <a:rPr lang="en-GB" dirty="0" err="1" smtClean="0"/>
                        <a:t>Laporan</a:t>
                      </a:r>
                      <a:endParaRPr lang="id-ID" dirty="0"/>
                    </a:p>
                  </a:txBody>
                  <a:tcPr/>
                </a:tc>
                <a:tc>
                  <a:txBody>
                    <a:bodyPr/>
                    <a:lstStyle/>
                    <a:p>
                      <a:r>
                        <a:rPr lang="en-GB" dirty="0" smtClean="0"/>
                        <a:t>1,71</a:t>
                      </a:r>
                      <a:endParaRPr lang="id-ID" dirty="0"/>
                    </a:p>
                  </a:txBody>
                  <a:tcPr/>
                </a:tc>
                <a:tc>
                  <a:txBody>
                    <a:bodyPr/>
                    <a:lstStyle/>
                    <a:p>
                      <a:r>
                        <a:rPr lang="en-GB" dirty="0" err="1" smtClean="0"/>
                        <a:t>Ahli</a:t>
                      </a:r>
                      <a:r>
                        <a:rPr lang="en-GB" dirty="0" smtClean="0"/>
                        <a:t> </a:t>
                      </a:r>
                      <a:r>
                        <a:rPr lang="en-GB" dirty="0" err="1" smtClean="0"/>
                        <a:t>Madya</a:t>
                      </a:r>
                      <a:endParaRPr lang="id-ID" dirty="0"/>
                    </a:p>
                  </a:txBody>
                  <a:tcPr/>
                </a:tc>
              </a:tr>
              <a:tr h="370840">
                <a:tc>
                  <a:txBody>
                    <a:bodyPr/>
                    <a:lstStyle/>
                    <a:p>
                      <a:r>
                        <a:rPr lang="en-GB" dirty="0" smtClean="0"/>
                        <a:t>6. </a:t>
                      </a:r>
                      <a:r>
                        <a:rPr lang="en-GB" dirty="0" err="1" smtClean="0"/>
                        <a:t>penerapan</a:t>
                      </a:r>
                      <a:r>
                        <a:rPr lang="en-GB" dirty="0" smtClean="0"/>
                        <a:t> </a:t>
                      </a:r>
                      <a:r>
                        <a:rPr lang="en-GB" dirty="0" err="1" smtClean="0"/>
                        <a:t>inovasi</a:t>
                      </a:r>
                      <a:r>
                        <a:rPr lang="en-GB" baseline="0" dirty="0" smtClean="0"/>
                        <a:t> </a:t>
                      </a:r>
                      <a:r>
                        <a:rPr lang="en-GB" baseline="0" dirty="0" err="1" smtClean="0"/>
                        <a:t>teknologi</a:t>
                      </a:r>
                      <a:r>
                        <a:rPr lang="en-GB" baseline="0" dirty="0" smtClean="0"/>
                        <a:t> </a:t>
                      </a:r>
                      <a:r>
                        <a:rPr lang="en-GB" baseline="0" dirty="0" err="1" smtClean="0"/>
                        <a:t>pembelajaran</a:t>
                      </a:r>
                      <a:endParaRPr lang="id-ID" dirty="0"/>
                    </a:p>
                  </a:txBody>
                  <a:tcPr/>
                </a:tc>
                <a:tc>
                  <a:txBody>
                    <a:bodyPr/>
                    <a:lstStyle/>
                    <a:p>
                      <a:r>
                        <a:rPr lang="en-GB" dirty="0" err="1" smtClean="0"/>
                        <a:t>Laporan</a:t>
                      </a:r>
                      <a:endParaRPr lang="id-ID" dirty="0"/>
                    </a:p>
                  </a:txBody>
                  <a:tcPr/>
                </a:tc>
                <a:tc>
                  <a:txBody>
                    <a:bodyPr/>
                    <a:lstStyle/>
                    <a:p>
                      <a:r>
                        <a:rPr lang="en-GB" dirty="0" smtClean="0"/>
                        <a:t>2,53</a:t>
                      </a:r>
                      <a:endParaRPr lang="id-ID" dirty="0"/>
                    </a:p>
                  </a:txBody>
                  <a:tcPr/>
                </a:tc>
                <a:tc>
                  <a:txBody>
                    <a:bodyPr/>
                    <a:lstStyle/>
                    <a:p>
                      <a:r>
                        <a:rPr lang="en-GB" dirty="0" err="1" smtClean="0"/>
                        <a:t>Ahli</a:t>
                      </a:r>
                      <a:r>
                        <a:rPr lang="en-GB" dirty="0" smtClean="0"/>
                        <a:t> </a:t>
                      </a:r>
                      <a:r>
                        <a:rPr lang="en-GB" dirty="0" err="1" smtClean="0"/>
                        <a:t>Utama</a:t>
                      </a:r>
                      <a:endParaRPr lang="id-ID" dirty="0"/>
                    </a:p>
                  </a:txBody>
                  <a:tcPr/>
                </a:tc>
              </a:tr>
            </a:tbl>
          </a:graphicData>
        </a:graphic>
      </p:graphicFrame>
    </p:spTree>
    <p:extLst>
      <p:ext uri="{BB962C8B-B14F-4D97-AF65-F5344CB8AC3E}">
        <p14:creationId xmlns:p14="http://schemas.microsoft.com/office/powerpoint/2010/main" val="1709021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fontScale="90000"/>
          </a:bodyPr>
          <a:lstStyle/>
          <a:p>
            <a:r>
              <a:rPr lang="id-ID" sz="2800" dirty="0">
                <a:latin typeface="Bookman Old Style" panose="02050604050505020204" pitchFamily="18" charset="0"/>
              </a:rPr>
              <a:t>Mengendalikan/memantau sistem model pembelajaran </a:t>
            </a:r>
            <a:r>
              <a:rPr lang="id-ID" sz="2800" dirty="0" smtClean="0">
                <a:latin typeface="Bookman Old Style" panose="02050604050505020204" pitchFamily="18" charset="0"/>
              </a:rPr>
              <a:t>terhadap</a:t>
            </a:r>
            <a:r>
              <a:rPr lang="en-GB" sz="2800" dirty="0" smtClean="0">
                <a:latin typeface="Bookman Old Style" panose="02050604050505020204" pitchFamily="18" charset="0"/>
              </a:rPr>
              <a:t> </a:t>
            </a:r>
            <a:r>
              <a:rPr lang="en-GB" sz="2800" dirty="0" err="1" smtClean="0">
                <a:latin typeface="Bookman Old Style" panose="02050604050505020204" pitchFamily="18" charset="0"/>
              </a:rPr>
              <a:t>pemanfaatan</a:t>
            </a:r>
            <a:r>
              <a:rPr lang="en-GB" sz="2800" dirty="0" smtClean="0">
                <a:latin typeface="Bookman Old Style" panose="02050604050505020204" pitchFamily="18" charset="0"/>
              </a:rPr>
              <a:t> media </a:t>
            </a:r>
            <a:r>
              <a:rPr lang="en-GB"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2401390"/>
              </p:ext>
            </p:extLst>
          </p:nvPr>
        </p:nvGraphicFramePr>
        <p:xfrm>
          <a:off x="683048" y="1509310"/>
          <a:ext cx="10609242" cy="5697770"/>
        </p:xfrm>
        <a:graphic>
          <a:graphicData uri="http://schemas.openxmlformats.org/drawingml/2006/table">
            <a:tbl>
              <a:tblPr firstRow="1" firstCol="1" bandRow="1">
                <a:tableStyleId>{5C22544A-7EE6-4342-B048-85BDC9FD1C3A}</a:tableStyleId>
              </a:tblPr>
              <a:tblGrid>
                <a:gridCol w="1470911"/>
                <a:gridCol w="1256650"/>
                <a:gridCol w="3678020"/>
                <a:gridCol w="4203661"/>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E: </a:t>
                      </a:r>
                      <a:r>
                        <a:rPr lang="en-US" sz="1400" dirty="0" err="1">
                          <a:effectLst/>
                        </a:rPr>
                        <a:t>Pengendalian</a:t>
                      </a:r>
                      <a:r>
                        <a:rPr lang="en-US" sz="1400" dirty="0">
                          <a:effectLst/>
                        </a:rPr>
                        <a:t> (</a:t>
                      </a:r>
                      <a:r>
                        <a:rPr lang="en-US" sz="1400" dirty="0" err="1">
                          <a:effectLst/>
                        </a:rPr>
                        <a:t>Pemantauan</a:t>
                      </a:r>
                      <a:r>
                        <a:rPr lang="en-US" sz="1400" dirty="0">
                          <a:effectLst/>
                        </a:rPr>
                        <a:t>)</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tr>
              <a:tr h="525134">
                <a:tc gridSpan="4">
                  <a:txBody>
                    <a:bodyPr/>
                    <a:lstStyle/>
                    <a:p>
                      <a:pPr algn="l">
                        <a:lnSpc>
                          <a:spcPct val="107000"/>
                        </a:lnSpc>
                        <a:spcAft>
                          <a:spcPts val="0"/>
                        </a:spcAft>
                        <a:tabLst>
                          <a:tab pos="1890395" algn="l"/>
                        </a:tabLst>
                      </a:pPr>
                      <a:r>
                        <a:rPr lang="it-IT" sz="1400" dirty="0">
                          <a:effectLst/>
                        </a:rPr>
                        <a:t>Butir Kegiatan: </a:t>
                      </a:r>
                      <a:r>
                        <a:rPr lang="id-ID" sz="1400" dirty="0">
                          <a:effectLst/>
                        </a:rPr>
                        <a:t>1. </a:t>
                      </a:r>
                      <a:r>
                        <a:rPr lang="en-US" sz="1400" dirty="0" err="1">
                          <a:effectLst/>
                        </a:rPr>
                        <a:t>Mengendalikan</a:t>
                      </a:r>
                      <a:r>
                        <a:rPr lang="en-US" sz="1400" dirty="0">
                          <a:effectLst/>
                        </a:rPr>
                        <a:t>/</a:t>
                      </a:r>
                      <a:r>
                        <a:rPr lang="en-US" sz="1400" dirty="0" err="1">
                          <a:effectLst/>
                        </a:rPr>
                        <a:t>memantau</a:t>
                      </a:r>
                      <a:r>
                        <a:rPr lang="en-US" sz="1400" dirty="0">
                          <a:effectLst/>
                        </a:rPr>
                        <a:t> </a:t>
                      </a:r>
                      <a:r>
                        <a:rPr lang="en-US" sz="1400" dirty="0" err="1">
                          <a:effectLst/>
                        </a:rPr>
                        <a:t>sistem</a:t>
                      </a:r>
                      <a:r>
                        <a:rPr lang="en-US" sz="1400" dirty="0">
                          <a:effectLst/>
                        </a:rPr>
                        <a:t> model </a:t>
                      </a:r>
                      <a:r>
                        <a:rPr lang="en-US" sz="1400" dirty="0" err="1">
                          <a:effectLst/>
                        </a:rPr>
                        <a:t>pembelajaran</a:t>
                      </a:r>
                      <a:r>
                        <a:rPr lang="en-US" sz="1400" dirty="0">
                          <a:effectLst/>
                        </a:rPr>
                        <a:t> </a:t>
                      </a:r>
                      <a:r>
                        <a:rPr lang="en-US" sz="1400" dirty="0" err="1">
                          <a:effectLst/>
                        </a:rPr>
                        <a:t>terhadap</a:t>
                      </a:r>
                      <a:r>
                        <a:rPr lang="en-US" sz="1400" dirty="0">
                          <a:effectLst/>
                        </a:rPr>
                        <a:t>: </a:t>
                      </a:r>
                      <a:r>
                        <a:rPr lang="en-US" sz="1400" dirty="0" err="1">
                          <a:effectLst/>
                        </a:rPr>
                        <a:t>pemanfaatan</a:t>
                      </a:r>
                      <a:r>
                        <a:rPr lang="en-US" sz="1400" dirty="0">
                          <a:effectLst/>
                        </a:rPr>
                        <a:t> media </a:t>
                      </a:r>
                      <a:r>
                        <a:rPr lang="en-US" sz="1400" dirty="0" err="1">
                          <a:effectLst/>
                        </a:rPr>
                        <a:t>pembelajaran</a:t>
                      </a:r>
                      <a:r>
                        <a:rPr lang="en-US" sz="1400" dirty="0">
                          <a:effectLst/>
                        </a:rPr>
                        <a:t> </a:t>
                      </a:r>
                      <a:endParaRPr lang="id-ID" sz="1400" dirty="0">
                        <a:effectLst/>
                      </a:endParaRPr>
                    </a:p>
                    <a:p>
                      <a:pPr>
                        <a:lnSpc>
                          <a:spcPct val="115000"/>
                        </a:lnSpc>
                        <a:spcAft>
                          <a:spcPts val="1000"/>
                        </a:spcAft>
                      </a:pPr>
                      <a:r>
                        <a:rPr lang="id-ID" sz="1400" dirty="0">
                          <a:effectLst/>
                        </a:rPr>
                        <a:t>Pelaksana Tugas Jenjang : Ahli Pertama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tr>
              <a:tr h="253122">
                <a:tc>
                  <a:txBody>
                    <a:bodyPr/>
                    <a:lstStyle/>
                    <a:p>
                      <a:pPr algn="ctr">
                        <a:lnSpc>
                          <a:spcPct val="107000"/>
                        </a:lnSpc>
                        <a:spcAft>
                          <a:spcPts val="0"/>
                        </a:spcAft>
                      </a:pPr>
                      <a:r>
                        <a:rPr lang="en-US" sz="1400" dirty="0" err="1">
                          <a:effectLst/>
                        </a:rPr>
                        <a:t>Satuan</a:t>
                      </a:r>
                      <a:r>
                        <a:rPr lang="en-US" sz="1400" dirty="0">
                          <a:effectLst/>
                        </a:rPr>
                        <a:t> </a:t>
                      </a:r>
                      <a:r>
                        <a:rPr lang="en-US" sz="1400" dirty="0" err="1">
                          <a:effectLst/>
                        </a:rPr>
                        <a:t>Hasil</a:t>
                      </a:r>
                      <a:endParaRPr lang="id-ID" sz="1400"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a:effectLst/>
                        </a:rPr>
                        <a:t>Angka Kredit</a:t>
                      </a:r>
                      <a:endParaRPr lang="id-ID" sz="140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a:effectLst/>
                        </a:rPr>
                        <a:t>Kriteria</a:t>
                      </a:r>
                      <a:endParaRPr lang="id-ID" sz="140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dirty="0" err="1">
                          <a:effectLst/>
                        </a:rPr>
                        <a:t>Bukti</a:t>
                      </a:r>
                      <a:r>
                        <a:rPr lang="en-US" sz="1400" dirty="0">
                          <a:effectLst/>
                        </a:rPr>
                        <a:t> </a:t>
                      </a:r>
                      <a:r>
                        <a:rPr lang="en-US" sz="1400" dirty="0" err="1">
                          <a:effectLst/>
                        </a:rPr>
                        <a:t>Fisik</a:t>
                      </a:r>
                      <a:endParaRPr lang="id-ID" sz="1400" dirty="0">
                        <a:effectLst/>
                        <a:latin typeface="Calibri" panose="020F0502020204030204" pitchFamily="34" charset="0"/>
                        <a:cs typeface="Times New Roman" panose="02020603050405020304" pitchFamily="18" charset="0"/>
                      </a:endParaRPr>
                    </a:p>
                  </a:txBody>
                  <a:tcPr marL="40783" marR="40783" marT="0" marB="0" anchor="ctr"/>
                </a:tc>
              </a:tr>
              <a:tr h="3808170">
                <a:tc>
                  <a:txBody>
                    <a:bodyPr/>
                    <a:lstStyle/>
                    <a:p>
                      <a:pPr marL="113030">
                        <a:lnSpc>
                          <a:spcPct val="115000"/>
                        </a:lnSpc>
                        <a:spcAft>
                          <a:spcPts val="0"/>
                        </a:spcAft>
                      </a:pPr>
                      <a:r>
                        <a:rPr lang="en-US" sz="1400" dirty="0" err="1">
                          <a:effectLst/>
                        </a:rPr>
                        <a:t>laporan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US" sz="1400" dirty="0">
                          <a:effectLst/>
                        </a:rPr>
                        <a:t>0, </a:t>
                      </a:r>
                      <a:r>
                        <a:rPr lang="id-ID" sz="1400" dirty="0">
                          <a:effectLst/>
                        </a:rPr>
                        <a:t>61</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66700" indent="-266700" algn="l">
                        <a:lnSpc>
                          <a:spcPct val="115000"/>
                        </a:lnSpc>
                        <a:spcAft>
                          <a:spcPts val="0"/>
                        </a:spcAft>
                        <a:buAutoNum type="alphaLcPeriod"/>
                      </a:pPr>
                      <a:r>
                        <a:rPr lang="es-ES" sz="1400" dirty="0" err="1" smtClean="0">
                          <a:effectLst/>
                        </a:rPr>
                        <a:t>Pengendalian</a:t>
                      </a:r>
                      <a:r>
                        <a:rPr lang="es-ES" sz="1400" dirty="0" smtClean="0">
                          <a:effectLst/>
                        </a:rPr>
                        <a:t> </a:t>
                      </a:r>
                      <a:r>
                        <a:rPr lang="es-ES" sz="1400" dirty="0" err="1">
                          <a:effectLst/>
                        </a:rPr>
                        <a:t>sistem</a:t>
                      </a:r>
                      <a:r>
                        <a:rPr lang="es-ES" sz="1400" dirty="0">
                          <a:effectLst/>
                        </a:rPr>
                        <a:t>/</a:t>
                      </a:r>
                      <a:r>
                        <a:rPr lang="es-ES" sz="1400" dirty="0" err="1">
                          <a:effectLst/>
                        </a:rPr>
                        <a:t>model</a:t>
                      </a:r>
                      <a:r>
                        <a:rPr lang="es-ES" sz="1400" dirty="0">
                          <a:effectLst/>
                        </a:rPr>
                        <a:t> </a:t>
                      </a:r>
                      <a:r>
                        <a:rPr lang="es-ES" sz="1400" dirty="0" err="1">
                          <a:effectLst/>
                        </a:rPr>
                        <a:t>pembelajaran</a:t>
                      </a:r>
                      <a:r>
                        <a:rPr lang="es-ES" sz="1400" dirty="0">
                          <a:effectLst/>
                        </a:rPr>
                        <a:t> </a:t>
                      </a:r>
                      <a:r>
                        <a:rPr lang="es-ES" sz="1400" dirty="0" err="1">
                          <a:effectLst/>
                        </a:rPr>
                        <a:t>berupa</a:t>
                      </a:r>
                      <a:r>
                        <a:rPr lang="es-ES" sz="1400" dirty="0">
                          <a:effectLst/>
                        </a:rPr>
                        <a:t> </a:t>
                      </a:r>
                      <a:r>
                        <a:rPr lang="es-ES" sz="1400" dirty="0" err="1">
                          <a:effectLst/>
                        </a:rPr>
                        <a:t>kegiatan</a:t>
                      </a:r>
                      <a:r>
                        <a:rPr lang="es-ES" sz="1400" dirty="0">
                          <a:effectLst/>
                        </a:rPr>
                        <a:t> </a:t>
                      </a:r>
                      <a:r>
                        <a:rPr lang="es-ES" sz="1400" dirty="0" err="1">
                          <a:effectLst/>
                        </a:rPr>
                        <a:t>untuk</a:t>
                      </a:r>
                      <a:r>
                        <a:rPr lang="es-ES" sz="1400" dirty="0">
                          <a:effectLst/>
                        </a:rPr>
                        <a:t> </a:t>
                      </a:r>
                      <a:r>
                        <a:rPr lang="es-ES" sz="1400" dirty="0" err="1">
                          <a:effectLst/>
                        </a:rPr>
                        <a:t>memastikan</a:t>
                      </a:r>
                      <a:r>
                        <a:rPr lang="es-ES" sz="1400" dirty="0">
                          <a:effectLst/>
                        </a:rPr>
                        <a:t> </a:t>
                      </a:r>
                      <a:r>
                        <a:rPr lang="id-ID" sz="1400" dirty="0" smtClean="0">
                          <a:effectLst/>
                        </a:rPr>
                        <a:t>rancangan model dapat di</a:t>
                      </a:r>
                      <a:r>
                        <a:rPr lang="es-ES" sz="1400" dirty="0" err="1" smtClean="0">
                          <a:effectLst/>
                        </a:rPr>
                        <a:t>implementasi</a:t>
                      </a:r>
                      <a:r>
                        <a:rPr lang="id-ID" sz="1400" dirty="0" smtClean="0">
                          <a:effectLst/>
                        </a:rPr>
                        <a:t>kan</a:t>
                      </a:r>
                      <a:r>
                        <a:rPr lang="id-ID" sz="1400" baseline="0" dirty="0" smtClean="0">
                          <a:effectLst/>
                        </a:rPr>
                        <a:t> </a:t>
                      </a:r>
                      <a:r>
                        <a:rPr lang="es-ES" sz="1400" dirty="0" err="1" smtClean="0">
                          <a:effectLst/>
                        </a:rPr>
                        <a:t>sesuai</a:t>
                      </a:r>
                      <a:r>
                        <a:rPr lang="es-ES" sz="1400" dirty="0" smtClean="0">
                          <a:effectLst/>
                        </a:rPr>
                        <a:t> </a:t>
                      </a:r>
                      <a:r>
                        <a:rPr lang="es-ES" sz="1400" dirty="0" err="1">
                          <a:effectLst/>
                        </a:rPr>
                        <a:t>dengan</a:t>
                      </a:r>
                      <a:r>
                        <a:rPr lang="es-ES" sz="1400" dirty="0">
                          <a:effectLst/>
                        </a:rPr>
                        <a:t> yang </a:t>
                      </a:r>
                      <a:r>
                        <a:rPr lang="es-ES" sz="1400" dirty="0" err="1">
                          <a:effectLst/>
                        </a:rPr>
                        <a:t>direncanakan</a:t>
                      </a:r>
                      <a:r>
                        <a:rPr lang="es-ES" sz="1400" dirty="0">
                          <a:effectLst/>
                        </a:rPr>
                        <a:t>. </a:t>
                      </a:r>
                      <a:endParaRPr lang="id-ID" sz="1400" dirty="0" smtClean="0">
                        <a:effectLst/>
                      </a:endParaRPr>
                    </a:p>
                    <a:p>
                      <a:pPr marL="266700" indent="-266700" algn="l">
                        <a:lnSpc>
                          <a:spcPct val="115000"/>
                        </a:lnSpc>
                        <a:spcAft>
                          <a:spcPts val="0"/>
                        </a:spcAft>
                        <a:buAutoNum type="alphaLcPeriod"/>
                      </a:pPr>
                      <a:r>
                        <a:rPr lang="es-ES" sz="1400" dirty="0" err="1" smtClean="0">
                          <a:effectLst/>
                        </a:rPr>
                        <a:t>Pengendalian</a:t>
                      </a:r>
                      <a:r>
                        <a:rPr lang="es-ES" sz="1400" dirty="0" smtClean="0">
                          <a:effectLst/>
                        </a:rPr>
                        <a:t> </a:t>
                      </a:r>
                      <a:r>
                        <a:rPr lang="id-ID" sz="1400" dirty="0">
                          <a:effectLst/>
                        </a:rPr>
                        <a:t>sistem/model pembelajaran terhadap pemanfaatan </a:t>
                      </a:r>
                      <a:r>
                        <a:rPr lang="en-US" sz="1400" dirty="0" err="1">
                          <a:effectLst/>
                        </a:rPr>
                        <a:t>salah</a:t>
                      </a:r>
                      <a:r>
                        <a:rPr lang="en-US" sz="1400" dirty="0">
                          <a:effectLst/>
                        </a:rPr>
                        <a:t> </a:t>
                      </a:r>
                      <a:r>
                        <a:rPr lang="en-US" sz="1400" dirty="0" err="1">
                          <a:effectLst/>
                        </a:rPr>
                        <a:t>satu</a:t>
                      </a:r>
                      <a:r>
                        <a:rPr lang="en-US" sz="1400" dirty="0">
                          <a:effectLst/>
                        </a:rPr>
                        <a:t> </a:t>
                      </a:r>
                      <a:r>
                        <a:rPr lang="id-ID" sz="1400" dirty="0">
                          <a:effectLst/>
                        </a:rPr>
                        <a:t>media pembelajaran </a:t>
                      </a:r>
                      <a:r>
                        <a:rPr lang="es-ES" sz="1400" dirty="0" err="1">
                          <a:effectLst/>
                        </a:rPr>
                        <a:t>berbasis</a:t>
                      </a:r>
                      <a:r>
                        <a:rPr lang="es-ES" sz="1400" dirty="0">
                          <a:effectLst/>
                        </a:rPr>
                        <a:t> audio, video, multimedia, multimedia </a:t>
                      </a:r>
                      <a:r>
                        <a:rPr lang="es-ES" sz="1400" dirty="0" err="1">
                          <a:effectLst/>
                        </a:rPr>
                        <a:t>interaktif</a:t>
                      </a:r>
                      <a:r>
                        <a:rPr lang="es-ES" sz="1400" dirty="0">
                          <a:effectLst/>
                        </a:rPr>
                        <a:t>, </a:t>
                      </a:r>
                      <a:r>
                        <a:rPr lang="es-ES" sz="1400" dirty="0" err="1">
                          <a:effectLst/>
                        </a:rPr>
                        <a:t>atau</a:t>
                      </a:r>
                      <a:r>
                        <a:rPr lang="es-ES" sz="1400" dirty="0">
                          <a:effectLst/>
                        </a:rPr>
                        <a:t> </a:t>
                      </a:r>
                      <a:r>
                        <a:rPr lang="es-ES" sz="1400" dirty="0" err="1">
                          <a:effectLst/>
                        </a:rPr>
                        <a:t>bahan</a:t>
                      </a:r>
                      <a:r>
                        <a:rPr lang="es-ES" sz="1400" dirty="0">
                          <a:effectLst/>
                        </a:rPr>
                        <a:t> </a:t>
                      </a:r>
                      <a:r>
                        <a:rPr lang="es-ES" sz="1400" dirty="0" err="1">
                          <a:effectLst/>
                        </a:rPr>
                        <a:t>belajar</a:t>
                      </a:r>
                      <a:r>
                        <a:rPr lang="es-ES" sz="1400" dirty="0">
                          <a:effectLst/>
                        </a:rPr>
                        <a:t> </a:t>
                      </a:r>
                      <a:r>
                        <a:rPr lang="es-ES" sz="1400" dirty="0" err="1">
                          <a:effectLst/>
                        </a:rPr>
                        <a:t>mandiri</a:t>
                      </a:r>
                      <a:r>
                        <a:rPr lang="es-ES" sz="1400" dirty="0">
                          <a:effectLst/>
                        </a:rPr>
                        <a:t> (</a:t>
                      </a:r>
                      <a:r>
                        <a:rPr lang="es-ES" sz="1400" dirty="0" err="1">
                          <a:effectLst/>
                        </a:rPr>
                        <a:t>modul</a:t>
                      </a:r>
                      <a:r>
                        <a:rPr lang="es-ES" sz="1400" dirty="0">
                          <a:effectLst/>
                        </a:rPr>
                        <a:t>) </a:t>
                      </a:r>
                      <a:r>
                        <a:rPr lang="es-ES" sz="1400" dirty="0" err="1">
                          <a:effectLst/>
                        </a:rPr>
                        <a:t>melalui</a:t>
                      </a:r>
                      <a:r>
                        <a:rPr lang="es-ES" sz="1400" dirty="0">
                          <a:effectLst/>
                        </a:rPr>
                        <a:t> </a:t>
                      </a:r>
                      <a:r>
                        <a:rPr lang="es-ES" sz="1400" dirty="0" err="1">
                          <a:effectLst/>
                        </a:rPr>
                        <a:t>pemantauan</a:t>
                      </a:r>
                      <a:r>
                        <a:rPr lang="es-ES" sz="1400" dirty="0">
                          <a:effectLst/>
                        </a:rPr>
                        <a:t>, </a:t>
                      </a:r>
                      <a:r>
                        <a:rPr lang="es-ES" sz="1400" dirty="0" err="1">
                          <a:effectLst/>
                        </a:rPr>
                        <a:t>observasi</a:t>
                      </a:r>
                      <a:r>
                        <a:rPr lang="es-ES" sz="1400" dirty="0" smtClean="0">
                          <a:effectLst/>
                        </a:rPr>
                        <a:t>,</a:t>
                      </a:r>
                      <a:r>
                        <a:rPr lang="id-ID" sz="1400" dirty="0" smtClean="0">
                          <a:effectLst/>
                        </a:rPr>
                        <a:t> kunjungan/visitasi</a:t>
                      </a:r>
                      <a:r>
                        <a:rPr lang="es-ES" sz="1400" dirty="0" smtClean="0">
                          <a:effectLst/>
                        </a:rPr>
                        <a:t> </a:t>
                      </a:r>
                      <a:r>
                        <a:rPr lang="es-ES" sz="1400" dirty="0" err="1">
                          <a:effectLst/>
                        </a:rPr>
                        <a:t>supervisi</a:t>
                      </a:r>
                      <a:r>
                        <a:rPr lang="es-ES" sz="1400" dirty="0">
                          <a:effectLst/>
                        </a:rPr>
                        <a:t> dan </a:t>
                      </a:r>
                      <a:r>
                        <a:rPr lang="es-ES" sz="1400" dirty="0" err="1">
                          <a:effectLst/>
                        </a:rPr>
                        <a:t>pembinaan</a:t>
                      </a:r>
                      <a:r>
                        <a:rPr lang="es-ES" sz="1400" dirty="0">
                          <a:effectLst/>
                        </a:rPr>
                        <a:t> </a:t>
                      </a:r>
                      <a:r>
                        <a:rPr lang="id-ID" sz="1400" dirty="0" smtClean="0">
                          <a:effectLst/>
                        </a:rPr>
                        <a:t>secara langsung dan jarak jauh </a:t>
                      </a:r>
                      <a:r>
                        <a:rPr lang="en-US" sz="1400" dirty="0" err="1" smtClean="0">
                          <a:effectLst/>
                        </a:rPr>
                        <a:t>berdasarkan</a:t>
                      </a:r>
                      <a:r>
                        <a:rPr lang="en-US" sz="1400" dirty="0" smtClean="0">
                          <a:effectLst/>
                        </a:rPr>
                        <a:t> </a:t>
                      </a:r>
                      <a:r>
                        <a:rPr lang="en-US" sz="1400" dirty="0" err="1">
                          <a:effectLst/>
                        </a:rPr>
                        <a:t>kurikulum</a:t>
                      </a:r>
                      <a:r>
                        <a:rPr lang="en-US" sz="1400" dirty="0">
                          <a:effectLst/>
                        </a:rPr>
                        <a:t> yang </a:t>
                      </a:r>
                      <a:r>
                        <a:rPr lang="en-US" sz="1400" dirty="0" err="1">
                          <a:effectLst/>
                        </a:rPr>
                        <a:t>berlaku</a:t>
                      </a:r>
                      <a:r>
                        <a:rPr lang="en-US" sz="1400" dirty="0">
                          <a:effectLst/>
                        </a:rPr>
                        <a:t> </a:t>
                      </a:r>
                      <a:r>
                        <a:rPr lang="en-US" sz="1400" dirty="0" err="1">
                          <a:effectLst/>
                        </a:rPr>
                        <a:t>sesuai</a:t>
                      </a:r>
                      <a:r>
                        <a:rPr lang="en-US" sz="1400" dirty="0">
                          <a:effectLst/>
                        </a:rPr>
                        <a:t> </a:t>
                      </a:r>
                      <a:r>
                        <a:rPr lang="en-US" sz="1400" dirty="0" err="1">
                          <a:effectLst/>
                        </a:rPr>
                        <a:t>dengan</a:t>
                      </a:r>
                      <a:r>
                        <a:rPr lang="en-US" sz="1400" dirty="0">
                          <a:effectLst/>
                        </a:rPr>
                        <a:t> </a:t>
                      </a:r>
                      <a:r>
                        <a:rPr lang="en-US" sz="1400" dirty="0" err="1">
                          <a:effectLst/>
                        </a:rPr>
                        <a:t>jenis</a:t>
                      </a:r>
                      <a:r>
                        <a:rPr lang="en-US" sz="1400" dirty="0">
                          <a:effectLst/>
                        </a:rPr>
                        <a:t>, </a:t>
                      </a:r>
                      <a:r>
                        <a:rPr lang="en-US" sz="1400" dirty="0" err="1">
                          <a:effectLst/>
                        </a:rPr>
                        <a:t>jalur</a:t>
                      </a:r>
                      <a:r>
                        <a:rPr lang="en-US" sz="1400" dirty="0">
                          <a:effectLst/>
                        </a:rPr>
                        <a:t>, </a:t>
                      </a:r>
                      <a:r>
                        <a:rPr lang="en-US" sz="1400" dirty="0" err="1">
                          <a:effectLst/>
                        </a:rPr>
                        <a:t>dan</a:t>
                      </a:r>
                      <a:r>
                        <a:rPr lang="en-US" sz="1400" dirty="0">
                          <a:effectLst/>
                        </a:rPr>
                        <a:t> </a:t>
                      </a:r>
                      <a:r>
                        <a:rPr lang="en-US" sz="1400" dirty="0" err="1">
                          <a:effectLst/>
                        </a:rPr>
                        <a:t>jenjang</a:t>
                      </a:r>
                      <a:r>
                        <a:rPr lang="en-US" sz="1400" dirty="0">
                          <a:effectLst/>
                        </a:rPr>
                        <a:t> </a:t>
                      </a:r>
                      <a:r>
                        <a:rPr lang="en-US" sz="1400" dirty="0" err="1">
                          <a:effectLst/>
                        </a:rPr>
                        <a:t>Pendidikan</a:t>
                      </a:r>
                      <a:r>
                        <a:rPr lang="en-US" sz="1400" dirty="0">
                          <a:effectLst/>
                        </a:rPr>
                        <a:t>.</a:t>
                      </a:r>
                      <a:endParaRPr lang="id-ID" sz="1400" dirty="0">
                        <a:effectLst/>
                      </a:endParaRPr>
                    </a:p>
                    <a:p>
                      <a:pPr marL="457200" algn="just">
                        <a:lnSpc>
                          <a:spcPct val="115000"/>
                        </a:lnSpc>
                        <a:spcAft>
                          <a:spcPts val="0"/>
                        </a:spcAft>
                      </a:pPr>
                      <a:r>
                        <a:rPr lang="es-ES" sz="1400" dirty="0">
                          <a:effectLst/>
                        </a:rPr>
                        <a:t>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7800" indent="-177800" algn="just">
                        <a:lnSpc>
                          <a:spcPct val="115000"/>
                        </a:lnSpc>
                        <a:spcAft>
                          <a:spcPts val="0"/>
                        </a:spcAft>
                        <a:buAutoNum type="alphaLcPeriod"/>
                      </a:pPr>
                      <a:r>
                        <a:rPr lang="id-ID" sz="1400" dirty="0" smtClean="0">
                          <a:effectLst/>
                        </a:rPr>
                        <a:t>Surat tugas dari pimpinan instansi tempat bekerja.</a:t>
                      </a:r>
                    </a:p>
                    <a:p>
                      <a:pPr marL="177800" indent="-177800" algn="just">
                        <a:lnSpc>
                          <a:spcPct val="115000"/>
                        </a:lnSpc>
                        <a:spcAft>
                          <a:spcPts val="0"/>
                        </a:spcAft>
                        <a:buAutoNum type="alphaLcPeriod"/>
                      </a:pPr>
                      <a:r>
                        <a:rPr lang="id-ID" sz="1400" dirty="0" smtClean="0">
                          <a:effectLst/>
                        </a:rPr>
                        <a:t>Salinan l</a:t>
                      </a:r>
                      <a:r>
                        <a:rPr lang="en-US" sz="1400" dirty="0" err="1" smtClean="0">
                          <a:effectLst/>
                        </a:rPr>
                        <a:t>aporan</a:t>
                      </a:r>
                      <a:r>
                        <a:rPr lang="id-ID" sz="1400" dirty="0" smtClean="0">
                          <a:effectLst/>
                        </a:rPr>
                        <a:t> yang dilegalisasi atau terverifikasi</a:t>
                      </a:r>
                      <a:r>
                        <a:rPr lang="id-ID" sz="1400" baseline="0" dirty="0" smtClean="0">
                          <a:effectLst/>
                        </a:rPr>
                        <a:t> melalui Aplikasi Dupake oleh pimpinan instansi tempat bekerja setingkat eselon-II atau pejabat yang ditugaskan oleh eselon-II minimal setingkat eselon-III.</a:t>
                      </a:r>
                    </a:p>
                    <a:p>
                      <a:pPr marL="177800" indent="-177800" algn="just">
                        <a:lnSpc>
                          <a:spcPct val="115000"/>
                        </a:lnSpc>
                        <a:spcAft>
                          <a:spcPts val="0"/>
                        </a:spcAft>
                        <a:buAutoNum type="alphaLcPeriod"/>
                      </a:pPr>
                      <a:r>
                        <a:rPr lang="id-ID" sz="1400" baseline="0" dirty="0" smtClean="0">
                          <a:effectLst/>
                        </a:rPr>
                        <a:t>Laporan </a:t>
                      </a:r>
                      <a:r>
                        <a:rPr lang="es-ES" sz="1400" dirty="0" err="1" smtClean="0">
                          <a:effectLst/>
                        </a:rPr>
                        <a:t>pengendalian</a:t>
                      </a:r>
                      <a:r>
                        <a:rPr lang="es-ES" sz="1400" dirty="0" smtClean="0">
                          <a:effectLst/>
                        </a:rPr>
                        <a:t> </a:t>
                      </a:r>
                      <a:r>
                        <a:rPr lang="es-ES" sz="1400" dirty="0" err="1">
                          <a:effectLst/>
                        </a:rPr>
                        <a:t>sistem</a:t>
                      </a:r>
                      <a:r>
                        <a:rPr lang="es-ES" sz="1400" dirty="0">
                          <a:effectLst/>
                        </a:rPr>
                        <a:t>/</a:t>
                      </a:r>
                      <a:r>
                        <a:rPr lang="es-ES" sz="1400" dirty="0" err="1">
                          <a:effectLst/>
                        </a:rPr>
                        <a:t>model</a:t>
                      </a:r>
                      <a:r>
                        <a:rPr lang="es-ES" sz="1400" dirty="0">
                          <a:effectLst/>
                        </a:rPr>
                        <a:t> </a:t>
                      </a:r>
                      <a:r>
                        <a:rPr lang="es-ES" sz="1400" dirty="0" err="1">
                          <a:effectLst/>
                        </a:rPr>
                        <a:t>pembelajaran</a:t>
                      </a:r>
                      <a:r>
                        <a:rPr lang="es-ES" sz="1400" dirty="0">
                          <a:effectLst/>
                        </a:rPr>
                        <a:t> </a:t>
                      </a:r>
                      <a:r>
                        <a:rPr lang="id-ID" sz="1400" dirty="0" smtClean="0">
                          <a:effectLst/>
                        </a:rPr>
                        <a:t>terhadap pemanfaatan</a:t>
                      </a:r>
                      <a:r>
                        <a:rPr lang="id-ID" sz="1400" baseline="0" dirty="0" smtClean="0">
                          <a:effectLst/>
                        </a:rPr>
                        <a:t> salah satu media pembelajaran berbasis audio, video multimedia, multimedia interaktif, atau bahan belajar mandiri (modul) memuat:</a:t>
                      </a:r>
                      <a:endParaRPr lang="id-ID" sz="1400" dirty="0">
                        <a:effectLst/>
                      </a:endParaRPr>
                    </a:p>
                    <a:p>
                      <a:pPr marL="533400" indent="-533400" algn="just">
                        <a:lnSpc>
                          <a:spcPct val="115000"/>
                        </a:lnSpc>
                        <a:spcAft>
                          <a:spcPts val="0"/>
                        </a:spcAft>
                      </a:pPr>
                      <a:r>
                        <a:rPr lang="en-US" sz="1400" dirty="0">
                          <a:effectLst/>
                        </a:rPr>
                        <a:t>Bab 1 </a:t>
                      </a:r>
                      <a:r>
                        <a:rPr lang="en-US" sz="1400" dirty="0" err="1">
                          <a:effectLst/>
                        </a:rPr>
                        <a:t>Pendahuluan</a:t>
                      </a:r>
                      <a:r>
                        <a:rPr lang="en-US" sz="1400" dirty="0">
                          <a:effectLst/>
                        </a:rPr>
                        <a:t> (</a:t>
                      </a:r>
                      <a:r>
                        <a:rPr lang="en-US" sz="1400" dirty="0" err="1">
                          <a:effectLst/>
                        </a:rPr>
                        <a:t>latar</a:t>
                      </a:r>
                      <a:r>
                        <a:rPr lang="en-US" sz="1400" dirty="0">
                          <a:effectLst/>
                        </a:rPr>
                        <a:t> </a:t>
                      </a:r>
                      <a:r>
                        <a:rPr lang="en-US" sz="1400" dirty="0" err="1">
                          <a:effectLst/>
                        </a:rPr>
                        <a:t>belakang</a:t>
                      </a:r>
                      <a:r>
                        <a:rPr lang="en-US" sz="1400" dirty="0">
                          <a:effectLst/>
                        </a:rPr>
                        <a:t>, </a:t>
                      </a:r>
                      <a:r>
                        <a:rPr lang="en-US" sz="1400" dirty="0" err="1">
                          <a:effectLst/>
                        </a:rPr>
                        <a:t>rumusan</a:t>
                      </a:r>
                      <a:r>
                        <a:rPr lang="en-US" sz="1400" dirty="0">
                          <a:effectLst/>
                        </a:rPr>
                        <a:t> </a:t>
                      </a:r>
                      <a:r>
                        <a:rPr lang="en-US" sz="1400" dirty="0" err="1">
                          <a:effectLst/>
                        </a:rPr>
                        <a:t>masalah</a:t>
                      </a:r>
                      <a:r>
                        <a:rPr lang="en-US" sz="1400" dirty="0">
                          <a:effectLst/>
                        </a:rPr>
                        <a:t>, </a:t>
                      </a:r>
                      <a:r>
                        <a:rPr lang="en-US" sz="1400" dirty="0" err="1" smtClean="0">
                          <a:effectLst/>
                        </a:rPr>
                        <a:t>tujuan</a:t>
                      </a:r>
                      <a:r>
                        <a:rPr lang="id-ID" sz="1400" dirty="0" smtClean="0">
                          <a:effectLst/>
                        </a:rPr>
                        <a:t>, sasaran</a:t>
                      </a:r>
                      <a:r>
                        <a:rPr lang="en-US" sz="1400" dirty="0" smtClean="0">
                          <a:effectLst/>
                        </a:rPr>
                        <a:t>); </a:t>
                      </a:r>
                      <a:endParaRPr lang="id-ID" sz="1400" dirty="0">
                        <a:effectLst/>
                      </a:endParaRPr>
                    </a:p>
                    <a:p>
                      <a:pPr algn="just">
                        <a:lnSpc>
                          <a:spcPct val="115000"/>
                        </a:lnSpc>
                        <a:spcAft>
                          <a:spcPts val="0"/>
                        </a:spcAft>
                      </a:pPr>
                      <a:r>
                        <a:rPr lang="en-US" sz="1400" dirty="0">
                          <a:effectLst/>
                        </a:rPr>
                        <a:t>Bab 2 </a:t>
                      </a:r>
                      <a:r>
                        <a:rPr lang="id-ID" sz="1400" dirty="0" smtClean="0">
                          <a:effectLst/>
                        </a:rPr>
                        <a:t>  </a:t>
                      </a:r>
                      <a:r>
                        <a:rPr lang="en-US" sz="1400" dirty="0" err="1" smtClean="0">
                          <a:effectLst/>
                        </a:rPr>
                        <a:t>Pelaksanaan</a:t>
                      </a:r>
                      <a:r>
                        <a:rPr lang="en-US" sz="1400" dirty="0" smtClean="0">
                          <a:effectLst/>
                        </a:rPr>
                        <a:t> </a:t>
                      </a:r>
                      <a:r>
                        <a:rPr lang="id-ID" sz="1400" dirty="0" smtClean="0">
                          <a:effectLst/>
                        </a:rPr>
                        <a:t>P</a:t>
                      </a:r>
                      <a:r>
                        <a:rPr lang="en-US" sz="1400" dirty="0" err="1" smtClean="0">
                          <a:effectLst/>
                        </a:rPr>
                        <a:t>engendalian</a:t>
                      </a:r>
                      <a:endParaRPr lang="id-ID" sz="1400" dirty="0">
                        <a:effectLst/>
                      </a:endParaRPr>
                    </a:p>
                    <a:p>
                      <a:pPr algn="just">
                        <a:lnSpc>
                          <a:spcPct val="115000"/>
                        </a:lnSpc>
                        <a:spcAft>
                          <a:spcPts val="0"/>
                        </a:spcAft>
                      </a:pPr>
                      <a:r>
                        <a:rPr lang="en-US" sz="1400" dirty="0">
                          <a:effectLst/>
                        </a:rPr>
                        <a:t>Bab 3 </a:t>
                      </a:r>
                      <a:r>
                        <a:rPr lang="id-ID" sz="1400" dirty="0" smtClean="0">
                          <a:effectLst/>
                        </a:rPr>
                        <a:t>  </a:t>
                      </a:r>
                      <a:r>
                        <a:rPr lang="en-US" sz="1400" dirty="0" err="1" smtClean="0">
                          <a:effectLst/>
                        </a:rPr>
                        <a:t>Hasil</a:t>
                      </a:r>
                      <a:endParaRPr lang="id-ID" sz="1400" dirty="0">
                        <a:effectLst/>
                      </a:endParaRPr>
                    </a:p>
                    <a:p>
                      <a:pPr algn="just">
                        <a:lnSpc>
                          <a:spcPct val="115000"/>
                        </a:lnSpc>
                        <a:spcAft>
                          <a:spcPts val="0"/>
                        </a:spcAft>
                      </a:pPr>
                      <a:r>
                        <a:rPr lang="en-US" sz="1400" dirty="0">
                          <a:effectLst/>
                        </a:rPr>
                        <a:t>Bab 4 </a:t>
                      </a:r>
                      <a:r>
                        <a:rPr lang="id-ID" sz="1400" dirty="0" smtClean="0">
                          <a:effectLst/>
                        </a:rPr>
                        <a:t>  </a:t>
                      </a:r>
                      <a:r>
                        <a:rPr lang="en-US" sz="1400" dirty="0" err="1" smtClean="0">
                          <a:effectLst/>
                        </a:rPr>
                        <a:t>Kesimpulan</a:t>
                      </a:r>
                      <a:r>
                        <a:rPr lang="en-US" sz="1400" dirty="0" smtClean="0">
                          <a:effectLst/>
                        </a:rPr>
                        <a:t> </a:t>
                      </a:r>
                      <a:r>
                        <a:rPr lang="en-US" sz="1400" dirty="0" err="1">
                          <a:effectLst/>
                        </a:rPr>
                        <a:t>dan</a:t>
                      </a:r>
                      <a:r>
                        <a:rPr lang="en-US" sz="1400" dirty="0">
                          <a:effectLst/>
                        </a:rPr>
                        <a:t> </a:t>
                      </a:r>
                      <a:r>
                        <a:rPr lang="en-US" sz="1400" dirty="0" err="1">
                          <a:effectLst/>
                        </a:rPr>
                        <a:t>Rekomendasi</a:t>
                      </a:r>
                      <a:endParaRPr lang="id-ID" sz="1400" dirty="0">
                        <a:effectLst/>
                      </a:endParaRPr>
                    </a:p>
                    <a:p>
                      <a:pPr algn="just">
                        <a:lnSpc>
                          <a:spcPct val="115000"/>
                        </a:lnSpc>
                        <a:spcAft>
                          <a:spcPts val="0"/>
                        </a:spcAft>
                      </a:pPr>
                      <a:r>
                        <a:rPr lang="en-US" sz="1400" dirty="0" err="1">
                          <a:effectLst/>
                        </a:rPr>
                        <a:t>Lampiran</a:t>
                      </a:r>
                      <a:r>
                        <a:rPr lang="en-US" sz="1400" dirty="0">
                          <a:effectLst/>
                        </a:rPr>
                        <a:t> (</a:t>
                      </a:r>
                      <a:r>
                        <a:rPr lang="en-US" sz="1400" dirty="0" err="1">
                          <a:effectLst/>
                        </a:rPr>
                        <a:t>instrumen</a:t>
                      </a:r>
                      <a:r>
                        <a:rPr lang="en-US" sz="1400" dirty="0">
                          <a:effectLst/>
                        </a:rPr>
                        <a:t>, </a:t>
                      </a:r>
                      <a:r>
                        <a:rPr lang="en-US" sz="1400" dirty="0" err="1">
                          <a:effectLst/>
                        </a:rPr>
                        <a:t>dokumentasi</a:t>
                      </a:r>
                      <a:r>
                        <a:rPr lang="en-US" sz="1400" dirty="0">
                          <a:effectLst/>
                        </a:rPr>
                        <a:t>, </a:t>
                      </a:r>
                      <a:r>
                        <a:rPr lang="en-US" sz="1400" dirty="0" err="1">
                          <a:effectLst/>
                        </a:rPr>
                        <a:t>daftar</a:t>
                      </a:r>
                      <a:r>
                        <a:rPr lang="en-US" sz="1400" dirty="0">
                          <a:effectLst/>
                        </a:rPr>
                        <a:t> </a:t>
                      </a:r>
                      <a:r>
                        <a:rPr lang="en-US" sz="1400" dirty="0" err="1">
                          <a:effectLst/>
                        </a:rPr>
                        <a:t>responden</a:t>
                      </a:r>
                      <a:r>
                        <a:rPr lang="en-US" sz="1400" dirty="0">
                          <a:effectLst/>
                        </a:rPr>
                        <a:t>, </a:t>
                      </a:r>
                      <a:r>
                        <a:rPr lang="en-US" sz="1400" dirty="0" err="1">
                          <a:effectLst/>
                        </a:rPr>
                        <a:t>dll</a:t>
                      </a:r>
                      <a:r>
                        <a:rPr lang="en-US" sz="1400" dirty="0">
                          <a:effectLst/>
                        </a:rPr>
                        <a:t>)</a:t>
                      </a:r>
                      <a:endParaRPr lang="id-ID" sz="1400" dirty="0">
                        <a:effectLst/>
                      </a:endParaRPr>
                    </a:p>
                    <a:p>
                      <a:pPr algn="just">
                        <a:lnSpc>
                          <a:spcPct val="115000"/>
                        </a:lnSpc>
                        <a:spcAft>
                          <a:spcPts val="0"/>
                        </a:spcAft>
                      </a:pPr>
                      <a:r>
                        <a:rPr lang="en-US" sz="1400" dirty="0">
                          <a:effectLst/>
                        </a:rPr>
                        <a:t> </a:t>
                      </a:r>
                      <a:endParaRPr lang="id-ID" sz="1400" dirty="0">
                        <a:effectLst/>
                      </a:endParaRPr>
                    </a:p>
                    <a:p>
                      <a:pPr marL="457200" algn="just">
                        <a:lnSpc>
                          <a:spcPct val="115000"/>
                        </a:lnSpc>
                        <a:spcAft>
                          <a:spcPts val="0"/>
                        </a:spcAft>
                      </a:pPr>
                      <a:r>
                        <a:rPr lang="es-ES" sz="1400" dirty="0">
                          <a:effectLst/>
                        </a:rPr>
                        <a:t>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r>
            </a:tbl>
          </a:graphicData>
        </a:graphic>
      </p:graphicFrame>
    </p:spTree>
    <p:extLst>
      <p:ext uri="{BB962C8B-B14F-4D97-AF65-F5344CB8AC3E}">
        <p14:creationId xmlns:p14="http://schemas.microsoft.com/office/powerpoint/2010/main" val="2764450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680"/>
          </a:xfrm>
        </p:spPr>
        <p:txBody>
          <a:bodyPr>
            <a:normAutofit/>
          </a:bodyPr>
          <a:lstStyle/>
          <a:p>
            <a:endParaRPr lang="id-ID" sz="3200" dirty="0"/>
          </a:p>
        </p:txBody>
      </p:sp>
      <p:sp>
        <p:nvSpPr>
          <p:cNvPr id="3" name="Content Placeholder 2"/>
          <p:cNvSpPr>
            <a:spLocks noGrp="1"/>
          </p:cNvSpPr>
          <p:nvPr>
            <p:ph idx="1"/>
          </p:nvPr>
        </p:nvSpPr>
        <p:spPr>
          <a:xfrm>
            <a:off x="819839" y="1506136"/>
            <a:ext cx="10515600" cy="4351338"/>
          </a:xfrm>
        </p:spPr>
        <p:txBody>
          <a:bodyPr>
            <a:normAutofit fontScale="85000" lnSpcReduction="20000"/>
          </a:bodyPr>
          <a:lstStyle/>
          <a:p>
            <a:pPr marL="0" indent="0">
              <a:buNone/>
            </a:pPr>
            <a:r>
              <a:rPr lang="en-GB" dirty="0" err="1" smtClean="0"/>
              <a:t>Contoh</a:t>
            </a:r>
            <a:r>
              <a:rPr lang="en-GB" dirty="0" smtClean="0"/>
              <a:t>:</a:t>
            </a:r>
          </a:p>
          <a:p>
            <a:r>
              <a:rPr lang="fi-FI" dirty="0"/>
              <a:t>Dra. Dewi Simanjuntak, M.Pd, PTP </a:t>
            </a:r>
            <a:r>
              <a:rPr lang="id-ID" dirty="0"/>
              <a:t>Pertama</a:t>
            </a:r>
            <a:r>
              <a:rPr lang="fi-FI" dirty="0"/>
              <a:t>, mengendalikan</a:t>
            </a:r>
            <a:r>
              <a:rPr lang="es-ES" dirty="0"/>
              <a:t> </a:t>
            </a:r>
            <a:r>
              <a:rPr lang="es-ES" dirty="0" err="1"/>
              <a:t>model</a:t>
            </a:r>
            <a:r>
              <a:rPr lang="es-ES" dirty="0"/>
              <a:t> </a:t>
            </a:r>
            <a:r>
              <a:rPr lang="es-ES" dirty="0" err="1"/>
              <a:t>pembelajaran</a:t>
            </a:r>
            <a:r>
              <a:rPr lang="es-ES" dirty="0"/>
              <a:t> </a:t>
            </a:r>
            <a:r>
              <a:rPr lang="id-ID" dirty="0"/>
              <a:t>terhadap pemanfaatan media pembelajaran </a:t>
            </a:r>
            <a:r>
              <a:rPr lang="es-ES" dirty="0" err="1"/>
              <a:t>berbasis</a:t>
            </a:r>
            <a:r>
              <a:rPr lang="es-ES" dirty="0"/>
              <a:t> </a:t>
            </a:r>
            <a:r>
              <a:rPr lang="en-US" dirty="0"/>
              <a:t>audio</a:t>
            </a:r>
            <a:r>
              <a:rPr lang="es-ES" dirty="0"/>
              <a:t> </a:t>
            </a:r>
            <a:r>
              <a:rPr lang="es-ES" dirty="0" err="1"/>
              <a:t>melalui</a:t>
            </a:r>
            <a:r>
              <a:rPr lang="es-ES" dirty="0"/>
              <a:t> </a:t>
            </a:r>
            <a:r>
              <a:rPr lang="es-ES" dirty="0" err="1"/>
              <a:t>pemantauan</a:t>
            </a:r>
            <a:r>
              <a:rPr lang="es-ES" dirty="0"/>
              <a:t>, </a:t>
            </a:r>
            <a:r>
              <a:rPr lang="es-ES" dirty="0" err="1"/>
              <a:t>observasi</a:t>
            </a:r>
            <a:r>
              <a:rPr lang="es-ES" dirty="0"/>
              <a:t>, </a:t>
            </a:r>
            <a:r>
              <a:rPr lang="es-ES" dirty="0" err="1"/>
              <a:t>supervisi</a:t>
            </a:r>
            <a:r>
              <a:rPr lang="es-ES" dirty="0"/>
              <a:t> dan </a:t>
            </a:r>
            <a:r>
              <a:rPr lang="es-ES" dirty="0" err="1"/>
              <a:t>pembinaan</a:t>
            </a:r>
            <a:r>
              <a:rPr lang="es-ES" dirty="0"/>
              <a:t>, </a:t>
            </a:r>
            <a:r>
              <a:rPr lang="es-ES" dirty="0" err="1"/>
              <a:t>diberi</a:t>
            </a:r>
            <a:r>
              <a:rPr lang="es-ES" dirty="0"/>
              <a:t> </a:t>
            </a:r>
            <a:r>
              <a:rPr lang="es-ES" dirty="0" err="1"/>
              <a:t>judul</a:t>
            </a:r>
            <a:r>
              <a:rPr lang="es-ES" dirty="0"/>
              <a:t> </a:t>
            </a:r>
            <a:r>
              <a:rPr lang="es-ES" dirty="0" err="1"/>
              <a:t>Pengendalian</a:t>
            </a:r>
            <a:r>
              <a:rPr lang="es-ES" dirty="0"/>
              <a:t> </a:t>
            </a:r>
            <a:r>
              <a:rPr lang="es-ES" dirty="0" err="1"/>
              <a:t>model</a:t>
            </a:r>
            <a:r>
              <a:rPr lang="es-ES" dirty="0"/>
              <a:t> </a:t>
            </a:r>
            <a:r>
              <a:rPr lang="es-ES" dirty="0" err="1"/>
              <a:t>pembelajaran</a:t>
            </a:r>
            <a:r>
              <a:rPr lang="es-ES" dirty="0"/>
              <a:t> </a:t>
            </a:r>
            <a:r>
              <a:rPr lang="id-ID" dirty="0"/>
              <a:t>terhadap pemanfaaatan media pembelajaran </a:t>
            </a:r>
            <a:r>
              <a:rPr lang="es-ES" dirty="0" err="1"/>
              <a:t>berbasis</a:t>
            </a:r>
            <a:r>
              <a:rPr lang="es-ES" dirty="0"/>
              <a:t> </a:t>
            </a:r>
            <a:r>
              <a:rPr lang="en-US" dirty="0"/>
              <a:t>Radio </a:t>
            </a:r>
            <a:r>
              <a:rPr lang="en-US" dirty="0" err="1"/>
              <a:t>Suara</a:t>
            </a:r>
            <a:r>
              <a:rPr lang="en-US" dirty="0"/>
              <a:t> </a:t>
            </a:r>
            <a:r>
              <a:rPr lang="en-US" dirty="0" err="1"/>
              <a:t>Edukasi</a:t>
            </a:r>
            <a:r>
              <a:rPr lang="en-US" dirty="0"/>
              <a:t> </a:t>
            </a:r>
            <a:r>
              <a:rPr lang="id-ID" dirty="0"/>
              <a:t>pada </a:t>
            </a:r>
            <a:r>
              <a:rPr lang="en-US" dirty="0" err="1"/>
              <a:t>jenjang</a:t>
            </a:r>
            <a:r>
              <a:rPr lang="en-US" dirty="0"/>
              <a:t> </a:t>
            </a:r>
            <a:r>
              <a:rPr lang="en-US" dirty="0" err="1"/>
              <a:t>Sekolah</a:t>
            </a:r>
            <a:r>
              <a:rPr lang="en-US" dirty="0"/>
              <a:t> </a:t>
            </a:r>
            <a:r>
              <a:rPr lang="en-US" dirty="0" err="1"/>
              <a:t>Dasar</a:t>
            </a:r>
            <a:r>
              <a:rPr lang="en-US" dirty="0"/>
              <a:t> (SD) </a:t>
            </a:r>
            <a:r>
              <a:rPr lang="en-US" dirty="0" err="1"/>
              <a:t>dan</a:t>
            </a:r>
            <a:r>
              <a:rPr lang="en-US" dirty="0"/>
              <a:t> </a:t>
            </a:r>
            <a:r>
              <a:rPr lang="en-US" dirty="0" err="1"/>
              <a:t>membuat</a:t>
            </a:r>
            <a:r>
              <a:rPr lang="en-US" dirty="0"/>
              <a:t> </a:t>
            </a:r>
            <a:r>
              <a:rPr lang="en-US" dirty="0" err="1"/>
              <a:t>laporan</a:t>
            </a:r>
            <a:r>
              <a:rPr lang="en-US" dirty="0"/>
              <a:t> </a:t>
            </a:r>
            <a:r>
              <a:rPr lang="fi-FI" dirty="0"/>
              <a:t>diberi angka kredit 0,</a:t>
            </a:r>
            <a:r>
              <a:rPr lang="id-ID" dirty="0"/>
              <a:t>61</a:t>
            </a:r>
            <a:r>
              <a:rPr lang="fi-FI" dirty="0"/>
              <a:t> (nol koma  </a:t>
            </a:r>
            <a:r>
              <a:rPr lang="id-ID" dirty="0"/>
              <a:t>enam satu </a:t>
            </a:r>
            <a:r>
              <a:rPr lang="fi-FI" dirty="0"/>
              <a:t>).</a:t>
            </a:r>
            <a:endParaRPr lang="id-ID" dirty="0"/>
          </a:p>
          <a:p>
            <a:pPr marL="0" indent="0">
              <a:buNone/>
            </a:pPr>
            <a:endParaRPr lang="id-ID" dirty="0"/>
          </a:p>
          <a:p>
            <a:r>
              <a:rPr lang="en-US" dirty="0" err="1"/>
              <a:t>Sutoyo</a:t>
            </a:r>
            <a:r>
              <a:rPr lang="en-US" dirty="0"/>
              <a:t>, </a:t>
            </a:r>
            <a:r>
              <a:rPr lang="en-US" dirty="0" err="1"/>
              <a:t>S.Pd</a:t>
            </a:r>
            <a:r>
              <a:rPr lang="en-US" dirty="0"/>
              <a:t>, PTP </a:t>
            </a:r>
            <a:r>
              <a:rPr lang="en-US" dirty="0" err="1"/>
              <a:t>Muda</a:t>
            </a:r>
            <a:r>
              <a:rPr lang="en-US" dirty="0"/>
              <a:t> </a:t>
            </a:r>
            <a:r>
              <a:rPr lang="en-US" dirty="0" err="1"/>
              <a:t>dan</a:t>
            </a:r>
            <a:r>
              <a:rPr lang="en-US" dirty="0"/>
              <a:t> </a:t>
            </a:r>
            <a:r>
              <a:rPr lang="en-US" dirty="0" err="1"/>
              <a:t>Obet</a:t>
            </a:r>
            <a:r>
              <a:rPr lang="en-US" dirty="0"/>
              <a:t> </a:t>
            </a:r>
            <a:r>
              <a:rPr lang="en-US" dirty="0" err="1"/>
              <a:t>Sisimila</a:t>
            </a:r>
            <a:r>
              <a:rPr lang="en-US" dirty="0"/>
              <a:t>, </a:t>
            </a:r>
            <a:r>
              <a:rPr lang="en-US" dirty="0" err="1"/>
              <a:t>S.Pd</a:t>
            </a:r>
            <a:r>
              <a:rPr lang="en-US" dirty="0"/>
              <a:t>, PTP </a:t>
            </a:r>
            <a:r>
              <a:rPr lang="en-US" dirty="0" err="1"/>
              <a:t>Pertama</a:t>
            </a:r>
            <a:r>
              <a:rPr lang="en-US" dirty="0"/>
              <a:t> </a:t>
            </a:r>
            <a:r>
              <a:rPr lang="en-US" dirty="0" err="1"/>
              <a:t>dari</a:t>
            </a:r>
            <a:r>
              <a:rPr lang="en-US" dirty="0"/>
              <a:t> BPMTPK, </a:t>
            </a:r>
            <a:r>
              <a:rPr lang="fi-FI" dirty="0"/>
              <a:t>mengendalikan</a:t>
            </a:r>
            <a:r>
              <a:rPr lang="es-ES" dirty="0"/>
              <a:t> </a:t>
            </a:r>
            <a:r>
              <a:rPr lang="es-ES" dirty="0" err="1"/>
              <a:t>model</a:t>
            </a:r>
            <a:r>
              <a:rPr lang="es-ES" dirty="0"/>
              <a:t> </a:t>
            </a:r>
            <a:r>
              <a:rPr lang="es-ES" dirty="0" err="1"/>
              <a:t>pembelajaran</a:t>
            </a:r>
            <a:r>
              <a:rPr lang="es-ES" dirty="0"/>
              <a:t> </a:t>
            </a:r>
            <a:r>
              <a:rPr lang="id-ID" dirty="0"/>
              <a:t>terhadap </a:t>
            </a:r>
            <a:r>
              <a:rPr lang="en-US" dirty="0" err="1"/>
              <a:t>pemanfaatan</a:t>
            </a:r>
            <a:r>
              <a:rPr lang="en-US" dirty="0"/>
              <a:t> media </a:t>
            </a:r>
            <a:r>
              <a:rPr lang="en-US" dirty="0" err="1"/>
              <a:t>pembelajaran</a:t>
            </a:r>
            <a:r>
              <a:rPr lang="en-US" dirty="0"/>
              <a:t> video </a:t>
            </a:r>
            <a:r>
              <a:rPr lang="en-US" i="1" dirty="0"/>
              <a:t>Learning Object</a:t>
            </a:r>
            <a:r>
              <a:rPr lang="en-US" dirty="0"/>
              <a:t> </a:t>
            </a:r>
            <a:r>
              <a:rPr lang="en-US" dirty="0" err="1"/>
              <a:t>mata</a:t>
            </a:r>
            <a:r>
              <a:rPr lang="en-US" dirty="0"/>
              <a:t> </a:t>
            </a:r>
            <a:r>
              <a:rPr lang="en-US" dirty="0" err="1"/>
              <a:t>pelajaran</a:t>
            </a:r>
            <a:r>
              <a:rPr lang="en-US" dirty="0"/>
              <a:t> </a:t>
            </a:r>
            <a:r>
              <a:rPr lang="en-US" dirty="0" err="1"/>
              <a:t>Bahasa</a:t>
            </a:r>
            <a:r>
              <a:rPr lang="en-US" dirty="0"/>
              <a:t> Indonesia </a:t>
            </a:r>
            <a:r>
              <a:rPr lang="en-US" dirty="0" err="1"/>
              <a:t>untuk</a:t>
            </a:r>
            <a:r>
              <a:rPr lang="en-US" dirty="0"/>
              <a:t> </a:t>
            </a:r>
            <a:r>
              <a:rPr lang="en-US" dirty="0" err="1"/>
              <a:t>jenjang</a:t>
            </a:r>
            <a:r>
              <a:rPr lang="en-US" dirty="0"/>
              <a:t> SD </a:t>
            </a:r>
            <a:r>
              <a:rPr lang="en-US" dirty="0" err="1"/>
              <a:t>kelas</a:t>
            </a:r>
            <a:r>
              <a:rPr lang="en-US" dirty="0"/>
              <a:t> IV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Hasil</a:t>
            </a:r>
            <a:r>
              <a:rPr lang="en-US" dirty="0"/>
              <a:t> </a:t>
            </a:r>
            <a:r>
              <a:rPr lang="en-US" dirty="0" err="1"/>
              <a:t>kegiatannya</a:t>
            </a:r>
            <a:r>
              <a:rPr lang="en-US" dirty="0"/>
              <a:t> </a:t>
            </a:r>
            <a:r>
              <a:rPr lang="en-US" dirty="0" err="1"/>
              <a:t>Sutoyo</a:t>
            </a:r>
            <a:r>
              <a:rPr lang="en-US" dirty="0"/>
              <a:t>, </a:t>
            </a:r>
            <a:r>
              <a:rPr lang="en-US" dirty="0" err="1"/>
              <a:t>SPd</a:t>
            </a:r>
            <a:r>
              <a:rPr lang="en-US" dirty="0"/>
              <a:t> </a:t>
            </a:r>
            <a:r>
              <a:rPr lang="en-US" dirty="0" err="1"/>
              <a:t>diberi</a:t>
            </a:r>
            <a:r>
              <a:rPr lang="en-US" dirty="0"/>
              <a:t> </a:t>
            </a:r>
            <a:r>
              <a:rPr lang="en-US" dirty="0" err="1"/>
              <a:t>angka</a:t>
            </a:r>
            <a:r>
              <a:rPr lang="en-US" dirty="0"/>
              <a:t> </a:t>
            </a:r>
            <a:r>
              <a:rPr lang="en-US" dirty="0" err="1"/>
              <a:t>kredit</a:t>
            </a:r>
            <a:r>
              <a:rPr lang="en-US" dirty="0"/>
              <a:t> 60% x 0,61 = 0,678 (</a:t>
            </a:r>
            <a:r>
              <a:rPr lang="en-US" dirty="0" err="1"/>
              <a:t>nol</a:t>
            </a:r>
            <a:r>
              <a:rPr lang="en-US" dirty="0"/>
              <a:t> </a:t>
            </a:r>
            <a:r>
              <a:rPr lang="en-US" dirty="0" err="1"/>
              <a:t>koma</a:t>
            </a:r>
            <a:r>
              <a:rPr lang="en-US" dirty="0"/>
              <a:t> </a:t>
            </a:r>
            <a:r>
              <a:rPr lang="en-US" dirty="0" err="1"/>
              <a:t>enam</a:t>
            </a:r>
            <a:r>
              <a:rPr lang="en-US" dirty="0"/>
              <a:t> </a:t>
            </a:r>
            <a:r>
              <a:rPr lang="en-US" dirty="0" err="1"/>
              <a:t>tujuh</a:t>
            </a:r>
            <a:r>
              <a:rPr lang="en-US" dirty="0"/>
              <a:t> </a:t>
            </a:r>
            <a:r>
              <a:rPr lang="en-US" dirty="0" err="1"/>
              <a:t>delapan</a:t>
            </a:r>
            <a:r>
              <a:rPr lang="en-US" dirty="0"/>
              <a:t>) </a:t>
            </a:r>
            <a:r>
              <a:rPr lang="en-US" dirty="0" err="1"/>
              <a:t>dan</a:t>
            </a:r>
            <a:r>
              <a:rPr lang="en-US" dirty="0"/>
              <a:t> </a:t>
            </a:r>
            <a:r>
              <a:rPr lang="en-US" dirty="0" err="1"/>
              <a:t>Obet</a:t>
            </a:r>
            <a:r>
              <a:rPr lang="en-US" dirty="0"/>
              <a:t> </a:t>
            </a:r>
            <a:r>
              <a:rPr lang="en-US" dirty="0" err="1"/>
              <a:t>Sisimila</a:t>
            </a:r>
            <a:r>
              <a:rPr lang="en-US" dirty="0"/>
              <a:t> 40% x 1,13 = 0,452 (</a:t>
            </a:r>
            <a:r>
              <a:rPr lang="en-US" dirty="0" err="1"/>
              <a:t>nol</a:t>
            </a:r>
            <a:r>
              <a:rPr lang="en-US" dirty="0"/>
              <a:t> </a:t>
            </a:r>
            <a:r>
              <a:rPr lang="en-US" dirty="0" err="1"/>
              <a:t>koma</a:t>
            </a:r>
            <a:r>
              <a:rPr lang="en-US" dirty="0"/>
              <a:t> </a:t>
            </a:r>
            <a:r>
              <a:rPr lang="en-US" dirty="0" err="1"/>
              <a:t>empat</a:t>
            </a:r>
            <a:r>
              <a:rPr lang="en-US" dirty="0"/>
              <a:t> lima </a:t>
            </a:r>
            <a:r>
              <a:rPr lang="en-US" dirty="0" err="1"/>
              <a:t>dua</a:t>
            </a:r>
            <a:r>
              <a:rPr lang="en-US" dirty="0"/>
              <a:t>).</a:t>
            </a:r>
            <a:endParaRPr lang="id-ID" dirty="0"/>
          </a:p>
          <a:p>
            <a:pPr marL="0" indent="0">
              <a:buNone/>
            </a:pPr>
            <a:endParaRPr lang="id-ID" dirty="0"/>
          </a:p>
        </p:txBody>
      </p:sp>
    </p:spTree>
    <p:extLst>
      <p:ext uri="{BB962C8B-B14F-4D97-AF65-F5344CB8AC3E}">
        <p14:creationId xmlns:p14="http://schemas.microsoft.com/office/powerpoint/2010/main" val="1610780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a:latin typeface="Calibri" panose="020F0502020204030204" pitchFamily="34" charset="0"/>
                <a:cs typeface="Calibri" panose="020F0502020204030204" pitchFamily="34" charset="0"/>
              </a:rPr>
              <a:t>Mengendalikan/memantau sistem model pembelajaran terhadap</a:t>
            </a:r>
            <a:r>
              <a:rPr lang="en-GB" sz="4000" dirty="0">
                <a:latin typeface="Calibri" panose="020F0502020204030204" pitchFamily="34" charset="0"/>
                <a:cs typeface="Calibri" panose="020F0502020204030204" pitchFamily="34" charset="0"/>
              </a:rPr>
              <a:t> </a:t>
            </a:r>
            <a:r>
              <a:rPr lang="en-GB" sz="4000" dirty="0" err="1">
                <a:latin typeface="Calibri" panose="020F0502020204030204" pitchFamily="34" charset="0"/>
                <a:cs typeface="Calibri" panose="020F0502020204030204" pitchFamily="34" charset="0"/>
              </a:rPr>
              <a:t>pemanfaatan</a:t>
            </a:r>
            <a:r>
              <a:rPr lang="en-GB" sz="4000" dirty="0">
                <a:latin typeface="Calibri" panose="020F0502020204030204" pitchFamily="34" charset="0"/>
                <a:cs typeface="Calibri" panose="020F0502020204030204" pitchFamily="34" charset="0"/>
              </a:rPr>
              <a:t> </a:t>
            </a:r>
            <a:r>
              <a:rPr lang="en-GB" sz="4000" dirty="0" smtClean="0">
                <a:latin typeface="Calibri" panose="020F0502020204030204" pitchFamily="34" charset="0"/>
                <a:cs typeface="Calibri" panose="020F0502020204030204" pitchFamily="34" charset="0"/>
              </a:rPr>
              <a:t>hypermedia</a:t>
            </a:r>
            <a:endParaRPr lang="id-ID" sz="4000"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5184651"/>
              </p:ext>
            </p:extLst>
          </p:nvPr>
        </p:nvGraphicFramePr>
        <p:xfrm>
          <a:off x="925417" y="1690689"/>
          <a:ext cx="10569897" cy="5193595"/>
        </p:xfrm>
        <a:graphic>
          <a:graphicData uri="http://schemas.openxmlformats.org/drawingml/2006/table">
            <a:tbl>
              <a:tblPr firstRow="1" firstCol="1" bandRow="1">
                <a:tableStyleId>{5C22544A-7EE6-4342-B048-85BDC9FD1C3A}</a:tableStyleId>
              </a:tblPr>
              <a:tblGrid>
                <a:gridCol w="1465455"/>
                <a:gridCol w="1251990"/>
                <a:gridCol w="3664379"/>
                <a:gridCol w="4188073"/>
              </a:tblGrid>
              <a:tr h="236395">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E: </a:t>
                      </a:r>
                      <a:r>
                        <a:rPr lang="en-US" sz="1400" dirty="0" err="1">
                          <a:effectLst/>
                        </a:rPr>
                        <a:t>Pengendalian</a:t>
                      </a:r>
                      <a:r>
                        <a:rPr lang="en-US" sz="1400" dirty="0">
                          <a:effectLst/>
                        </a:rPr>
                        <a:t> (</a:t>
                      </a:r>
                      <a:r>
                        <a:rPr lang="en-US" sz="1400" dirty="0" err="1">
                          <a:effectLst/>
                        </a:rPr>
                        <a:t>Pemantauan</a:t>
                      </a:r>
                      <a:r>
                        <a:rPr lang="en-US" sz="1400" dirty="0">
                          <a:effectLst/>
                        </a:rPr>
                        <a:t>)</a:t>
                      </a:r>
                      <a:endParaRPr lang="id-ID" sz="1400" dirty="0">
                        <a:effectLst/>
                        <a:latin typeface="Calibri" panose="020F0502020204030204" pitchFamily="34" charset="0"/>
                        <a:ea typeface="MS Mincho"/>
                        <a:cs typeface="Times New Roman" panose="02020603050405020304" pitchFamily="18" charset="0"/>
                      </a:endParaRPr>
                    </a:p>
                  </a:txBody>
                  <a:tcPr marL="62256" marR="62256" marT="0" marB="0"/>
                </a:tc>
                <a:tc hMerge="1">
                  <a:txBody>
                    <a:bodyPr/>
                    <a:lstStyle/>
                    <a:p>
                      <a:endParaRPr lang="id-ID"/>
                    </a:p>
                  </a:txBody>
                  <a:tcPr/>
                </a:tc>
                <a:tc hMerge="1">
                  <a:txBody>
                    <a:bodyPr/>
                    <a:lstStyle/>
                    <a:p>
                      <a:endParaRPr lang="id-ID"/>
                    </a:p>
                  </a:txBody>
                  <a:tcPr/>
                </a:tc>
                <a:tc hMerge="1">
                  <a:txBody>
                    <a:bodyPr/>
                    <a:lstStyle/>
                    <a:p>
                      <a:endParaRPr lang="id-ID"/>
                    </a:p>
                  </a:txBody>
                  <a:tcPr/>
                </a:tc>
              </a:tr>
              <a:tr h="456333">
                <a:tc gridSpan="4">
                  <a:txBody>
                    <a:bodyPr/>
                    <a:lstStyle/>
                    <a:p>
                      <a:pPr algn="l">
                        <a:lnSpc>
                          <a:spcPct val="107000"/>
                        </a:lnSpc>
                        <a:spcAft>
                          <a:spcPts val="0"/>
                        </a:spcAft>
                        <a:tabLst>
                          <a:tab pos="1890395" algn="l"/>
                        </a:tabLst>
                      </a:pPr>
                      <a:r>
                        <a:rPr lang="it-IT" sz="1400" dirty="0">
                          <a:effectLst/>
                        </a:rPr>
                        <a:t>Butir Kegiatan: </a:t>
                      </a:r>
                      <a:r>
                        <a:rPr lang="id-ID" sz="1400" dirty="0">
                          <a:effectLst/>
                        </a:rPr>
                        <a:t>2. </a:t>
                      </a:r>
                      <a:r>
                        <a:rPr lang="en-US" sz="1400" dirty="0" err="1">
                          <a:effectLst/>
                        </a:rPr>
                        <a:t>Mengendalikan</a:t>
                      </a:r>
                      <a:r>
                        <a:rPr lang="en-US" sz="1400" dirty="0">
                          <a:effectLst/>
                        </a:rPr>
                        <a:t>/</a:t>
                      </a:r>
                      <a:r>
                        <a:rPr lang="en-US" sz="1400" dirty="0" err="1">
                          <a:effectLst/>
                        </a:rPr>
                        <a:t>memantau</a:t>
                      </a:r>
                      <a:r>
                        <a:rPr lang="en-US" sz="1400" dirty="0">
                          <a:effectLst/>
                        </a:rPr>
                        <a:t> </a:t>
                      </a:r>
                      <a:r>
                        <a:rPr lang="en-US" sz="1400" dirty="0" err="1">
                          <a:effectLst/>
                        </a:rPr>
                        <a:t>sistem</a:t>
                      </a:r>
                      <a:r>
                        <a:rPr lang="en-US" sz="1400" dirty="0">
                          <a:effectLst/>
                        </a:rPr>
                        <a:t> model </a:t>
                      </a:r>
                      <a:r>
                        <a:rPr lang="en-US" sz="1400" dirty="0" err="1">
                          <a:effectLst/>
                        </a:rPr>
                        <a:t>pembelajaran</a:t>
                      </a:r>
                      <a:r>
                        <a:rPr lang="en-US" sz="1400" dirty="0">
                          <a:effectLst/>
                        </a:rPr>
                        <a:t> </a:t>
                      </a:r>
                      <a:r>
                        <a:rPr lang="en-US" sz="1400" dirty="0" err="1">
                          <a:effectLst/>
                        </a:rPr>
                        <a:t>terhadap</a:t>
                      </a:r>
                      <a:r>
                        <a:rPr lang="en-US" sz="1400" dirty="0">
                          <a:effectLst/>
                        </a:rPr>
                        <a:t>: </a:t>
                      </a:r>
                      <a:r>
                        <a:rPr lang="en-US" sz="1400" dirty="0" err="1">
                          <a:effectLst/>
                        </a:rPr>
                        <a:t>pemanfaatan</a:t>
                      </a:r>
                      <a:r>
                        <a:rPr lang="en-US" sz="1400" dirty="0">
                          <a:effectLst/>
                        </a:rPr>
                        <a:t> </a:t>
                      </a:r>
                      <a:r>
                        <a:rPr lang="id-ID" sz="1400" dirty="0">
                          <a:effectLst/>
                        </a:rPr>
                        <a:t>hypermedia </a:t>
                      </a:r>
                    </a:p>
                    <a:p>
                      <a:pPr>
                        <a:lnSpc>
                          <a:spcPct val="115000"/>
                        </a:lnSpc>
                        <a:spcAft>
                          <a:spcPts val="1000"/>
                        </a:spcAft>
                      </a:pPr>
                      <a:r>
                        <a:rPr lang="id-ID" sz="1400" dirty="0">
                          <a:effectLst/>
                        </a:rPr>
                        <a:t>Pelaksana Tugas Jenjang : Ahli Muda</a:t>
                      </a:r>
                      <a:endParaRPr lang="id-ID" sz="1400" dirty="0">
                        <a:effectLst/>
                        <a:latin typeface="Calibri" panose="020F0502020204030204" pitchFamily="34" charset="0"/>
                        <a:ea typeface="MS Mincho"/>
                        <a:cs typeface="Times New Roman" panose="02020603050405020304" pitchFamily="18" charset="0"/>
                      </a:endParaRPr>
                    </a:p>
                  </a:txBody>
                  <a:tcPr marL="62256" marR="62256" marT="0" marB="0" anchor="ctr"/>
                </a:tc>
                <a:tc hMerge="1">
                  <a:txBody>
                    <a:bodyPr/>
                    <a:lstStyle/>
                    <a:p>
                      <a:endParaRPr lang="id-ID"/>
                    </a:p>
                  </a:txBody>
                  <a:tcPr/>
                </a:tc>
                <a:tc hMerge="1">
                  <a:txBody>
                    <a:bodyPr/>
                    <a:lstStyle/>
                    <a:p>
                      <a:endParaRPr lang="id-ID"/>
                    </a:p>
                  </a:txBody>
                  <a:tcPr/>
                </a:tc>
                <a:tc hMerge="1">
                  <a:txBody>
                    <a:bodyPr/>
                    <a:lstStyle/>
                    <a:p>
                      <a:endParaRPr lang="id-ID"/>
                    </a:p>
                  </a:txBody>
                  <a:tcPr/>
                </a:tc>
              </a:tr>
              <a:tr h="306014">
                <a:tc>
                  <a:txBody>
                    <a:bodyPr/>
                    <a:lstStyle/>
                    <a:p>
                      <a:pPr algn="ctr">
                        <a:lnSpc>
                          <a:spcPct val="107000"/>
                        </a:lnSpc>
                        <a:spcAft>
                          <a:spcPts val="0"/>
                        </a:spcAft>
                      </a:pPr>
                      <a:r>
                        <a:rPr lang="en-US" sz="1400">
                          <a:effectLst/>
                        </a:rPr>
                        <a:t>Satuan Hasil</a:t>
                      </a:r>
                      <a:endParaRPr lang="id-ID" sz="1400">
                        <a:effectLst/>
                        <a:latin typeface="Calibri" panose="020F0502020204030204" pitchFamily="34" charset="0"/>
                        <a:cs typeface="Times New Roman" panose="02020603050405020304" pitchFamily="18" charset="0"/>
                      </a:endParaRPr>
                    </a:p>
                  </a:txBody>
                  <a:tcPr marL="62256" marR="62256" marT="0" marB="0" anchor="ctr"/>
                </a:tc>
                <a:tc>
                  <a:txBody>
                    <a:bodyPr/>
                    <a:lstStyle/>
                    <a:p>
                      <a:pPr algn="ctr">
                        <a:lnSpc>
                          <a:spcPct val="107000"/>
                        </a:lnSpc>
                        <a:spcAft>
                          <a:spcPts val="0"/>
                        </a:spcAft>
                      </a:pPr>
                      <a:r>
                        <a:rPr lang="en-US" sz="1400">
                          <a:effectLst/>
                        </a:rPr>
                        <a:t>Angka Kredit</a:t>
                      </a:r>
                      <a:endParaRPr lang="id-ID" sz="1400">
                        <a:effectLst/>
                        <a:latin typeface="Calibri" panose="020F0502020204030204" pitchFamily="34" charset="0"/>
                        <a:cs typeface="Times New Roman" panose="02020603050405020304" pitchFamily="18" charset="0"/>
                      </a:endParaRPr>
                    </a:p>
                  </a:txBody>
                  <a:tcPr marL="62256" marR="62256" marT="0" marB="0" anchor="ctr"/>
                </a:tc>
                <a:tc>
                  <a:txBody>
                    <a:bodyPr/>
                    <a:lstStyle/>
                    <a:p>
                      <a:pPr algn="ctr">
                        <a:lnSpc>
                          <a:spcPct val="107000"/>
                        </a:lnSpc>
                        <a:spcAft>
                          <a:spcPts val="0"/>
                        </a:spcAft>
                      </a:pPr>
                      <a:r>
                        <a:rPr lang="en-US" sz="1400" dirty="0" err="1">
                          <a:effectLst/>
                        </a:rPr>
                        <a:t>Kriteria</a:t>
                      </a:r>
                      <a:endParaRPr lang="id-ID" sz="1400" dirty="0">
                        <a:effectLst/>
                        <a:latin typeface="Calibri" panose="020F0502020204030204" pitchFamily="34" charset="0"/>
                        <a:cs typeface="Times New Roman" panose="02020603050405020304" pitchFamily="18" charset="0"/>
                      </a:endParaRPr>
                    </a:p>
                  </a:txBody>
                  <a:tcPr marL="62256" marR="62256" marT="0" marB="0" anchor="ctr"/>
                </a:tc>
                <a:tc>
                  <a:txBody>
                    <a:bodyPr/>
                    <a:lstStyle/>
                    <a:p>
                      <a:pPr algn="ctr">
                        <a:lnSpc>
                          <a:spcPct val="107000"/>
                        </a:lnSpc>
                        <a:spcAft>
                          <a:spcPts val="0"/>
                        </a:spcAft>
                      </a:pPr>
                      <a:r>
                        <a:rPr lang="en-US" sz="1400" dirty="0" err="1">
                          <a:effectLst/>
                        </a:rPr>
                        <a:t>Bukti</a:t>
                      </a:r>
                      <a:r>
                        <a:rPr lang="en-US" sz="1400" dirty="0">
                          <a:effectLst/>
                        </a:rPr>
                        <a:t> </a:t>
                      </a:r>
                      <a:r>
                        <a:rPr lang="en-US" sz="1400" dirty="0" err="1">
                          <a:effectLst/>
                        </a:rPr>
                        <a:t>Fisik</a:t>
                      </a:r>
                      <a:endParaRPr lang="id-ID" sz="1400" dirty="0">
                        <a:effectLst/>
                        <a:latin typeface="Calibri" panose="020F0502020204030204" pitchFamily="34" charset="0"/>
                        <a:cs typeface="Times New Roman" panose="02020603050405020304" pitchFamily="18" charset="0"/>
                      </a:endParaRPr>
                    </a:p>
                  </a:txBody>
                  <a:tcPr marL="62256" marR="62256" marT="0" marB="0" anchor="ctr"/>
                </a:tc>
              </a:tr>
              <a:tr h="4168570">
                <a:tc>
                  <a:txBody>
                    <a:bodyPr/>
                    <a:lstStyle/>
                    <a:p>
                      <a:pPr marL="113030">
                        <a:lnSpc>
                          <a:spcPct val="115000"/>
                        </a:lnSpc>
                        <a:spcAft>
                          <a:spcPts val="0"/>
                        </a:spcAft>
                      </a:pPr>
                      <a:r>
                        <a:rPr lang="en-US" sz="1400">
                          <a:effectLst/>
                        </a:rPr>
                        <a:t>Laporan</a:t>
                      </a:r>
                      <a:endParaRPr lang="id-ID" sz="1400">
                        <a:effectLst/>
                        <a:latin typeface="Calibri" panose="020F0502020204030204" pitchFamily="34" charset="0"/>
                        <a:ea typeface="MS Mincho"/>
                        <a:cs typeface="Times New Roman" panose="02020603050405020304" pitchFamily="18" charset="0"/>
                      </a:endParaRPr>
                    </a:p>
                  </a:txBody>
                  <a:tcPr marL="62256" marR="62256" marT="0" marB="0"/>
                </a:tc>
                <a:tc>
                  <a:txBody>
                    <a:bodyPr/>
                    <a:lstStyle/>
                    <a:p>
                      <a:pPr marL="113030">
                        <a:lnSpc>
                          <a:spcPct val="115000"/>
                        </a:lnSpc>
                        <a:spcAft>
                          <a:spcPts val="0"/>
                        </a:spcAft>
                      </a:pPr>
                      <a:r>
                        <a:rPr lang="en-US" sz="1400">
                          <a:effectLst/>
                        </a:rPr>
                        <a:t>0, </a:t>
                      </a:r>
                      <a:r>
                        <a:rPr lang="id-ID" sz="1400">
                          <a:effectLst/>
                        </a:rPr>
                        <a:t>81</a:t>
                      </a:r>
                      <a:endParaRPr lang="id-ID" sz="1400">
                        <a:effectLst/>
                        <a:latin typeface="Calibri" panose="020F0502020204030204" pitchFamily="34" charset="0"/>
                        <a:ea typeface="MS Mincho"/>
                        <a:cs typeface="Times New Roman" panose="02020603050405020304" pitchFamily="18" charset="0"/>
                      </a:endParaRPr>
                    </a:p>
                  </a:txBody>
                  <a:tcPr marL="62256" marR="62256" marT="0" marB="0"/>
                </a:tc>
                <a:tc>
                  <a:txBody>
                    <a:bodyPr/>
                    <a:lstStyle/>
                    <a:p>
                      <a:pPr marL="266700" indent="-266700" algn="l">
                        <a:lnSpc>
                          <a:spcPct val="115000"/>
                        </a:lnSpc>
                        <a:spcAft>
                          <a:spcPts val="0"/>
                        </a:spcAft>
                        <a:buAutoNum type="alphaLcPeriod"/>
                      </a:pPr>
                      <a:r>
                        <a:rPr lang="es-ES" sz="1400" dirty="0" err="1" smtClean="0">
                          <a:effectLst/>
                        </a:rPr>
                        <a:t>Pengendalian</a:t>
                      </a:r>
                      <a:r>
                        <a:rPr lang="es-ES" sz="1400" dirty="0" smtClean="0">
                          <a:effectLst/>
                        </a:rPr>
                        <a:t> </a:t>
                      </a:r>
                      <a:r>
                        <a:rPr lang="es-ES" sz="1400" dirty="0" err="1" smtClean="0">
                          <a:effectLst/>
                        </a:rPr>
                        <a:t>sistem</a:t>
                      </a:r>
                      <a:r>
                        <a:rPr lang="es-ES" sz="1400" dirty="0" smtClean="0">
                          <a:effectLst/>
                        </a:rPr>
                        <a:t>/</a:t>
                      </a:r>
                      <a:r>
                        <a:rPr lang="es-ES" sz="1400" dirty="0" err="1" smtClean="0">
                          <a:effectLst/>
                        </a:rPr>
                        <a:t>model</a:t>
                      </a:r>
                      <a:r>
                        <a:rPr lang="es-ES" sz="1400" dirty="0" smtClean="0">
                          <a:effectLst/>
                        </a:rPr>
                        <a:t> </a:t>
                      </a:r>
                      <a:r>
                        <a:rPr lang="es-ES" sz="1400" dirty="0" err="1" smtClean="0">
                          <a:effectLst/>
                        </a:rPr>
                        <a:t>pembelajaran</a:t>
                      </a:r>
                      <a:r>
                        <a:rPr lang="es-ES" sz="1400" dirty="0" smtClean="0">
                          <a:effectLst/>
                        </a:rPr>
                        <a:t> </a:t>
                      </a:r>
                      <a:r>
                        <a:rPr lang="es-ES" sz="1400" dirty="0" err="1" smtClean="0">
                          <a:effectLst/>
                        </a:rPr>
                        <a:t>berupa</a:t>
                      </a:r>
                      <a:r>
                        <a:rPr lang="es-ES" sz="1400" dirty="0" smtClean="0">
                          <a:effectLst/>
                        </a:rPr>
                        <a:t> </a:t>
                      </a:r>
                      <a:r>
                        <a:rPr lang="es-ES" sz="1400" dirty="0" err="1" smtClean="0">
                          <a:effectLst/>
                        </a:rPr>
                        <a:t>kegiatan</a:t>
                      </a:r>
                      <a:r>
                        <a:rPr lang="es-ES" sz="1400" dirty="0" smtClean="0">
                          <a:effectLst/>
                        </a:rPr>
                        <a:t> </a:t>
                      </a:r>
                      <a:r>
                        <a:rPr lang="es-ES" sz="1400" dirty="0" err="1" smtClean="0">
                          <a:effectLst/>
                        </a:rPr>
                        <a:t>untuk</a:t>
                      </a:r>
                      <a:r>
                        <a:rPr lang="es-ES" sz="1400" dirty="0" smtClean="0">
                          <a:effectLst/>
                        </a:rPr>
                        <a:t> </a:t>
                      </a:r>
                      <a:r>
                        <a:rPr lang="es-ES" sz="1400" dirty="0" err="1" smtClean="0">
                          <a:effectLst/>
                        </a:rPr>
                        <a:t>memastikan</a:t>
                      </a:r>
                      <a:r>
                        <a:rPr lang="es-ES" sz="1400" dirty="0" smtClean="0">
                          <a:effectLst/>
                        </a:rPr>
                        <a:t> </a:t>
                      </a:r>
                      <a:r>
                        <a:rPr lang="id-ID" sz="1400" dirty="0" smtClean="0">
                          <a:effectLst/>
                        </a:rPr>
                        <a:t>rancangan model dapat di</a:t>
                      </a:r>
                      <a:r>
                        <a:rPr lang="es-ES" sz="1400" dirty="0" err="1" smtClean="0">
                          <a:effectLst/>
                        </a:rPr>
                        <a:t>implementasi</a:t>
                      </a:r>
                      <a:r>
                        <a:rPr lang="id-ID" sz="1400" dirty="0" smtClean="0">
                          <a:effectLst/>
                        </a:rPr>
                        <a:t>kan</a:t>
                      </a:r>
                      <a:r>
                        <a:rPr lang="id-ID" sz="1400" baseline="0" dirty="0" smtClean="0">
                          <a:effectLst/>
                        </a:rPr>
                        <a:t> </a:t>
                      </a:r>
                      <a:r>
                        <a:rPr lang="es-ES" sz="1400" dirty="0" err="1" smtClean="0">
                          <a:effectLst/>
                        </a:rPr>
                        <a:t>sesuai</a:t>
                      </a:r>
                      <a:r>
                        <a:rPr lang="es-ES" sz="1400" dirty="0" smtClean="0">
                          <a:effectLst/>
                        </a:rPr>
                        <a:t> </a:t>
                      </a:r>
                      <a:r>
                        <a:rPr lang="es-ES" sz="1400" dirty="0" err="1" smtClean="0">
                          <a:effectLst/>
                        </a:rPr>
                        <a:t>dengan</a:t>
                      </a:r>
                      <a:r>
                        <a:rPr lang="es-ES" sz="1400" dirty="0" smtClean="0">
                          <a:effectLst/>
                        </a:rPr>
                        <a:t> yang </a:t>
                      </a:r>
                      <a:r>
                        <a:rPr lang="es-ES" sz="1400" dirty="0" err="1" smtClean="0">
                          <a:effectLst/>
                        </a:rPr>
                        <a:t>direncanakan</a:t>
                      </a:r>
                      <a:r>
                        <a:rPr lang="es-ES" sz="1400" dirty="0" smtClean="0">
                          <a:effectLst/>
                        </a:rPr>
                        <a:t>. </a:t>
                      </a:r>
                      <a:endParaRPr lang="id-ID" sz="1400" dirty="0" smtClean="0">
                        <a:effectLst/>
                      </a:endParaRPr>
                    </a:p>
                    <a:p>
                      <a:pPr marL="266700" indent="-266700" algn="l">
                        <a:lnSpc>
                          <a:spcPct val="115000"/>
                        </a:lnSpc>
                        <a:spcAft>
                          <a:spcPts val="0"/>
                        </a:spcAft>
                        <a:buAutoNum type="alphaLcPeriod"/>
                      </a:pPr>
                      <a:r>
                        <a:rPr lang="es-ES" sz="1400" dirty="0" err="1" smtClean="0">
                          <a:effectLst/>
                        </a:rPr>
                        <a:t>Pengendalian</a:t>
                      </a:r>
                      <a:r>
                        <a:rPr lang="es-ES" sz="1400" dirty="0" smtClean="0">
                          <a:effectLst/>
                        </a:rPr>
                        <a:t> </a:t>
                      </a:r>
                      <a:r>
                        <a:rPr lang="id-ID" sz="1400" dirty="0" smtClean="0">
                          <a:effectLst/>
                        </a:rPr>
                        <a:t>sistem/model pembelajaran terhadap pemanfaatan </a:t>
                      </a:r>
                      <a:r>
                        <a:rPr lang="en-US" sz="1400" dirty="0" smtClean="0">
                          <a:effectLst/>
                        </a:rPr>
                        <a:t>h</a:t>
                      </a:r>
                      <a:r>
                        <a:rPr lang="id-ID" sz="1400" dirty="0" smtClean="0">
                          <a:effectLst/>
                        </a:rPr>
                        <a:t>ypermedia</a:t>
                      </a:r>
                      <a:r>
                        <a:rPr lang="es-ES" sz="1400" dirty="0" smtClean="0">
                          <a:effectLst/>
                        </a:rPr>
                        <a:t> </a:t>
                      </a:r>
                      <a:r>
                        <a:rPr lang="es-ES" sz="1400" dirty="0" err="1" smtClean="0">
                          <a:effectLst/>
                        </a:rPr>
                        <a:t>melalui</a:t>
                      </a:r>
                      <a:r>
                        <a:rPr lang="es-ES" sz="1400" dirty="0" smtClean="0">
                          <a:effectLst/>
                        </a:rPr>
                        <a:t> </a:t>
                      </a:r>
                      <a:r>
                        <a:rPr lang="es-ES" sz="1400" dirty="0" err="1" smtClean="0">
                          <a:effectLst/>
                        </a:rPr>
                        <a:t>pemantauan</a:t>
                      </a:r>
                      <a:r>
                        <a:rPr lang="es-ES" sz="1400" dirty="0" smtClean="0">
                          <a:effectLst/>
                        </a:rPr>
                        <a:t>, </a:t>
                      </a:r>
                      <a:r>
                        <a:rPr lang="es-ES" sz="1400" dirty="0" err="1" smtClean="0">
                          <a:effectLst/>
                        </a:rPr>
                        <a:t>observasi</a:t>
                      </a:r>
                      <a:r>
                        <a:rPr lang="es-ES" sz="1400" dirty="0" smtClean="0">
                          <a:effectLst/>
                        </a:rPr>
                        <a:t>,</a:t>
                      </a:r>
                      <a:r>
                        <a:rPr lang="id-ID" sz="1400" dirty="0" smtClean="0">
                          <a:effectLst/>
                        </a:rPr>
                        <a:t> kunjungan/visitasi</a:t>
                      </a:r>
                      <a:r>
                        <a:rPr lang="es-ES" sz="1400" dirty="0" smtClean="0">
                          <a:effectLst/>
                        </a:rPr>
                        <a:t> </a:t>
                      </a:r>
                      <a:r>
                        <a:rPr lang="es-ES" sz="1400" dirty="0" err="1" smtClean="0">
                          <a:effectLst/>
                        </a:rPr>
                        <a:t>supervisi</a:t>
                      </a:r>
                      <a:r>
                        <a:rPr lang="es-ES" sz="1400" dirty="0" smtClean="0">
                          <a:effectLst/>
                        </a:rPr>
                        <a:t> dan </a:t>
                      </a:r>
                      <a:r>
                        <a:rPr lang="es-ES" sz="1400" dirty="0" err="1" smtClean="0">
                          <a:effectLst/>
                        </a:rPr>
                        <a:t>pembinaan</a:t>
                      </a:r>
                      <a:r>
                        <a:rPr lang="es-ES" sz="1400" dirty="0" smtClean="0">
                          <a:effectLst/>
                        </a:rPr>
                        <a:t> </a:t>
                      </a:r>
                      <a:r>
                        <a:rPr lang="id-ID" sz="1400" dirty="0" smtClean="0">
                          <a:effectLst/>
                        </a:rPr>
                        <a:t>secara langsung dan jarak jauh </a:t>
                      </a:r>
                      <a:r>
                        <a:rPr lang="en-US" sz="1400" dirty="0" err="1" smtClean="0">
                          <a:effectLst/>
                        </a:rPr>
                        <a:t>berdasarkan</a:t>
                      </a:r>
                      <a:r>
                        <a:rPr lang="en-US" sz="1400" dirty="0" smtClean="0">
                          <a:effectLst/>
                        </a:rPr>
                        <a:t> </a:t>
                      </a:r>
                      <a:r>
                        <a:rPr lang="en-US" sz="1400" dirty="0" err="1" smtClean="0">
                          <a:effectLst/>
                        </a:rPr>
                        <a:t>kurikulum</a:t>
                      </a:r>
                      <a:r>
                        <a:rPr lang="en-US" sz="1400" dirty="0" smtClean="0">
                          <a:effectLst/>
                        </a:rPr>
                        <a:t> yang </a:t>
                      </a:r>
                      <a:r>
                        <a:rPr lang="en-US" sz="1400" dirty="0" err="1" smtClean="0">
                          <a:effectLst/>
                        </a:rPr>
                        <a:t>berlaku</a:t>
                      </a:r>
                      <a:r>
                        <a:rPr lang="en-US" sz="1400" dirty="0" smtClean="0">
                          <a:effectLst/>
                        </a:rPr>
                        <a:t> </a:t>
                      </a:r>
                      <a:r>
                        <a:rPr lang="en-US" sz="1400" dirty="0" err="1" smtClean="0">
                          <a:effectLst/>
                        </a:rPr>
                        <a:t>sesuai</a:t>
                      </a:r>
                      <a:r>
                        <a:rPr lang="en-US" sz="1400" dirty="0" smtClean="0">
                          <a:effectLst/>
                        </a:rPr>
                        <a:t> </a:t>
                      </a:r>
                      <a:r>
                        <a:rPr lang="en-US" sz="1400" dirty="0" err="1" smtClean="0">
                          <a:effectLst/>
                        </a:rPr>
                        <a:t>dengan</a:t>
                      </a:r>
                      <a:r>
                        <a:rPr lang="en-US" sz="1400" dirty="0" smtClean="0">
                          <a:effectLst/>
                        </a:rPr>
                        <a:t> </a:t>
                      </a:r>
                      <a:r>
                        <a:rPr lang="en-US" sz="1400" dirty="0" err="1" smtClean="0">
                          <a:effectLst/>
                        </a:rPr>
                        <a:t>jenis</a:t>
                      </a:r>
                      <a:r>
                        <a:rPr lang="en-US" sz="1400" dirty="0" smtClean="0">
                          <a:effectLst/>
                        </a:rPr>
                        <a:t>, </a:t>
                      </a:r>
                      <a:r>
                        <a:rPr lang="en-US" sz="1400" dirty="0" err="1" smtClean="0">
                          <a:effectLst/>
                        </a:rPr>
                        <a:t>jalur</a:t>
                      </a:r>
                      <a:r>
                        <a:rPr lang="en-US" sz="1400" dirty="0" smtClean="0">
                          <a:effectLst/>
                        </a:rPr>
                        <a:t>, </a:t>
                      </a:r>
                      <a:r>
                        <a:rPr lang="en-US" sz="1400" dirty="0" err="1" smtClean="0">
                          <a:effectLst/>
                        </a:rPr>
                        <a:t>dan</a:t>
                      </a:r>
                      <a:r>
                        <a:rPr lang="en-US" sz="1400" dirty="0" smtClean="0">
                          <a:effectLst/>
                        </a:rPr>
                        <a:t> </a:t>
                      </a:r>
                      <a:r>
                        <a:rPr lang="en-US" sz="1400" dirty="0" err="1" smtClean="0">
                          <a:effectLst/>
                        </a:rPr>
                        <a:t>jenjang</a:t>
                      </a:r>
                      <a:r>
                        <a:rPr lang="en-US" sz="1400" dirty="0" smtClean="0">
                          <a:effectLst/>
                        </a:rPr>
                        <a:t> </a:t>
                      </a:r>
                      <a:r>
                        <a:rPr lang="en-US" sz="1400" dirty="0" err="1" smtClean="0">
                          <a:effectLst/>
                        </a:rPr>
                        <a:t>Pendidikan</a:t>
                      </a:r>
                      <a:r>
                        <a:rPr lang="en-US" sz="1400" dirty="0" smtClean="0">
                          <a:effectLst/>
                        </a:rPr>
                        <a:t>.</a:t>
                      </a:r>
                      <a:endParaRPr lang="id-ID" sz="1400" dirty="0" smtClean="0">
                        <a:effectLst/>
                      </a:endParaRPr>
                    </a:p>
                    <a:p>
                      <a:pPr marL="457200" algn="just">
                        <a:lnSpc>
                          <a:spcPct val="115000"/>
                        </a:lnSpc>
                        <a:spcAft>
                          <a:spcPts val="0"/>
                        </a:spcAft>
                      </a:pPr>
                      <a:r>
                        <a:rPr lang="es-ES" sz="1400" dirty="0" smtClean="0">
                          <a:effectLst/>
                        </a:rPr>
                        <a:t> </a:t>
                      </a:r>
                      <a:endParaRPr lang="id-ID" sz="1400" dirty="0" smtClean="0">
                        <a:effectLst/>
                        <a:latin typeface="Calibri" panose="020F0502020204030204" pitchFamily="34" charset="0"/>
                        <a:ea typeface="MS Mincho"/>
                        <a:cs typeface="Times New Roman" panose="02020603050405020304" pitchFamily="18" charset="0"/>
                      </a:endParaRPr>
                    </a:p>
                    <a:p>
                      <a:pPr marL="457200" algn="just">
                        <a:lnSpc>
                          <a:spcPct val="115000"/>
                        </a:lnSpc>
                        <a:spcAft>
                          <a:spcPts val="0"/>
                        </a:spcAft>
                      </a:pPr>
                      <a:r>
                        <a:rPr lang="es-ES" sz="1400" dirty="0">
                          <a:effectLst/>
                        </a:rPr>
                        <a:t> </a:t>
                      </a:r>
                      <a:endParaRPr lang="id-ID" sz="1400" dirty="0">
                        <a:effectLst/>
                        <a:latin typeface="Calibri" panose="020F0502020204030204" pitchFamily="34" charset="0"/>
                        <a:ea typeface="MS Mincho"/>
                        <a:cs typeface="Times New Roman" panose="02020603050405020304" pitchFamily="18" charset="0"/>
                      </a:endParaRPr>
                    </a:p>
                  </a:txBody>
                  <a:tcPr marL="62256" marR="62256" marT="0" marB="0"/>
                </a:tc>
                <a:tc>
                  <a:txBody>
                    <a:bodyPr/>
                    <a:lstStyle/>
                    <a:p>
                      <a:pPr marL="177800" indent="-177800" algn="just">
                        <a:lnSpc>
                          <a:spcPct val="115000"/>
                        </a:lnSpc>
                        <a:spcAft>
                          <a:spcPts val="0"/>
                        </a:spcAft>
                        <a:buAutoNum type="alphaLcPeriod"/>
                      </a:pPr>
                      <a:r>
                        <a:rPr lang="id-ID" sz="1400" dirty="0" smtClean="0">
                          <a:effectLst/>
                        </a:rPr>
                        <a:t>Surat tugas dari pimpinan instansi tempat bekerja.</a:t>
                      </a:r>
                    </a:p>
                    <a:p>
                      <a:pPr marL="177800" indent="-177800" algn="just">
                        <a:lnSpc>
                          <a:spcPct val="115000"/>
                        </a:lnSpc>
                        <a:spcAft>
                          <a:spcPts val="0"/>
                        </a:spcAft>
                        <a:buAutoNum type="alphaLcPeriod"/>
                      </a:pPr>
                      <a:r>
                        <a:rPr lang="id-ID" sz="1400" dirty="0" smtClean="0">
                          <a:effectLst/>
                        </a:rPr>
                        <a:t>Salinan l</a:t>
                      </a:r>
                      <a:r>
                        <a:rPr lang="en-US" sz="1400" dirty="0" err="1" smtClean="0">
                          <a:effectLst/>
                        </a:rPr>
                        <a:t>aporan</a:t>
                      </a:r>
                      <a:r>
                        <a:rPr lang="id-ID" sz="1400" dirty="0" smtClean="0">
                          <a:effectLst/>
                        </a:rPr>
                        <a:t> yang dilegalisasi atau terverifikasi</a:t>
                      </a:r>
                      <a:r>
                        <a:rPr lang="id-ID" sz="1400" baseline="0" dirty="0" smtClean="0">
                          <a:effectLst/>
                        </a:rPr>
                        <a:t> melalui Aplikasi Dupake oleh pimpinan instansi tempat bekerja setingkat eselon-II atau pejabat yang ditugaskan oleh eselon-II minimal setingkat eselon-III.</a:t>
                      </a:r>
                    </a:p>
                    <a:p>
                      <a:pPr marL="177800" indent="-177800" algn="just">
                        <a:lnSpc>
                          <a:spcPct val="115000"/>
                        </a:lnSpc>
                        <a:spcAft>
                          <a:spcPts val="0"/>
                        </a:spcAft>
                        <a:buAutoNum type="alphaLcPeriod"/>
                      </a:pPr>
                      <a:r>
                        <a:rPr lang="id-ID" sz="1400" baseline="0" dirty="0" smtClean="0">
                          <a:effectLst/>
                        </a:rPr>
                        <a:t>Laporan </a:t>
                      </a:r>
                      <a:r>
                        <a:rPr lang="es-ES" sz="1400" dirty="0" err="1" smtClean="0">
                          <a:effectLst/>
                        </a:rPr>
                        <a:t>pengendalian</a:t>
                      </a:r>
                      <a:r>
                        <a:rPr lang="es-ES" sz="1400" dirty="0" smtClean="0">
                          <a:effectLst/>
                        </a:rPr>
                        <a:t> </a:t>
                      </a:r>
                      <a:r>
                        <a:rPr lang="es-ES" sz="1400" dirty="0" err="1" smtClean="0">
                          <a:effectLst/>
                        </a:rPr>
                        <a:t>sistem</a:t>
                      </a:r>
                      <a:r>
                        <a:rPr lang="es-ES" sz="1400" dirty="0" smtClean="0">
                          <a:effectLst/>
                        </a:rPr>
                        <a:t>/</a:t>
                      </a:r>
                      <a:r>
                        <a:rPr lang="es-ES" sz="1400" dirty="0" err="1" smtClean="0">
                          <a:effectLst/>
                        </a:rPr>
                        <a:t>model</a:t>
                      </a:r>
                      <a:r>
                        <a:rPr lang="es-ES" sz="1400" dirty="0" smtClean="0">
                          <a:effectLst/>
                        </a:rPr>
                        <a:t> </a:t>
                      </a:r>
                      <a:r>
                        <a:rPr lang="es-ES" sz="1400" dirty="0" err="1" smtClean="0">
                          <a:effectLst/>
                        </a:rPr>
                        <a:t>pembelajaran</a:t>
                      </a:r>
                      <a:r>
                        <a:rPr lang="es-ES" sz="1400" dirty="0" smtClean="0">
                          <a:effectLst/>
                        </a:rPr>
                        <a:t> </a:t>
                      </a:r>
                      <a:r>
                        <a:rPr lang="id-ID" sz="1400" dirty="0" smtClean="0">
                          <a:effectLst/>
                        </a:rPr>
                        <a:t>terhadap pemanfaatan</a:t>
                      </a:r>
                      <a:r>
                        <a:rPr lang="id-ID" sz="1400" baseline="0" dirty="0" smtClean="0">
                          <a:effectLst/>
                        </a:rPr>
                        <a:t> hypermedia memuat:</a:t>
                      </a:r>
                      <a:endParaRPr lang="id-ID" sz="1400" dirty="0" smtClean="0">
                        <a:effectLst/>
                      </a:endParaRPr>
                    </a:p>
                    <a:p>
                      <a:pPr marL="533400" indent="-533400" algn="just">
                        <a:lnSpc>
                          <a:spcPct val="115000"/>
                        </a:lnSpc>
                        <a:spcAft>
                          <a:spcPts val="0"/>
                        </a:spcAft>
                      </a:pPr>
                      <a:r>
                        <a:rPr lang="en-US" sz="1400" dirty="0" smtClean="0">
                          <a:effectLst/>
                        </a:rPr>
                        <a:t>Bab 1 </a:t>
                      </a:r>
                      <a:r>
                        <a:rPr lang="en-US" sz="1400" dirty="0" err="1" smtClean="0">
                          <a:effectLst/>
                        </a:rPr>
                        <a:t>Pendahuluan</a:t>
                      </a:r>
                      <a:r>
                        <a:rPr lang="en-US" sz="1400" dirty="0" smtClean="0">
                          <a:effectLst/>
                        </a:rPr>
                        <a:t> (</a:t>
                      </a:r>
                      <a:r>
                        <a:rPr lang="en-US" sz="1400" dirty="0" err="1" smtClean="0">
                          <a:effectLst/>
                        </a:rPr>
                        <a:t>latar</a:t>
                      </a:r>
                      <a:r>
                        <a:rPr lang="en-US" sz="1400" dirty="0" smtClean="0">
                          <a:effectLst/>
                        </a:rPr>
                        <a:t> </a:t>
                      </a:r>
                      <a:r>
                        <a:rPr lang="en-US" sz="1400" dirty="0" err="1" smtClean="0">
                          <a:effectLst/>
                        </a:rPr>
                        <a:t>belakang</a:t>
                      </a:r>
                      <a:r>
                        <a:rPr lang="en-US" sz="1400" dirty="0" smtClean="0">
                          <a:effectLst/>
                        </a:rPr>
                        <a:t>, </a:t>
                      </a:r>
                      <a:r>
                        <a:rPr lang="en-US" sz="1400" dirty="0" err="1" smtClean="0">
                          <a:effectLst/>
                        </a:rPr>
                        <a:t>rumusan</a:t>
                      </a:r>
                      <a:r>
                        <a:rPr lang="en-US" sz="1400" dirty="0" smtClean="0">
                          <a:effectLst/>
                        </a:rPr>
                        <a:t> </a:t>
                      </a:r>
                      <a:r>
                        <a:rPr lang="en-US" sz="1400" dirty="0" err="1" smtClean="0">
                          <a:effectLst/>
                        </a:rPr>
                        <a:t>masalah</a:t>
                      </a:r>
                      <a:r>
                        <a:rPr lang="en-US" sz="1400" dirty="0" smtClean="0">
                          <a:effectLst/>
                        </a:rPr>
                        <a:t>, </a:t>
                      </a:r>
                      <a:r>
                        <a:rPr lang="en-US" sz="1400" dirty="0" err="1" smtClean="0">
                          <a:effectLst/>
                        </a:rPr>
                        <a:t>tujuan</a:t>
                      </a:r>
                      <a:r>
                        <a:rPr lang="id-ID" sz="1400" dirty="0" smtClean="0">
                          <a:effectLst/>
                        </a:rPr>
                        <a:t>, sasaran</a:t>
                      </a:r>
                      <a:r>
                        <a:rPr lang="en-US" sz="1400" dirty="0" smtClean="0">
                          <a:effectLst/>
                        </a:rPr>
                        <a:t>); </a:t>
                      </a:r>
                      <a:endParaRPr lang="id-ID" sz="1400" dirty="0" smtClean="0">
                        <a:effectLst/>
                      </a:endParaRPr>
                    </a:p>
                    <a:p>
                      <a:pPr algn="just">
                        <a:lnSpc>
                          <a:spcPct val="115000"/>
                        </a:lnSpc>
                        <a:spcAft>
                          <a:spcPts val="0"/>
                        </a:spcAft>
                      </a:pPr>
                      <a:r>
                        <a:rPr lang="en-US" sz="1400" dirty="0" smtClean="0">
                          <a:effectLst/>
                        </a:rPr>
                        <a:t>Bab 2 </a:t>
                      </a:r>
                      <a:r>
                        <a:rPr lang="id-ID" sz="1400" dirty="0" smtClean="0">
                          <a:effectLst/>
                        </a:rPr>
                        <a:t>  </a:t>
                      </a:r>
                      <a:r>
                        <a:rPr lang="en-US" sz="1400" dirty="0" err="1" smtClean="0">
                          <a:effectLst/>
                        </a:rPr>
                        <a:t>Pelaksanaan</a:t>
                      </a:r>
                      <a:r>
                        <a:rPr lang="en-US" sz="1400" dirty="0" smtClean="0">
                          <a:effectLst/>
                        </a:rPr>
                        <a:t> </a:t>
                      </a:r>
                      <a:r>
                        <a:rPr lang="id-ID" sz="1400" dirty="0" smtClean="0">
                          <a:effectLst/>
                        </a:rPr>
                        <a:t>P</a:t>
                      </a:r>
                      <a:r>
                        <a:rPr lang="en-US" sz="1400" dirty="0" err="1" smtClean="0">
                          <a:effectLst/>
                        </a:rPr>
                        <a:t>engendalian</a:t>
                      </a:r>
                      <a:endParaRPr lang="id-ID" sz="1400" dirty="0" smtClean="0">
                        <a:effectLst/>
                      </a:endParaRPr>
                    </a:p>
                    <a:p>
                      <a:pPr algn="just">
                        <a:lnSpc>
                          <a:spcPct val="115000"/>
                        </a:lnSpc>
                        <a:spcAft>
                          <a:spcPts val="0"/>
                        </a:spcAft>
                      </a:pPr>
                      <a:r>
                        <a:rPr lang="en-US" sz="1400" dirty="0" smtClean="0">
                          <a:effectLst/>
                        </a:rPr>
                        <a:t>Bab 3 </a:t>
                      </a:r>
                      <a:r>
                        <a:rPr lang="id-ID" sz="1400" dirty="0" smtClean="0">
                          <a:effectLst/>
                        </a:rPr>
                        <a:t>  </a:t>
                      </a:r>
                      <a:r>
                        <a:rPr lang="en-US" sz="1400" dirty="0" err="1" smtClean="0">
                          <a:effectLst/>
                        </a:rPr>
                        <a:t>Hasil</a:t>
                      </a:r>
                      <a:endParaRPr lang="id-ID" sz="1400" dirty="0" smtClean="0">
                        <a:effectLst/>
                      </a:endParaRPr>
                    </a:p>
                    <a:p>
                      <a:pPr algn="just">
                        <a:lnSpc>
                          <a:spcPct val="115000"/>
                        </a:lnSpc>
                        <a:spcAft>
                          <a:spcPts val="0"/>
                        </a:spcAft>
                      </a:pPr>
                      <a:r>
                        <a:rPr lang="en-US" sz="1400" dirty="0" smtClean="0">
                          <a:effectLst/>
                        </a:rPr>
                        <a:t>Bab 4 </a:t>
                      </a:r>
                      <a:r>
                        <a:rPr lang="id-ID" sz="1400" dirty="0" smtClean="0">
                          <a:effectLst/>
                        </a:rPr>
                        <a:t>  </a:t>
                      </a:r>
                      <a:r>
                        <a:rPr lang="en-US" sz="1400" dirty="0" err="1" smtClean="0">
                          <a:effectLst/>
                        </a:rPr>
                        <a:t>Kesimpulan</a:t>
                      </a:r>
                      <a:r>
                        <a:rPr lang="en-US" sz="1400" dirty="0" smtClean="0">
                          <a:effectLst/>
                        </a:rPr>
                        <a:t> </a:t>
                      </a:r>
                      <a:r>
                        <a:rPr lang="en-US" sz="1400" dirty="0" err="1" smtClean="0">
                          <a:effectLst/>
                        </a:rPr>
                        <a:t>dan</a:t>
                      </a:r>
                      <a:r>
                        <a:rPr lang="en-US" sz="1400" dirty="0" smtClean="0">
                          <a:effectLst/>
                        </a:rPr>
                        <a:t> </a:t>
                      </a:r>
                      <a:r>
                        <a:rPr lang="en-US" sz="1400" dirty="0" err="1" smtClean="0">
                          <a:effectLst/>
                        </a:rPr>
                        <a:t>Rekomendasi</a:t>
                      </a:r>
                      <a:endParaRPr lang="id-ID" sz="1400" dirty="0" smtClean="0">
                        <a:effectLst/>
                      </a:endParaRPr>
                    </a:p>
                    <a:p>
                      <a:pPr algn="just">
                        <a:lnSpc>
                          <a:spcPct val="115000"/>
                        </a:lnSpc>
                        <a:spcAft>
                          <a:spcPts val="0"/>
                        </a:spcAft>
                      </a:pPr>
                      <a:r>
                        <a:rPr lang="en-US" sz="1400" dirty="0" err="1" smtClean="0">
                          <a:effectLst/>
                        </a:rPr>
                        <a:t>Lampiran</a:t>
                      </a:r>
                      <a:r>
                        <a:rPr lang="en-US" sz="1400" dirty="0" smtClean="0">
                          <a:effectLst/>
                        </a:rPr>
                        <a:t> (</a:t>
                      </a:r>
                      <a:r>
                        <a:rPr lang="en-US" sz="1400" dirty="0" err="1" smtClean="0">
                          <a:effectLst/>
                        </a:rPr>
                        <a:t>instrumen</a:t>
                      </a:r>
                      <a:r>
                        <a:rPr lang="en-US" sz="1400" dirty="0" smtClean="0">
                          <a:effectLst/>
                        </a:rPr>
                        <a:t>, </a:t>
                      </a:r>
                      <a:r>
                        <a:rPr lang="en-US" sz="1400" dirty="0" err="1" smtClean="0">
                          <a:effectLst/>
                        </a:rPr>
                        <a:t>dokumentasi</a:t>
                      </a:r>
                      <a:r>
                        <a:rPr lang="en-US" sz="1400" dirty="0" smtClean="0">
                          <a:effectLst/>
                        </a:rPr>
                        <a:t>, </a:t>
                      </a:r>
                      <a:r>
                        <a:rPr lang="en-US" sz="1400" dirty="0" err="1" smtClean="0">
                          <a:effectLst/>
                        </a:rPr>
                        <a:t>daftar</a:t>
                      </a:r>
                      <a:r>
                        <a:rPr lang="en-US" sz="1400" dirty="0" smtClean="0">
                          <a:effectLst/>
                        </a:rPr>
                        <a:t> </a:t>
                      </a:r>
                      <a:r>
                        <a:rPr lang="en-US" sz="1400" dirty="0" err="1" smtClean="0">
                          <a:effectLst/>
                        </a:rPr>
                        <a:t>responden</a:t>
                      </a:r>
                      <a:r>
                        <a:rPr lang="en-US" sz="1400" dirty="0" smtClean="0">
                          <a:effectLst/>
                        </a:rPr>
                        <a:t>, </a:t>
                      </a:r>
                      <a:r>
                        <a:rPr lang="en-US" sz="1400" dirty="0" err="1" smtClean="0">
                          <a:effectLst/>
                        </a:rPr>
                        <a:t>dll</a:t>
                      </a:r>
                      <a:r>
                        <a:rPr lang="en-US" sz="1400" dirty="0" smtClean="0">
                          <a:effectLst/>
                        </a:rPr>
                        <a:t>)</a:t>
                      </a:r>
                      <a:endParaRPr lang="id-ID" sz="1400" dirty="0" smtClean="0">
                        <a:effectLst/>
                      </a:endParaRPr>
                    </a:p>
                    <a:p>
                      <a:pPr algn="just">
                        <a:lnSpc>
                          <a:spcPct val="115000"/>
                        </a:lnSpc>
                        <a:spcAft>
                          <a:spcPts val="0"/>
                        </a:spcAft>
                      </a:pPr>
                      <a:r>
                        <a:rPr lang="en-US" sz="1400" dirty="0" smtClean="0">
                          <a:effectLst/>
                        </a:rPr>
                        <a:t> </a:t>
                      </a:r>
                      <a:endParaRPr lang="id-ID" sz="1400" dirty="0" smtClean="0">
                        <a:effectLst/>
                      </a:endParaRPr>
                    </a:p>
                    <a:p>
                      <a:pPr marL="457200" algn="just">
                        <a:lnSpc>
                          <a:spcPct val="115000"/>
                        </a:lnSpc>
                        <a:spcAft>
                          <a:spcPts val="0"/>
                        </a:spcAft>
                      </a:pPr>
                      <a:r>
                        <a:rPr lang="es-ES" sz="1400" dirty="0">
                          <a:effectLst/>
                        </a:rPr>
                        <a:t> </a:t>
                      </a:r>
                      <a:endParaRPr lang="id-ID" sz="1400" dirty="0">
                        <a:effectLst/>
                        <a:latin typeface="Calibri" panose="020F0502020204030204" pitchFamily="34" charset="0"/>
                        <a:ea typeface="MS Mincho"/>
                        <a:cs typeface="Times New Roman" panose="02020603050405020304" pitchFamily="18" charset="0"/>
                      </a:endParaRPr>
                    </a:p>
                  </a:txBody>
                  <a:tcPr marL="62256" marR="62256" marT="0" marB="0"/>
                </a:tc>
              </a:tr>
            </a:tbl>
          </a:graphicData>
        </a:graphic>
      </p:graphicFrame>
    </p:spTree>
    <p:extLst>
      <p:ext uri="{BB962C8B-B14F-4D97-AF65-F5344CB8AC3E}">
        <p14:creationId xmlns:p14="http://schemas.microsoft.com/office/powerpoint/2010/main" val="1276081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175"/>
          </a:xfrm>
        </p:spPr>
        <p:txBody>
          <a:bodyPr>
            <a:normAutofit fontScale="90000"/>
          </a:bodyPr>
          <a:lstStyle/>
          <a:p>
            <a:endParaRPr lang="id-ID" dirty="0"/>
          </a:p>
        </p:txBody>
      </p:sp>
      <p:sp>
        <p:nvSpPr>
          <p:cNvPr id="3" name="Content Placeholder 2"/>
          <p:cNvSpPr>
            <a:spLocks noGrp="1"/>
          </p:cNvSpPr>
          <p:nvPr>
            <p:ph idx="1"/>
          </p:nvPr>
        </p:nvSpPr>
        <p:spPr>
          <a:xfrm>
            <a:off x="838200" y="1155700"/>
            <a:ext cx="10515600" cy="5021263"/>
          </a:xfrm>
        </p:spPr>
        <p:txBody>
          <a:bodyPr>
            <a:normAutofit fontScale="85000" lnSpcReduction="20000"/>
          </a:bodyPr>
          <a:lstStyle/>
          <a:p>
            <a:pPr marL="0" indent="0">
              <a:buNone/>
            </a:pPr>
            <a:r>
              <a:rPr lang="en-GB" dirty="0" err="1" smtClean="0"/>
              <a:t>Contoh</a:t>
            </a:r>
            <a:r>
              <a:rPr lang="en-GB" dirty="0" smtClean="0"/>
              <a:t>:</a:t>
            </a:r>
          </a:p>
          <a:p>
            <a:r>
              <a:rPr lang="fi-FI" dirty="0"/>
              <a:t>D</a:t>
            </a:r>
            <a:r>
              <a:rPr lang="id-ID" dirty="0"/>
              <a:t>iana Sari</a:t>
            </a:r>
            <a:r>
              <a:rPr lang="fi-FI" dirty="0"/>
              <a:t>, </a:t>
            </a:r>
            <a:r>
              <a:rPr lang="id-ID" dirty="0"/>
              <a:t>S.Si.,M.T, </a:t>
            </a:r>
            <a:r>
              <a:rPr lang="fi-FI" dirty="0"/>
              <a:t>PTP M</a:t>
            </a:r>
            <a:r>
              <a:rPr lang="id-ID" dirty="0"/>
              <a:t>uda</a:t>
            </a:r>
            <a:r>
              <a:rPr lang="fi-FI" dirty="0"/>
              <a:t>, mengendalikan</a:t>
            </a:r>
            <a:r>
              <a:rPr lang="es-ES" dirty="0"/>
              <a:t> </a:t>
            </a:r>
            <a:r>
              <a:rPr lang="es-ES" dirty="0" err="1"/>
              <a:t>model</a:t>
            </a:r>
            <a:r>
              <a:rPr lang="es-ES" dirty="0"/>
              <a:t> </a:t>
            </a:r>
            <a:r>
              <a:rPr lang="es-ES" dirty="0" err="1"/>
              <a:t>pembelajaran</a:t>
            </a:r>
            <a:r>
              <a:rPr lang="es-ES" dirty="0"/>
              <a:t> </a:t>
            </a:r>
            <a:r>
              <a:rPr lang="id-ID" dirty="0"/>
              <a:t>terhadap </a:t>
            </a:r>
            <a:r>
              <a:rPr lang="en-US" dirty="0" err="1"/>
              <a:t>pemanfaatan</a:t>
            </a:r>
            <a:r>
              <a:rPr lang="en-US" dirty="0"/>
              <a:t> </a:t>
            </a:r>
            <a:r>
              <a:rPr lang="id-ID" dirty="0"/>
              <a:t>hypermedia </a:t>
            </a:r>
            <a:r>
              <a:rPr lang="es-ES" dirty="0" err="1"/>
              <a:t>melalui</a:t>
            </a:r>
            <a:r>
              <a:rPr lang="es-ES" dirty="0"/>
              <a:t> </a:t>
            </a:r>
            <a:r>
              <a:rPr lang="es-ES" dirty="0" err="1"/>
              <a:t>pemantauan</a:t>
            </a:r>
            <a:r>
              <a:rPr lang="es-ES" dirty="0"/>
              <a:t>, </a:t>
            </a:r>
            <a:r>
              <a:rPr lang="es-ES" dirty="0" err="1"/>
              <a:t>observasi</a:t>
            </a:r>
            <a:r>
              <a:rPr lang="es-ES" dirty="0"/>
              <a:t>, </a:t>
            </a:r>
            <a:r>
              <a:rPr lang="es-ES" dirty="0" err="1"/>
              <a:t>supervisi</a:t>
            </a:r>
            <a:r>
              <a:rPr lang="es-ES" dirty="0"/>
              <a:t> dan </a:t>
            </a:r>
            <a:r>
              <a:rPr lang="es-ES" dirty="0" err="1"/>
              <a:t>pembinaan</a:t>
            </a:r>
            <a:r>
              <a:rPr lang="es-ES" dirty="0"/>
              <a:t>, </a:t>
            </a:r>
            <a:r>
              <a:rPr lang="es-ES" dirty="0" err="1"/>
              <a:t>dengan</a:t>
            </a:r>
            <a:r>
              <a:rPr lang="es-ES" dirty="0"/>
              <a:t> </a:t>
            </a:r>
            <a:r>
              <a:rPr lang="es-ES" dirty="0" err="1"/>
              <a:t>judul</a:t>
            </a:r>
            <a:r>
              <a:rPr lang="es-ES" dirty="0"/>
              <a:t> </a:t>
            </a:r>
            <a:r>
              <a:rPr lang="es-ES" dirty="0" err="1"/>
              <a:t>Pengendalian</a:t>
            </a:r>
            <a:r>
              <a:rPr lang="es-ES" dirty="0"/>
              <a:t> </a:t>
            </a:r>
            <a:r>
              <a:rPr lang="es-ES" dirty="0" err="1"/>
              <a:t>model</a:t>
            </a:r>
            <a:r>
              <a:rPr lang="es-ES" dirty="0"/>
              <a:t> </a:t>
            </a:r>
            <a:r>
              <a:rPr lang="es-ES" dirty="0" err="1"/>
              <a:t>pembelajaran</a:t>
            </a:r>
            <a:r>
              <a:rPr lang="es-ES" dirty="0"/>
              <a:t> </a:t>
            </a:r>
            <a:r>
              <a:rPr lang="id-ID" dirty="0"/>
              <a:t>terhadap pemanfaatan hypermedia </a:t>
            </a:r>
            <a:r>
              <a:rPr lang="en-US" dirty="0" err="1"/>
              <a:t>untuk</a:t>
            </a:r>
            <a:r>
              <a:rPr lang="en-US" dirty="0"/>
              <a:t> web </a:t>
            </a:r>
            <a:r>
              <a:rPr lang="en-US" dirty="0" err="1"/>
              <a:t>rumah</a:t>
            </a:r>
            <a:r>
              <a:rPr lang="en-US" dirty="0"/>
              <a:t> </a:t>
            </a:r>
            <a:r>
              <a:rPr lang="en-US" dirty="0" err="1"/>
              <a:t>belajar</a:t>
            </a:r>
            <a:r>
              <a:rPr lang="en-US" dirty="0"/>
              <a:t> </a:t>
            </a:r>
            <a:r>
              <a:rPr lang="en-US" dirty="0" err="1"/>
              <a:t>mata</a:t>
            </a:r>
            <a:r>
              <a:rPr lang="en-US" dirty="0"/>
              <a:t> </a:t>
            </a:r>
            <a:r>
              <a:rPr lang="en-US" dirty="0" err="1"/>
              <a:t>pelajaran</a:t>
            </a:r>
            <a:r>
              <a:rPr lang="en-US" dirty="0"/>
              <a:t> </a:t>
            </a:r>
            <a:r>
              <a:rPr lang="en-US" dirty="0" err="1"/>
              <a:t>biologi</a:t>
            </a:r>
            <a:r>
              <a:rPr lang="en-US" dirty="0"/>
              <a:t> </a:t>
            </a:r>
            <a:r>
              <a:rPr lang="en-US" dirty="0" err="1"/>
              <a:t>untuk</a:t>
            </a:r>
            <a:r>
              <a:rPr lang="en-US" dirty="0"/>
              <a:t> </a:t>
            </a:r>
            <a:r>
              <a:rPr lang="en-US" dirty="0" err="1"/>
              <a:t>jenjang</a:t>
            </a:r>
            <a:r>
              <a:rPr lang="en-US" dirty="0"/>
              <a:t> </a:t>
            </a:r>
            <a:r>
              <a:rPr lang="en-US" dirty="0" err="1"/>
              <a:t>pendidikan</a:t>
            </a:r>
            <a:r>
              <a:rPr lang="en-US" dirty="0"/>
              <a:t> S</a:t>
            </a:r>
            <a:r>
              <a:rPr lang="id-ID" dirty="0"/>
              <a:t>MU</a:t>
            </a:r>
            <a:r>
              <a:rPr lang="en-US" dirty="0"/>
              <a:t>,</a:t>
            </a:r>
            <a:r>
              <a:rPr lang="fi-FI" dirty="0"/>
              <a:t> diberi angka kredit 0,</a:t>
            </a:r>
            <a:r>
              <a:rPr lang="id-ID" dirty="0"/>
              <a:t>81</a:t>
            </a:r>
            <a:r>
              <a:rPr lang="fi-FI" dirty="0"/>
              <a:t> (nol koma </a:t>
            </a:r>
            <a:r>
              <a:rPr lang="id-ID" dirty="0"/>
              <a:t>delapan </a:t>
            </a:r>
            <a:r>
              <a:rPr lang="fi-FI" dirty="0"/>
              <a:t>puluh</a:t>
            </a:r>
            <a:r>
              <a:rPr lang="id-ID" dirty="0"/>
              <a:t> satu</a:t>
            </a:r>
            <a:r>
              <a:rPr lang="fi-FI" dirty="0"/>
              <a:t>). </a:t>
            </a:r>
            <a:endParaRPr lang="id-ID" dirty="0"/>
          </a:p>
          <a:p>
            <a:r>
              <a:rPr lang="en-US" dirty="0"/>
              <a:t>Dayan </a:t>
            </a:r>
            <a:r>
              <a:rPr lang="en-US" dirty="0" err="1"/>
              <a:t>Sitio</a:t>
            </a:r>
            <a:r>
              <a:rPr lang="en-US" dirty="0"/>
              <a:t>, S. </a:t>
            </a:r>
            <a:r>
              <a:rPr lang="en-US" dirty="0" err="1"/>
              <a:t>Pd</a:t>
            </a:r>
            <a:r>
              <a:rPr lang="en-US" dirty="0"/>
              <a:t>, PTP </a:t>
            </a:r>
            <a:r>
              <a:rPr lang="en-US" dirty="0" err="1"/>
              <a:t>Pertama</a:t>
            </a:r>
            <a:r>
              <a:rPr lang="en-US" dirty="0"/>
              <a:t>, </a:t>
            </a:r>
            <a:r>
              <a:rPr lang="en-US" dirty="0" err="1"/>
              <a:t>mengerjakan</a:t>
            </a:r>
            <a:r>
              <a:rPr lang="en-US" dirty="0"/>
              <a:t> </a:t>
            </a:r>
            <a:r>
              <a:rPr lang="en-US" dirty="0" err="1"/>
              <a:t>hal</a:t>
            </a:r>
            <a:r>
              <a:rPr lang="en-US" dirty="0"/>
              <a:t> yang </a:t>
            </a:r>
            <a:r>
              <a:rPr lang="en-US" dirty="0" err="1"/>
              <a:t>sama</a:t>
            </a:r>
            <a:r>
              <a:rPr lang="en-US" dirty="0"/>
              <a:t> </a:t>
            </a:r>
            <a:r>
              <a:rPr lang="en-US" dirty="0" err="1"/>
              <a:t>dengan</a:t>
            </a:r>
            <a:r>
              <a:rPr lang="en-US" dirty="0"/>
              <a:t> </a:t>
            </a:r>
            <a:r>
              <a:rPr lang="fi-FI" dirty="0"/>
              <a:t>D</a:t>
            </a:r>
            <a:r>
              <a:rPr lang="id-ID" dirty="0"/>
              <a:t>iana Sari</a:t>
            </a:r>
            <a:r>
              <a:rPr lang="fi-FI" dirty="0"/>
              <a:t>, </a:t>
            </a:r>
            <a:r>
              <a:rPr lang="id-ID" dirty="0"/>
              <a:t>S.Si.,M.T</a:t>
            </a:r>
            <a:r>
              <a:rPr lang="en-US" dirty="0"/>
              <a:t>, </a:t>
            </a:r>
            <a:r>
              <a:rPr lang="en-US" dirty="0" err="1"/>
              <a:t>maka</a:t>
            </a:r>
            <a:r>
              <a:rPr lang="en-US" dirty="0"/>
              <a:t> </a:t>
            </a:r>
            <a:r>
              <a:rPr lang="en-US" dirty="0" err="1"/>
              <a:t>ia</a:t>
            </a:r>
            <a:r>
              <a:rPr lang="en-US" dirty="0"/>
              <a:t> </a:t>
            </a:r>
            <a:r>
              <a:rPr lang="en-US" dirty="0" err="1"/>
              <a:t>diberi</a:t>
            </a:r>
            <a:r>
              <a:rPr lang="en-US" dirty="0"/>
              <a:t> </a:t>
            </a:r>
            <a:r>
              <a:rPr lang="en-US" dirty="0" err="1"/>
              <a:t>angka</a:t>
            </a:r>
            <a:r>
              <a:rPr lang="en-US" dirty="0"/>
              <a:t> </a:t>
            </a:r>
            <a:r>
              <a:rPr lang="en-US" dirty="0" err="1"/>
              <a:t>kredit</a:t>
            </a:r>
            <a:r>
              <a:rPr lang="en-US" dirty="0"/>
              <a:t> 80% </a:t>
            </a:r>
            <a:r>
              <a:rPr lang="en-US" dirty="0" err="1"/>
              <a:t>dari</a:t>
            </a:r>
            <a:r>
              <a:rPr lang="en-US" dirty="0"/>
              <a:t> 0,81 </a:t>
            </a:r>
            <a:r>
              <a:rPr lang="en-US" dirty="0" err="1"/>
              <a:t>yaitu</a:t>
            </a:r>
            <a:r>
              <a:rPr lang="en-US" dirty="0"/>
              <a:t> 0,648 (</a:t>
            </a:r>
            <a:r>
              <a:rPr lang="en-US" dirty="0" err="1"/>
              <a:t>nol</a:t>
            </a:r>
            <a:r>
              <a:rPr lang="en-US" dirty="0"/>
              <a:t> </a:t>
            </a:r>
            <a:r>
              <a:rPr lang="en-US" dirty="0" err="1"/>
              <a:t>koma</a:t>
            </a:r>
            <a:r>
              <a:rPr lang="en-US" dirty="0"/>
              <a:t> </a:t>
            </a:r>
            <a:r>
              <a:rPr lang="en-US" dirty="0" err="1"/>
              <a:t>enam</a:t>
            </a:r>
            <a:r>
              <a:rPr lang="en-US" dirty="0"/>
              <a:t> </a:t>
            </a:r>
            <a:r>
              <a:rPr lang="en-US" dirty="0" err="1"/>
              <a:t>empat</a:t>
            </a:r>
            <a:r>
              <a:rPr lang="en-US" dirty="0"/>
              <a:t> </a:t>
            </a:r>
            <a:r>
              <a:rPr lang="en-US" dirty="0" err="1"/>
              <a:t>delapan</a:t>
            </a:r>
            <a:r>
              <a:rPr lang="en-US" dirty="0" smtClean="0"/>
              <a:t>).</a:t>
            </a:r>
            <a:endParaRPr lang="id-ID" dirty="0"/>
          </a:p>
          <a:p>
            <a:r>
              <a:rPr lang="en-US" dirty="0"/>
              <a:t>Drs. </a:t>
            </a:r>
            <a:r>
              <a:rPr lang="en-US" dirty="0" err="1"/>
              <a:t>Arief</a:t>
            </a:r>
            <a:r>
              <a:rPr lang="en-US" dirty="0"/>
              <a:t> </a:t>
            </a:r>
            <a:r>
              <a:rPr lang="en-US" dirty="0" err="1"/>
              <a:t>Wicaksono</a:t>
            </a:r>
            <a:r>
              <a:rPr lang="en-US" dirty="0"/>
              <a:t>, M. Pd., PTP </a:t>
            </a:r>
            <a:r>
              <a:rPr lang="en-US" dirty="0" err="1"/>
              <a:t>Muda</a:t>
            </a:r>
            <a:r>
              <a:rPr lang="en-US" dirty="0"/>
              <a:t>, </a:t>
            </a:r>
            <a:r>
              <a:rPr lang="en-US" dirty="0" err="1"/>
              <a:t>dan</a:t>
            </a:r>
            <a:r>
              <a:rPr lang="en-US" dirty="0"/>
              <a:t> </a:t>
            </a:r>
            <a:r>
              <a:rPr lang="en-US" dirty="0" err="1"/>
              <a:t>Hendarrita</a:t>
            </a:r>
            <a:r>
              <a:rPr lang="en-US" dirty="0"/>
              <a:t>, </a:t>
            </a:r>
            <a:r>
              <a:rPr lang="en-US" dirty="0" err="1"/>
              <a:t>M.Kom</a:t>
            </a:r>
            <a:r>
              <a:rPr lang="en-US" dirty="0"/>
              <a:t>, PTP </a:t>
            </a:r>
            <a:r>
              <a:rPr lang="en-US" dirty="0" err="1"/>
              <a:t>Pertama</a:t>
            </a:r>
            <a:r>
              <a:rPr lang="en-US" dirty="0"/>
              <a:t> </a:t>
            </a:r>
            <a:r>
              <a:rPr lang="en-US" dirty="0" err="1"/>
              <a:t>mendapatkan</a:t>
            </a:r>
            <a:r>
              <a:rPr lang="en-US" dirty="0"/>
              <a:t> </a:t>
            </a:r>
            <a:r>
              <a:rPr lang="en-US" dirty="0" err="1"/>
              <a:t>tugas</a:t>
            </a:r>
            <a:r>
              <a:rPr lang="en-US" dirty="0"/>
              <a:t> </a:t>
            </a:r>
            <a:r>
              <a:rPr lang="en-US" dirty="0" err="1"/>
              <a:t>untuk</a:t>
            </a:r>
            <a:r>
              <a:rPr lang="en-US" dirty="0"/>
              <a:t> </a:t>
            </a:r>
            <a:r>
              <a:rPr lang="fi-FI" dirty="0"/>
              <a:t>mengendalikan</a:t>
            </a:r>
            <a:r>
              <a:rPr lang="es-ES" dirty="0"/>
              <a:t> </a:t>
            </a:r>
            <a:r>
              <a:rPr lang="es-ES" dirty="0" err="1"/>
              <a:t>model</a:t>
            </a:r>
            <a:r>
              <a:rPr lang="es-ES" dirty="0"/>
              <a:t> </a:t>
            </a:r>
            <a:r>
              <a:rPr lang="es-ES" dirty="0" err="1"/>
              <a:t>pembelajaran</a:t>
            </a:r>
            <a:r>
              <a:rPr lang="es-ES" dirty="0"/>
              <a:t> </a:t>
            </a:r>
            <a:r>
              <a:rPr lang="id-ID" dirty="0"/>
              <a:t>terhadap </a:t>
            </a:r>
            <a:r>
              <a:rPr lang="en-US" dirty="0" err="1"/>
              <a:t>pemanfaatan</a:t>
            </a:r>
            <a:r>
              <a:rPr lang="en-US" dirty="0"/>
              <a:t> </a:t>
            </a:r>
            <a:r>
              <a:rPr lang="id-ID" dirty="0"/>
              <a:t>hypermedia </a:t>
            </a:r>
            <a:r>
              <a:rPr lang="en-US" dirty="0" err="1"/>
              <a:t>dengan</a:t>
            </a:r>
            <a:r>
              <a:rPr lang="en-US" dirty="0"/>
              <a:t> </a:t>
            </a:r>
            <a:r>
              <a:rPr lang="en-US" dirty="0" err="1"/>
              <a:t>judul</a:t>
            </a:r>
            <a:r>
              <a:rPr lang="en-US" dirty="0"/>
              <a:t> </a:t>
            </a:r>
            <a:r>
              <a:rPr lang="es-ES" dirty="0" err="1"/>
              <a:t>pengendalian</a:t>
            </a:r>
            <a:r>
              <a:rPr lang="es-ES" dirty="0"/>
              <a:t> </a:t>
            </a:r>
            <a:r>
              <a:rPr lang="es-ES" dirty="0" err="1"/>
              <a:t>model</a:t>
            </a:r>
            <a:r>
              <a:rPr lang="es-ES" dirty="0"/>
              <a:t> </a:t>
            </a:r>
            <a:r>
              <a:rPr lang="es-ES" dirty="0" err="1"/>
              <a:t>pembelajaran</a:t>
            </a:r>
            <a:r>
              <a:rPr lang="es-ES" dirty="0"/>
              <a:t> </a:t>
            </a:r>
            <a:r>
              <a:rPr lang="id-ID" dirty="0"/>
              <a:t>terhadap </a:t>
            </a:r>
            <a:r>
              <a:rPr lang="en-US" dirty="0" err="1"/>
              <a:t>pemanfaatan</a:t>
            </a:r>
            <a:r>
              <a:rPr lang="en-US" dirty="0"/>
              <a:t> </a:t>
            </a:r>
            <a:r>
              <a:rPr lang="id-ID" dirty="0"/>
              <a:t>hypermedia </a:t>
            </a:r>
            <a:r>
              <a:rPr lang="en-US" dirty="0" err="1"/>
              <a:t>untuk</a:t>
            </a:r>
            <a:r>
              <a:rPr lang="en-US" dirty="0"/>
              <a:t> </a:t>
            </a:r>
            <a:r>
              <a:rPr lang="en-US" dirty="0" err="1"/>
              <a:t>fitur</a:t>
            </a:r>
            <a:r>
              <a:rPr lang="en-US" dirty="0"/>
              <a:t> </a:t>
            </a:r>
            <a:r>
              <a:rPr lang="en-US" dirty="0" err="1"/>
              <a:t>Laboratorium</a:t>
            </a:r>
            <a:r>
              <a:rPr lang="en-US" dirty="0"/>
              <a:t> Maya (</a:t>
            </a:r>
            <a:r>
              <a:rPr lang="en-US" i="1" dirty="0"/>
              <a:t>virtua</a:t>
            </a:r>
            <a:r>
              <a:rPr lang="en-US" dirty="0"/>
              <a:t>l </a:t>
            </a:r>
            <a:r>
              <a:rPr lang="en-US" i="1" dirty="0"/>
              <a:t>lab</a:t>
            </a:r>
            <a:r>
              <a:rPr lang="en-US" dirty="0"/>
              <a:t>) di web </a:t>
            </a:r>
            <a:r>
              <a:rPr lang="en-US" dirty="0" err="1"/>
              <a:t>Rumah</a:t>
            </a:r>
            <a:r>
              <a:rPr lang="en-US" dirty="0"/>
              <a:t> </a:t>
            </a:r>
            <a:r>
              <a:rPr lang="en-US" dirty="0" err="1"/>
              <a:t>Belajar</a:t>
            </a:r>
            <a:r>
              <a:rPr lang="en-US" dirty="0"/>
              <a:t>  </a:t>
            </a:r>
            <a:r>
              <a:rPr lang="en-US" dirty="0" err="1"/>
              <a:t>pada</a:t>
            </a:r>
            <a:r>
              <a:rPr lang="en-US" dirty="0"/>
              <a:t> </a:t>
            </a:r>
            <a:r>
              <a:rPr lang="en-US" dirty="0" err="1"/>
              <a:t>mata</a:t>
            </a:r>
            <a:r>
              <a:rPr lang="en-US" dirty="0"/>
              <a:t> </a:t>
            </a:r>
            <a:r>
              <a:rPr lang="en-US" dirty="0" err="1"/>
              <a:t>pelajaran</a:t>
            </a:r>
            <a:r>
              <a:rPr lang="en-US" dirty="0"/>
              <a:t> </a:t>
            </a:r>
            <a:r>
              <a:rPr lang="en-US" dirty="0" err="1"/>
              <a:t>kimia</a:t>
            </a:r>
            <a:r>
              <a:rPr lang="en-US" dirty="0"/>
              <a:t> </a:t>
            </a:r>
            <a:r>
              <a:rPr lang="en-US" dirty="0" err="1"/>
              <a:t>jenjang</a:t>
            </a:r>
            <a:r>
              <a:rPr lang="en-US" dirty="0"/>
              <a:t> SMA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Drs. </a:t>
            </a:r>
            <a:r>
              <a:rPr lang="en-US" dirty="0" err="1"/>
              <a:t>Agung</a:t>
            </a:r>
            <a:r>
              <a:rPr lang="en-US" dirty="0"/>
              <a:t> </a:t>
            </a:r>
            <a:r>
              <a:rPr lang="en-US" dirty="0" err="1"/>
              <a:t>Wicaksono</a:t>
            </a:r>
            <a:r>
              <a:rPr lang="en-US" dirty="0"/>
              <a:t>, M. </a:t>
            </a:r>
            <a:r>
              <a:rPr lang="en-US" dirty="0" err="1"/>
              <a:t>Pd</a:t>
            </a:r>
            <a:r>
              <a:rPr lang="en-US" dirty="0"/>
              <a:t> </a:t>
            </a:r>
            <a:r>
              <a:rPr lang="en-US" dirty="0" err="1"/>
              <a:t>diberi</a:t>
            </a:r>
            <a:r>
              <a:rPr lang="en-US" dirty="0"/>
              <a:t> </a:t>
            </a:r>
            <a:r>
              <a:rPr lang="en-US" dirty="0" err="1"/>
              <a:t>angka</a:t>
            </a:r>
            <a:r>
              <a:rPr lang="en-US" dirty="0"/>
              <a:t> </a:t>
            </a:r>
            <a:r>
              <a:rPr lang="en-US" dirty="0" err="1"/>
              <a:t>kredit</a:t>
            </a:r>
            <a:r>
              <a:rPr lang="en-US" dirty="0"/>
              <a:t> 60% x 0,81 = 0,468 (</a:t>
            </a:r>
            <a:r>
              <a:rPr lang="en-US" dirty="0" err="1"/>
              <a:t>nol</a:t>
            </a:r>
            <a:r>
              <a:rPr lang="en-US" dirty="0"/>
              <a:t> </a:t>
            </a:r>
            <a:r>
              <a:rPr lang="en-US" dirty="0" err="1"/>
              <a:t>koma</a:t>
            </a:r>
            <a:r>
              <a:rPr lang="en-US" dirty="0"/>
              <a:t> </a:t>
            </a:r>
            <a:r>
              <a:rPr lang="en-US" dirty="0" err="1"/>
              <a:t>empat</a:t>
            </a:r>
            <a:r>
              <a:rPr lang="en-US" dirty="0"/>
              <a:t> </a:t>
            </a:r>
            <a:r>
              <a:rPr lang="en-US" dirty="0" err="1"/>
              <a:t>enam</a:t>
            </a:r>
            <a:r>
              <a:rPr lang="en-US" dirty="0"/>
              <a:t> </a:t>
            </a:r>
            <a:r>
              <a:rPr lang="en-US" dirty="0" err="1"/>
              <a:t>delapan</a:t>
            </a:r>
            <a:r>
              <a:rPr lang="en-US" dirty="0"/>
              <a:t>) </a:t>
            </a:r>
            <a:r>
              <a:rPr lang="en-US" dirty="0" err="1"/>
              <a:t>dan</a:t>
            </a:r>
            <a:r>
              <a:rPr lang="en-US" dirty="0"/>
              <a:t> </a:t>
            </a:r>
            <a:r>
              <a:rPr lang="en-US" dirty="0" err="1"/>
              <a:t>Hendarrita</a:t>
            </a:r>
            <a:r>
              <a:rPr lang="en-US" dirty="0"/>
              <a:t>, </a:t>
            </a:r>
            <a:r>
              <a:rPr lang="en-US" dirty="0" err="1"/>
              <a:t>M.Kom</a:t>
            </a:r>
            <a:r>
              <a:rPr lang="en-US" dirty="0"/>
              <a:t> </a:t>
            </a:r>
            <a:r>
              <a:rPr lang="en-US" dirty="0" err="1"/>
              <a:t>diberi</a:t>
            </a:r>
            <a:r>
              <a:rPr lang="en-US" dirty="0"/>
              <a:t> </a:t>
            </a:r>
            <a:r>
              <a:rPr lang="en-US" dirty="0" err="1"/>
              <a:t>angka</a:t>
            </a:r>
            <a:r>
              <a:rPr lang="en-US" dirty="0"/>
              <a:t> </a:t>
            </a:r>
            <a:r>
              <a:rPr lang="en-US" dirty="0" err="1"/>
              <a:t>kredit</a:t>
            </a:r>
            <a:r>
              <a:rPr lang="en-US" dirty="0"/>
              <a:t> 80% x 40% x 0,81 = 0,2592 (</a:t>
            </a:r>
            <a:r>
              <a:rPr lang="en-US" dirty="0" err="1"/>
              <a:t>nol</a:t>
            </a:r>
            <a:r>
              <a:rPr lang="en-US" dirty="0"/>
              <a:t> </a:t>
            </a:r>
            <a:r>
              <a:rPr lang="en-US" dirty="0" err="1"/>
              <a:t>koma</a:t>
            </a:r>
            <a:r>
              <a:rPr lang="en-US" dirty="0"/>
              <a:t> </a:t>
            </a:r>
            <a:r>
              <a:rPr lang="en-US" dirty="0" err="1"/>
              <a:t>dua</a:t>
            </a:r>
            <a:r>
              <a:rPr lang="en-US" dirty="0"/>
              <a:t> lima </a:t>
            </a:r>
            <a:r>
              <a:rPr lang="en-US" dirty="0" err="1"/>
              <a:t>sembilan</a:t>
            </a:r>
            <a:r>
              <a:rPr lang="en-US" dirty="0"/>
              <a:t> </a:t>
            </a:r>
            <a:r>
              <a:rPr lang="en-US" dirty="0" err="1"/>
              <a:t>dua</a:t>
            </a:r>
            <a:r>
              <a:rPr lang="en-US" dirty="0"/>
              <a:t>).</a:t>
            </a:r>
            <a:endParaRPr lang="id-ID" dirty="0"/>
          </a:p>
          <a:p>
            <a:pPr marL="0" indent="0">
              <a:buNone/>
            </a:pPr>
            <a:endParaRPr lang="id-ID" dirty="0"/>
          </a:p>
        </p:txBody>
      </p:sp>
    </p:spTree>
    <p:extLst>
      <p:ext uri="{BB962C8B-B14F-4D97-AF65-F5344CB8AC3E}">
        <p14:creationId xmlns:p14="http://schemas.microsoft.com/office/powerpoint/2010/main" val="654091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1154</TotalTime>
  <Words>3148</Words>
  <Application>Microsoft Office PowerPoint</Application>
  <PresentationFormat>Widescreen</PresentationFormat>
  <Paragraphs>380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MS Mincho</vt:lpstr>
      <vt:lpstr>Arial</vt:lpstr>
      <vt:lpstr>Bookman Old Style</vt:lpstr>
      <vt:lpstr>Calibri</vt:lpstr>
      <vt:lpstr>Calibri Light</vt:lpstr>
      <vt:lpstr>Times New Roman</vt:lpstr>
      <vt:lpstr>Office Theme</vt:lpstr>
      <vt:lpstr>Pengendalian dan Evaluasi Pemanfaatan Media dan Penerapan Model Pembelajaran</vt:lpstr>
      <vt:lpstr>Alur ADDIE</vt:lpstr>
      <vt:lpstr>Alur ADDIE</vt:lpstr>
      <vt:lpstr>Deskripsi Pengendalian</vt:lpstr>
      <vt:lpstr>Pengendalian (unsur II sub unsur E)</vt:lpstr>
      <vt:lpstr>Mengendalikan/memantau sistem model pembelajaran terhadap pemanfaatan media pembelajaran </vt:lpstr>
      <vt:lpstr>PowerPoint Presentation</vt:lpstr>
      <vt:lpstr>Mengendalikan/memantau sistem model pembelajaran terhadap pemanfaatan hypermedia</vt:lpstr>
      <vt:lpstr>PowerPoint Presentation</vt:lpstr>
      <vt:lpstr>PowerPoint Presentation</vt:lpstr>
      <vt:lpstr>PowerPoint Presentation</vt:lpstr>
      <vt:lpstr>PowerPoint Presentation</vt:lpstr>
      <vt:lpstr>PowerPoint Presentation</vt:lpstr>
      <vt:lpstr>Deskripsi Evaluasi</vt:lpstr>
      <vt:lpstr>Evaluasi (unsur II sub unsur F) </vt:lpstr>
      <vt:lpstr>Evaluasi (unsur II sub unsur F) </vt:lpstr>
      <vt:lpstr>Evaluasi (unsur II sub unsur F) </vt:lpstr>
      <vt:lpstr>PowerPoint Presentation</vt:lpstr>
      <vt:lpstr>PowerPoint Presentation</vt:lpstr>
      <vt:lpstr>PowerPoint Presentation</vt:lpstr>
      <vt:lpstr>PowerPoint Presentation</vt:lpstr>
      <vt:lpstr>PowerPoint Presentation</vt:lpstr>
      <vt:lpstr>Contoh Format Laporan Pengendalian</vt:lpstr>
      <vt:lpstr>Contoh Format Desain Evaluasi</vt:lpstr>
      <vt:lpstr>Contoh Format Instrumen Evaluasi</vt:lpstr>
      <vt:lpstr>Format Kisi-Kisi Instrumen</vt:lpstr>
      <vt:lpstr>Contoh Format Laporan Evaluasi</vt:lpstr>
      <vt:lpstr>Rekomendasi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Pengendalian dan Evaluasi Pemanfaatan Media dan Penerapan Model Pembelajaran</dc:title>
  <dc:creator>user</dc:creator>
  <cp:lastModifiedBy>Indra Cantik</cp:lastModifiedBy>
  <cp:revision>56</cp:revision>
  <dcterms:created xsi:type="dcterms:W3CDTF">2019-05-26T01:46:45Z</dcterms:created>
  <dcterms:modified xsi:type="dcterms:W3CDTF">2020-06-29T02:15:15Z</dcterms:modified>
</cp:coreProperties>
</file>