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9" r:id="rId8"/>
    <p:sldId id="271" r:id="rId9"/>
    <p:sldId id="260" r:id="rId10"/>
    <p:sldId id="273" r:id="rId11"/>
    <p:sldId id="261" r:id="rId12"/>
    <p:sldId id="262" r:id="rId13"/>
    <p:sldId id="278" r:id="rId14"/>
    <p:sldId id="27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does an instructional designer do? - Experiencing eLearni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513" y="3900866"/>
            <a:ext cx="5009471" cy="28053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6000"/>
                  <a:lumOff val="74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6564" y="557785"/>
            <a:ext cx="8915399" cy="1372616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Jabatan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Pembelajaran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8494" y="2305237"/>
            <a:ext cx="8915399" cy="1696573"/>
          </a:xfrm>
        </p:spPr>
        <p:txBody>
          <a:bodyPr>
            <a:normAutofit/>
          </a:bodyPr>
          <a:lstStyle/>
          <a:p>
            <a:pPr marL="342900" indent="-342900">
              <a:buAutoNum type="alphaLcPeriod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eriod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Penunjang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5336" y="6073221"/>
            <a:ext cx="550917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* </a:t>
            </a:r>
            <a:r>
              <a:rPr lang="en-US" sz="1400" dirty="0" err="1" smtClean="0"/>
              <a:t>Permenpan</a:t>
            </a:r>
            <a:r>
              <a:rPr lang="en-US" sz="1400" dirty="0" smtClean="0"/>
              <a:t> &amp; RB No. </a:t>
            </a:r>
            <a:r>
              <a:rPr lang="en-US" sz="1400" dirty="0"/>
              <a:t>28 TAHUN 2017 </a:t>
            </a:r>
            <a:r>
              <a:rPr lang="en-US" sz="1400" dirty="0" err="1" smtClean="0"/>
              <a:t>tentang</a:t>
            </a:r>
            <a:r>
              <a:rPr lang="en-US" sz="1400" dirty="0" smtClean="0"/>
              <a:t> </a:t>
            </a:r>
            <a:r>
              <a:rPr lang="en-US" sz="1400" dirty="0" err="1" smtClean="0"/>
              <a:t>Jabatan</a:t>
            </a:r>
            <a:r>
              <a:rPr lang="en-US" sz="1400" dirty="0" smtClean="0"/>
              <a:t> </a:t>
            </a:r>
            <a:r>
              <a:rPr lang="en-US" sz="1400" dirty="0" err="1" smtClean="0"/>
              <a:t>Fungsional</a:t>
            </a:r>
            <a:r>
              <a:rPr lang="en-US" sz="1400" dirty="0" smtClean="0"/>
              <a:t> </a:t>
            </a:r>
            <a:r>
              <a:rPr lang="en-US" sz="1400" dirty="0" err="1" smtClean="0"/>
              <a:t>Pengembang</a:t>
            </a:r>
            <a:r>
              <a:rPr lang="en-US" sz="1400" dirty="0" smtClean="0"/>
              <a:t> </a:t>
            </a:r>
            <a:r>
              <a:rPr lang="en-US" sz="1400" dirty="0" err="1" smtClean="0"/>
              <a:t>Teknologi</a:t>
            </a:r>
            <a:r>
              <a:rPr lang="en-US" sz="1400" dirty="0" smtClean="0"/>
              <a:t> </a:t>
            </a:r>
            <a:r>
              <a:rPr lang="en-US" sz="1400" dirty="0" err="1" smtClean="0"/>
              <a:t>Pembelajaran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779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439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Penunjang</a:t>
            </a:r>
            <a:r>
              <a:rPr lang="en-US" dirty="0" smtClean="0"/>
              <a:t> 3</a:t>
            </a:r>
            <a:br>
              <a:rPr lang="en-US" dirty="0" smtClean="0"/>
            </a:b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3.2. </a:t>
            </a:r>
            <a:r>
              <a:rPr lang="en-US" sz="3100" dirty="0" err="1" smtClean="0"/>
              <a:t>Menjadi</a:t>
            </a:r>
            <a:r>
              <a:rPr lang="en-US" sz="3100" dirty="0" smtClean="0"/>
              <a:t> </a:t>
            </a:r>
            <a:r>
              <a:rPr lang="en-US" sz="3100" dirty="0" err="1" smtClean="0"/>
              <a:t>Anggota</a:t>
            </a:r>
            <a:r>
              <a:rPr lang="en-US" sz="3100" dirty="0" smtClean="0"/>
              <a:t> </a:t>
            </a:r>
            <a:r>
              <a:rPr lang="en-US" sz="3100" dirty="0" err="1" smtClean="0"/>
              <a:t>Profesi</a:t>
            </a:r>
            <a:r>
              <a:rPr lang="en-US" sz="3100" dirty="0" smtClean="0"/>
              <a:t> Nasional </a:t>
            </a:r>
            <a:r>
              <a:rPr lang="en-US" sz="3100" dirty="0" err="1" smtClean="0"/>
              <a:t>sebagai</a:t>
            </a:r>
            <a:r>
              <a:rPr lang="en-US" sz="3100" dirty="0" smtClean="0"/>
              <a:t> </a:t>
            </a:r>
            <a:r>
              <a:rPr lang="en-US" sz="3100" dirty="0" err="1" smtClean="0"/>
              <a:t>Anggota</a:t>
            </a:r>
            <a:r>
              <a:rPr lang="en-US" sz="3100" dirty="0" smtClean="0"/>
              <a:t> </a:t>
            </a:r>
            <a:r>
              <a:rPr lang="en-US" sz="3100" dirty="0" err="1" smtClean="0"/>
              <a:t>Aktif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64042"/>
            <a:ext cx="8915400" cy="19638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APTPI</a:t>
            </a:r>
          </a:p>
          <a:p>
            <a:pPr>
              <a:buAutoNum type="alphaLcPeriod"/>
            </a:pPr>
            <a:r>
              <a:rPr lang="en-US" dirty="0" smtClean="0"/>
              <a:t>Masa </a:t>
            </a:r>
            <a:r>
              <a:rPr lang="en-US" dirty="0" err="1" smtClean="0"/>
              <a:t>Kepengurusan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per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berdasarakan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SK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5093617"/>
            <a:ext cx="8733980" cy="128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AutoNum type="alphaLcPeriod"/>
            </a:pPr>
            <a:r>
              <a:rPr lang="en-US" dirty="0" smtClean="0"/>
              <a:t>Salinan (scan)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APTPI</a:t>
            </a:r>
          </a:p>
          <a:p>
            <a:pPr>
              <a:buAutoNum type="alphaLcPeriod"/>
            </a:pPr>
            <a:r>
              <a:rPr lang="en-US" dirty="0" smtClean="0"/>
              <a:t>SK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064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Penunjang</a:t>
            </a:r>
            <a:r>
              <a:rPr lang="en-US" dirty="0" smtClean="0"/>
              <a:t> 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Tim </a:t>
            </a:r>
            <a:r>
              <a:rPr lang="en-US" dirty="0" err="1"/>
              <a:t>Penilai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PTP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990088"/>
            <a:ext cx="8915400" cy="16300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penilai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/>
              <a:t> </a:t>
            </a:r>
            <a:r>
              <a:rPr lang="en-US" dirty="0" smtClean="0"/>
              <a:t>JF PTP</a:t>
            </a:r>
          </a:p>
          <a:p>
            <a:pPr>
              <a:buAutoNum type="alphaLcPeriod"/>
            </a:pP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penilai</a:t>
            </a:r>
            <a:endParaRPr lang="en-US" dirty="0" smtClean="0"/>
          </a:p>
          <a:p>
            <a:pPr>
              <a:buAutoNum type="alphaLcPeriod"/>
            </a:pPr>
            <a:r>
              <a:rPr lang="en-US" dirty="0" smtClean="0"/>
              <a:t>Masa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penilai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JF PTP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4921878"/>
            <a:ext cx="8733980" cy="128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AutoNum type="alphaLcPeriod"/>
            </a:pPr>
            <a:r>
              <a:rPr lang="en-US" dirty="0" smtClean="0"/>
              <a:t>SK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penilai</a:t>
            </a:r>
            <a:r>
              <a:rPr lang="en-US" dirty="0" smtClean="0"/>
              <a:t> JF PTP</a:t>
            </a:r>
          </a:p>
          <a:p>
            <a:pPr>
              <a:buAutoNum type="alphaLcPeriod"/>
            </a:pPr>
            <a:r>
              <a:rPr lang="en-US" dirty="0" smtClean="0"/>
              <a:t>Surat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90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064226"/>
          </a:xfrm>
        </p:spPr>
        <p:txBody>
          <a:bodyPr>
            <a:normAutofit/>
          </a:bodyPr>
          <a:lstStyle/>
          <a:p>
            <a:r>
              <a:rPr lang="en-US" dirty="0" smtClean="0"/>
              <a:t>Sub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Penunjang</a:t>
            </a:r>
            <a:r>
              <a:rPr lang="en-US" dirty="0" smtClean="0"/>
              <a:t> 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Perolehan</a:t>
            </a:r>
            <a:r>
              <a:rPr lang="en-US" sz="3200" dirty="0" smtClean="0"/>
              <a:t> </a:t>
            </a:r>
            <a:r>
              <a:rPr lang="en-US" sz="3200" dirty="0" err="1"/>
              <a:t>penghargaan</a:t>
            </a:r>
            <a:r>
              <a:rPr lang="en-US" sz="3200" dirty="0"/>
              <a:t>/</a:t>
            </a:r>
            <a:r>
              <a:rPr lang="en-US" sz="3200" dirty="0" err="1"/>
              <a:t>tanda</a:t>
            </a:r>
            <a:r>
              <a:rPr lang="en-US" sz="3200" dirty="0"/>
              <a:t> </a:t>
            </a:r>
            <a:r>
              <a:rPr lang="en-US" sz="3200" dirty="0" err="1"/>
              <a:t>jasa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922" y="2866644"/>
            <a:ext cx="8915400" cy="1490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Satyalancana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Satya 30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/>
              <a:t>Satyalancana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Satya </a:t>
            </a:r>
            <a:r>
              <a:rPr lang="en-US" dirty="0" smtClean="0"/>
              <a:t>20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Satyalancana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Satya </a:t>
            </a:r>
            <a:r>
              <a:rPr lang="en-US" dirty="0" smtClean="0"/>
              <a:t>10 </a:t>
            </a:r>
            <a:r>
              <a:rPr lang="en-US" dirty="0" err="1"/>
              <a:t>tahun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0632" y="4910168"/>
            <a:ext cx="8733980" cy="171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AutoNum type="alphaLcPeriod"/>
            </a:pPr>
            <a:r>
              <a:rPr lang="en-US" dirty="0" smtClean="0"/>
              <a:t>SK </a:t>
            </a:r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penghargaan</a:t>
            </a:r>
            <a:r>
              <a:rPr lang="en-US" dirty="0" smtClean="0"/>
              <a:t>/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Satyalancana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Satya</a:t>
            </a:r>
          </a:p>
          <a:p>
            <a:pPr>
              <a:buAutoNum type="alphaLcPeriod"/>
            </a:pPr>
            <a:r>
              <a:rPr lang="en-US" dirty="0" err="1" smtClean="0"/>
              <a:t>Piagam</a:t>
            </a:r>
            <a:r>
              <a:rPr lang="en-US" dirty="0" smtClean="0"/>
              <a:t> </a:t>
            </a:r>
            <a:r>
              <a:rPr lang="en-US" dirty="0" err="1" smtClean="0"/>
              <a:t>Penghargaan</a:t>
            </a:r>
            <a:r>
              <a:rPr lang="en-US" dirty="0" smtClean="0"/>
              <a:t>/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Satyalancana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Satya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0482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Penunjang</a:t>
            </a:r>
            <a:r>
              <a:rPr lang="en-US" dirty="0" smtClean="0"/>
              <a:t> 6</a:t>
            </a:r>
            <a:br>
              <a:rPr lang="en-US" dirty="0" smtClean="0"/>
            </a:br>
            <a:r>
              <a:rPr lang="en-US" dirty="0" err="1" smtClean="0"/>
              <a:t>Perolehan</a:t>
            </a:r>
            <a:r>
              <a:rPr lang="en-US" dirty="0" smtClean="0"/>
              <a:t> </a:t>
            </a:r>
            <a:r>
              <a:rPr lang="en-US" dirty="0" err="1"/>
              <a:t>ijazah</a:t>
            </a:r>
            <a:r>
              <a:rPr lang="en-US" dirty="0"/>
              <a:t>/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dirty="0" err="1"/>
              <a:t>kesarjanaan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i="1" dirty="0" smtClean="0"/>
              <a:t>6.1. </a:t>
            </a:r>
            <a:r>
              <a:rPr lang="en-US" sz="3100" i="1" dirty="0" err="1" smtClean="0"/>
              <a:t>Memperoleh</a:t>
            </a:r>
            <a:r>
              <a:rPr lang="en-US" sz="3100" i="1" dirty="0" smtClean="0"/>
              <a:t> </a:t>
            </a:r>
            <a:r>
              <a:rPr lang="en-US" sz="3100" i="1" dirty="0" err="1" smtClean="0"/>
              <a:t>Gelar</a:t>
            </a:r>
            <a:r>
              <a:rPr lang="en-US" sz="3100" i="1" dirty="0" smtClean="0"/>
              <a:t> S1/Diploma IV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912926"/>
            <a:ext cx="8915400" cy="14081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en-US" dirty="0" err="1" smtClean="0"/>
              <a:t>kesarjanaan</a:t>
            </a:r>
            <a:r>
              <a:rPr lang="en-US" dirty="0" smtClean="0"/>
              <a:t> S1 </a:t>
            </a:r>
            <a:r>
              <a:rPr lang="en-US" dirty="0" err="1" smtClean="0"/>
              <a:t>atau</a:t>
            </a:r>
            <a:r>
              <a:rPr lang="en-US" dirty="0" smtClean="0"/>
              <a:t> D IV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4321102"/>
            <a:ext cx="8733980" cy="2245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r>
              <a:rPr lang="en-US" dirty="0" smtClean="0"/>
              <a:t>Surat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/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endParaRPr lang="en-US" dirty="0" smtClean="0"/>
          </a:p>
          <a:p>
            <a:r>
              <a:rPr lang="en-US" dirty="0" smtClean="0"/>
              <a:t>Surat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unit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kelulusan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Sarjanaratau</a:t>
            </a:r>
            <a:r>
              <a:rPr lang="en-US" dirty="0" smtClean="0"/>
              <a:t> Diploma IV</a:t>
            </a:r>
          </a:p>
          <a:p>
            <a:r>
              <a:rPr lang="en-US" dirty="0" smtClean="0"/>
              <a:t>Salinan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ijazah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S1 </a:t>
            </a:r>
            <a:r>
              <a:rPr lang="en-US" dirty="0" err="1" smtClean="0"/>
              <a:t>atau</a:t>
            </a:r>
            <a:r>
              <a:rPr lang="en-US" dirty="0" smtClean="0"/>
              <a:t> Diploma IV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tuas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, </a:t>
            </a:r>
            <a:r>
              <a:rPr lang="en-US" dirty="0" err="1" smtClean="0"/>
              <a:t>melampirkan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Pejabat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PTP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4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064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Penunjang</a:t>
            </a:r>
            <a:r>
              <a:rPr lang="en-US" dirty="0" smtClean="0"/>
              <a:t> 6</a:t>
            </a:r>
            <a:br>
              <a:rPr lang="en-US" dirty="0" smtClean="0"/>
            </a:br>
            <a:r>
              <a:rPr lang="en-US" dirty="0" err="1" smtClean="0"/>
              <a:t>Perolehan</a:t>
            </a:r>
            <a:r>
              <a:rPr lang="en-US" dirty="0" smtClean="0"/>
              <a:t> </a:t>
            </a:r>
            <a:r>
              <a:rPr lang="en-US" dirty="0" err="1"/>
              <a:t>ijazah</a:t>
            </a:r>
            <a:r>
              <a:rPr lang="en-US" dirty="0"/>
              <a:t>/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dirty="0" err="1"/>
              <a:t>kesarjanaan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i="1" dirty="0" smtClean="0"/>
              <a:t>6.2. </a:t>
            </a:r>
            <a:r>
              <a:rPr lang="en-US" sz="3100" i="1" dirty="0" err="1"/>
              <a:t>Memperoleh</a:t>
            </a:r>
            <a:r>
              <a:rPr lang="en-US" sz="3100" i="1" dirty="0"/>
              <a:t> </a:t>
            </a:r>
            <a:r>
              <a:rPr lang="en-US" sz="3100" i="1" dirty="0" err="1"/>
              <a:t>Gelar</a:t>
            </a:r>
            <a:r>
              <a:rPr lang="en-US" sz="3100" i="1" dirty="0"/>
              <a:t> </a:t>
            </a:r>
            <a:r>
              <a:rPr lang="en-US" sz="3100" i="1" dirty="0" smtClean="0"/>
              <a:t>S2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688336"/>
            <a:ext cx="8915400" cy="14081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en-US" dirty="0" err="1" smtClean="0"/>
              <a:t>kesarjanaan</a:t>
            </a:r>
            <a:r>
              <a:rPr lang="en-US" dirty="0" smtClean="0"/>
              <a:t> S2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4112482"/>
            <a:ext cx="8733980" cy="2324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r>
              <a:rPr lang="en-US" dirty="0" smtClean="0"/>
              <a:t>Surat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/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endParaRPr lang="en-US" dirty="0" smtClean="0"/>
          </a:p>
          <a:p>
            <a:r>
              <a:rPr lang="en-US" dirty="0" smtClean="0"/>
              <a:t>Surat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unit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kelulusan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S2</a:t>
            </a:r>
          </a:p>
          <a:p>
            <a:r>
              <a:rPr lang="en-US" dirty="0" smtClean="0"/>
              <a:t>Salinan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ijazah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S2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tuas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, </a:t>
            </a:r>
            <a:r>
              <a:rPr lang="en-US" dirty="0" err="1" smtClean="0"/>
              <a:t>melampirkan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Pejabat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PTP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4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064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Penunjang</a:t>
            </a:r>
            <a:r>
              <a:rPr lang="en-US" dirty="0" smtClean="0"/>
              <a:t> 6</a:t>
            </a:r>
            <a:br>
              <a:rPr lang="en-US" dirty="0" smtClean="0"/>
            </a:br>
            <a:r>
              <a:rPr lang="en-US" dirty="0" err="1" smtClean="0"/>
              <a:t>Perolehan</a:t>
            </a:r>
            <a:r>
              <a:rPr lang="en-US" dirty="0" smtClean="0"/>
              <a:t> </a:t>
            </a:r>
            <a:r>
              <a:rPr lang="en-US" dirty="0" err="1"/>
              <a:t>ijazah</a:t>
            </a:r>
            <a:r>
              <a:rPr lang="en-US" dirty="0"/>
              <a:t>/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dirty="0" err="1"/>
              <a:t>kesarjanaan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i="1" dirty="0" smtClean="0"/>
              <a:t>6.3. </a:t>
            </a:r>
            <a:r>
              <a:rPr lang="en-US" sz="3100" i="1" dirty="0" err="1"/>
              <a:t>Memperoleh</a:t>
            </a:r>
            <a:r>
              <a:rPr lang="en-US" sz="3100" i="1" dirty="0"/>
              <a:t> </a:t>
            </a:r>
            <a:r>
              <a:rPr lang="en-US" sz="3100" i="1" dirty="0" err="1"/>
              <a:t>Gelar</a:t>
            </a:r>
            <a:r>
              <a:rPr lang="en-US" sz="3100" i="1" dirty="0"/>
              <a:t> </a:t>
            </a:r>
            <a:r>
              <a:rPr lang="en-US" sz="3100" i="1" dirty="0" smtClean="0"/>
              <a:t>S3</a:t>
            </a:r>
            <a:endParaRPr lang="en-US" sz="3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848757"/>
            <a:ext cx="8915400" cy="14081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en-US" dirty="0" err="1" smtClean="0"/>
              <a:t>kesarjanaan</a:t>
            </a:r>
            <a:r>
              <a:rPr lang="en-US" dirty="0" smtClean="0"/>
              <a:t> S3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4256933"/>
            <a:ext cx="8733980" cy="2048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r>
              <a:rPr lang="en-US" dirty="0" smtClean="0"/>
              <a:t>Surat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/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endParaRPr lang="en-US" dirty="0" smtClean="0"/>
          </a:p>
          <a:p>
            <a:r>
              <a:rPr lang="en-US" dirty="0" smtClean="0"/>
              <a:t>Surat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unit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kelulusan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Doktor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Strata </a:t>
            </a:r>
            <a:r>
              <a:rPr lang="en-US" dirty="0" err="1" smtClean="0"/>
              <a:t>Tiga</a:t>
            </a:r>
            <a:r>
              <a:rPr lang="en-US" dirty="0" smtClean="0"/>
              <a:t> (S3)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tuas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, </a:t>
            </a:r>
            <a:r>
              <a:rPr lang="en-US" dirty="0" err="1" smtClean="0"/>
              <a:t>melampirkan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Pejabat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PTP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8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950">
              <a:srgbClr val="F6F8EE">
                <a:alpha val="88000"/>
              </a:srgbClr>
            </a:gs>
            <a:gs pos="36566">
              <a:srgbClr val="F3F6E9"/>
            </a:gs>
            <a:gs pos="45156">
              <a:srgbClr val="F0F4E4"/>
            </a:gs>
            <a:gs pos="20400">
              <a:srgbClr val="F8FAF3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What does an instructional designer do?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3" y="1283209"/>
            <a:ext cx="4028552" cy="2501391"/>
          </a:xfrm>
          <a:prstGeom prst="rect">
            <a:avLst/>
          </a:prstGeom>
          <a:noFill/>
          <a:effectLst>
            <a:outerShdw blurRad="698500" dist="50800" dir="5400000" algn="ctr" rotWithShape="0">
              <a:schemeClr val="bg1">
                <a:alpha val="57000"/>
              </a:schemeClr>
            </a:outerShdw>
            <a:reflection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088" y="441230"/>
            <a:ext cx="7118652" cy="1280890"/>
          </a:xfrm>
        </p:spPr>
        <p:txBody>
          <a:bodyPr/>
          <a:lstStyle/>
          <a:p>
            <a:r>
              <a:rPr lang="en-US" b="1" dirty="0" err="1" smtClean="0"/>
              <a:t>Unsur</a:t>
            </a:r>
            <a:r>
              <a:rPr lang="en-US" b="1" dirty="0" smtClean="0"/>
              <a:t> </a:t>
            </a:r>
            <a:r>
              <a:rPr lang="en-US" b="1" dirty="0" err="1" smtClean="0"/>
              <a:t>Penunjang</a:t>
            </a:r>
            <a:r>
              <a:rPr lang="en-US" b="1" dirty="0" smtClean="0"/>
              <a:t> *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02" y="1283209"/>
            <a:ext cx="7092398" cy="3435096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pengajar</a:t>
            </a:r>
            <a:r>
              <a:rPr lang="en-US" sz="2000" dirty="0" smtClean="0"/>
              <a:t>/</a:t>
            </a:r>
            <a:r>
              <a:rPr lang="en-US" sz="2000" dirty="0" err="1" smtClean="0"/>
              <a:t>pelatih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diklat</a:t>
            </a:r>
            <a:r>
              <a:rPr lang="en-US" sz="2000" dirty="0"/>
              <a:t> </a:t>
            </a:r>
            <a:r>
              <a:rPr lang="en-US" sz="2000" dirty="0" err="1"/>
              <a:t>fungsional</a:t>
            </a:r>
            <a:r>
              <a:rPr lang="en-US" sz="2000" dirty="0"/>
              <a:t>/</a:t>
            </a:r>
            <a:r>
              <a:rPr lang="en-US" sz="2000" dirty="0" err="1"/>
              <a:t>teknis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pembelajaran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 err="1" smtClean="0"/>
              <a:t>peran</a:t>
            </a:r>
            <a:r>
              <a:rPr lang="en-US" sz="2000" dirty="0" smtClean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seminar/</a:t>
            </a:r>
            <a:r>
              <a:rPr lang="en-US" sz="2000" dirty="0" err="1"/>
              <a:t>lokakarya</a:t>
            </a:r>
            <a:r>
              <a:rPr lang="en-US" sz="2000" dirty="0"/>
              <a:t>/</a:t>
            </a:r>
            <a:r>
              <a:rPr lang="en-US" sz="2000" dirty="0" err="1"/>
              <a:t>konferensi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pembelajaran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 err="1" smtClean="0"/>
              <a:t>keanggotaan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Profesi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 err="1" smtClean="0"/>
              <a:t>keanggotaan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Tim </a:t>
            </a:r>
            <a:r>
              <a:rPr lang="en-US" sz="2000" dirty="0" err="1"/>
              <a:t>Penilai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Jabatan</a:t>
            </a:r>
            <a:r>
              <a:rPr lang="en-US" sz="2000" dirty="0"/>
              <a:t> </a:t>
            </a:r>
            <a:r>
              <a:rPr lang="en-US" sz="2000" dirty="0" err="1"/>
              <a:t>Fungsional</a:t>
            </a:r>
            <a:r>
              <a:rPr lang="en-US" sz="2000" dirty="0"/>
              <a:t> PTP; </a:t>
            </a:r>
            <a:endParaRPr lang="en-US" sz="2000" dirty="0" smtClean="0"/>
          </a:p>
          <a:p>
            <a:r>
              <a:rPr lang="en-US" sz="2000" dirty="0" err="1" smtClean="0"/>
              <a:t>perolehan</a:t>
            </a:r>
            <a:r>
              <a:rPr lang="en-US" sz="2000" dirty="0" smtClean="0"/>
              <a:t> </a:t>
            </a:r>
            <a:r>
              <a:rPr lang="en-US" sz="2000" dirty="0" err="1"/>
              <a:t>penghargaan</a:t>
            </a:r>
            <a:r>
              <a:rPr lang="en-US" sz="2000" dirty="0"/>
              <a:t>/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jasa</a:t>
            </a:r>
            <a:r>
              <a:rPr lang="en-US" sz="2000" dirty="0"/>
              <a:t>;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 smtClean="0"/>
              <a:t>perolehan</a:t>
            </a:r>
            <a:r>
              <a:rPr lang="en-US" sz="2000" dirty="0" smtClean="0"/>
              <a:t> </a:t>
            </a:r>
            <a:r>
              <a:rPr lang="en-US" sz="2000" dirty="0" err="1"/>
              <a:t>ijazah</a:t>
            </a:r>
            <a:r>
              <a:rPr lang="en-US" sz="2000" dirty="0"/>
              <a:t>/</a:t>
            </a:r>
            <a:r>
              <a:rPr lang="en-US" sz="2000" dirty="0" err="1"/>
              <a:t>gelar</a:t>
            </a:r>
            <a:r>
              <a:rPr lang="en-US" sz="2000" dirty="0"/>
              <a:t> </a:t>
            </a:r>
            <a:r>
              <a:rPr lang="en-US" sz="2000" dirty="0" err="1"/>
              <a:t>kesarjanaan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 smtClean="0"/>
              <a:t>.</a:t>
            </a:r>
          </a:p>
        </p:txBody>
      </p:sp>
      <p:sp>
        <p:nvSpPr>
          <p:cNvPr id="4" name="AutoShape 2" descr="What does an instructional designer do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What does an instructional designer do?"/>
          <p:cNvSpPr>
            <a:spLocks noChangeAspect="1" noChangeArrowheads="1"/>
          </p:cNvSpPr>
          <p:nvPr/>
        </p:nvSpPr>
        <p:spPr bwMode="auto">
          <a:xfrm>
            <a:off x="307975" y="7937"/>
            <a:ext cx="4710352" cy="471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65133" y="5469466"/>
            <a:ext cx="683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Arial" panose="020B0604020202020204" pitchFamily="34" charset="0"/>
              </a:rPr>
              <a:t>*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Satuan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hasil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Angka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Kredit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Kriteria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Bukti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Fisik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dapat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dilihat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dalam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Pedoman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Standar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Satuan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Hasil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Kerja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Jabatan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Fungsional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PTP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3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853914"/>
          </a:xfrm>
        </p:spPr>
        <p:txBody>
          <a:bodyPr>
            <a:noAutofit/>
          </a:bodyPr>
          <a:lstStyle/>
          <a:p>
            <a:r>
              <a:rPr lang="en-US" sz="2800" dirty="0" smtClean="0"/>
              <a:t>Sub </a:t>
            </a:r>
            <a:r>
              <a:rPr lang="en-US" sz="2800" dirty="0" err="1" smtClean="0"/>
              <a:t>Unsur</a:t>
            </a:r>
            <a:r>
              <a:rPr lang="en-US" sz="2800" dirty="0" smtClean="0"/>
              <a:t>  </a:t>
            </a:r>
            <a:r>
              <a:rPr lang="en-US" sz="2800" dirty="0" err="1" smtClean="0"/>
              <a:t>Penunjang</a:t>
            </a:r>
            <a:r>
              <a:rPr lang="en-US" sz="2800" dirty="0" smtClean="0"/>
              <a:t> 1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Pengajar</a:t>
            </a:r>
            <a:r>
              <a:rPr lang="en-US" sz="2800" dirty="0" smtClean="0"/>
              <a:t>/</a:t>
            </a:r>
            <a:r>
              <a:rPr lang="en-US" sz="2800" dirty="0" err="1" smtClean="0"/>
              <a:t>pelatih</a:t>
            </a:r>
            <a:r>
              <a:rPr lang="en-US" sz="2800" dirty="0" smtClean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diklat</a:t>
            </a:r>
            <a:r>
              <a:rPr lang="en-US" sz="2800" dirty="0"/>
              <a:t> </a:t>
            </a:r>
            <a:r>
              <a:rPr lang="en-US" sz="2800" dirty="0" err="1"/>
              <a:t>fungsional</a:t>
            </a:r>
            <a:r>
              <a:rPr lang="en-US" sz="2800" dirty="0"/>
              <a:t>/</a:t>
            </a:r>
            <a:r>
              <a:rPr lang="en-US" sz="2800" dirty="0" err="1"/>
              <a:t>teknis</a:t>
            </a:r>
            <a:r>
              <a:rPr lang="en-US" sz="2800" dirty="0"/>
              <a:t> di </a:t>
            </a:r>
            <a:r>
              <a:rPr lang="en-US" sz="2800" dirty="0" err="1"/>
              <a:t>bidang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pembelajaran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625611"/>
            <a:ext cx="8733980" cy="185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Mengajar</a:t>
            </a:r>
            <a:r>
              <a:rPr lang="en-US" dirty="0" smtClean="0"/>
              <a:t>/</a:t>
            </a:r>
            <a:r>
              <a:rPr lang="en-US" dirty="0" err="1" smtClean="0"/>
              <a:t>melatih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kependididikan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.</a:t>
            </a:r>
          </a:p>
          <a:p>
            <a:pPr>
              <a:buAutoNum type="alphaLcPeriod"/>
            </a:pPr>
            <a:r>
              <a:rPr lang="en-US" dirty="0" err="1" smtClean="0"/>
              <a:t>Penyelenggara</a:t>
            </a:r>
            <a:r>
              <a:rPr lang="en-US" dirty="0" smtClean="0"/>
              <a:t> </a:t>
            </a:r>
            <a:r>
              <a:rPr lang="en-US" dirty="0" err="1" smtClean="0"/>
              <a:t>adala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diklat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yang </a:t>
            </a:r>
            <a:r>
              <a:rPr lang="en-US" dirty="0" err="1" smtClean="0"/>
              <a:t>kompeten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Mengajar</a:t>
            </a:r>
            <a:r>
              <a:rPr lang="en-US" dirty="0" smtClean="0"/>
              <a:t>/</a:t>
            </a:r>
            <a:r>
              <a:rPr lang="en-US" dirty="0" err="1" smtClean="0"/>
              <a:t>melatih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tatap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daring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4623334"/>
            <a:ext cx="8733980" cy="19627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Surtug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 </a:t>
            </a:r>
            <a:r>
              <a:rPr lang="en-US" dirty="0" err="1" smtClean="0"/>
              <a:t>diklat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Lampiran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yang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jam </a:t>
            </a:r>
            <a:r>
              <a:rPr lang="en-US" dirty="0" err="1" smtClean="0"/>
              <a:t>pelajaran</a:t>
            </a:r>
            <a:r>
              <a:rPr lang="en-US" dirty="0" smtClean="0"/>
              <a:t>, </a:t>
            </a:r>
            <a:r>
              <a:rPr lang="en-US" dirty="0" err="1" smtClean="0"/>
              <a:t>materi</a:t>
            </a:r>
            <a:r>
              <a:rPr lang="en-US" dirty="0" smtClean="0"/>
              <a:t> yang </a:t>
            </a:r>
            <a:r>
              <a:rPr lang="en-US" dirty="0" err="1" smtClean="0"/>
              <a:t>diampu</a:t>
            </a:r>
            <a:r>
              <a:rPr lang="en-US" dirty="0" smtClean="0"/>
              <a:t>, </a:t>
            </a:r>
            <a:r>
              <a:rPr lang="en-US" dirty="0" err="1" smtClean="0"/>
              <a:t>peserta</a:t>
            </a:r>
            <a:r>
              <a:rPr lang="en-US" dirty="0" smtClean="0"/>
              <a:t>, </a:t>
            </a:r>
            <a:r>
              <a:rPr lang="en-US" dirty="0" err="1" smtClean="0"/>
              <a:t>tempat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,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, </a:t>
            </a:r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.</a:t>
            </a:r>
          </a:p>
          <a:p>
            <a:pPr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2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40152"/>
            <a:ext cx="8911687" cy="2064226"/>
          </a:xfrm>
        </p:spPr>
        <p:txBody>
          <a:bodyPr>
            <a:noAutofit/>
          </a:bodyPr>
          <a:lstStyle/>
          <a:p>
            <a:r>
              <a:rPr lang="en-US" sz="2800" dirty="0" smtClean="0"/>
              <a:t>Sub </a:t>
            </a:r>
            <a:r>
              <a:rPr lang="en-US" sz="2800" dirty="0" err="1" smtClean="0"/>
              <a:t>Unsur</a:t>
            </a:r>
            <a:r>
              <a:rPr lang="en-US" sz="2800" dirty="0" smtClean="0"/>
              <a:t> </a:t>
            </a:r>
            <a:r>
              <a:rPr lang="en-US" sz="2800" dirty="0" err="1" smtClean="0"/>
              <a:t>Penunjang</a:t>
            </a:r>
            <a:r>
              <a:rPr lang="en-US" sz="2800" dirty="0" smtClean="0"/>
              <a:t> 2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A. </a:t>
            </a:r>
            <a:r>
              <a:rPr lang="en-US" sz="2800" dirty="0" err="1" smtClean="0"/>
              <a:t>Peran</a:t>
            </a:r>
            <a:r>
              <a:rPr lang="en-US" sz="2800" dirty="0" smtClean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 smtClean="0"/>
              <a:t>dalamseminar</a:t>
            </a:r>
            <a:r>
              <a:rPr lang="en-US" sz="2800" dirty="0" smtClean="0"/>
              <a:t>/</a:t>
            </a:r>
            <a:r>
              <a:rPr lang="en-US" sz="2800" dirty="0" err="1" smtClean="0"/>
              <a:t>lokakarya</a:t>
            </a:r>
            <a:r>
              <a:rPr lang="en-US" sz="2800" dirty="0" smtClean="0"/>
              <a:t>/</a:t>
            </a:r>
            <a:r>
              <a:rPr lang="en-US" sz="2800" dirty="0" err="1" smtClean="0"/>
              <a:t>konferensi</a:t>
            </a:r>
            <a:r>
              <a:rPr lang="en-US" sz="2800" dirty="0" smtClean="0"/>
              <a:t> </a:t>
            </a:r>
            <a:r>
              <a:rPr lang="en-US" sz="2800" dirty="0"/>
              <a:t>di </a:t>
            </a:r>
            <a:r>
              <a:rPr lang="en-US" sz="2800" dirty="0" err="1"/>
              <a:t>bidang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i="1" dirty="0" smtClean="0"/>
              <a:t>A.1. </a:t>
            </a:r>
            <a:r>
              <a:rPr lang="en-US" sz="2400" i="1" dirty="0" err="1" smtClean="0"/>
              <a:t>Sebagai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Pemrasaran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Penyaji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Narasumber</a:t>
            </a:r>
            <a:r>
              <a:rPr lang="en-US" sz="2800" i="1" dirty="0"/>
              <a:t/>
            </a:r>
            <a:br>
              <a:rPr lang="en-US" sz="2800" i="1" dirty="0"/>
            </a:b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922" y="3621666"/>
            <a:ext cx="8960390" cy="1645278"/>
          </a:xfrm>
        </p:spPr>
        <p:txBody>
          <a:bodyPr>
            <a:normAutofit fontScale="92500" lnSpcReduction="10000"/>
          </a:bodyPr>
          <a:lstStyle/>
          <a:p>
            <a:pPr>
              <a:buAutoNum type="alphaLcPeriod"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/>
              <a:t>B</a:t>
            </a:r>
            <a:r>
              <a:rPr lang="en-US" dirty="0" err="1" smtClean="0"/>
              <a:t>erperan</a:t>
            </a:r>
            <a:r>
              <a:rPr lang="en-US" dirty="0" smtClean="0"/>
              <a:t> </a:t>
            </a:r>
            <a:r>
              <a:rPr lang="en-US" dirty="0" err="1" smtClean="0"/>
              <a:t>sebaga</a:t>
            </a:r>
            <a:r>
              <a:rPr lang="en-US" dirty="0" smtClean="0"/>
              <a:t> </a:t>
            </a:r>
            <a:r>
              <a:rPr lang="en-US" dirty="0" err="1" smtClean="0"/>
              <a:t>pemrasaran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penyaji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narasumber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Penyelenggara</a:t>
            </a:r>
            <a:r>
              <a:rPr lang="en-US" dirty="0"/>
              <a:t> </a:t>
            </a:r>
            <a:r>
              <a:rPr lang="en-US" dirty="0" smtClean="0"/>
              <a:t>seminar/</a:t>
            </a:r>
            <a:r>
              <a:rPr lang="en-US" dirty="0" err="1" smtClean="0"/>
              <a:t>lokakarya</a:t>
            </a:r>
            <a:r>
              <a:rPr lang="en-US" dirty="0" smtClean="0"/>
              <a:t>/</a:t>
            </a:r>
            <a:r>
              <a:rPr lang="en-US" dirty="0" err="1" smtClean="0"/>
              <a:t>konferensi</a:t>
            </a:r>
            <a:r>
              <a:rPr lang="en-US" dirty="0" smtClean="0"/>
              <a:t> </a:t>
            </a:r>
            <a:r>
              <a:rPr lang="en-US" dirty="0" err="1" smtClean="0"/>
              <a:t>berkompeten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berskala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endParaRPr lang="en-US" dirty="0" smtClean="0"/>
          </a:p>
          <a:p>
            <a:pPr>
              <a:buAutoNum type="alphaLcPeriod"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81778" y="5469554"/>
            <a:ext cx="8822834" cy="1388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AutoNum type="alphaLcPeriod"/>
            </a:pPr>
            <a:r>
              <a:rPr lang="en-US" dirty="0" smtClean="0"/>
              <a:t>Surat </a:t>
            </a:r>
            <a:r>
              <a:rPr lang="en-US" dirty="0" err="1" smtClean="0"/>
              <a:t>tugas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perannya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pemrasaran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7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40152"/>
            <a:ext cx="9117812" cy="2064226"/>
          </a:xfrm>
        </p:spPr>
        <p:txBody>
          <a:bodyPr>
            <a:noAutofit/>
          </a:bodyPr>
          <a:lstStyle/>
          <a:p>
            <a:r>
              <a:rPr lang="en-US" sz="2800" dirty="0" smtClean="0"/>
              <a:t>Sub </a:t>
            </a:r>
            <a:r>
              <a:rPr lang="en-US" sz="2800" dirty="0" err="1" smtClean="0"/>
              <a:t>Unsur</a:t>
            </a:r>
            <a:r>
              <a:rPr lang="en-US" sz="2800" dirty="0" smtClean="0"/>
              <a:t> </a:t>
            </a:r>
            <a:r>
              <a:rPr lang="en-US" sz="2800" dirty="0" err="1" smtClean="0"/>
              <a:t>Penunjang</a:t>
            </a:r>
            <a:r>
              <a:rPr lang="en-US" sz="2800" dirty="0" smtClean="0"/>
              <a:t> 2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A. </a:t>
            </a:r>
            <a:r>
              <a:rPr lang="en-US" sz="2800" dirty="0" err="1" smtClean="0"/>
              <a:t>Peran</a:t>
            </a:r>
            <a:r>
              <a:rPr lang="en-US" sz="2800" dirty="0" smtClean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smtClean="0"/>
              <a:t>seminar/</a:t>
            </a:r>
            <a:r>
              <a:rPr lang="en-US" sz="2800" dirty="0" err="1" smtClean="0"/>
              <a:t>lokakarya</a:t>
            </a:r>
            <a:r>
              <a:rPr lang="en-US" sz="2800" dirty="0" smtClean="0"/>
              <a:t>/</a:t>
            </a:r>
            <a:r>
              <a:rPr lang="en-US" sz="2800" dirty="0" err="1" smtClean="0"/>
              <a:t>konferensi</a:t>
            </a:r>
            <a:r>
              <a:rPr lang="en-US" sz="2800" dirty="0" smtClean="0"/>
              <a:t> </a:t>
            </a:r>
            <a:r>
              <a:rPr lang="en-US" sz="2800" dirty="0"/>
              <a:t>di </a:t>
            </a:r>
            <a:r>
              <a:rPr lang="en-US" sz="2800" dirty="0" err="1"/>
              <a:t>bidang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i="1" dirty="0" smtClean="0"/>
              <a:t>A.2. </a:t>
            </a:r>
            <a:r>
              <a:rPr lang="en-US" sz="2400" i="1" dirty="0" err="1" smtClean="0"/>
              <a:t>Sebagai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Pembahas</a:t>
            </a:r>
            <a:r>
              <a:rPr lang="en-US" sz="2400" i="1" dirty="0" smtClean="0"/>
              <a:t>/Moderator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922" y="3621666"/>
            <a:ext cx="8915400" cy="1479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/>
              <a:t>B</a:t>
            </a:r>
            <a:r>
              <a:rPr lang="en-US" dirty="0" err="1" smtClean="0"/>
              <a:t>erperan</a:t>
            </a:r>
            <a:r>
              <a:rPr lang="en-US" dirty="0" smtClean="0"/>
              <a:t> </a:t>
            </a:r>
            <a:r>
              <a:rPr lang="en-US" dirty="0" err="1" smtClean="0"/>
              <a:t>sebaga</a:t>
            </a:r>
            <a:r>
              <a:rPr lang="en-US" dirty="0" smtClean="0"/>
              <a:t> </a:t>
            </a:r>
            <a:r>
              <a:rPr lang="en-US" dirty="0" err="1" smtClean="0"/>
              <a:t>pembahas</a:t>
            </a:r>
            <a:r>
              <a:rPr lang="en-US" dirty="0" smtClean="0"/>
              <a:t>/moderator</a:t>
            </a:r>
          </a:p>
          <a:p>
            <a:pPr>
              <a:buAutoNum type="alphaLcPeriod"/>
            </a:pPr>
            <a:r>
              <a:rPr lang="en-US" dirty="0" err="1" smtClean="0"/>
              <a:t>Penyelenggara</a:t>
            </a:r>
            <a:r>
              <a:rPr lang="en-US" dirty="0"/>
              <a:t> </a:t>
            </a:r>
            <a:r>
              <a:rPr lang="en-US" dirty="0" smtClean="0"/>
              <a:t>seminar/</a:t>
            </a:r>
            <a:r>
              <a:rPr lang="en-US" dirty="0" err="1" smtClean="0"/>
              <a:t>lokakarya</a:t>
            </a:r>
            <a:r>
              <a:rPr lang="en-US" dirty="0" smtClean="0"/>
              <a:t>/</a:t>
            </a:r>
            <a:r>
              <a:rPr lang="en-US" dirty="0" err="1" smtClean="0"/>
              <a:t>konferensi</a:t>
            </a:r>
            <a:r>
              <a:rPr lang="en-US" dirty="0" smtClean="0"/>
              <a:t> </a:t>
            </a:r>
            <a:r>
              <a:rPr lang="en-US" dirty="0" err="1" smtClean="0"/>
              <a:t>berkompeten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berskala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79922" y="5240954"/>
            <a:ext cx="8733980" cy="1498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AutoNum type="alphaLcPeriod"/>
            </a:pPr>
            <a:r>
              <a:rPr lang="en-US" dirty="0" smtClean="0"/>
              <a:t>Surat </a:t>
            </a:r>
            <a:r>
              <a:rPr lang="en-US" dirty="0" err="1" smtClean="0"/>
              <a:t>tugas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perannya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pembahas</a:t>
            </a:r>
            <a:r>
              <a:rPr lang="en-US" dirty="0" smtClean="0"/>
              <a:t>/moderator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6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40152"/>
            <a:ext cx="9117812" cy="2064226"/>
          </a:xfrm>
        </p:spPr>
        <p:txBody>
          <a:bodyPr>
            <a:noAutofit/>
          </a:bodyPr>
          <a:lstStyle/>
          <a:p>
            <a:r>
              <a:rPr lang="en-US" sz="2800" dirty="0" smtClean="0"/>
              <a:t>Sub </a:t>
            </a:r>
            <a:r>
              <a:rPr lang="en-US" sz="2800" dirty="0" err="1" smtClean="0"/>
              <a:t>Unsur</a:t>
            </a:r>
            <a:r>
              <a:rPr lang="en-US" sz="2800" dirty="0" smtClean="0"/>
              <a:t> </a:t>
            </a:r>
            <a:r>
              <a:rPr lang="en-US" sz="2800" dirty="0" err="1" smtClean="0"/>
              <a:t>Penunjang</a:t>
            </a:r>
            <a:r>
              <a:rPr lang="en-US" sz="2800" dirty="0" smtClean="0"/>
              <a:t> 2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A. </a:t>
            </a:r>
            <a:r>
              <a:rPr lang="en-US" sz="2800" dirty="0" err="1" smtClean="0"/>
              <a:t>Peran</a:t>
            </a:r>
            <a:r>
              <a:rPr lang="en-US" sz="2800" dirty="0" smtClean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seminar/</a:t>
            </a:r>
            <a:r>
              <a:rPr lang="en-US" sz="2800" dirty="0" err="1"/>
              <a:t>lokakarya</a:t>
            </a:r>
            <a:r>
              <a:rPr lang="en-US" sz="2800" dirty="0"/>
              <a:t>/</a:t>
            </a:r>
            <a:r>
              <a:rPr lang="en-US" sz="2800" dirty="0" err="1"/>
              <a:t>konferensi</a:t>
            </a:r>
            <a:r>
              <a:rPr lang="en-US" sz="2800" dirty="0"/>
              <a:t> di </a:t>
            </a:r>
            <a:r>
              <a:rPr lang="en-US" sz="2800" dirty="0" err="1"/>
              <a:t>bidang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i="1" dirty="0" smtClean="0"/>
              <a:t>A.3 </a:t>
            </a:r>
            <a:r>
              <a:rPr lang="en-US" sz="2400" i="1" dirty="0" err="1" smtClean="0"/>
              <a:t>Sebagai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Peserta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922" y="3621666"/>
            <a:ext cx="8915400" cy="1479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/>
              <a:t>B</a:t>
            </a:r>
            <a:r>
              <a:rPr lang="en-US" dirty="0" err="1" smtClean="0"/>
              <a:t>erperan</a:t>
            </a:r>
            <a:r>
              <a:rPr lang="en-US" dirty="0" smtClean="0"/>
              <a:t> </a:t>
            </a:r>
            <a:r>
              <a:rPr lang="en-US" dirty="0" err="1" smtClean="0"/>
              <a:t>sebaga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Penyelenggara</a:t>
            </a:r>
            <a:r>
              <a:rPr lang="en-US" dirty="0"/>
              <a:t> </a:t>
            </a:r>
            <a:r>
              <a:rPr lang="en-US" dirty="0" smtClean="0"/>
              <a:t>seminar/</a:t>
            </a:r>
            <a:r>
              <a:rPr lang="en-US" dirty="0" err="1" smtClean="0"/>
              <a:t>lokakarya</a:t>
            </a:r>
            <a:r>
              <a:rPr lang="en-US" dirty="0" smtClean="0"/>
              <a:t>/</a:t>
            </a:r>
            <a:r>
              <a:rPr lang="en-US" dirty="0" err="1" smtClean="0"/>
              <a:t>konferensi</a:t>
            </a:r>
            <a:r>
              <a:rPr lang="en-US" dirty="0" smtClean="0"/>
              <a:t> </a:t>
            </a:r>
            <a:r>
              <a:rPr lang="en-US" dirty="0" err="1" smtClean="0"/>
              <a:t>berkompeten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berskala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79922" y="5240954"/>
            <a:ext cx="8733980" cy="1443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AutoNum type="alphaLcPeriod"/>
            </a:pPr>
            <a:r>
              <a:rPr lang="en-US" dirty="0" smtClean="0"/>
              <a:t>Surat </a:t>
            </a:r>
            <a:r>
              <a:rPr lang="en-US" dirty="0" err="1" smtClean="0"/>
              <a:t>tugas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93264"/>
            <a:ext cx="8911687" cy="1929312"/>
          </a:xfrm>
        </p:spPr>
        <p:txBody>
          <a:bodyPr>
            <a:noAutofit/>
          </a:bodyPr>
          <a:lstStyle/>
          <a:p>
            <a:r>
              <a:rPr lang="en-US" sz="2800" dirty="0" smtClean="0"/>
              <a:t>Sub </a:t>
            </a:r>
            <a:r>
              <a:rPr lang="en-US" sz="2800" dirty="0" err="1" smtClean="0"/>
              <a:t>Unsur</a:t>
            </a:r>
            <a:r>
              <a:rPr lang="en-US" sz="2800" dirty="0" smtClean="0"/>
              <a:t> </a:t>
            </a:r>
            <a:r>
              <a:rPr lang="en-US" sz="2800" dirty="0" err="1" smtClean="0"/>
              <a:t>Penunjang</a:t>
            </a:r>
            <a:r>
              <a:rPr lang="en-US" sz="2800" dirty="0" smtClean="0"/>
              <a:t> 2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B. </a:t>
            </a:r>
            <a:r>
              <a:rPr lang="en-US" sz="2800" dirty="0" err="1" smtClean="0"/>
              <a:t>Mengikuti</a:t>
            </a:r>
            <a:r>
              <a:rPr lang="en-US" sz="2800" dirty="0" smtClean="0"/>
              <a:t>/</a:t>
            </a:r>
            <a:r>
              <a:rPr lang="en-US" sz="2800" dirty="0" err="1" smtClean="0"/>
              <a:t>Berperan</a:t>
            </a:r>
            <a:r>
              <a:rPr lang="en-US" sz="2800" dirty="0" smtClean="0"/>
              <a:t> Serta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Delegasi</a:t>
            </a:r>
            <a:r>
              <a:rPr lang="en-US" sz="2800" dirty="0" smtClean="0"/>
              <a:t> </a:t>
            </a:r>
            <a:r>
              <a:rPr lang="en-US" sz="2800" dirty="0" err="1" smtClean="0"/>
              <a:t>Ilmiah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i="1" dirty="0"/>
              <a:t>B</a:t>
            </a:r>
            <a:r>
              <a:rPr lang="en-US" sz="2000" i="1" dirty="0" smtClean="0"/>
              <a:t>.1. </a:t>
            </a:r>
            <a:r>
              <a:rPr lang="en-US" sz="2000" i="1" dirty="0" err="1" smtClean="0"/>
              <a:t>Mengikuti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Berperan</a:t>
            </a:r>
            <a:r>
              <a:rPr lang="en-US" sz="2000" i="1" dirty="0" smtClean="0"/>
              <a:t> Serta </a:t>
            </a:r>
            <a:r>
              <a:rPr lang="en-US" sz="2000" i="1" dirty="0" err="1" smtClean="0"/>
              <a:t>dalam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Delegasi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Ilimiah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Sebagai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Ketua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632" y="3145536"/>
            <a:ext cx="7635240" cy="22037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 err="1" smtClean="0"/>
              <a:t>Kriteria</a:t>
            </a:r>
            <a:endParaRPr lang="en-US" sz="2300" dirty="0" smtClean="0"/>
          </a:p>
          <a:p>
            <a:pPr>
              <a:buAutoNum type="alphaLcPeriod"/>
            </a:pPr>
            <a:r>
              <a:rPr lang="en-US" sz="2300" dirty="0" err="1" smtClean="0"/>
              <a:t>Beperan</a:t>
            </a:r>
            <a:r>
              <a:rPr lang="en-US" sz="2300" dirty="0" smtClean="0"/>
              <a:t> </a:t>
            </a:r>
            <a:r>
              <a:rPr lang="en-US" sz="2300" dirty="0" err="1" smtClean="0"/>
              <a:t>sebagai</a:t>
            </a:r>
            <a:r>
              <a:rPr lang="en-US" sz="2300" dirty="0" smtClean="0"/>
              <a:t> </a:t>
            </a:r>
            <a:r>
              <a:rPr lang="en-US" sz="2300" dirty="0" err="1" smtClean="0"/>
              <a:t>ketua</a:t>
            </a:r>
            <a:endParaRPr lang="en-US" sz="2300" dirty="0" smtClean="0"/>
          </a:p>
          <a:p>
            <a:pPr>
              <a:buAutoNum type="alphaLcPeriod"/>
            </a:pPr>
            <a:r>
              <a:rPr lang="en-US" sz="2300" dirty="0" smtClean="0"/>
              <a:t>Forum </a:t>
            </a:r>
            <a:r>
              <a:rPr lang="en-US" sz="2300" dirty="0" err="1" smtClean="0"/>
              <a:t>ilimiah</a:t>
            </a:r>
            <a:r>
              <a:rPr lang="en-US" sz="2300" dirty="0" smtClean="0"/>
              <a:t> </a:t>
            </a:r>
            <a:r>
              <a:rPr lang="en-US" sz="2300" dirty="0" err="1" smtClean="0"/>
              <a:t>seperti</a:t>
            </a:r>
            <a:r>
              <a:rPr lang="en-US" sz="2300" dirty="0" smtClean="0"/>
              <a:t> </a:t>
            </a:r>
            <a:r>
              <a:rPr lang="en-US" sz="2300" dirty="0" err="1" smtClean="0"/>
              <a:t>diskusi</a:t>
            </a:r>
            <a:r>
              <a:rPr lang="en-US" sz="2300" dirty="0" smtClean="0"/>
              <a:t> </a:t>
            </a:r>
            <a:r>
              <a:rPr lang="en-US" sz="2300" dirty="0" err="1" smtClean="0"/>
              <a:t>ilmiah</a:t>
            </a:r>
            <a:r>
              <a:rPr lang="en-US" sz="2300" dirty="0" smtClean="0"/>
              <a:t>, </a:t>
            </a:r>
            <a:r>
              <a:rPr lang="en-US" sz="2300" dirty="0" err="1" smtClean="0"/>
              <a:t>kongres</a:t>
            </a:r>
            <a:endParaRPr lang="en-US" sz="2300" dirty="0" smtClean="0"/>
          </a:p>
          <a:p>
            <a:pPr>
              <a:buAutoNum type="alphaLcPeriod"/>
            </a:pPr>
            <a:r>
              <a:rPr lang="en-US" sz="2300" dirty="0" err="1" smtClean="0"/>
              <a:t>Delegasi</a:t>
            </a:r>
            <a:r>
              <a:rPr lang="en-US" sz="2300" dirty="0" smtClean="0"/>
              <a:t> </a:t>
            </a:r>
            <a:r>
              <a:rPr lang="en-US" sz="2300" dirty="0" err="1" smtClean="0"/>
              <a:t>bermakna</a:t>
            </a:r>
            <a:r>
              <a:rPr lang="en-US" sz="2300" dirty="0" smtClean="0"/>
              <a:t> </a:t>
            </a:r>
            <a:r>
              <a:rPr lang="en-US" sz="2300" dirty="0" err="1" smtClean="0"/>
              <a:t>mewakili</a:t>
            </a:r>
            <a:r>
              <a:rPr lang="en-US" sz="2300" dirty="0" smtClean="0"/>
              <a:t> </a:t>
            </a:r>
            <a:r>
              <a:rPr lang="en-US" sz="2300" dirty="0" err="1" smtClean="0"/>
              <a:t>instansi</a:t>
            </a:r>
            <a:r>
              <a:rPr lang="en-US" sz="2300" dirty="0" smtClean="0"/>
              <a:t>/</a:t>
            </a:r>
            <a:r>
              <a:rPr lang="en-US" sz="2300" dirty="0" err="1" smtClean="0"/>
              <a:t>organisasi</a:t>
            </a:r>
            <a:r>
              <a:rPr lang="en-US" sz="2300" dirty="0" smtClean="0"/>
              <a:t>/</a:t>
            </a:r>
            <a:r>
              <a:rPr lang="en-US" sz="2300" dirty="0" err="1" smtClean="0"/>
              <a:t>negara</a:t>
            </a:r>
            <a:endParaRPr lang="en-US" sz="2300" dirty="0"/>
          </a:p>
          <a:p>
            <a:pPr>
              <a:buAutoNum type="alphaLcPeriod"/>
            </a:pPr>
            <a:r>
              <a:rPr lang="en-US" sz="2300" dirty="0" err="1" smtClean="0"/>
              <a:t>Penyelenggara</a:t>
            </a:r>
            <a:r>
              <a:rPr lang="en-US" sz="2300" dirty="0" smtClean="0"/>
              <a:t> forum </a:t>
            </a:r>
            <a:r>
              <a:rPr lang="en-US" sz="2300" dirty="0" err="1" smtClean="0"/>
              <a:t>ilmiah</a:t>
            </a:r>
            <a:r>
              <a:rPr lang="en-US" sz="2300" dirty="0" smtClean="0"/>
              <a:t> </a:t>
            </a:r>
            <a:r>
              <a:rPr lang="en-US" sz="2300" dirty="0" err="1" smtClean="0"/>
              <a:t>berkompeten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berskala</a:t>
            </a:r>
            <a:r>
              <a:rPr lang="en-US" sz="2300" dirty="0" smtClean="0"/>
              <a:t> </a:t>
            </a:r>
            <a:r>
              <a:rPr lang="en-US" sz="2300" dirty="0" err="1" smtClean="0"/>
              <a:t>nasional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internasional</a:t>
            </a:r>
            <a:endParaRPr lang="en-US" sz="2300" dirty="0"/>
          </a:p>
          <a:p>
            <a:pPr>
              <a:buAutoNum type="alphaLcPeriod"/>
            </a:pPr>
            <a:r>
              <a:rPr lang="en-US" sz="2300" dirty="0" err="1" smtClean="0"/>
              <a:t>Harus</a:t>
            </a:r>
            <a:r>
              <a:rPr lang="en-US" sz="2300" dirty="0" smtClean="0"/>
              <a:t> </a:t>
            </a:r>
            <a:r>
              <a:rPr lang="en-US" sz="2300" dirty="0" err="1" smtClean="0"/>
              <a:t>menyampaikan</a:t>
            </a:r>
            <a:r>
              <a:rPr lang="en-US" sz="2300" dirty="0" smtClean="0"/>
              <a:t> Position Paper </a:t>
            </a:r>
          </a:p>
          <a:p>
            <a:pPr>
              <a:buAutoNum type="alphaL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0632" y="5431536"/>
            <a:ext cx="8705088" cy="1069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AutoNum type="alphaLcPeriod"/>
            </a:pPr>
            <a:r>
              <a:rPr lang="en-US" dirty="0" smtClean="0"/>
              <a:t>Surat </a:t>
            </a:r>
            <a:r>
              <a:rPr lang="en-US" dirty="0" err="1" smtClean="0"/>
              <a:t>tugas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perannya</a:t>
            </a:r>
            <a:endParaRPr lang="en-US" dirty="0" smtClean="0"/>
          </a:p>
          <a:p>
            <a:pPr>
              <a:buAutoNum type="alphaLcPeriod"/>
            </a:pPr>
            <a:endParaRPr lang="en-US" dirty="0"/>
          </a:p>
          <a:p>
            <a:pPr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6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40152"/>
            <a:ext cx="8911687" cy="2038880"/>
          </a:xfrm>
        </p:spPr>
        <p:txBody>
          <a:bodyPr>
            <a:noAutofit/>
          </a:bodyPr>
          <a:lstStyle/>
          <a:p>
            <a:r>
              <a:rPr lang="en-US" sz="2800" dirty="0" smtClean="0"/>
              <a:t>Sub </a:t>
            </a:r>
            <a:r>
              <a:rPr lang="en-US" sz="2800" dirty="0" err="1" smtClean="0"/>
              <a:t>Unsur</a:t>
            </a:r>
            <a:r>
              <a:rPr lang="en-US" sz="2800" dirty="0" smtClean="0"/>
              <a:t> </a:t>
            </a:r>
            <a:r>
              <a:rPr lang="en-US" sz="2800" dirty="0" err="1" smtClean="0"/>
              <a:t>Penunjang</a:t>
            </a:r>
            <a:r>
              <a:rPr lang="en-US" sz="2800" dirty="0" smtClean="0"/>
              <a:t> 2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B. </a:t>
            </a:r>
            <a:r>
              <a:rPr lang="en-US" sz="2800" dirty="0" err="1" smtClean="0"/>
              <a:t>Mengikuti</a:t>
            </a:r>
            <a:r>
              <a:rPr lang="en-US" sz="2800" dirty="0" smtClean="0"/>
              <a:t>/</a:t>
            </a:r>
            <a:r>
              <a:rPr lang="en-US" sz="2800" dirty="0" err="1" smtClean="0"/>
              <a:t>Berperan</a:t>
            </a:r>
            <a:r>
              <a:rPr lang="en-US" sz="2800" dirty="0" smtClean="0"/>
              <a:t> Serta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Delegasi</a:t>
            </a:r>
            <a:r>
              <a:rPr lang="en-US" sz="2800" dirty="0" smtClean="0"/>
              <a:t> </a:t>
            </a:r>
            <a:r>
              <a:rPr lang="en-US" sz="2800" dirty="0" err="1" smtClean="0"/>
              <a:t>Ilmiah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i="1" dirty="0" smtClean="0"/>
              <a:t>B.2. </a:t>
            </a:r>
            <a:r>
              <a:rPr lang="en-US" sz="2000" i="1" dirty="0" err="1" smtClean="0"/>
              <a:t>Mengikuti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Berperan</a:t>
            </a:r>
            <a:r>
              <a:rPr lang="en-US" sz="2000" i="1" dirty="0" smtClean="0"/>
              <a:t> Serta </a:t>
            </a:r>
            <a:r>
              <a:rPr lang="en-US" sz="2000" i="1" dirty="0" err="1" smtClean="0"/>
              <a:t>dalam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Delegasi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Ilimiah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Sebagai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Anggota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922" y="3552685"/>
            <a:ext cx="8915400" cy="1479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Beperan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Delegasi</a:t>
            </a:r>
            <a:r>
              <a:rPr lang="en-US" dirty="0" smtClean="0"/>
              <a:t> </a:t>
            </a:r>
            <a:r>
              <a:rPr lang="en-US" dirty="0" err="1" smtClean="0"/>
              <a:t>bermakna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/</a:t>
            </a:r>
            <a:r>
              <a:rPr lang="en-US" dirty="0" err="1" smtClean="0"/>
              <a:t>organisasi</a:t>
            </a:r>
            <a:r>
              <a:rPr lang="en-US" dirty="0" smtClean="0"/>
              <a:t>/</a:t>
            </a:r>
            <a:r>
              <a:rPr lang="en-US" dirty="0" err="1" smtClean="0"/>
              <a:t>negara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79922" y="5032409"/>
            <a:ext cx="8733980" cy="128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AutoNum type="alphaLcPeriod"/>
            </a:pPr>
            <a:r>
              <a:rPr lang="en-US" dirty="0" smtClean="0"/>
              <a:t>Surat </a:t>
            </a:r>
            <a:r>
              <a:rPr lang="en-US" dirty="0" err="1" smtClean="0"/>
              <a:t>tugas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perannya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AutoNum type="alphaLcPeriod"/>
            </a:pPr>
            <a:endParaRPr lang="en-US" dirty="0"/>
          </a:p>
          <a:p>
            <a:pPr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439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Penunjang</a:t>
            </a:r>
            <a:r>
              <a:rPr lang="en-US" dirty="0" smtClean="0"/>
              <a:t> 3</a:t>
            </a:r>
            <a:br>
              <a:rPr lang="en-US" dirty="0" smtClean="0"/>
            </a:b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3.1. </a:t>
            </a:r>
            <a:r>
              <a:rPr lang="en-US" sz="3100" dirty="0" err="1" smtClean="0"/>
              <a:t>Menjadi</a:t>
            </a:r>
            <a:r>
              <a:rPr lang="en-US" sz="3100" dirty="0" smtClean="0"/>
              <a:t> </a:t>
            </a:r>
            <a:r>
              <a:rPr lang="en-US" sz="3100" dirty="0" err="1" smtClean="0"/>
              <a:t>Anggota</a:t>
            </a:r>
            <a:r>
              <a:rPr lang="en-US" sz="3100" dirty="0" smtClean="0"/>
              <a:t> </a:t>
            </a:r>
            <a:r>
              <a:rPr lang="en-US" sz="3100" dirty="0" err="1" smtClean="0"/>
              <a:t>Profesi</a:t>
            </a:r>
            <a:r>
              <a:rPr lang="en-US" sz="3100" dirty="0" smtClean="0"/>
              <a:t> Nasional </a:t>
            </a:r>
            <a:r>
              <a:rPr lang="en-US" sz="3100" dirty="0" err="1" smtClean="0"/>
              <a:t>sebagai</a:t>
            </a:r>
            <a:r>
              <a:rPr lang="en-US" sz="3100" dirty="0" smtClean="0"/>
              <a:t> </a:t>
            </a:r>
            <a:r>
              <a:rPr lang="en-US" sz="3100" dirty="0" err="1" smtClean="0"/>
              <a:t>Pengurus</a:t>
            </a:r>
            <a:r>
              <a:rPr lang="en-US" sz="3100" dirty="0" smtClean="0"/>
              <a:t> </a:t>
            </a:r>
            <a:r>
              <a:rPr lang="en-US" sz="3100" dirty="0" err="1" smtClean="0"/>
              <a:t>Aktif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64042"/>
            <a:ext cx="8915400" cy="19638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Kriteria</a:t>
            </a:r>
            <a:endParaRPr lang="en-US" dirty="0" smtClean="0"/>
          </a:p>
          <a:p>
            <a:pPr>
              <a:buAutoNum type="alphaLcPeriod"/>
            </a:pP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APTPI</a:t>
            </a:r>
          </a:p>
          <a:p>
            <a:pPr>
              <a:buAutoNum type="alphaLcPeriod"/>
            </a:pP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APTPI</a:t>
            </a:r>
          </a:p>
          <a:p>
            <a:pPr>
              <a:buAutoNum type="alphaLcPeriod"/>
            </a:pPr>
            <a:r>
              <a:rPr lang="en-US" dirty="0" smtClean="0"/>
              <a:t>Masa </a:t>
            </a:r>
            <a:r>
              <a:rPr lang="en-US" dirty="0" err="1" smtClean="0"/>
              <a:t>Kepengurusan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per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berdasarakan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SK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5093617"/>
            <a:ext cx="8733980" cy="128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AutoNum type="alphaLcPeriod"/>
            </a:pPr>
            <a:r>
              <a:rPr lang="en-US" dirty="0" smtClean="0"/>
              <a:t>SK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endParaRPr lang="en-US" dirty="0" smtClean="0"/>
          </a:p>
          <a:p>
            <a:pPr>
              <a:buAutoNum type="alphaLcPeriod"/>
            </a:pPr>
            <a:r>
              <a:rPr lang="en-US" dirty="0" smtClean="0"/>
              <a:t>Salinan (scan)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APTPI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26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2696</TotalTime>
  <Words>671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Unsur Kegiatan Tugas Jabatan Pengembang Teknologi Pembelajaran *</vt:lpstr>
      <vt:lpstr>Unsur Penunjang *</vt:lpstr>
      <vt:lpstr>Sub Unsur  Penunjang 1  Pengajar/pelatih pada diklat fungsional/teknis di bidang pengembangan teknologi pembelajaran</vt:lpstr>
      <vt:lpstr>Sub Unsur Penunjang 2   A. Peran serta dalamseminar/lokakarya/konferensi di bidang pengembangan teknologi pembelajaran  A.1. Sebagai Pemrasaran/Penyaji/Narasumber </vt:lpstr>
      <vt:lpstr>Sub Unsur Penunjang 2  A. Peran serta dalam seminar/lokakarya/konferensi di bidang pengembangan teknologi pembelajaran  A.2. Sebagai Pembahas/Moderator</vt:lpstr>
      <vt:lpstr>Sub Unsur Penunjang 2  A. Peran serta dalam seminar/lokakarya/konferensi di bidang pengembangan teknologi pembelajaran  A.3 Sebagai Peserta</vt:lpstr>
      <vt:lpstr>Sub Unsur Penunjang 2   B. Mengikuti/Berperan Serta Dalam Delegasi Ilmiah  B.1. Mengikuti/Berperan Serta dalam Delegasi Ilimiah Sebagai Ketua</vt:lpstr>
      <vt:lpstr>Sub Unsur Penunjang 2   B. Mengikuti/Berperan Serta Dalam Delegasi Ilmiah  B.2. Mengikuti/Berperan Serta dalam Delegasi Ilimiah Sebagai Anggota</vt:lpstr>
      <vt:lpstr>Sub Unsur Penunjang 3 Keanggotaan dalam Organisasi Profesi  3.1. Menjadi Anggota Profesi Nasional sebagai Pengurus Aktif</vt:lpstr>
      <vt:lpstr>Sub Unsur Penunjang 3 Keanggotaan dalam Organisasi Profesi  3.2. Menjadi Anggota Profesi Nasional sebagai Anggota Aktif</vt:lpstr>
      <vt:lpstr>Sub Unsur Penunjang 4  Keanggotaan dalam Tim Penilai Kinerja Jabatan Fungsional PTP</vt:lpstr>
      <vt:lpstr>Sub Unsur Penunjang 5  Perolehan penghargaan/tanda jasa</vt:lpstr>
      <vt:lpstr>Sub Unsur Penunjang 6 Perolehan ijazah/gelar kesarjanaan lainnya  6.1. Memperoleh Gelar S1/Diploma IV </vt:lpstr>
      <vt:lpstr>Sub Unsur Penunjang 6 Perolehan ijazah/gelar kesarjanaan lainnya  6.2. Memperoleh Gelar S2 </vt:lpstr>
      <vt:lpstr>Sub Unsur Penunjang 6 Perolehan ijazah/gelar kesarjanaan lainnya  6.3. Memperoleh Gelar S3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Unsur Kegiatan Tugas Jabatan Pengembang Teknologi Pembelajaran</dc:title>
  <dc:creator>ThinkPad L380</dc:creator>
  <cp:lastModifiedBy>Indra Cantik</cp:lastModifiedBy>
  <cp:revision>32</cp:revision>
  <dcterms:created xsi:type="dcterms:W3CDTF">2020-06-16T01:55:53Z</dcterms:created>
  <dcterms:modified xsi:type="dcterms:W3CDTF">2020-06-29T09:23:18Z</dcterms:modified>
</cp:coreProperties>
</file>