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4ED6F09-462A-442D-BD10-2B649678EA57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16" name="Google Shape;1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17" name="Google Shape;1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fld id="{FFF97393-318F-4AAB-AC92-064AC39D1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54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4ED6F09-462A-442D-BD10-2B649678EA57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73" name="Google Shape;73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74" name="Google Shape;74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fld id="{FFF97393-318F-4AAB-AC92-064AC39D1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635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4ED6F09-462A-442D-BD10-2B649678EA57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79" name="Google Shape;79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80" name="Google Shape;80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fld id="{FFF97393-318F-4AAB-AC92-064AC39D1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80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4ED6F09-462A-442D-BD10-2B649678EA57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22" name="Google Shape;2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23" name="Google Shape;2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fld id="{FFF97393-318F-4AAB-AC92-064AC39D1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12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4ED6F09-462A-442D-BD10-2B649678EA57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28" name="Google Shape;28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29" name="Google Shape;29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fld id="{FFF97393-318F-4AAB-AC92-064AC39D1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05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4ED6F09-462A-442D-BD10-2B649678EA57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35" name="Google Shape;35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36" name="Google Shape;36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fld id="{FFF97393-318F-4AAB-AC92-064AC39D1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17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4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4ED6F09-462A-442D-BD10-2B649678EA57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44" name="Google Shape;44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45" name="Google Shape;45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fld id="{FFF97393-318F-4AAB-AC92-064AC39D1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90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4ED6F09-462A-442D-BD10-2B649678EA57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49" name="Google Shape;49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50" name="Google Shape;50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fld id="{FFF97393-318F-4AAB-AC92-064AC39D1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78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4ED6F09-462A-442D-BD10-2B649678EA57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53" name="Google Shape;53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54" name="Google Shape;54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fld id="{FFF97393-318F-4AAB-AC92-064AC39D1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87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4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4ED6F09-462A-442D-BD10-2B649678EA57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60" name="Google Shape;60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61" name="Google Shape;61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fld id="{FFF97393-318F-4AAB-AC92-064AC39D1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2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4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4ED6F09-462A-442D-BD10-2B649678EA57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67" name="Google Shape;67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68" name="Google Shape;68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fld id="{FFF97393-318F-4AAB-AC92-064AC39D1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35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E4ED6F09-462A-442D-BD10-2B649678EA57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9" name="Google Shape;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/>
          </a:p>
        </p:txBody>
      </p:sp>
      <p:sp>
        <p:nvSpPr>
          <p:cNvPr id="10" name="Google Shape;1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FFF97393-318F-4AAB-AC92-064AC39D163B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Google Shape;11;p3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195513" y="185738"/>
            <a:ext cx="2790423" cy="568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69439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model_selection.RandomizedSearchCV.html" TargetMode="External"/><Relationship Id="rId2" Type="http://schemas.openxmlformats.org/officeDocument/2006/relationships/hyperlink" Target="https://scikit-learn.org/stable/modules/generated/sklearn.model_selection.GridSearchCV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992" y="444138"/>
            <a:ext cx="9435737" cy="3941037"/>
          </a:xfrm>
        </p:spPr>
        <p:txBody>
          <a:bodyPr>
            <a:normAutofit/>
          </a:bodyPr>
          <a:lstStyle/>
          <a:p>
            <a:r>
              <a:rPr lang="en-US" dirty="0" smtClean="0"/>
              <a:t>FMT</a:t>
            </a:r>
            <a:br>
              <a:rPr lang="en-US" dirty="0" smtClean="0"/>
            </a:br>
            <a:r>
              <a:rPr lang="en-US" sz="4400" dirty="0" smtClean="0"/>
              <a:t>Model </a:t>
            </a:r>
            <a:r>
              <a:rPr lang="en-US" sz="4400" dirty="0"/>
              <a:t>Performance Measures, ML Pipeline and </a:t>
            </a:r>
            <a:r>
              <a:rPr lang="en-US" sz="4400" dirty="0" smtClean="0"/>
              <a:t>Hyperparameter Tuning (Week 2)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51917200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Hyper-parameter tuning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opposed to parameters (like the ones in linear regression slope and constant term) which change based on the data for a given parametric model, hyper-parameters are preset values even before a non-parametric model gets trained on the data</a:t>
            </a:r>
          </a:p>
          <a:p>
            <a:r>
              <a:rPr lang="en-US" dirty="0" smtClean="0"/>
              <a:t>Parameters change during the training process</a:t>
            </a:r>
          </a:p>
          <a:p>
            <a:r>
              <a:rPr lang="en-US" dirty="0" smtClean="0"/>
              <a:t>Hyper-parameters are preset and do not change while training</a:t>
            </a:r>
          </a:p>
          <a:p>
            <a:r>
              <a:rPr lang="en-US" dirty="0" smtClean="0"/>
              <a:t>The process of setting the right hyper-parameters to get max performance out of a given model, is called </a:t>
            </a:r>
            <a:r>
              <a:rPr lang="en-US" u="sng" dirty="0" smtClean="0"/>
              <a:t>Hyper-parameter Tuning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293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Search and Random Search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Both are the two most common methods of choosing the right hyper-parameters</a:t>
            </a:r>
          </a:p>
          <a:p>
            <a:r>
              <a:rPr lang="en-US" dirty="0" smtClean="0"/>
              <a:t>In Grid search, each and every combination of hyper-parameters tested before selecting the ‘best’ combination of hyper-parameters</a:t>
            </a:r>
          </a:p>
          <a:p>
            <a:r>
              <a:rPr lang="en-US" dirty="0" smtClean="0"/>
              <a:t>In Random search, only a subset of combinations can be tested before selecting the ‘best’ combination of hyper-parameters </a:t>
            </a:r>
          </a:p>
          <a:p>
            <a:r>
              <a:rPr lang="en-US" dirty="0" smtClean="0"/>
              <a:t>We use Random Search when the parameter grid is fairly large and we want to save on processing time </a:t>
            </a:r>
          </a:p>
          <a:p>
            <a:r>
              <a:rPr lang="en-US" dirty="0" err="1">
                <a:hlinkClick r:id="rId2"/>
              </a:rPr>
              <a:t>GridSearchCV</a:t>
            </a:r>
            <a:r>
              <a:rPr lang="en-US" dirty="0"/>
              <a:t> and </a:t>
            </a:r>
            <a:r>
              <a:rPr lang="en-US" dirty="0" err="1">
                <a:hlinkClick r:id="rId3"/>
              </a:rPr>
              <a:t>RandomizdSearchCV</a:t>
            </a:r>
            <a:r>
              <a:rPr lang="en-US" dirty="0"/>
              <a:t> are included in the </a:t>
            </a:r>
            <a:r>
              <a:rPr lang="en-US" dirty="0" err="1"/>
              <a:t>sklearn</a:t>
            </a:r>
            <a:r>
              <a:rPr lang="en-US" dirty="0"/>
              <a:t> library to perform the same over a parameter grid, that is passed as an argument to the functions along with the estimator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297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017" y="233761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Case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95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6" y="2507434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Bradley Hand ITC" panose="03070402050302030203" pitchFamily="66" charset="0"/>
              </a:rPr>
              <a:t>Q and A</a:t>
            </a:r>
            <a:endParaRPr lang="en-IN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60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98;p34" descr="https://lh4.googleusercontent.com/gHNxyGBncdk6CbQogfEcX9M7bWziqt4NxjarC5tjJDkUS89b6lajYgw77pm6wR1G805ZgzHUUAh552ov1IVTi22KZexJrqbnBS_8j6uireZImorurkTpQ2s4LRnlMnklomVQucw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016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 in Week 3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Performance measures</a:t>
            </a:r>
          </a:p>
          <a:p>
            <a:r>
              <a:rPr lang="en-US" dirty="0" smtClean="0"/>
              <a:t>ROC-AUC	</a:t>
            </a:r>
          </a:p>
          <a:p>
            <a:r>
              <a:rPr lang="en-US" dirty="0" smtClean="0"/>
              <a:t>Concept of Pipeline</a:t>
            </a:r>
          </a:p>
          <a:p>
            <a:r>
              <a:rPr lang="en-US" dirty="0" smtClean="0"/>
              <a:t>Building a Pipeline </a:t>
            </a:r>
          </a:p>
          <a:p>
            <a:r>
              <a:rPr lang="en-US" dirty="0" smtClean="0"/>
              <a:t>Performance on train vs test data</a:t>
            </a:r>
          </a:p>
          <a:p>
            <a:r>
              <a:rPr lang="en-US" dirty="0" smtClean="0"/>
              <a:t>Hyperparameter tuning </a:t>
            </a:r>
          </a:p>
          <a:p>
            <a:r>
              <a:rPr lang="en-US" dirty="0" smtClean="0"/>
              <a:t>Grid Search and Random Search</a:t>
            </a:r>
          </a:p>
          <a:p>
            <a:r>
              <a:rPr lang="en-US" dirty="0" smtClean="0"/>
              <a:t>Hands-on Exercises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932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Agenda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Quick recap of classification metrics</a:t>
            </a:r>
          </a:p>
          <a:p>
            <a:r>
              <a:rPr lang="en-US" dirty="0" smtClean="0"/>
              <a:t>Use of AUC and ROC</a:t>
            </a:r>
            <a:endParaRPr lang="en-US" dirty="0"/>
          </a:p>
          <a:p>
            <a:r>
              <a:rPr lang="en-US" dirty="0" smtClean="0"/>
              <a:t>Use of a pipeline object</a:t>
            </a:r>
          </a:p>
          <a:p>
            <a:r>
              <a:rPr lang="en-US" dirty="0" smtClean="0"/>
              <a:t>The Train, </a:t>
            </a:r>
            <a:r>
              <a:rPr lang="en-US" dirty="0"/>
              <a:t>V</a:t>
            </a:r>
            <a:r>
              <a:rPr lang="en-US" dirty="0" smtClean="0"/>
              <a:t>alidation and Test sets</a:t>
            </a:r>
          </a:p>
          <a:p>
            <a:r>
              <a:rPr lang="en-US" dirty="0" smtClean="0"/>
              <a:t>Hyperparameter tuning – </a:t>
            </a:r>
            <a:r>
              <a:rPr lang="en-US" dirty="0" err="1" smtClean="0"/>
              <a:t>GridSearchCV</a:t>
            </a:r>
            <a:r>
              <a:rPr lang="en-US" dirty="0" smtClean="0"/>
              <a:t> and </a:t>
            </a:r>
            <a:r>
              <a:rPr lang="en-US" dirty="0" err="1" smtClean="0"/>
              <a:t>RandomSearchCV</a:t>
            </a:r>
            <a:endParaRPr lang="en-US" dirty="0"/>
          </a:p>
          <a:p>
            <a:r>
              <a:rPr lang="en-US" dirty="0" smtClean="0"/>
              <a:t>Case Study</a:t>
            </a:r>
          </a:p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02165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Metrics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1800" dirty="0" smtClean="0"/>
                  <a:t>Sensitivity/Recall/True positive rate: </a:t>
                </a:r>
                <a:endParaRPr lang="en-US" sz="1800" i="1" dirty="0" smtClean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𝑡𝑝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𝑡𝑝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𝑓𝑛</m:t>
                          </m:r>
                        </m:den>
                      </m:f>
                    </m:oMath>
                  </m:oMathPara>
                </a14:m>
                <a:endParaRPr lang="en-US" sz="1800" dirty="0" smtClean="0"/>
              </a:p>
              <a:p>
                <a:r>
                  <a:rPr lang="en-US" sz="1800" dirty="0" smtClean="0"/>
                  <a:t>Specificity/True negative rate:</a:t>
                </a:r>
                <a:endParaRPr lang="en-IN" sz="100" i="1" dirty="0" smtClean="0">
                  <a:latin typeface="Cambria Math" panose="02040503050406030204" pitchFamily="18" charset="0"/>
                </a:endParaRPr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𝑓𝑝</m:t>
                          </m:r>
                        </m:den>
                      </m:f>
                    </m:oMath>
                  </m:oMathPara>
                </a14:m>
                <a:endParaRPr lang="en-US" sz="1800" dirty="0" smtClean="0"/>
              </a:p>
              <a:p>
                <a:r>
                  <a:rPr lang="en-US" sz="1800" dirty="0" smtClean="0"/>
                  <a:t>Precision:</a:t>
                </a:r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𝑓𝑝</m:t>
                          </m:r>
                        </m:den>
                      </m:f>
                    </m:oMath>
                  </m:oMathPara>
                </a14:m>
                <a:endParaRPr lang="en-US" sz="2000" dirty="0" smtClean="0"/>
              </a:p>
              <a:p>
                <a:r>
                  <a:rPr lang="en-US" sz="1800" dirty="0" smtClean="0"/>
                  <a:t>F1 Score: </a:t>
                </a:r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den>
                      </m:f>
                    </m:oMath>
                  </m:oMathPara>
                </a14:m>
                <a:endParaRPr lang="en-US" sz="1800" dirty="0" smtClean="0"/>
              </a:p>
              <a:p>
                <a:r>
                  <a:rPr lang="en-US" sz="1800" dirty="0" smtClean="0"/>
                  <a:t>Accuracy: </a:t>
                </a:r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𝑡𝑝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𝑡𝑛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𝑡𝑝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𝑓𝑝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𝑓𝑛</m:t>
                          </m:r>
                        </m:den>
                      </m:f>
                    </m:oMath>
                  </m:oMathPara>
                </a14:m>
                <a:endParaRPr lang="en-US" sz="1800" dirty="0" smtClean="0"/>
              </a:p>
              <a:p>
                <a:pPr marL="114300" indent="0" algn="ctr">
                  <a:buNone/>
                </a:pPr>
                <a:endParaRPr lang="en-US" sz="2000" dirty="0" smtClean="0"/>
              </a:p>
              <a:p>
                <a:pPr marL="114300" indent="0" algn="ctr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b="-4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85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metrics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171" y="1690688"/>
            <a:ext cx="4077629" cy="40903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1690688"/>
            <a:ext cx="575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the given Confusion matrix, what is the F1 score?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978331" y="361841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65.4%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364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and AUC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ROC (Receiver Operating </a:t>
            </a:r>
            <a:r>
              <a:rPr lang="en-US" dirty="0" smtClean="0"/>
              <a:t>Characteristics) is a probability curve with True positive rate in the vertical axis and False positive rate on the horizontal axis for different threshold values</a:t>
            </a:r>
          </a:p>
          <a:p>
            <a:r>
              <a:rPr lang="en-US" dirty="0" smtClean="0"/>
              <a:t>AUC is the area under the ROC curve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974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a Pipeline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234" y="1611673"/>
            <a:ext cx="12004766" cy="4392295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Streamlines the process of transforming data, training an estimator and using it for prediction</a:t>
            </a:r>
            <a:endParaRPr lang="en-IN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838200" y="3553097"/>
            <a:ext cx="1332411" cy="574766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2412275" y="3559945"/>
            <a:ext cx="2133599" cy="574766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Pre-process(1)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813665" y="3553097"/>
            <a:ext cx="2133599" cy="574766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Pre-process(2)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7698379" y="3553097"/>
            <a:ext cx="2133599" cy="574766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IN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170611" y="3840480"/>
            <a:ext cx="241664" cy="68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545874" y="3847328"/>
            <a:ext cx="3352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445829" y="3840480"/>
            <a:ext cx="2525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410097" y="3161210"/>
            <a:ext cx="7461069" cy="1293223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/>
          <p:cNvCxnSpPr>
            <a:endCxn id="17" idx="1"/>
          </p:cNvCxnSpPr>
          <p:nvPr/>
        </p:nvCxnSpPr>
        <p:spPr>
          <a:xfrm flipV="1">
            <a:off x="9871166" y="3847012"/>
            <a:ext cx="345080" cy="1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0216246" y="3566160"/>
            <a:ext cx="1735181" cy="561703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predictions</a:t>
            </a:r>
            <a:endParaRPr lang="en-IN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947264" y="3840480"/>
            <a:ext cx="498565" cy="0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42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Train, Validation and Test sets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a general practice to split our data into three sets</a:t>
            </a:r>
          </a:p>
          <a:p>
            <a:r>
              <a:rPr lang="en-US" dirty="0" smtClean="0"/>
              <a:t>The train set</a:t>
            </a:r>
          </a:p>
          <a:p>
            <a:pPr lvl="1"/>
            <a:r>
              <a:rPr lang="en-US" dirty="0" smtClean="0"/>
              <a:t>The data that we use to train the model</a:t>
            </a:r>
            <a:endParaRPr lang="en-IN" dirty="0" smtClean="0"/>
          </a:p>
          <a:p>
            <a:r>
              <a:rPr lang="en-US" dirty="0" smtClean="0"/>
              <a:t>The validation set</a:t>
            </a:r>
          </a:p>
          <a:p>
            <a:pPr lvl="1"/>
            <a:r>
              <a:rPr lang="en-US" dirty="0" smtClean="0"/>
              <a:t>The data that we use to ‘validate’ a model</a:t>
            </a:r>
          </a:p>
          <a:p>
            <a:pPr lvl="1"/>
            <a:r>
              <a:rPr lang="en-US" dirty="0" smtClean="0"/>
              <a:t>Any hyper-parameter tuning that is done, is based on the performance of the model on the validation set</a:t>
            </a:r>
          </a:p>
          <a:p>
            <a:r>
              <a:rPr lang="en-US" dirty="0" smtClean="0"/>
              <a:t>The test set</a:t>
            </a:r>
          </a:p>
          <a:p>
            <a:pPr lvl="1"/>
            <a:r>
              <a:rPr lang="en-US" dirty="0" smtClean="0"/>
              <a:t>The data that is used to simulate real unseen data</a:t>
            </a:r>
          </a:p>
        </p:txBody>
      </p:sp>
    </p:spTree>
    <p:extLst>
      <p:ext uri="{BB962C8B-B14F-4D97-AF65-F5344CB8AC3E}">
        <p14:creationId xmlns:p14="http://schemas.microsoft.com/office/powerpoint/2010/main" val="347036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Always tune the model based on the performance on the validation set, once the model is trained on the Train set</a:t>
            </a:r>
          </a:p>
          <a:p>
            <a:r>
              <a:rPr lang="en-US" dirty="0" smtClean="0"/>
              <a:t>Never fine-tune a model based on its performance on the test set</a:t>
            </a:r>
          </a:p>
          <a:p>
            <a:r>
              <a:rPr lang="en-US" dirty="0" smtClean="0"/>
              <a:t>Test set is meant to aid in assessing a model’s performance in production before the model hits production</a:t>
            </a:r>
          </a:p>
        </p:txBody>
      </p:sp>
    </p:spTree>
    <p:extLst>
      <p:ext uri="{BB962C8B-B14F-4D97-AF65-F5344CB8AC3E}">
        <p14:creationId xmlns:p14="http://schemas.microsoft.com/office/powerpoint/2010/main" val="148744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</TotalTime>
  <Words>452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Bradley Hand ITC</vt:lpstr>
      <vt:lpstr>Calibri</vt:lpstr>
      <vt:lpstr>Cambria Math</vt:lpstr>
      <vt:lpstr>Office Theme</vt:lpstr>
      <vt:lpstr>FMT Model Performance Measures, ML Pipeline and Hyperparameter Tuning (Week 2)</vt:lpstr>
      <vt:lpstr>Topics covered in Week 3</vt:lpstr>
      <vt:lpstr>Session Agenda</vt:lpstr>
      <vt:lpstr>Classification Metrics</vt:lpstr>
      <vt:lpstr>Classification metrics</vt:lpstr>
      <vt:lpstr>ROC and AUC</vt:lpstr>
      <vt:lpstr>Need for a Pipeline</vt:lpstr>
      <vt:lpstr>Train, Validation and Test sets</vt:lpstr>
      <vt:lpstr>PowerPoint Presentation</vt:lpstr>
      <vt:lpstr>Hyper-parameter tuning</vt:lpstr>
      <vt:lpstr>Grid Search and Random Search</vt:lpstr>
      <vt:lpstr>Case study</vt:lpstr>
      <vt:lpstr>Q and 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FMT Model Performance Measures, ML Pipeline and Hyperparameter Tuning (Week 2)</dc:title>
  <dc:creator>Prithviraj Decca</dc:creator>
  <cp:lastModifiedBy>Prithviraj Decca</cp:lastModifiedBy>
  <cp:revision>18</cp:revision>
  <dcterms:created xsi:type="dcterms:W3CDTF">2019-09-11T17:39:18Z</dcterms:created>
  <dcterms:modified xsi:type="dcterms:W3CDTF">2019-09-12T00:33:33Z</dcterms:modified>
</cp:coreProperties>
</file>