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4" r:id="rId2"/>
    <p:sldMasterId id="2147483656" r:id="rId3"/>
  </p:sldMasterIdLst>
  <p:notesMasterIdLst>
    <p:notesMasterId r:id="rId2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Corbel" panose="020B0503020204020204" pitchFamily="34" charset="0"/>
      <p:regular r:id="rId28"/>
      <p:bold r:id="rId29"/>
      <p:italic r:id="rId30"/>
      <p:boldItalic r:id="rId31"/>
    </p:embeddedFont>
    <p:embeddedFont>
      <p:font typeface="Candara" panose="020E0502030303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gwNEZcMKIw7zJkzkxfAth5K6Tgm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3.fntdata"/><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font" Target="fonts/font11.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font" Target="fonts/font5.fntdata"/><Relationship Id="rId36" Type="http://customschemas.google.com/relationships/presentationmetadata" Target="meta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8.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b772482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b7724828c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7b7724828c_0_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IN"/>
              <a:t>10</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0"/>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20" name="Google Shape;20;p20"/>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marR="0" lvl="0" algn="ctr">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ndara"/>
                <a:ea typeface="Candara"/>
                <a:cs typeface="Candara"/>
                <a:sym typeface="Candara"/>
              </a:defRPr>
            </a:lvl1pPr>
            <a:lvl2pPr marR="0" lvl="1" algn="ctr">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ndara"/>
                <a:ea typeface="Candara"/>
                <a:cs typeface="Candara"/>
                <a:sym typeface="Candara"/>
              </a:defRPr>
            </a:lvl2pPr>
            <a:lvl3pPr marR="0" lvl="2" algn="ctr">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ndara"/>
                <a:ea typeface="Candara"/>
                <a:cs typeface="Candara"/>
                <a:sym typeface="Candara"/>
              </a:defRPr>
            </a:lvl3pPr>
            <a:lvl4pPr marR="0" lvl="3"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4pPr>
            <a:lvl5pPr marR="0" lvl="4"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1" name="Google Shape;21;p20"/>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20"/>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20"/>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
        <p:cNvGrpSpPr/>
        <p:nvPr/>
      </p:nvGrpSpPr>
      <p:grpSpPr>
        <a:xfrm>
          <a:off x="0" y="0"/>
          <a:ext cx="0" cy="0"/>
          <a:chOff x="0" y="0"/>
          <a:chExt cx="0" cy="0"/>
        </a:xfrm>
      </p:grpSpPr>
      <p:sp>
        <p:nvSpPr>
          <p:cNvPr id="25" name="Google Shape;25;p25"/>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26" name="Google Shape;26;p25"/>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7" name="Google Shape;27;p25"/>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25"/>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25"/>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0"/>
        <p:cNvGrpSpPr/>
        <p:nvPr/>
      </p:nvGrpSpPr>
      <p:grpSpPr>
        <a:xfrm>
          <a:off x="0" y="0"/>
          <a:ext cx="0" cy="0"/>
          <a:chOff x="0" y="0"/>
          <a:chExt cx="0" cy="0"/>
        </a:xfrm>
      </p:grpSpPr>
      <p:sp>
        <p:nvSpPr>
          <p:cNvPr id="31" name="Google Shape;31;p2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32" name="Google Shape;32;p26"/>
          <p:cNvSpPr txBox="1">
            <a:spLocks noGrp="1"/>
          </p:cNvSpPr>
          <p:nvPr>
            <p:ph type="body" idx="1"/>
          </p:nvPr>
        </p:nvSpPr>
        <p:spPr>
          <a:xfrm rot="5400000">
            <a:off x="3833019" y="-1623219"/>
            <a:ext cx="4525962" cy="10972800"/>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3" name="Google Shape;33;p26"/>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26"/>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26"/>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1"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38" name="Google Shape;38;p27"/>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27"/>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Candara"/>
                <a:ea typeface="Candara"/>
                <a:cs typeface="Candara"/>
                <a:sym typeface="Candara"/>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ndara"/>
                <a:ea typeface="Candara"/>
                <a:cs typeface="Candara"/>
                <a:sym typeface="Candara"/>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ndara"/>
                <a:ea typeface="Candara"/>
                <a:cs typeface="Candara"/>
                <a:sym typeface="Candara"/>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2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2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2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2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45" name="Google Shape;45;p28"/>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6" name="Google Shape;46;p28"/>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7" name="Google Shape;47;p28"/>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8" name="Google Shape;48;p28"/>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9" name="Google Shape;49;p2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2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2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0"/>
        <p:cNvGrpSpPr/>
        <p:nvPr/>
      </p:nvGrpSpPr>
      <p:grpSpPr>
        <a:xfrm>
          <a:off x="0" y="0"/>
          <a:ext cx="0" cy="0"/>
          <a:chOff x="0" y="0"/>
          <a:chExt cx="0" cy="0"/>
        </a:xfrm>
      </p:grpSpPr>
      <p:sp>
        <p:nvSpPr>
          <p:cNvPr id="61" name="Google Shape;61;p22"/>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62" name="Google Shape;62;p22"/>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3" name="Google Shape;63;p22"/>
          <p:cNvSpPr txBox="1">
            <a:spLocks noGrp="1"/>
          </p:cNvSpPr>
          <p:nvPr>
            <p:ph type="ftr" idx="11"/>
          </p:nvPr>
        </p:nvSpPr>
        <p:spPr>
          <a:xfrm>
            <a:off x="4165600" y="647700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22"/>
          <p:cNvSpPr txBox="1">
            <a:spLocks noGrp="1"/>
          </p:cNvSpPr>
          <p:nvPr>
            <p:ph type="sldNum" idx="12"/>
          </p:nvPr>
        </p:nvSpPr>
        <p:spPr>
          <a:xfrm>
            <a:off x="8737600" y="647700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24"/>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24"/>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24"/>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11" name="Google Shape;11;p19"/>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19"/>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19"/>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19" descr="E:\Brand &amp; all that\Greatlearning Logo\Greatlearning Logo.jpg"/>
          <p:cNvPicPr preferRelativeResize="0"/>
          <p:nvPr/>
        </p:nvPicPr>
        <p:blipFill rotWithShape="1">
          <a:blip r:embed="rId7">
            <a:alphaModFix/>
          </a:blip>
          <a:srcRect l="19363" t="19598" r="17929" b="71116"/>
          <a:stretch/>
        </p:blipFill>
        <p:spPr>
          <a:xfrm>
            <a:off x="8197850" y="317500"/>
            <a:ext cx="3598862" cy="5651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
        <p:cNvGrpSpPr/>
        <p:nvPr/>
      </p:nvGrpSpPr>
      <p:grpSpPr>
        <a:xfrm>
          <a:off x="0" y="0"/>
          <a:ext cx="0" cy="0"/>
          <a:chOff x="0" y="0"/>
          <a:chExt cx="0" cy="0"/>
        </a:xfrm>
      </p:grpSpPr>
      <p:sp>
        <p:nvSpPr>
          <p:cNvPr id="53" name="Google Shape;53;p21"/>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 name="Google Shape;54;p21"/>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55" name="Google Shape;55;p21" descr="E:\Brand &amp; all that\Greatlearning Logo\Greatlearning Logo.jpg"/>
          <p:cNvPicPr preferRelativeResize="0"/>
          <p:nvPr/>
        </p:nvPicPr>
        <p:blipFill rotWithShape="1">
          <a:blip r:embed="rId3">
            <a:alphaModFix/>
          </a:blip>
          <a:srcRect l="19363" t="19598" r="17929" b="71116"/>
          <a:stretch/>
        </p:blipFill>
        <p:spPr>
          <a:xfrm>
            <a:off x="8197850" y="317500"/>
            <a:ext cx="3598862" cy="565150"/>
          </a:xfrm>
          <a:prstGeom prst="rect">
            <a:avLst/>
          </a:prstGeom>
          <a:noFill/>
          <a:ln>
            <a:noFill/>
          </a:ln>
        </p:spPr>
      </p:pic>
      <p:sp>
        <p:nvSpPr>
          <p:cNvPr id="56" name="Google Shape;56;p2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57" name="Google Shape;57;p21"/>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8" name="Google Shape;58;p21"/>
          <p:cNvSpPr txBox="1">
            <a:spLocks noGrp="1"/>
          </p:cNvSpPr>
          <p:nvPr>
            <p:ph type="ftr" idx="11"/>
          </p:nvPr>
        </p:nvSpPr>
        <p:spPr>
          <a:xfrm>
            <a:off x="4165600" y="6477000"/>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21"/>
          <p:cNvSpPr txBox="1">
            <a:spLocks noGrp="1"/>
          </p:cNvSpPr>
          <p:nvPr>
            <p:ph type="sldNum" idx="12"/>
          </p:nvPr>
        </p:nvSpPr>
        <p:spPr>
          <a:xfrm>
            <a:off x="8737600" y="647700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sp>
        <p:nvSpPr>
          <p:cNvPr id="66" name="Google Shape;66;p23"/>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23"/>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68" name="Google Shape;68;p23" descr="E:\Brand &amp; all that\Greatlearning Logo\Greatlearning Logo.jpg"/>
          <p:cNvPicPr preferRelativeResize="0"/>
          <p:nvPr/>
        </p:nvPicPr>
        <p:blipFill rotWithShape="1">
          <a:blip r:embed="rId3">
            <a:alphaModFix/>
          </a:blip>
          <a:srcRect l="19363" t="19598" r="17929" b="71116"/>
          <a:stretch/>
        </p:blipFill>
        <p:spPr>
          <a:xfrm>
            <a:off x="8197850" y="317500"/>
            <a:ext cx="3598862" cy="565150"/>
          </a:xfrm>
          <a:prstGeom prst="rect">
            <a:avLst/>
          </a:prstGeom>
          <a:noFill/>
          <a:ln>
            <a:noFill/>
          </a:ln>
        </p:spPr>
      </p:pic>
      <p:sp>
        <p:nvSpPr>
          <p:cNvPr id="69" name="Google Shape;69;p2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70" name="Google Shape;70;p23"/>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Google Shape;71;p23"/>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23"/>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23"/>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
          <p:cNvSpPr txBox="1">
            <a:spLocks noGrp="1"/>
          </p:cNvSpPr>
          <p:nvPr>
            <p:ph type="ctrTitle"/>
          </p:nvPr>
        </p:nvSpPr>
        <p:spPr>
          <a:xfrm>
            <a:off x="2438400" y="279717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None/>
            </a:pPr>
            <a:r>
              <a:rPr lang="en-IN" sz="4000"/>
              <a:t>Collaborative Filtering in RS</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7b7724828c_0_0"/>
          <p:cNvSpPr txBox="1">
            <a:spLocks noGrp="1"/>
          </p:cNvSpPr>
          <p:nvPr>
            <p:ph type="title"/>
          </p:nvPr>
        </p:nvSpPr>
        <p:spPr>
          <a:xfrm>
            <a:off x="609600" y="274637"/>
            <a:ext cx="10972800" cy="1143000"/>
          </a:xfrm>
          <a:prstGeom prst="rect">
            <a:avLst/>
          </a:prstGeom>
        </p:spPr>
        <p:txBody>
          <a:bodyPr spcFirstLastPara="1" wrap="square" lIns="91425" tIns="45700" rIns="91425" bIns="45700" anchor="ctr" anchorCtr="0">
            <a:noAutofit/>
          </a:bodyPr>
          <a:lstStyle/>
          <a:p>
            <a:pPr marL="0" lvl="0" indent="0" algn="l" rtl="0">
              <a:lnSpc>
                <a:spcPct val="85000"/>
              </a:lnSpc>
              <a:spcBef>
                <a:spcPts val="0"/>
              </a:spcBef>
              <a:spcAft>
                <a:spcPts val="0"/>
              </a:spcAft>
              <a:buClr>
                <a:srgbClr val="3F3F3F"/>
              </a:buClr>
              <a:buSzPts val="4800"/>
              <a:buFont typeface="Calibri"/>
              <a:buNone/>
            </a:pPr>
            <a:r>
              <a:rPr lang="en-IN" sz="4800">
                <a:solidFill>
                  <a:srgbClr val="3F3F3F"/>
                </a:solidFill>
                <a:latin typeface="Calibri"/>
                <a:ea typeface="Calibri"/>
                <a:cs typeface="Calibri"/>
                <a:sym typeface="Calibri"/>
              </a:rPr>
              <a:t>Market basket analysis</a:t>
            </a:r>
            <a:endParaRPr sz="4800">
              <a:solidFill>
                <a:srgbClr val="3F3F3F"/>
              </a:solidFill>
              <a:latin typeface="Calibri"/>
              <a:ea typeface="Calibri"/>
              <a:cs typeface="Calibri"/>
              <a:sym typeface="Calibri"/>
            </a:endParaRPr>
          </a:p>
          <a:p>
            <a:pPr marL="0" lvl="0" indent="0" algn="l" rtl="0">
              <a:spcBef>
                <a:spcPts val="0"/>
              </a:spcBef>
              <a:spcAft>
                <a:spcPts val="0"/>
              </a:spcAft>
              <a:buNone/>
            </a:pPr>
            <a:endParaRPr/>
          </a:p>
        </p:txBody>
      </p:sp>
      <p:sp>
        <p:nvSpPr>
          <p:cNvPr id="143" name="Google Shape;143;g7b7724828c_0_0"/>
          <p:cNvSpPr txBox="1">
            <a:spLocks noGrp="1"/>
          </p:cNvSpPr>
          <p:nvPr>
            <p:ph type="body" idx="1"/>
          </p:nvPr>
        </p:nvSpPr>
        <p:spPr>
          <a:xfrm>
            <a:off x="609600" y="1600200"/>
            <a:ext cx="10972800" cy="4526100"/>
          </a:xfrm>
          <a:prstGeom prst="rect">
            <a:avLst/>
          </a:prstGeom>
        </p:spPr>
        <p:txBody>
          <a:bodyPr spcFirstLastPara="1" wrap="square" lIns="91425" tIns="45700" rIns="91425" bIns="45700" anchor="t" anchorCtr="0">
            <a:noAutofit/>
          </a:bodyPr>
          <a:lstStyle/>
          <a:p>
            <a:pPr marL="91440" lvl="0" indent="-127000" algn="l" rtl="0">
              <a:lnSpc>
                <a:spcPct val="80000"/>
              </a:lnSpc>
              <a:spcBef>
                <a:spcPts val="0"/>
              </a:spcBef>
              <a:spcAft>
                <a:spcPts val="0"/>
              </a:spcAft>
              <a:buClr>
                <a:srgbClr val="5B9BD5"/>
              </a:buClr>
              <a:buSzPts val="2000"/>
              <a:buFont typeface="Calibri"/>
              <a:buChar char=" "/>
            </a:pPr>
            <a:r>
              <a:rPr lang="en-IN" sz="2000">
                <a:solidFill>
                  <a:srgbClr val="3F3F3F"/>
                </a:solidFill>
                <a:latin typeface="Calibri"/>
                <a:ea typeface="Calibri"/>
                <a:cs typeface="Calibri"/>
                <a:sym typeface="Calibri"/>
              </a:rPr>
              <a:t>Discovers co-occurrence relationships among activities performed.</a:t>
            </a:r>
            <a:endParaRPr sz="2000">
              <a:solidFill>
                <a:srgbClr val="3F3F3F"/>
              </a:solidFill>
              <a:latin typeface="Calibri"/>
              <a:ea typeface="Calibri"/>
              <a:cs typeface="Calibri"/>
              <a:sym typeface="Calibri"/>
            </a:endParaRPr>
          </a:p>
          <a:p>
            <a:pPr marL="91440" lvl="0" indent="-127000" algn="l" rtl="0">
              <a:lnSpc>
                <a:spcPct val="80000"/>
              </a:lnSpc>
              <a:spcBef>
                <a:spcPts val="1400"/>
              </a:spcBef>
              <a:spcAft>
                <a:spcPts val="0"/>
              </a:spcAft>
              <a:buClr>
                <a:srgbClr val="5B9BD5"/>
              </a:buClr>
              <a:buSzPts val="2000"/>
              <a:buFont typeface="Calibri"/>
              <a:buChar char=" "/>
            </a:pPr>
            <a:r>
              <a:rPr lang="en-IN" sz="2000">
                <a:solidFill>
                  <a:srgbClr val="3F3F3F"/>
                </a:solidFill>
                <a:latin typeface="Calibri"/>
                <a:ea typeface="Calibri"/>
                <a:cs typeface="Calibri"/>
                <a:sym typeface="Calibri"/>
              </a:rPr>
              <a:t>Market basket analysis can be used to </a:t>
            </a:r>
            <a:r>
              <a:rPr lang="en-IN" sz="2000" b="1">
                <a:solidFill>
                  <a:srgbClr val="3F3F3F"/>
                </a:solidFill>
                <a:latin typeface="Calibri"/>
                <a:ea typeface="Calibri"/>
                <a:cs typeface="Calibri"/>
                <a:sym typeface="Calibri"/>
              </a:rPr>
              <a:t>divide customers into groups</a:t>
            </a:r>
            <a:endParaRPr sz="2000" b="1">
              <a:solidFill>
                <a:srgbClr val="3F3F3F"/>
              </a:solidFill>
              <a:latin typeface="Calibri"/>
              <a:ea typeface="Calibri"/>
              <a:cs typeface="Calibri"/>
              <a:sym typeface="Calibri"/>
            </a:endParaRPr>
          </a:p>
          <a:p>
            <a:pPr marL="91440" lvl="0" indent="-127000" algn="l" rtl="0">
              <a:lnSpc>
                <a:spcPct val="80000"/>
              </a:lnSpc>
              <a:spcBef>
                <a:spcPts val="1400"/>
              </a:spcBef>
              <a:spcAft>
                <a:spcPts val="0"/>
              </a:spcAft>
              <a:buClr>
                <a:srgbClr val="5B9BD5"/>
              </a:buClr>
              <a:buSzPts val="2000"/>
              <a:buFont typeface="Calibri"/>
              <a:buChar char=" "/>
            </a:pPr>
            <a:r>
              <a:rPr lang="en-IN" sz="2000">
                <a:solidFill>
                  <a:srgbClr val="3F3F3F"/>
                </a:solidFill>
                <a:latin typeface="Calibri"/>
                <a:ea typeface="Calibri"/>
                <a:cs typeface="Calibri"/>
                <a:sym typeface="Calibri"/>
              </a:rPr>
              <a:t>Market basket analysis may provide the retailer with information </a:t>
            </a:r>
            <a:r>
              <a:rPr lang="en-IN" sz="2000" b="1">
                <a:solidFill>
                  <a:srgbClr val="3F3F3F"/>
                </a:solidFill>
                <a:latin typeface="Calibri"/>
                <a:ea typeface="Calibri"/>
                <a:cs typeface="Calibri"/>
                <a:sym typeface="Calibri"/>
              </a:rPr>
              <a:t>to understand the purchase behavior of a buyer</a:t>
            </a:r>
            <a:r>
              <a:rPr lang="en-IN" sz="2000">
                <a:solidFill>
                  <a:srgbClr val="3F3F3F"/>
                </a:solidFill>
                <a:latin typeface="Calibri"/>
                <a:ea typeface="Calibri"/>
                <a:cs typeface="Calibri"/>
                <a:sym typeface="Calibri"/>
              </a:rPr>
              <a:t>. </a:t>
            </a:r>
            <a:endParaRPr sz="2000">
              <a:solidFill>
                <a:srgbClr val="3F3F3F"/>
              </a:solidFill>
              <a:latin typeface="Calibri"/>
              <a:ea typeface="Calibri"/>
              <a:cs typeface="Calibri"/>
              <a:sym typeface="Calibri"/>
            </a:endParaRPr>
          </a:p>
          <a:p>
            <a:pPr marL="91440" lvl="0" indent="-127000" algn="l" rtl="0">
              <a:lnSpc>
                <a:spcPct val="80000"/>
              </a:lnSpc>
              <a:spcBef>
                <a:spcPts val="1400"/>
              </a:spcBef>
              <a:spcAft>
                <a:spcPts val="0"/>
              </a:spcAft>
              <a:buClr>
                <a:srgbClr val="5B9BD5"/>
              </a:buClr>
              <a:buSzPts val="2000"/>
              <a:buFont typeface="Calibri"/>
              <a:buChar char=" "/>
            </a:pPr>
            <a:r>
              <a:rPr lang="en-IN" sz="2000" b="1">
                <a:solidFill>
                  <a:srgbClr val="3F3F3F"/>
                </a:solidFill>
                <a:latin typeface="Calibri"/>
                <a:ea typeface="Calibri"/>
                <a:cs typeface="Calibri"/>
                <a:sym typeface="Calibri"/>
              </a:rPr>
              <a:t>“customers who bought book A also bought book B”</a:t>
            </a:r>
            <a:endParaRPr sz="2000" b="1">
              <a:solidFill>
                <a:srgbClr val="3F3F3F"/>
              </a:solidFill>
              <a:latin typeface="Calibri"/>
              <a:ea typeface="Calibri"/>
              <a:cs typeface="Calibri"/>
              <a:sym typeface="Calibri"/>
            </a:endParaRPr>
          </a:p>
          <a:p>
            <a:pPr marL="91440" lvl="0" indent="-127000" algn="l" rtl="0">
              <a:lnSpc>
                <a:spcPct val="80000"/>
              </a:lnSpc>
              <a:spcBef>
                <a:spcPts val="1400"/>
              </a:spcBef>
              <a:spcAft>
                <a:spcPts val="0"/>
              </a:spcAft>
              <a:buClr>
                <a:srgbClr val="5B9BD5"/>
              </a:buClr>
              <a:buSzPts val="2000"/>
              <a:buFont typeface="Calibri"/>
              <a:buChar char=" "/>
            </a:pPr>
            <a:r>
              <a:rPr lang="en-IN" sz="2000">
                <a:solidFill>
                  <a:srgbClr val="3F3F3F"/>
                </a:solidFill>
                <a:latin typeface="Calibri"/>
                <a:ea typeface="Calibri"/>
                <a:cs typeface="Calibri"/>
                <a:sym typeface="Calibri"/>
              </a:rPr>
              <a:t>When one super market chain discovered in its analysis that male customers that bought diapers often bought beer as well, have put the diapers close to beer coolers, and their sales increased dramatically.</a:t>
            </a:r>
            <a:endParaRPr sz="2000">
              <a:solidFill>
                <a:srgbClr val="3F3F3F"/>
              </a:solidFill>
              <a:latin typeface="Calibri"/>
              <a:ea typeface="Calibri"/>
              <a:cs typeface="Calibri"/>
              <a:sym typeface="Calibri"/>
            </a:endParaRPr>
          </a:p>
          <a:p>
            <a:pPr marL="91440" lvl="0" indent="-127000" algn="l" rtl="0">
              <a:lnSpc>
                <a:spcPct val="80000"/>
              </a:lnSpc>
              <a:spcBef>
                <a:spcPts val="1400"/>
              </a:spcBef>
              <a:spcAft>
                <a:spcPts val="0"/>
              </a:spcAft>
              <a:buClr>
                <a:srgbClr val="5B9BD5"/>
              </a:buClr>
              <a:buSzPts val="2000"/>
              <a:buFont typeface="Calibri"/>
              <a:buChar char=" "/>
            </a:pPr>
            <a:r>
              <a:rPr lang="en-IN" sz="2000">
                <a:solidFill>
                  <a:srgbClr val="3F3F3F"/>
                </a:solidFill>
                <a:latin typeface="Calibri"/>
                <a:ea typeface="Calibri"/>
                <a:cs typeface="Calibri"/>
                <a:sym typeface="Calibri"/>
              </a:rPr>
              <a:t>Might tell a retailer that customers often purchase shampoo and conditioner together, so putting both items on promotion at the same time would not create a significant increase in revenue, while </a:t>
            </a:r>
            <a:r>
              <a:rPr lang="en-IN" sz="2000" b="1">
                <a:solidFill>
                  <a:srgbClr val="3F3F3F"/>
                </a:solidFill>
                <a:latin typeface="Calibri"/>
                <a:ea typeface="Calibri"/>
                <a:cs typeface="Calibri"/>
                <a:sym typeface="Calibri"/>
              </a:rPr>
              <a:t>a promotion involving just one of the items </a:t>
            </a:r>
            <a:r>
              <a:rPr lang="en-IN" sz="2000">
                <a:solidFill>
                  <a:srgbClr val="3F3F3F"/>
                </a:solidFill>
                <a:latin typeface="Calibri"/>
                <a:ea typeface="Calibri"/>
                <a:cs typeface="Calibri"/>
                <a:sym typeface="Calibri"/>
              </a:rPr>
              <a:t>would likely drive sales of the other.</a:t>
            </a:r>
            <a:endParaRPr/>
          </a:p>
        </p:txBody>
      </p:sp>
      <p:sp>
        <p:nvSpPr>
          <p:cNvPr id="144" name="Google Shape;144;g7b7724828c_0_0"/>
          <p:cNvSpPr txBox="1">
            <a:spLocks noGrp="1"/>
          </p:cNvSpPr>
          <p:nvPr>
            <p:ph type="sldNum" idx="12"/>
          </p:nvPr>
        </p:nvSpPr>
        <p:spPr>
          <a:xfrm>
            <a:off x="8737600" y="6477000"/>
            <a:ext cx="28449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595959"/>
              </a:buClr>
              <a:buSzPts val="1400"/>
              <a:buFont typeface="Candara"/>
              <a:buNone/>
            </a:pPr>
            <a:fld id="{00000000-1234-1234-1234-123412341234}" type="slidenum">
              <a:rPr lang="en-I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0"/>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2800">
                <a:latin typeface="Times New Roman"/>
                <a:ea typeface="Times New Roman"/>
                <a:cs typeface="Times New Roman"/>
                <a:sym typeface="Times New Roman"/>
              </a:rPr>
              <a:t>Matrix Factorization Based approach using SVD</a:t>
            </a:r>
            <a:endParaRPr sz="2800">
              <a:latin typeface="Times New Roman"/>
              <a:ea typeface="Times New Roman"/>
              <a:cs typeface="Times New Roman"/>
              <a:sym typeface="Times New Roman"/>
            </a:endParaRPr>
          </a:p>
        </p:txBody>
      </p:sp>
      <p:sp>
        <p:nvSpPr>
          <p:cNvPr id="150" name="Google Shape;150;p10"/>
          <p:cNvSpPr txBox="1">
            <a:spLocks noGrp="1"/>
          </p:cNvSpPr>
          <p:nvPr>
            <p:ph type="body" idx="1"/>
          </p:nvPr>
        </p:nvSpPr>
        <p:spPr>
          <a:xfrm>
            <a:off x="609600" y="1600200"/>
            <a:ext cx="11342914" cy="4957354"/>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400">
                <a:latin typeface="Times New Roman"/>
                <a:ea typeface="Times New Roman"/>
                <a:cs typeface="Times New Roman"/>
                <a:sym typeface="Times New Roman"/>
              </a:rPr>
              <a:t>What is SVD?</a:t>
            </a:r>
            <a:endParaRPr/>
          </a:p>
          <a:p>
            <a:pPr marL="25400" lvl="0" indent="0" algn="l" rtl="0">
              <a:lnSpc>
                <a:spcPct val="100000"/>
              </a:lnSpc>
              <a:spcBef>
                <a:spcPts val="640"/>
              </a:spcBef>
              <a:spcAft>
                <a:spcPts val="0"/>
              </a:spcAft>
              <a:buSzPts val="3200"/>
              <a:buNone/>
            </a:pPr>
            <a:endParaRPr sz="24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SVD can be used to decompose any given matrix, M into a product of 3 matrices as follows: </a:t>
            </a:r>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4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Where U and V are called left and right singular vectors.</a:t>
            </a:r>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p:txBody>
      </p:sp>
      <p:pic>
        <p:nvPicPr>
          <p:cNvPr id="151" name="Google Shape;151;p10"/>
          <p:cNvPicPr preferRelativeResize="0"/>
          <p:nvPr/>
        </p:nvPicPr>
        <p:blipFill rotWithShape="1">
          <a:blip r:embed="rId3">
            <a:alphaModFix/>
          </a:blip>
          <a:srcRect/>
          <a:stretch/>
        </p:blipFill>
        <p:spPr>
          <a:xfrm>
            <a:off x="3332389" y="3218361"/>
            <a:ext cx="1349557" cy="426176"/>
          </a:xfrm>
          <a:prstGeom prst="rect">
            <a:avLst/>
          </a:prstGeom>
          <a:noFill/>
          <a:ln>
            <a:noFill/>
          </a:ln>
        </p:spPr>
      </p:pic>
      <p:pic>
        <p:nvPicPr>
          <p:cNvPr id="152" name="Google Shape;152;p10"/>
          <p:cNvPicPr preferRelativeResize="0"/>
          <p:nvPr/>
        </p:nvPicPr>
        <p:blipFill rotWithShape="1">
          <a:blip r:embed="rId4">
            <a:alphaModFix/>
          </a:blip>
          <a:srcRect/>
          <a:stretch/>
        </p:blipFill>
        <p:spPr>
          <a:xfrm>
            <a:off x="7621154" y="3490095"/>
            <a:ext cx="3099097" cy="26363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200">
                <a:latin typeface="Times New Roman"/>
                <a:ea typeface="Times New Roman"/>
                <a:cs typeface="Times New Roman"/>
                <a:sym typeface="Times New Roman"/>
              </a:rPr>
              <a:t/>
            </a:r>
            <a:br>
              <a:rPr lang="en-IN" sz="3200">
                <a:latin typeface="Times New Roman"/>
                <a:ea typeface="Times New Roman"/>
                <a:cs typeface="Times New Roman"/>
                <a:sym typeface="Times New Roman"/>
              </a:rPr>
            </a:br>
            <a:r>
              <a:rPr lang="en-IN" sz="3200">
                <a:latin typeface="Times New Roman"/>
                <a:ea typeface="Times New Roman"/>
                <a:cs typeface="Times New Roman"/>
                <a:sym typeface="Times New Roman"/>
              </a:rPr>
              <a:t>Performing SVD on different dataset</a:t>
            </a:r>
            <a:br>
              <a:rPr lang="en-IN" sz="3200">
                <a:latin typeface="Times New Roman"/>
                <a:ea typeface="Times New Roman"/>
                <a:cs typeface="Times New Roman"/>
                <a:sym typeface="Times New Roman"/>
              </a:rPr>
            </a:br>
            <a:endParaRPr sz="3200"/>
          </a:p>
        </p:txBody>
      </p:sp>
      <p:sp>
        <p:nvSpPr>
          <p:cNvPr id="158" name="Google Shape;158;p11"/>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400">
                <a:latin typeface="Times New Roman"/>
                <a:ea typeface="Times New Roman"/>
                <a:cs typeface="Times New Roman"/>
                <a:sym typeface="Times New Roman"/>
              </a:rPr>
              <a:t>Some important functions</a:t>
            </a:r>
            <a:endParaRPr/>
          </a:p>
          <a:p>
            <a:pPr marL="482600" lvl="0" indent="-457200" algn="l" rtl="0">
              <a:lnSpc>
                <a:spcPct val="100000"/>
              </a:lnSpc>
              <a:spcBef>
                <a:spcPts val="640"/>
              </a:spcBef>
              <a:spcAft>
                <a:spcPts val="0"/>
              </a:spcAft>
              <a:buSzPts val="3200"/>
              <a:buAutoNum type="arabicPeriod"/>
            </a:pPr>
            <a:r>
              <a:rPr lang="en-IN" sz="2000">
                <a:latin typeface="Times New Roman"/>
                <a:ea typeface="Times New Roman"/>
                <a:cs typeface="Times New Roman"/>
                <a:sym typeface="Times New Roman"/>
              </a:rPr>
              <a:t>Importing libraries</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import numpy as np</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import time</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from sklearn.externals import joblib</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import Recommenders as Recommenders</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import Evaluation as Evaluation</a:t>
            </a:r>
            <a:endParaRPr/>
          </a:p>
          <a:p>
            <a:pPr marL="25400" lvl="0" indent="0" algn="l" rtl="0">
              <a:lnSpc>
                <a:spcPct val="100000"/>
              </a:lnSpc>
              <a:spcBef>
                <a:spcPts val="640"/>
              </a:spcBef>
              <a:spcAft>
                <a:spcPts val="0"/>
              </a:spcAft>
              <a:buSzPts val="3200"/>
              <a:buNone/>
            </a:pP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2. Load the data and print the length </a:t>
            </a: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movie_df_1 = pandas.read_csv('./ratings.csv')</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print(movie_df_1.head())</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len(movie_df_1)</a:t>
            </a:r>
            <a:endParaRPr sz="1800" i="1">
              <a:solidFill>
                <a:srgbClr val="0070C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2"/>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endParaRPr/>
          </a:p>
        </p:txBody>
      </p:sp>
      <p:sp>
        <p:nvSpPr>
          <p:cNvPr id="164" name="Google Shape;164;p12"/>
          <p:cNvSpPr txBox="1">
            <a:spLocks noGrp="1"/>
          </p:cNvSpPr>
          <p:nvPr>
            <p:ph type="body" idx="1"/>
          </p:nvPr>
        </p:nvSpPr>
        <p:spPr>
          <a:xfrm>
            <a:off x="483326" y="1600199"/>
            <a:ext cx="11099074" cy="4905103"/>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3. Create a subset of the dataset</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movie_df = movie_df.head(10000)</a:t>
            </a:r>
            <a:endParaRPr/>
          </a:p>
          <a:p>
            <a:pPr marL="25400" lvl="0" indent="0" algn="l" rtl="0">
              <a:lnSpc>
                <a:spcPct val="100000"/>
              </a:lnSpc>
              <a:spcBef>
                <a:spcPts val="640"/>
              </a:spcBef>
              <a:spcAft>
                <a:spcPts val="0"/>
              </a:spcAft>
              <a:buSzPts val="3200"/>
              <a:buNone/>
            </a:pP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4. Showing the most popular movies in the dataset</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movie_grouped = movie_df.groupby(['movieId']).agg({'rating': 'count'}).reset_index()</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grouped_sum = movie_grouped['rating'].sum()</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print(grouped_sum)</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movie_grouped['percentage']  = movie_grouped['rating'].div(grouped_sum)*100</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movie_grouped.sort_values(['rating', 'movieId'], ascending = [0,1])</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5. Count the number of unique movies in the dataset</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movies = movie_df['movieId'].unique()</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len(movies)</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endParaRPr/>
          </a:p>
        </p:txBody>
      </p:sp>
      <p:sp>
        <p:nvSpPr>
          <p:cNvPr id="170" name="Google Shape;170;p13"/>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6. Create an instance of popularity based recommender class</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pm = Recommenders.popularity_recommender_py()</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pm.create(train_data, 'userId', 'movieId')</a:t>
            </a:r>
            <a:endParaRPr/>
          </a:p>
          <a:p>
            <a:pPr marL="25400" lvl="0" indent="0" algn="l" rtl="0">
              <a:lnSpc>
                <a:spcPct val="100000"/>
              </a:lnSpc>
              <a:spcBef>
                <a:spcPts val="640"/>
              </a:spcBef>
              <a:spcAft>
                <a:spcPts val="0"/>
              </a:spcAft>
              <a:buSzPts val="3200"/>
              <a:buNone/>
            </a:pP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7. Use the popularity based model to make predictions for the following user id</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user_id = users[8]</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pm.recommend(user_id)</a:t>
            </a:r>
            <a:endParaRPr/>
          </a:p>
          <a:p>
            <a:pPr marL="25400" lvl="0" indent="0" algn="l" rtl="0">
              <a:lnSpc>
                <a:spcPct val="100000"/>
              </a:lnSpc>
              <a:spcBef>
                <a:spcPts val="640"/>
              </a:spcBef>
              <a:spcAft>
                <a:spcPts val="0"/>
              </a:spcAft>
              <a:buSzPts val="3200"/>
              <a:buNone/>
            </a:pP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8. Create an instance of item similarity based recommender class</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is_model = Recommenders.item_similarity_recommender_py()</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is_model.create(train_data, 'userId', 'movieId')</a:t>
            </a:r>
            <a:endParaRPr/>
          </a:p>
          <a:p>
            <a:pPr marL="25400" lvl="0" indent="0" algn="l" rtl="0">
              <a:lnSpc>
                <a:spcPct val="100000"/>
              </a:lnSpc>
              <a:spcBef>
                <a:spcPts val="640"/>
              </a:spcBef>
              <a:spcAft>
                <a:spcPts val="0"/>
              </a:spcAft>
              <a:buSzPts val="3200"/>
              <a:buNone/>
            </a:pP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2800">
                <a:latin typeface="Times New Roman"/>
                <a:ea typeface="Times New Roman"/>
                <a:cs typeface="Times New Roman"/>
                <a:sym typeface="Times New Roman"/>
              </a:rPr>
              <a:t>Hands on exercise on collaborating filtering models </a:t>
            </a:r>
            <a:br>
              <a:rPr lang="en-IN" sz="2800">
                <a:latin typeface="Times New Roman"/>
                <a:ea typeface="Times New Roman"/>
                <a:cs typeface="Times New Roman"/>
                <a:sym typeface="Times New Roman"/>
              </a:rPr>
            </a:br>
            <a:endParaRPr sz="2800"/>
          </a:p>
        </p:txBody>
      </p:sp>
      <p:sp>
        <p:nvSpPr>
          <p:cNvPr id="176" name="Google Shape;176;p14"/>
          <p:cNvSpPr txBox="1">
            <a:spLocks noGrp="1"/>
          </p:cNvSpPr>
          <p:nvPr>
            <p:ph type="body" idx="1"/>
          </p:nvPr>
        </p:nvSpPr>
        <p:spPr>
          <a:xfrm>
            <a:off x="352697" y="1417636"/>
            <a:ext cx="11229703" cy="5231357"/>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400">
                <a:latin typeface="Times New Roman"/>
                <a:ea typeface="Times New Roman"/>
                <a:cs typeface="Times New Roman"/>
                <a:sym typeface="Times New Roman"/>
              </a:rPr>
              <a:t>User &amp; Item based Collaborative Filtering</a:t>
            </a:r>
            <a:endParaRPr/>
          </a:p>
          <a:p>
            <a:pPr marL="25400" lvl="0" indent="0" algn="l" rtl="0">
              <a:lnSpc>
                <a:spcPct val="100000"/>
              </a:lnSpc>
              <a:spcBef>
                <a:spcPts val="640"/>
              </a:spcBef>
              <a:spcAft>
                <a:spcPts val="0"/>
              </a:spcAft>
              <a:buSzPts val="3200"/>
              <a:buNone/>
            </a:pPr>
            <a:endParaRPr sz="24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Some important functions to look into</a:t>
            </a:r>
            <a:endParaRPr/>
          </a:p>
          <a:p>
            <a:pPr marL="482600" lvl="0" indent="-457200" algn="l" rtl="0">
              <a:lnSpc>
                <a:spcPct val="100000"/>
              </a:lnSpc>
              <a:spcBef>
                <a:spcPts val="640"/>
              </a:spcBef>
              <a:spcAft>
                <a:spcPts val="0"/>
              </a:spcAft>
              <a:buSzPts val="3200"/>
              <a:buAutoNum type="arabicPeriod"/>
            </a:pPr>
            <a:r>
              <a:rPr lang="en-IN" sz="2000">
                <a:latin typeface="Times New Roman"/>
                <a:ea typeface="Times New Roman"/>
                <a:cs typeface="Times New Roman"/>
                <a:sym typeface="Times New Roman"/>
              </a:rPr>
              <a:t>Import libraries, load the data and get the shape of data</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import pandas as pd</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import numpy as np</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ratings = pd.read_csv("../data/ratings_sub.csv",encoding = "ISO-8859-1")</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ratings.shape</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2. Find the top 10 most popular movies watched</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print("total unique users - ",len(ratings["userId"].unique()))</a:t>
            </a:r>
            <a:endParaRPr/>
          </a:p>
          <a:p>
            <a:pPr marL="25400" lvl="0" indent="0" algn="l" rtl="0">
              <a:lnSpc>
                <a:spcPct val="100000"/>
              </a:lnSpc>
              <a:spcBef>
                <a:spcPts val="640"/>
              </a:spcBef>
              <a:spcAft>
                <a:spcPts val="0"/>
              </a:spcAft>
              <a:buSzPts val="3200"/>
              <a:buNone/>
            </a:pP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3.  Who are the users with maximum no of movies watched?</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ratings["userId"].value_counts().head()</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endParaRPr/>
          </a:p>
        </p:txBody>
      </p:sp>
      <p:sp>
        <p:nvSpPr>
          <p:cNvPr id="182" name="Google Shape;182;p15"/>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4. Transforming data to surprise format</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from surprise import Dataset,Reader</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reader = Reader(rating_scale=(1, 5))</a:t>
            </a:r>
            <a:endParaRPr/>
          </a:p>
          <a:p>
            <a:pPr marL="25400" lvl="0" indent="0" algn="l" rtl="0">
              <a:lnSpc>
                <a:spcPct val="100000"/>
              </a:lnSpc>
              <a:spcBef>
                <a:spcPts val="640"/>
              </a:spcBef>
              <a:spcAft>
                <a:spcPts val="0"/>
              </a:spcAft>
              <a:buSzPts val="3200"/>
              <a:buNone/>
            </a:pPr>
            <a:r>
              <a:rPr lang="en-IN" sz="1800" i="1">
                <a:solidFill>
                  <a:srgbClr val="0C0C0C"/>
                </a:solidFill>
                <a:latin typeface="Times New Roman"/>
                <a:ea typeface="Times New Roman"/>
                <a:cs typeface="Times New Roman"/>
                <a:sym typeface="Times New Roman"/>
              </a:rPr>
              <a:t># Split data to train and test</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from surprise.model_selection import train_test_split</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trainset, testset = train_test_split(data, test_size=.25,random_state=123)</a:t>
            </a:r>
            <a:endParaRPr/>
          </a:p>
          <a:p>
            <a:pPr marL="25400" lvl="0" indent="0" algn="l" rtl="0">
              <a:lnSpc>
                <a:spcPct val="100000"/>
              </a:lnSpc>
              <a:spcBef>
                <a:spcPts val="640"/>
              </a:spcBef>
              <a:spcAft>
                <a:spcPts val="0"/>
              </a:spcAft>
              <a:buSzPts val="3200"/>
              <a:buNone/>
            </a:pP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5. SVD Based Recommendation</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movie_count = ratings["title"].value_counts(ascending=False)</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pop_movie = movie_count.loc[movie_count.values &gt; 200].index</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len(pop_movie)</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endParaRPr/>
          </a:p>
        </p:txBody>
      </p:sp>
      <p:sp>
        <p:nvSpPr>
          <p:cNvPr id="188" name="Google Shape;188;p16"/>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from surprise import SVD</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from surprise import accuracy</a:t>
            </a:r>
            <a:endParaRPr/>
          </a:p>
          <a:p>
            <a:pPr marL="25400" lvl="0" indent="0" algn="l" rtl="0">
              <a:lnSpc>
                <a:spcPct val="100000"/>
              </a:lnSpc>
              <a:spcBef>
                <a:spcPts val="640"/>
              </a:spcBef>
              <a:spcAft>
                <a:spcPts val="0"/>
              </a:spcAft>
              <a:buSzPts val="3200"/>
              <a:buNone/>
            </a:pP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i="1">
                <a:solidFill>
                  <a:srgbClr val="0C0C0C"/>
                </a:solidFill>
                <a:latin typeface="Times New Roman"/>
                <a:ea typeface="Times New Roman"/>
                <a:cs typeface="Times New Roman"/>
                <a:sym typeface="Times New Roman"/>
              </a:rPr>
              <a:t>6. </a:t>
            </a:r>
            <a:r>
              <a:rPr lang="en-IN" sz="2000">
                <a:solidFill>
                  <a:srgbClr val="0C0C0C"/>
                </a:solidFill>
                <a:latin typeface="Times New Roman"/>
                <a:ea typeface="Times New Roman"/>
                <a:cs typeface="Times New Roman"/>
                <a:sym typeface="Times New Roman"/>
              </a:rPr>
              <a:t>Recreating the SVD predictions using Matrix multiplcation of User and Item factors</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user_factors = svd_model.pu</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user_factors.shape</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item_factors = svd_model.qi</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item_factors.shape</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pred = np.dot(user_factors,np.transpose(item_factors))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endParaRPr/>
          </a:p>
        </p:txBody>
      </p:sp>
      <p:sp>
        <p:nvSpPr>
          <p:cNvPr id="194" name="Google Shape;194;p17"/>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7. Computing Similarity Matrix</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import numpy as np</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item_sim = np.corrcoef(item_factors)</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max_val = (-item_sim).argsort()</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topk = pd.DataFrame(max_val[:,0:20])</a:t>
            </a:r>
            <a:endParaRPr/>
          </a:p>
          <a:p>
            <a:pPr marL="25400" lvl="0" indent="0" algn="l" rtl="0">
              <a:lnSpc>
                <a:spcPct val="100000"/>
              </a:lnSpc>
              <a:spcBef>
                <a:spcPts val="640"/>
              </a:spcBef>
              <a:spcAft>
                <a:spcPts val="0"/>
              </a:spcAft>
              <a:buSzPts val="3200"/>
              <a:buNone/>
            </a:pP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 </a:t>
            </a:r>
            <a:r>
              <a:rPr lang="en-IN" sz="1800" i="1">
                <a:solidFill>
                  <a:srgbClr val="0C0C0C"/>
                </a:solidFill>
                <a:latin typeface="Times New Roman"/>
                <a:ea typeface="Times New Roman"/>
                <a:cs typeface="Times New Roman"/>
                <a:sym typeface="Times New Roman"/>
              </a:rPr>
              <a:t>create item iid dictionary</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all_movies = [trainset.to_raw_iid(x) for x in range(0,567)]</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movie_iid_dict = dict(zip(range(0,567), all_movies))</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topk = topk.replace(movie_iid_dict)</a:t>
            </a:r>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topk["movie"] = all_movies</a:t>
            </a:r>
            <a:endParaRPr sz="1800" i="1">
              <a:solidFill>
                <a:srgbClr val="0070C0"/>
              </a:solidFill>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1800" i="1">
                <a:solidFill>
                  <a:srgbClr val="0070C0"/>
                </a:solidFill>
                <a:latin typeface="Times New Roman"/>
                <a:ea typeface="Times New Roman"/>
                <a:cs typeface="Times New Roman"/>
                <a:sym typeface="Times New Roman"/>
              </a:rPr>
              <a:t>topk.to_csv("sim_movies_svd.csv",index=False)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8"/>
          <p:cNvSpPr txBox="1"/>
          <p:nvPr/>
        </p:nvSpPr>
        <p:spPr>
          <a:xfrm>
            <a:off x="4219575" y="4572000"/>
            <a:ext cx="3454400" cy="9239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5400"/>
              <a:buFont typeface="Times New Roman"/>
              <a:buNone/>
            </a:pPr>
            <a:r>
              <a:rPr lang="en-IN" sz="5400" b="1" i="0" u="none" strike="noStrike" cap="none">
                <a:solidFill>
                  <a:schemeClr val="accent1"/>
                </a:solidFill>
                <a:latin typeface="Times New Roman"/>
                <a:ea typeface="Times New Roman"/>
                <a:cs typeface="Times New Roman"/>
                <a:sym typeface="Times New Roman"/>
              </a:rPr>
              <a:t>Questions?</a:t>
            </a:r>
            <a:endParaRPr sz="1400" b="0" i="0" u="none" strike="noStrike" cap="none">
              <a:solidFill>
                <a:srgbClr val="000000"/>
              </a:solidFill>
              <a:latin typeface="Arial"/>
              <a:ea typeface="Arial"/>
              <a:cs typeface="Arial"/>
              <a:sym typeface="Arial"/>
            </a:endParaRPr>
          </a:p>
        </p:txBody>
      </p:sp>
      <p:pic>
        <p:nvPicPr>
          <p:cNvPr id="200" name="Google Shape;200;p18"/>
          <p:cNvPicPr preferRelativeResize="0"/>
          <p:nvPr/>
        </p:nvPicPr>
        <p:blipFill rotWithShape="1">
          <a:blip r:embed="rId3">
            <a:alphaModFix/>
          </a:blip>
          <a:srcRect/>
          <a:stretch/>
        </p:blipFill>
        <p:spPr>
          <a:xfrm>
            <a:off x="7639050" y="3798887"/>
            <a:ext cx="3028950" cy="3028950"/>
          </a:xfrm>
          <a:prstGeom prst="rect">
            <a:avLst/>
          </a:prstGeom>
          <a:noFill/>
          <a:ln>
            <a:noFill/>
          </a:ln>
        </p:spPr>
      </p:pic>
      <p:pic>
        <p:nvPicPr>
          <p:cNvPr id="201" name="Google Shape;201;p18"/>
          <p:cNvPicPr preferRelativeResize="0"/>
          <p:nvPr/>
        </p:nvPicPr>
        <p:blipFill rotWithShape="1">
          <a:blip r:embed="rId4">
            <a:alphaModFix/>
          </a:blip>
          <a:srcRect/>
          <a:stretch/>
        </p:blipFill>
        <p:spPr>
          <a:xfrm>
            <a:off x="1584325" y="1450975"/>
            <a:ext cx="4359275" cy="2663825"/>
          </a:xfrm>
          <a:prstGeom prst="rect">
            <a:avLst/>
          </a:prstGeom>
          <a:noFill/>
          <a:ln>
            <a:noFill/>
          </a:ln>
        </p:spPr>
      </p:pic>
      <p:sp>
        <p:nvSpPr>
          <p:cNvPr id="202" name="Google Shape;202;p18"/>
          <p:cNvSpPr txBox="1"/>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95959"/>
              </a:buClr>
              <a:buSzPts val="1400"/>
              <a:buFont typeface="Candara"/>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4000"/>
              <a:buFont typeface="Times New Roman"/>
              <a:buNone/>
            </a:pPr>
            <a:r>
              <a:rPr lang="en-IN" sz="4000" b="0" i="0" u="sng" strike="noStrike" cap="none">
                <a:solidFill>
                  <a:schemeClr val="dk1"/>
                </a:solidFill>
                <a:latin typeface="Times New Roman"/>
                <a:ea typeface="Times New Roman"/>
                <a:cs typeface="Times New Roman"/>
                <a:sym typeface="Times New Roman"/>
              </a:rPr>
              <a:t>Learning Objectives </a:t>
            </a:r>
            <a:endParaRPr/>
          </a:p>
        </p:txBody>
      </p:sp>
      <p:sp>
        <p:nvSpPr>
          <p:cNvPr id="88" name="Google Shape;88;p2"/>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95300" lvl="0" indent="-342900" algn="l" rtl="0">
              <a:lnSpc>
                <a:spcPct val="100000"/>
              </a:lnSpc>
              <a:spcBef>
                <a:spcPts val="480"/>
              </a:spcBef>
              <a:spcAft>
                <a:spcPts val="0"/>
              </a:spcAft>
              <a:buSzPts val="2400"/>
              <a:buChar char="•"/>
            </a:pPr>
            <a:r>
              <a:rPr lang="en-IN" sz="2400">
                <a:latin typeface="Times New Roman"/>
                <a:ea typeface="Times New Roman"/>
                <a:cs typeface="Times New Roman"/>
                <a:sym typeface="Times New Roman"/>
              </a:rPr>
              <a:t>Introduction to collaborative filtering and how it works in RS</a:t>
            </a:r>
            <a:endParaRPr/>
          </a:p>
          <a:p>
            <a:pPr marL="495300" lvl="0" indent="-342900" algn="l" rtl="0">
              <a:lnSpc>
                <a:spcPct val="100000"/>
              </a:lnSpc>
              <a:spcBef>
                <a:spcPts val="480"/>
              </a:spcBef>
              <a:spcAft>
                <a:spcPts val="0"/>
              </a:spcAft>
              <a:buSzPts val="2400"/>
              <a:buChar char="•"/>
            </a:pPr>
            <a:r>
              <a:rPr lang="en-IN" sz="2400">
                <a:latin typeface="Times New Roman"/>
                <a:ea typeface="Times New Roman"/>
                <a:cs typeface="Times New Roman"/>
                <a:sym typeface="Times New Roman"/>
              </a:rPr>
              <a:t>Matrix Factorization Based approach using SVD</a:t>
            </a:r>
            <a:endParaRPr/>
          </a:p>
          <a:p>
            <a:pPr marL="495300" lvl="0" indent="-342900" algn="l" rtl="0">
              <a:lnSpc>
                <a:spcPct val="100000"/>
              </a:lnSpc>
              <a:spcBef>
                <a:spcPts val="480"/>
              </a:spcBef>
              <a:spcAft>
                <a:spcPts val="0"/>
              </a:spcAft>
              <a:buSzPts val="2400"/>
              <a:buChar char="•"/>
            </a:pPr>
            <a:r>
              <a:rPr lang="en-IN" sz="2400">
                <a:latin typeface="Times New Roman"/>
                <a:ea typeface="Times New Roman"/>
                <a:cs typeface="Times New Roman"/>
                <a:sym typeface="Times New Roman"/>
              </a:rPr>
              <a:t>Performing SVD on different dataset</a:t>
            </a:r>
            <a:endParaRPr/>
          </a:p>
          <a:p>
            <a:pPr marL="495300" lvl="0" indent="-342900" algn="l" rtl="0">
              <a:lnSpc>
                <a:spcPct val="100000"/>
              </a:lnSpc>
              <a:spcBef>
                <a:spcPts val="480"/>
              </a:spcBef>
              <a:spcAft>
                <a:spcPts val="0"/>
              </a:spcAft>
              <a:buSzPts val="2400"/>
              <a:buChar char="•"/>
            </a:pPr>
            <a:r>
              <a:rPr lang="en-IN" sz="2400">
                <a:latin typeface="Times New Roman"/>
                <a:ea typeface="Times New Roman"/>
                <a:cs typeface="Times New Roman"/>
                <a:sym typeface="Times New Roman"/>
              </a:rPr>
              <a:t>Hands on exercise on collaborating filtering models </a:t>
            </a:r>
            <a:endParaRPr sz="2400">
              <a:latin typeface="Times New Roman"/>
              <a:ea typeface="Times New Roman"/>
              <a:cs typeface="Times New Roman"/>
              <a:sym typeface="Times New Roman"/>
            </a:endParaRPr>
          </a:p>
        </p:txBody>
      </p:sp>
      <p:sp>
        <p:nvSpPr>
          <p:cNvPr id="89" name="Google Shape;89;p2"/>
          <p:cNvSpPr txBox="1"/>
          <p:nvPr/>
        </p:nvSpPr>
        <p:spPr>
          <a:xfrm>
            <a:off x="609600" y="6477000"/>
            <a:ext cx="284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 name="Google Shape;90;p2"/>
          <p:cNvSpPr txBox="1"/>
          <p:nvPr/>
        </p:nvSpPr>
        <p:spPr>
          <a:xfrm>
            <a:off x="8737600" y="6477000"/>
            <a:ext cx="284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95959"/>
              </a:buClr>
              <a:buSzPts val="1400"/>
              <a:buFont typeface="Times New Roman"/>
              <a:buNone/>
            </a:pPr>
            <a:fld id="{00000000-1234-1234-1234-123412341234}" type="slidenum">
              <a:rPr lang="en-IN" sz="1400" b="0" i="0" u="none" strike="noStrike" cap="none">
                <a:solidFill>
                  <a:srgbClr val="595959"/>
                </a:solidFill>
                <a:latin typeface="Times New Roman"/>
                <a:ea typeface="Times New Roman"/>
                <a:cs typeface="Times New Roman"/>
                <a:sym typeface="Times New Roman"/>
              </a:rPr>
              <a:t>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2800">
                <a:latin typeface="Times New Roman"/>
                <a:ea typeface="Times New Roman"/>
                <a:cs typeface="Times New Roman"/>
                <a:sym typeface="Times New Roman"/>
              </a:rPr>
              <a:t>Introduction to collaborative filtering</a:t>
            </a:r>
            <a:endParaRPr sz="2800"/>
          </a:p>
        </p:txBody>
      </p:sp>
      <p:sp>
        <p:nvSpPr>
          <p:cNvPr id="96" name="Google Shape;96;p3"/>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Collaborative filtering, also referred to as social filtering, filters information by using the recommendations of other people. </a:t>
            </a:r>
            <a:endParaRPr sz="2000">
              <a:latin typeface="Times New Roman"/>
              <a:ea typeface="Times New Roman"/>
              <a:cs typeface="Times New Roman"/>
              <a:sym typeface="Times New Roman"/>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For each user, recommender systems recommend items based on how similar users liked the item.</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For eg:, A person who wants to see a movie for example, might ask for recommendations from friends. The recommendations of some friends who have similar interests are trusted more than recommendations from others. This information is used in the decision on which movie to see.</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endParaRPr/>
          </a:p>
        </p:txBody>
      </p:sp>
      <p:sp>
        <p:nvSpPr>
          <p:cNvPr id="102" name="Google Shape;102;p4"/>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Types of CF</a:t>
            </a:r>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Item based CF : Compute similarity between items</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User based CF : Compute similarity between users</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200">
                <a:latin typeface="Times New Roman"/>
                <a:ea typeface="Times New Roman"/>
                <a:cs typeface="Times New Roman"/>
                <a:sym typeface="Times New Roman"/>
              </a:rPr>
              <a:t>User based CF</a:t>
            </a:r>
            <a:endParaRPr sz="3200"/>
          </a:p>
        </p:txBody>
      </p:sp>
      <p:sp>
        <p:nvSpPr>
          <p:cNvPr id="108" name="Google Shape;108;p5"/>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Identify users who have a similar taste of products.</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Similarity of the users is based upon their purchasing behaviour.</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Memory-based: the rating matrix is directly used to find neighbours / make predictions.</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p:txBody>
      </p:sp>
      <p:pic>
        <p:nvPicPr>
          <p:cNvPr id="109" name="Google Shape;109;p5"/>
          <p:cNvPicPr preferRelativeResize="0"/>
          <p:nvPr/>
        </p:nvPicPr>
        <p:blipFill rotWithShape="1">
          <a:blip r:embed="rId3">
            <a:alphaModFix/>
          </a:blip>
          <a:srcRect/>
          <a:stretch/>
        </p:blipFill>
        <p:spPr>
          <a:xfrm>
            <a:off x="4248150" y="3722097"/>
            <a:ext cx="2217964" cy="240088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200">
                <a:latin typeface="Times New Roman"/>
                <a:ea typeface="Times New Roman"/>
                <a:cs typeface="Times New Roman"/>
                <a:sym typeface="Times New Roman"/>
              </a:rPr>
              <a:t>Item based CF</a:t>
            </a:r>
            <a:endParaRPr sz="3200"/>
          </a:p>
        </p:txBody>
      </p:sp>
      <p:sp>
        <p:nvSpPr>
          <p:cNvPr id="115" name="Google Shape;115;p6"/>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Users are recommended based on the item they bought.</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Similarity is based upon the co-occurence of purchases:</a:t>
            </a:r>
            <a:endParaRPr/>
          </a:p>
          <a:p>
            <a:pPr marL="914400" lvl="1" indent="-228600" algn="l" rtl="0">
              <a:lnSpc>
                <a:spcPct val="100000"/>
              </a:lnSpc>
              <a:spcBef>
                <a:spcPts val="560"/>
              </a:spcBef>
              <a:spcAft>
                <a:spcPts val="0"/>
              </a:spcAft>
              <a:buSzPts val="2800"/>
              <a:buNone/>
            </a:pPr>
            <a:endParaRPr sz="1600">
              <a:latin typeface="Times New Roman"/>
              <a:ea typeface="Times New Roman"/>
              <a:cs typeface="Times New Roman"/>
              <a:sym typeface="Times New Roman"/>
            </a:endParaRPr>
          </a:p>
          <a:p>
            <a:pPr marL="914400" lvl="1" indent="-406400" algn="l" rtl="0">
              <a:lnSpc>
                <a:spcPct val="100000"/>
              </a:lnSpc>
              <a:spcBef>
                <a:spcPts val="560"/>
              </a:spcBef>
              <a:spcAft>
                <a:spcPts val="0"/>
              </a:spcAft>
              <a:buSzPts val="2800"/>
              <a:buChar char="–"/>
            </a:pPr>
            <a:r>
              <a:rPr lang="en-IN" sz="1600">
                <a:latin typeface="Times New Roman"/>
                <a:ea typeface="Times New Roman"/>
                <a:cs typeface="Times New Roman"/>
                <a:sym typeface="Times New Roman"/>
              </a:rPr>
              <a:t>Similarity between items (and not users) is considered to make predictions</a:t>
            </a:r>
            <a:endParaRPr/>
          </a:p>
          <a:p>
            <a:pPr marL="914400" lvl="1" indent="-228600" algn="l" rtl="0">
              <a:lnSpc>
                <a:spcPct val="100000"/>
              </a:lnSpc>
              <a:spcBef>
                <a:spcPts val="560"/>
              </a:spcBef>
              <a:spcAft>
                <a:spcPts val="0"/>
              </a:spcAft>
              <a:buSzPts val="2800"/>
              <a:buNone/>
            </a:pPr>
            <a:endParaRPr sz="1600">
              <a:latin typeface="Times New Roman"/>
              <a:ea typeface="Times New Roman"/>
              <a:cs typeface="Times New Roman"/>
              <a:sym typeface="Times New Roman"/>
            </a:endParaRPr>
          </a:p>
          <a:p>
            <a:pPr marL="914400" lvl="1" indent="-228600" algn="l" rtl="0">
              <a:lnSpc>
                <a:spcPct val="100000"/>
              </a:lnSpc>
              <a:spcBef>
                <a:spcPts val="560"/>
              </a:spcBef>
              <a:spcAft>
                <a:spcPts val="0"/>
              </a:spcAft>
              <a:buSzPts val="2800"/>
              <a:buNone/>
            </a:pPr>
            <a:endParaRPr sz="1600">
              <a:latin typeface="Times New Roman"/>
              <a:ea typeface="Times New Roman"/>
              <a:cs typeface="Times New Roman"/>
              <a:sym typeface="Times New Roman"/>
            </a:endParaRPr>
          </a:p>
        </p:txBody>
      </p:sp>
      <p:pic>
        <p:nvPicPr>
          <p:cNvPr id="116" name="Google Shape;116;p6"/>
          <p:cNvPicPr preferRelativeResize="0"/>
          <p:nvPr/>
        </p:nvPicPr>
        <p:blipFill rotWithShape="1">
          <a:blip r:embed="rId3">
            <a:alphaModFix/>
          </a:blip>
          <a:srcRect/>
          <a:stretch/>
        </p:blipFill>
        <p:spPr>
          <a:xfrm>
            <a:off x="4248149" y="3709987"/>
            <a:ext cx="2201551" cy="25987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600">
                <a:latin typeface="Times New Roman"/>
                <a:ea typeface="Times New Roman"/>
                <a:cs typeface="Times New Roman"/>
                <a:sym typeface="Times New Roman"/>
              </a:rPr>
              <a:t>How to compute similarity</a:t>
            </a:r>
            <a:endParaRPr sz="3600">
              <a:latin typeface="Times New Roman"/>
              <a:ea typeface="Times New Roman"/>
              <a:cs typeface="Times New Roman"/>
              <a:sym typeface="Times New Roman"/>
            </a:endParaRPr>
          </a:p>
        </p:txBody>
      </p:sp>
      <p:sp>
        <p:nvSpPr>
          <p:cNvPr id="122" name="Google Shape;122;p7"/>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Cosine similarity</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Pearson similarity</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endParaRPr sz="2000">
              <a:latin typeface="Times New Roman"/>
              <a:ea typeface="Times New Roman"/>
              <a:cs typeface="Times New Roman"/>
              <a:sym typeface="Times New Roman"/>
            </a:endParaRPr>
          </a:p>
        </p:txBody>
      </p:sp>
      <p:pic>
        <p:nvPicPr>
          <p:cNvPr id="123" name="Google Shape;123;p7"/>
          <p:cNvPicPr preferRelativeResize="0"/>
          <p:nvPr/>
        </p:nvPicPr>
        <p:blipFill rotWithShape="1">
          <a:blip r:embed="rId3">
            <a:alphaModFix/>
          </a:blip>
          <a:srcRect/>
          <a:stretch/>
        </p:blipFill>
        <p:spPr>
          <a:xfrm>
            <a:off x="3162164" y="2645501"/>
            <a:ext cx="3228975" cy="704850"/>
          </a:xfrm>
          <a:prstGeom prst="rect">
            <a:avLst/>
          </a:prstGeom>
          <a:noFill/>
          <a:ln>
            <a:noFill/>
          </a:ln>
        </p:spPr>
      </p:pic>
      <p:pic>
        <p:nvPicPr>
          <p:cNvPr id="124" name="Google Shape;124;p7"/>
          <p:cNvPicPr preferRelativeResize="0"/>
          <p:nvPr/>
        </p:nvPicPr>
        <p:blipFill rotWithShape="1">
          <a:blip r:embed="rId4">
            <a:alphaModFix/>
          </a:blip>
          <a:srcRect/>
          <a:stretch/>
        </p:blipFill>
        <p:spPr>
          <a:xfrm>
            <a:off x="3352255" y="4650513"/>
            <a:ext cx="3162300" cy="1266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200">
                <a:latin typeface="Times New Roman"/>
                <a:ea typeface="Times New Roman"/>
                <a:cs typeface="Times New Roman"/>
                <a:sym typeface="Times New Roman"/>
              </a:rPr>
              <a:t>User based CF Vs. Item based CF</a:t>
            </a:r>
            <a:endParaRPr sz="3200">
              <a:latin typeface="Times New Roman"/>
              <a:ea typeface="Times New Roman"/>
              <a:cs typeface="Times New Roman"/>
              <a:sym typeface="Times New Roman"/>
            </a:endParaRPr>
          </a:p>
        </p:txBody>
      </p:sp>
      <p:sp>
        <p:nvSpPr>
          <p:cNvPr id="130" name="Google Shape;130;p8"/>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IBCF is more efficient than UBCF</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Typical applications involve far more Users than items. Hence Similarity matrix for IBCF is more compact than UBCF.</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Similarity estimates between items is more likely to converge over time than similarity between users. </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However, the IBCF recommendations tend to be more conservative than UBCF. </a:t>
            </a:r>
            <a:endParaRPr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IN" sz="3200">
                <a:latin typeface="Times New Roman"/>
                <a:ea typeface="Times New Roman"/>
                <a:cs typeface="Times New Roman"/>
                <a:sym typeface="Times New Roman"/>
              </a:rPr>
              <a:t>Strengths and issues of CF</a:t>
            </a:r>
            <a:endParaRPr sz="3200">
              <a:latin typeface="Times New Roman"/>
              <a:ea typeface="Times New Roman"/>
              <a:cs typeface="Times New Roman"/>
              <a:sym typeface="Times New Roman"/>
            </a:endParaRPr>
          </a:p>
        </p:txBody>
      </p:sp>
      <p:sp>
        <p:nvSpPr>
          <p:cNvPr id="136" name="Google Shape;136;p9"/>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Strengths</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Content- agnostic</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Does not require items or users to be related with the content information.</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Recommendations are very personalised in this case</a:t>
            </a:r>
            <a:endParaRPr/>
          </a:p>
          <a:p>
            <a:pPr marL="457200" marR="0" lvl="0" indent="-228600" algn="l" rtl="0">
              <a:lnSpc>
                <a:spcPct val="100000"/>
              </a:lnSpc>
              <a:spcBef>
                <a:spcPts val="640"/>
              </a:spcBef>
              <a:spcAft>
                <a:spcPts val="0"/>
              </a:spcAft>
              <a:buClr>
                <a:schemeClr val="dk1"/>
              </a:buClr>
              <a:buSzPts val="3200"/>
              <a:buFont typeface="Arial"/>
              <a:buNone/>
            </a:pPr>
            <a:endParaRPr sz="2000">
              <a:latin typeface="Times New Roman"/>
              <a:ea typeface="Times New Roman"/>
              <a:cs typeface="Times New Roman"/>
              <a:sym typeface="Times New Roman"/>
            </a:endParaRPr>
          </a:p>
          <a:p>
            <a:pPr marL="25400" lvl="0" indent="0" algn="l" rtl="0">
              <a:lnSpc>
                <a:spcPct val="100000"/>
              </a:lnSpc>
              <a:spcBef>
                <a:spcPts val="640"/>
              </a:spcBef>
              <a:spcAft>
                <a:spcPts val="0"/>
              </a:spcAft>
              <a:buSzPts val="3200"/>
              <a:buNone/>
            </a:pPr>
            <a:r>
              <a:rPr lang="en-IN" sz="2000">
                <a:latin typeface="Times New Roman"/>
                <a:ea typeface="Times New Roman"/>
                <a:cs typeface="Times New Roman"/>
                <a:sym typeface="Times New Roman"/>
              </a:rPr>
              <a:t>Issues</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Cold start problem</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Sparsity</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Popularity bias</a:t>
            </a:r>
            <a:endParaRPr/>
          </a:p>
          <a:p>
            <a:pPr marL="457200" marR="0" lvl="0" indent="-431800" algn="l" rtl="0">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Scalability </a:t>
            </a: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870</Words>
  <Application>Microsoft Office PowerPoint</Application>
  <PresentationFormat>Widescreen</PresentationFormat>
  <Paragraphs>159</Paragraphs>
  <Slides>19</Slides>
  <Notes>19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19</vt:i4>
      </vt:variant>
    </vt:vector>
  </HeadingPairs>
  <TitlesOfParts>
    <vt:vector size="27" baseType="lpstr">
      <vt:lpstr>Calibri</vt:lpstr>
      <vt:lpstr>Corbel</vt:lpstr>
      <vt:lpstr>Candara</vt:lpstr>
      <vt:lpstr>Arial</vt:lpstr>
      <vt:lpstr>Times New Roman</vt:lpstr>
      <vt:lpstr>Office Theme</vt:lpstr>
      <vt:lpstr>1_Office Theme</vt:lpstr>
      <vt:lpstr>5_Office Theme</vt:lpstr>
      <vt:lpstr>Collaborative Filtering in RS</vt:lpstr>
      <vt:lpstr>Learning Objectives </vt:lpstr>
      <vt:lpstr>Introduction to collaborative filtering</vt:lpstr>
      <vt:lpstr>PowerPoint Presentation</vt:lpstr>
      <vt:lpstr>User based CF</vt:lpstr>
      <vt:lpstr>Item based CF</vt:lpstr>
      <vt:lpstr>How to compute similarity</vt:lpstr>
      <vt:lpstr>User based CF Vs. Item based CF</vt:lpstr>
      <vt:lpstr>Strengths and issues of CF</vt:lpstr>
      <vt:lpstr>Market basket analysis </vt:lpstr>
      <vt:lpstr>Matrix Factorization Based approach using SVD</vt:lpstr>
      <vt:lpstr> Performing SVD on different dataset </vt:lpstr>
      <vt:lpstr>PowerPoint Presentation</vt:lpstr>
      <vt:lpstr>PowerPoint Presentation</vt:lpstr>
      <vt:lpstr>Hands on exercise on collaborating filtering models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Filtering in RS</dc:title>
  <cp:lastModifiedBy>Abhijeet Athipet</cp:lastModifiedBy>
  <cp:revision>1</cp:revision>
  <dcterms:modified xsi:type="dcterms:W3CDTF">2019-12-13T05:41:12Z</dcterms:modified>
</cp:coreProperties>
</file>