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Roboto"/>
      <p:regular r:id="rId26"/>
      <p:bold r:id="rId27"/>
      <p:italic r:id="rId28"/>
      <p:boldItalic r:id="rId29"/>
    </p:embeddedFont>
    <p:embeddedFont>
      <p:font typeface="Corbel"/>
      <p:regular r:id="rId30"/>
      <p:bold r:id="rId31"/>
      <p:italic r:id="rId32"/>
      <p:boldItalic r:id="rId33"/>
    </p:embeddedFont>
    <p:embeddedFont>
      <p:font typeface="Candar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iNTAJBBQNDlNtn7BpTEIQ2d9WW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regular.fntdata"/><Relationship Id="rId25" Type="http://schemas.openxmlformats.org/officeDocument/2006/relationships/slide" Target="slides/slide18.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4.xml"/><Relationship Id="rId33" Type="http://schemas.openxmlformats.org/officeDocument/2006/relationships/font" Target="fonts/Corbel-boldItalic.fntdata"/><Relationship Id="rId10" Type="http://schemas.openxmlformats.org/officeDocument/2006/relationships/slide" Target="slides/slide3.xml"/><Relationship Id="rId32" Type="http://schemas.openxmlformats.org/officeDocument/2006/relationships/font" Target="fonts/Corbel-italic.fntdata"/><Relationship Id="rId13" Type="http://schemas.openxmlformats.org/officeDocument/2006/relationships/slide" Target="slides/slide6.xml"/><Relationship Id="rId35" Type="http://schemas.openxmlformats.org/officeDocument/2006/relationships/font" Target="fonts/Candara-bold.fntdata"/><Relationship Id="rId12" Type="http://schemas.openxmlformats.org/officeDocument/2006/relationships/slide" Target="slides/slide5.xml"/><Relationship Id="rId34" Type="http://schemas.openxmlformats.org/officeDocument/2006/relationships/font" Target="fonts/Candara-regular.fntdata"/><Relationship Id="rId15" Type="http://schemas.openxmlformats.org/officeDocument/2006/relationships/slide" Target="slides/slide8.xml"/><Relationship Id="rId37" Type="http://schemas.openxmlformats.org/officeDocument/2006/relationships/font" Target="fonts/Candara-boldItalic.fntdata"/><Relationship Id="rId14" Type="http://schemas.openxmlformats.org/officeDocument/2006/relationships/slide" Target="slides/slide7.xml"/><Relationship Id="rId36" Type="http://schemas.openxmlformats.org/officeDocument/2006/relationships/font" Target="fonts/Candara-italic.fntdata"/><Relationship Id="rId17" Type="http://schemas.openxmlformats.org/officeDocument/2006/relationships/slide" Target="slides/slide10.xml"/><Relationship Id="rId16" Type="http://schemas.openxmlformats.org/officeDocument/2006/relationships/slide" Target="slides/slide9.xml"/><Relationship Id="rId38" Type="http://customschemas.google.com/relationships/presentationmetadata" Target="meta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6:notes"/>
          <p:cNvSpPr txBox="1"/>
          <p:nvPr>
            <p:ph idx="12" type="sldNum"/>
          </p:nvPr>
        </p:nvSpPr>
        <p:spPr>
          <a:xfrm>
            <a:off x="3884612" y="8685212"/>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Calibri"/>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7:notes"/>
          <p:cNvSpPr txBox="1"/>
          <p:nvPr>
            <p:ph idx="12" type="sldNum"/>
          </p:nvPr>
        </p:nvSpPr>
        <p:spPr>
          <a:xfrm>
            <a:off x="3884612" y="8685212"/>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Calibri"/>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8:notes"/>
          <p:cNvSpPr txBox="1"/>
          <p:nvPr>
            <p:ph idx="12" type="sldNum"/>
          </p:nvPr>
        </p:nvSpPr>
        <p:spPr>
          <a:xfrm>
            <a:off x="3884612" y="8685212"/>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Calibri"/>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9:notes"/>
          <p:cNvSpPr txBox="1"/>
          <p:nvPr>
            <p:ph idx="12" type="sldNum"/>
          </p:nvPr>
        </p:nvSpPr>
        <p:spPr>
          <a:xfrm>
            <a:off x="3884612" y="8685212"/>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Calibri"/>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20:notes"/>
          <p:cNvSpPr txBox="1"/>
          <p:nvPr>
            <p:ph idx="12" type="sldNum"/>
          </p:nvPr>
        </p:nvSpPr>
        <p:spPr>
          <a:xfrm>
            <a:off x="3884612" y="8685212"/>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Calibri"/>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3"/>
          <p:cNvSpPr txBox="1"/>
          <p:nvPr>
            <p:ph type="ctrTitle"/>
          </p:nvPr>
        </p:nvSpPr>
        <p:spPr>
          <a:xfrm>
            <a:off x="685800" y="1597819"/>
            <a:ext cx="7772400" cy="11025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9pPr>
          </a:lstStyle>
          <a:p/>
        </p:txBody>
      </p:sp>
      <p:sp>
        <p:nvSpPr>
          <p:cNvPr id="16" name="Google Shape;16;p23"/>
          <p:cNvSpPr txBox="1"/>
          <p:nvPr>
            <p:ph idx="1" type="subTitle"/>
          </p:nvPr>
        </p:nvSpPr>
        <p:spPr>
          <a:xfrm>
            <a:off x="1371600" y="2914650"/>
            <a:ext cx="6400800" cy="1314600"/>
          </a:xfrm>
          <a:prstGeom prst="rect">
            <a:avLst/>
          </a:prstGeom>
          <a:noFill/>
          <a:ln>
            <a:noFill/>
          </a:ln>
        </p:spPr>
        <p:txBody>
          <a:bodyPr anchorCtr="0" anchor="t" bIns="34275" lIns="68575" spcFirstLastPara="1" rIns="68575" wrap="square" tIns="34275">
            <a:noAutofit/>
          </a:bodyPr>
          <a:lstStyle>
            <a:lvl1pPr lvl="0" marR="0" algn="ctr">
              <a:lnSpc>
                <a:spcPct val="100000"/>
              </a:lnSpc>
              <a:spcBef>
                <a:spcPts val="50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1pPr>
            <a:lvl2pPr lvl="1" marR="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Candara"/>
                <a:ea typeface="Candara"/>
                <a:cs typeface="Candara"/>
                <a:sym typeface="Candara"/>
              </a:defRPr>
            </a:lvl2pPr>
            <a:lvl3pPr lvl="2" marR="0" algn="ctr">
              <a:lnSpc>
                <a:spcPct val="100000"/>
              </a:lnSpc>
              <a:spcBef>
                <a:spcPts val="400"/>
              </a:spcBef>
              <a:spcAft>
                <a:spcPts val="0"/>
              </a:spcAft>
              <a:buClr>
                <a:srgbClr val="888888"/>
              </a:buClr>
              <a:buSzPts val="1800"/>
              <a:buFont typeface="Arial"/>
              <a:buNone/>
              <a:defRPr b="0" i="0" sz="1800" u="none" cap="none" strike="noStrike">
                <a:solidFill>
                  <a:srgbClr val="888888"/>
                </a:solidFill>
                <a:latin typeface="Candara"/>
                <a:ea typeface="Candara"/>
                <a:cs typeface="Candara"/>
                <a:sym typeface="Candara"/>
              </a:defRPr>
            </a:lvl3pPr>
            <a:lvl4pPr lvl="3"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ndara"/>
                <a:ea typeface="Candara"/>
                <a:cs typeface="Candara"/>
                <a:sym typeface="Candara"/>
              </a:defRPr>
            </a:lvl4pPr>
            <a:lvl5pPr lvl="4"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ndara"/>
                <a:ea typeface="Candara"/>
                <a:cs typeface="Candara"/>
                <a:sym typeface="Candara"/>
              </a:defRPr>
            </a:lvl5pPr>
            <a:lvl6pPr lvl="5"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
        <p:nvSpPr>
          <p:cNvPr id="17" name="Google Shape;17;p23"/>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1400" u="none">
                <a:solidFill>
                  <a:schemeClr val="dk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 name="Google Shape;18;p23"/>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11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 name="Google Shape;19;p23"/>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0" name="Shape 20"/>
        <p:cNvGrpSpPr/>
        <p:nvPr/>
      </p:nvGrpSpPr>
      <p:grpSpPr>
        <a:xfrm>
          <a:off x="0" y="0"/>
          <a:ext cx="0" cy="0"/>
          <a:chOff x="0" y="0"/>
          <a:chExt cx="0" cy="0"/>
        </a:xfrm>
      </p:grpSpPr>
      <p:sp>
        <p:nvSpPr>
          <p:cNvPr id="21" name="Google Shape;21;p28"/>
          <p:cNvSpPr txBox="1"/>
          <p:nvPr>
            <p:ph type="title"/>
          </p:nvPr>
        </p:nvSpPr>
        <p:spPr>
          <a:xfrm rot="5400000">
            <a:off x="5463749" y="1371630"/>
            <a:ext cx="4388700" cy="20574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9pPr>
          </a:lstStyle>
          <a:p/>
        </p:txBody>
      </p:sp>
      <p:sp>
        <p:nvSpPr>
          <p:cNvPr id="22" name="Google Shape;22;p28"/>
          <p:cNvSpPr txBox="1"/>
          <p:nvPr>
            <p:ph idx="1" type="body"/>
          </p:nvPr>
        </p:nvSpPr>
        <p:spPr>
          <a:xfrm rot="5400000">
            <a:off x="1272749" y="-609571"/>
            <a:ext cx="4388700" cy="6019800"/>
          </a:xfrm>
          <a:prstGeom prst="rect">
            <a:avLst/>
          </a:prstGeom>
          <a:noFill/>
          <a:ln>
            <a:noFill/>
          </a:ln>
        </p:spPr>
        <p:txBody>
          <a:bodyPr anchorCtr="0" anchor="t" bIns="34275" lIns="68575" spcFirstLastPara="1" rIns="68575" wrap="square" tIns="34275">
            <a:noAutofit/>
          </a:bodyPr>
          <a:lstStyle>
            <a:lvl1pPr indent="-381000" lvl="0" marL="457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61950" lvl="1" marL="914400" marR="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ndara"/>
                <a:ea typeface="Candara"/>
                <a:cs typeface="Candara"/>
                <a:sym typeface="Candara"/>
              </a:defRPr>
            </a:lvl2pPr>
            <a:lvl3pPr indent="-342900" lvl="2" marL="1371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23850" lvl="3" marL="1828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4pPr>
            <a:lvl5pPr indent="-323850" lvl="4" marL="22860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5pPr>
            <a:lvl6pPr indent="-323850" lvl="5" marL="27432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3" name="Google Shape;23;p28"/>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1400" u="none">
                <a:solidFill>
                  <a:schemeClr val="dk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 name="Google Shape;24;p28"/>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11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5" name="Google Shape;25;p28"/>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 name="Shape 26"/>
        <p:cNvGrpSpPr/>
        <p:nvPr/>
      </p:nvGrpSpPr>
      <p:grpSpPr>
        <a:xfrm>
          <a:off x="0" y="0"/>
          <a:ext cx="0" cy="0"/>
          <a:chOff x="0" y="0"/>
          <a:chExt cx="0" cy="0"/>
        </a:xfrm>
      </p:grpSpPr>
      <p:sp>
        <p:nvSpPr>
          <p:cNvPr id="27" name="Google Shape;27;p29"/>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9pPr>
          </a:lstStyle>
          <a:p/>
        </p:txBody>
      </p:sp>
      <p:sp>
        <p:nvSpPr>
          <p:cNvPr id="28" name="Google Shape;28;p29"/>
          <p:cNvSpPr txBox="1"/>
          <p:nvPr>
            <p:ph idx="1" type="body"/>
          </p:nvPr>
        </p:nvSpPr>
        <p:spPr>
          <a:xfrm rot="5400000">
            <a:off x="2874750" y="-1217400"/>
            <a:ext cx="3394500" cy="8229600"/>
          </a:xfrm>
          <a:prstGeom prst="rect">
            <a:avLst/>
          </a:prstGeom>
          <a:noFill/>
          <a:ln>
            <a:noFill/>
          </a:ln>
        </p:spPr>
        <p:txBody>
          <a:bodyPr anchorCtr="0" anchor="t" bIns="34275" lIns="68575" spcFirstLastPara="1" rIns="68575" wrap="square" tIns="34275">
            <a:noAutofit/>
          </a:bodyPr>
          <a:lstStyle>
            <a:lvl1pPr indent="-381000" lvl="0" marL="457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61950" lvl="1" marL="914400" marR="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ndara"/>
                <a:ea typeface="Candara"/>
                <a:cs typeface="Candara"/>
                <a:sym typeface="Candara"/>
              </a:defRPr>
            </a:lvl2pPr>
            <a:lvl3pPr indent="-342900" lvl="2" marL="1371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23850" lvl="3" marL="1828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4pPr>
            <a:lvl5pPr indent="-323850" lvl="4" marL="22860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5pPr>
            <a:lvl6pPr indent="-323850" lvl="5" marL="27432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9" name="Google Shape;29;p29"/>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1400" u="none">
                <a:solidFill>
                  <a:schemeClr val="dk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0" name="Google Shape;30;p29"/>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11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 name="Google Shape;31;p29"/>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2" name="Shape 32"/>
        <p:cNvGrpSpPr/>
        <p:nvPr/>
      </p:nvGrpSpPr>
      <p:grpSpPr>
        <a:xfrm>
          <a:off x="0" y="0"/>
          <a:ext cx="0" cy="0"/>
          <a:chOff x="0" y="0"/>
          <a:chExt cx="0" cy="0"/>
        </a:xfrm>
      </p:grpSpPr>
      <p:sp>
        <p:nvSpPr>
          <p:cNvPr id="33" name="Google Shape;33;p30"/>
          <p:cNvSpPr txBox="1"/>
          <p:nvPr>
            <p:ph type="title"/>
          </p:nvPr>
        </p:nvSpPr>
        <p:spPr>
          <a:xfrm>
            <a:off x="457201" y="204788"/>
            <a:ext cx="3008400" cy="871500"/>
          </a:xfrm>
          <a:prstGeom prst="rect">
            <a:avLst/>
          </a:prstGeom>
          <a:noFill/>
          <a:ln>
            <a:noFill/>
          </a:ln>
        </p:spPr>
        <p:txBody>
          <a:bodyPr anchorCtr="0" anchor="b" bIns="34275" lIns="68575" spcFirstLastPara="1" rIns="68575" wrap="square" tIns="34275">
            <a:noAutofit/>
          </a:bodyPr>
          <a:lstStyle>
            <a:lvl1pPr lvl="0" marR="0" algn="l">
              <a:lnSpc>
                <a:spcPct val="100000"/>
              </a:lnSpc>
              <a:spcBef>
                <a:spcPts val="0"/>
              </a:spcBef>
              <a:spcAft>
                <a:spcPts val="0"/>
              </a:spcAft>
              <a:buSzPts val="1100"/>
              <a:buNone/>
              <a:defRPr b="1" i="0" sz="15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9pPr>
          </a:lstStyle>
          <a:p/>
        </p:txBody>
      </p:sp>
      <p:sp>
        <p:nvSpPr>
          <p:cNvPr id="34" name="Google Shape;34;p30"/>
          <p:cNvSpPr txBox="1"/>
          <p:nvPr>
            <p:ph idx="1" type="body"/>
          </p:nvPr>
        </p:nvSpPr>
        <p:spPr>
          <a:xfrm>
            <a:off x="3575050" y="204788"/>
            <a:ext cx="5111700" cy="4389600"/>
          </a:xfrm>
          <a:prstGeom prst="rect">
            <a:avLst/>
          </a:prstGeom>
          <a:noFill/>
          <a:ln>
            <a:noFill/>
          </a:ln>
        </p:spPr>
        <p:txBody>
          <a:bodyPr anchorCtr="0" anchor="t" bIns="34275" lIns="68575" spcFirstLastPara="1" rIns="68575" wrap="square" tIns="34275">
            <a:noAutofit/>
          </a:bodyPr>
          <a:lstStyle>
            <a:lvl1pPr indent="-381000" lvl="0" marL="457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61950" lvl="1" marL="914400" marR="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ndara"/>
                <a:ea typeface="Candara"/>
                <a:cs typeface="Candara"/>
                <a:sym typeface="Candara"/>
              </a:defRPr>
            </a:lvl2pPr>
            <a:lvl3pPr indent="-342900" lvl="2" marL="1371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23850" lvl="3" marL="1828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4pPr>
            <a:lvl5pPr indent="-323850" lvl="4" marL="22860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5pPr>
            <a:lvl6pPr indent="-323850" lvl="5" marL="27432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35" name="Google Shape;35;p30"/>
          <p:cNvSpPr txBox="1"/>
          <p:nvPr>
            <p:ph idx="2" type="body"/>
          </p:nvPr>
        </p:nvSpPr>
        <p:spPr>
          <a:xfrm>
            <a:off x="457201" y="1076326"/>
            <a:ext cx="3008400" cy="35184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200"/>
              </a:spcBef>
              <a:spcAft>
                <a:spcPts val="0"/>
              </a:spcAft>
              <a:buClr>
                <a:schemeClr val="dk1"/>
              </a:buClr>
              <a:buSzPts val="1100"/>
              <a:buFont typeface="Arial"/>
              <a:buNone/>
              <a:defRPr b="0" i="0" sz="1100" u="none" cap="none" strike="noStrike">
                <a:solidFill>
                  <a:schemeClr val="dk1"/>
                </a:solidFill>
                <a:latin typeface="Candara"/>
                <a:ea typeface="Candara"/>
                <a:cs typeface="Candara"/>
                <a:sym typeface="Candara"/>
              </a:defRPr>
            </a:lvl1pPr>
            <a:lvl2pPr indent="-228600" lvl="1" marL="914400" marR="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Candara"/>
                <a:ea typeface="Candara"/>
                <a:cs typeface="Candara"/>
                <a:sym typeface="Candara"/>
              </a:defRPr>
            </a:lvl3pPr>
            <a:lvl4pPr indent="-228600" lvl="3" marL="1828800" marR="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Candara"/>
                <a:ea typeface="Candara"/>
                <a:cs typeface="Candara"/>
                <a:sym typeface="Candara"/>
              </a:defRPr>
            </a:lvl4pPr>
            <a:lvl5pPr indent="-228600" lvl="4" marL="2286000" marR="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Candara"/>
                <a:ea typeface="Candara"/>
                <a:cs typeface="Candara"/>
                <a:sym typeface="Candara"/>
              </a:defRPr>
            </a:lvl5pPr>
            <a:lvl6pPr indent="-228600" lvl="5" marL="2743200" marR="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36" name="Google Shape;36;p30"/>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1400" u="none">
                <a:solidFill>
                  <a:schemeClr val="dk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7" name="Google Shape;37;p30"/>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11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p30"/>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9" name="Shape 39"/>
        <p:cNvGrpSpPr/>
        <p:nvPr/>
      </p:nvGrpSpPr>
      <p:grpSpPr>
        <a:xfrm>
          <a:off x="0" y="0"/>
          <a:ext cx="0" cy="0"/>
          <a:chOff x="0" y="0"/>
          <a:chExt cx="0" cy="0"/>
        </a:xfrm>
      </p:grpSpPr>
      <p:sp>
        <p:nvSpPr>
          <p:cNvPr id="40" name="Google Shape;40;p31"/>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9pPr>
          </a:lstStyle>
          <a:p/>
        </p:txBody>
      </p:sp>
      <p:sp>
        <p:nvSpPr>
          <p:cNvPr id="41" name="Google Shape;41;p31"/>
          <p:cNvSpPr txBox="1"/>
          <p:nvPr>
            <p:ph idx="1" type="body"/>
          </p:nvPr>
        </p:nvSpPr>
        <p:spPr>
          <a:xfrm>
            <a:off x="457200" y="1151335"/>
            <a:ext cx="4040100" cy="480000"/>
          </a:xfrm>
          <a:prstGeom prst="rect">
            <a:avLst/>
          </a:prstGeom>
          <a:noFill/>
          <a:ln>
            <a:noFill/>
          </a:ln>
        </p:spPr>
        <p:txBody>
          <a:bodyPr anchorCtr="0" anchor="b" bIns="34275" lIns="68575" spcFirstLastPara="1" rIns="68575" wrap="square" tIns="34275">
            <a:noAutofit/>
          </a:bodyPr>
          <a:lstStyle>
            <a:lvl1pPr indent="-228600" lvl="0" marL="457200" marR="0" algn="l">
              <a:lnSpc>
                <a:spcPct val="100000"/>
              </a:lnSpc>
              <a:spcBef>
                <a:spcPts val="40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1pPr>
            <a:lvl2pPr indent="-228600" lvl="1" marL="914400" marR="0" algn="l">
              <a:lnSpc>
                <a:spcPct val="100000"/>
              </a:lnSpc>
              <a:spcBef>
                <a:spcPts val="300"/>
              </a:spcBef>
              <a:spcAft>
                <a:spcPts val="0"/>
              </a:spcAft>
              <a:buClr>
                <a:schemeClr val="dk1"/>
              </a:buClr>
              <a:buSzPts val="1500"/>
              <a:buFont typeface="Arial"/>
              <a:buNone/>
              <a:defRPr b="1" i="0" sz="1500" u="none" cap="none" strike="noStrike">
                <a:solidFill>
                  <a:schemeClr val="dk1"/>
                </a:solidFill>
                <a:latin typeface="Candara"/>
                <a:ea typeface="Candara"/>
                <a:cs typeface="Candara"/>
                <a:sym typeface="Candara"/>
              </a:defRPr>
            </a:lvl2pPr>
            <a:lvl3pPr indent="-228600" lvl="2" marL="13716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ndara"/>
                <a:ea typeface="Candara"/>
                <a:cs typeface="Candara"/>
                <a:sym typeface="Candara"/>
              </a:defRPr>
            </a:lvl3pPr>
            <a:lvl4pPr indent="-228600" lvl="3" marL="18288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ndara"/>
                <a:ea typeface="Candara"/>
                <a:cs typeface="Candara"/>
                <a:sym typeface="Candara"/>
              </a:defRPr>
            </a:lvl4pPr>
            <a:lvl5pPr indent="-228600" lvl="4" marL="22860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ndara"/>
                <a:ea typeface="Candara"/>
                <a:cs typeface="Candara"/>
                <a:sym typeface="Candara"/>
              </a:defRPr>
            </a:lvl5pPr>
            <a:lvl6pPr indent="-228600" lvl="5" marL="27432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2" name="Google Shape;42;p31"/>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Autofit/>
          </a:bodyPr>
          <a:lstStyle>
            <a:lvl1pPr indent="-342900" lvl="0" marL="4572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1pPr>
            <a:lvl2pPr indent="-323850" lvl="1" marL="914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2pPr>
            <a:lvl3pPr indent="-317500" lvl="2" marL="13716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ndara"/>
                <a:ea typeface="Candara"/>
                <a:cs typeface="Candara"/>
                <a:sym typeface="Candara"/>
              </a:defRPr>
            </a:lvl3pPr>
            <a:lvl4pPr indent="-304800" lvl="3" marL="18288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ndara"/>
                <a:ea typeface="Candara"/>
                <a:cs typeface="Candara"/>
                <a:sym typeface="Candara"/>
              </a:defRPr>
            </a:lvl4pPr>
            <a:lvl5pPr indent="-304800" lvl="4" marL="22860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ndara"/>
                <a:ea typeface="Candara"/>
                <a:cs typeface="Candara"/>
                <a:sym typeface="Candara"/>
              </a:defRPr>
            </a:lvl5pPr>
            <a:lvl6pPr indent="-304800" lvl="5" marL="27432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43" name="Google Shape;43;p31"/>
          <p:cNvSpPr txBox="1"/>
          <p:nvPr>
            <p:ph idx="3" type="body"/>
          </p:nvPr>
        </p:nvSpPr>
        <p:spPr>
          <a:xfrm>
            <a:off x="4645026" y="1151335"/>
            <a:ext cx="4041600" cy="480000"/>
          </a:xfrm>
          <a:prstGeom prst="rect">
            <a:avLst/>
          </a:prstGeom>
          <a:noFill/>
          <a:ln>
            <a:noFill/>
          </a:ln>
        </p:spPr>
        <p:txBody>
          <a:bodyPr anchorCtr="0" anchor="b" bIns="34275" lIns="68575" spcFirstLastPara="1" rIns="68575" wrap="square" tIns="34275">
            <a:noAutofit/>
          </a:bodyPr>
          <a:lstStyle>
            <a:lvl1pPr indent="-228600" lvl="0" marL="457200" marR="0" algn="l">
              <a:lnSpc>
                <a:spcPct val="100000"/>
              </a:lnSpc>
              <a:spcBef>
                <a:spcPts val="40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1pPr>
            <a:lvl2pPr indent="-228600" lvl="1" marL="914400" marR="0" algn="l">
              <a:lnSpc>
                <a:spcPct val="100000"/>
              </a:lnSpc>
              <a:spcBef>
                <a:spcPts val="300"/>
              </a:spcBef>
              <a:spcAft>
                <a:spcPts val="0"/>
              </a:spcAft>
              <a:buClr>
                <a:schemeClr val="dk1"/>
              </a:buClr>
              <a:buSzPts val="1500"/>
              <a:buFont typeface="Arial"/>
              <a:buNone/>
              <a:defRPr b="1" i="0" sz="1500" u="none" cap="none" strike="noStrike">
                <a:solidFill>
                  <a:schemeClr val="dk1"/>
                </a:solidFill>
                <a:latin typeface="Candara"/>
                <a:ea typeface="Candara"/>
                <a:cs typeface="Candara"/>
                <a:sym typeface="Candara"/>
              </a:defRPr>
            </a:lvl2pPr>
            <a:lvl3pPr indent="-228600" lvl="2" marL="1371600" marR="0" algn="l">
              <a:lnSpc>
                <a:spcPct val="100000"/>
              </a:lnSpc>
              <a:spcBef>
                <a:spcPts val="300"/>
              </a:spcBef>
              <a:spcAft>
                <a:spcPts val="0"/>
              </a:spcAft>
              <a:buClr>
                <a:schemeClr val="dk1"/>
              </a:buClr>
              <a:buSzPts val="1400"/>
              <a:buFont typeface="Arial"/>
              <a:buNone/>
              <a:defRPr b="1" i="0" sz="1400" u="none" cap="none" strike="noStrike">
                <a:solidFill>
                  <a:schemeClr val="dk1"/>
                </a:solidFill>
                <a:latin typeface="Candara"/>
                <a:ea typeface="Candara"/>
                <a:cs typeface="Candara"/>
                <a:sym typeface="Candara"/>
              </a:defRPr>
            </a:lvl3pPr>
            <a:lvl4pPr indent="-228600" lvl="3" marL="18288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ndara"/>
                <a:ea typeface="Candara"/>
                <a:cs typeface="Candara"/>
                <a:sym typeface="Candara"/>
              </a:defRPr>
            </a:lvl4pPr>
            <a:lvl5pPr indent="-228600" lvl="4" marL="22860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ndara"/>
                <a:ea typeface="Candara"/>
                <a:cs typeface="Candara"/>
                <a:sym typeface="Candara"/>
              </a:defRPr>
            </a:lvl5pPr>
            <a:lvl6pPr indent="-228600" lvl="5" marL="27432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4" name="Google Shape;44;p31"/>
          <p:cNvSpPr txBox="1"/>
          <p:nvPr>
            <p:ph idx="4" type="body"/>
          </p:nvPr>
        </p:nvSpPr>
        <p:spPr>
          <a:xfrm>
            <a:off x="4645026" y="1631156"/>
            <a:ext cx="4041600" cy="2963400"/>
          </a:xfrm>
          <a:prstGeom prst="rect">
            <a:avLst/>
          </a:prstGeom>
          <a:noFill/>
          <a:ln>
            <a:noFill/>
          </a:ln>
        </p:spPr>
        <p:txBody>
          <a:bodyPr anchorCtr="0" anchor="t" bIns="34275" lIns="68575" spcFirstLastPara="1" rIns="68575" wrap="square" tIns="34275">
            <a:noAutofit/>
          </a:bodyPr>
          <a:lstStyle>
            <a:lvl1pPr indent="-342900" lvl="0" marL="4572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1pPr>
            <a:lvl2pPr indent="-323850" lvl="1" marL="914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2pPr>
            <a:lvl3pPr indent="-317500" lvl="2" marL="13716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ndara"/>
                <a:ea typeface="Candara"/>
                <a:cs typeface="Candara"/>
                <a:sym typeface="Candara"/>
              </a:defRPr>
            </a:lvl3pPr>
            <a:lvl4pPr indent="-304800" lvl="3" marL="18288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ndara"/>
                <a:ea typeface="Candara"/>
                <a:cs typeface="Candara"/>
                <a:sym typeface="Candara"/>
              </a:defRPr>
            </a:lvl4pPr>
            <a:lvl5pPr indent="-304800" lvl="4" marL="22860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ndara"/>
                <a:ea typeface="Candara"/>
                <a:cs typeface="Candara"/>
                <a:sym typeface="Candara"/>
              </a:defRPr>
            </a:lvl5pPr>
            <a:lvl6pPr indent="-304800" lvl="5" marL="27432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45" name="Google Shape;45;p31"/>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1400" u="none">
                <a:solidFill>
                  <a:schemeClr val="dk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6" name="Google Shape;46;p31"/>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11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7" name="Google Shape;47;p31"/>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25"/>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100"/>
              <a:buNone/>
              <a:defRPr b="0" i="0" sz="3300" u="none" cap="none" strike="noStrike">
                <a:solidFill>
                  <a:schemeClr val="dk1"/>
                </a:solidFill>
                <a:latin typeface="Corbel"/>
                <a:ea typeface="Corbel"/>
                <a:cs typeface="Corbel"/>
                <a:sym typeface="Corbel"/>
              </a:defRPr>
            </a:lvl9pPr>
          </a:lstStyle>
          <a:p/>
        </p:txBody>
      </p:sp>
      <p:sp>
        <p:nvSpPr>
          <p:cNvPr id="58" name="Google Shape;58;p25"/>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lvl1pPr indent="-381000" lvl="0" marL="457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61950" lvl="1" marL="914400" marR="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ndara"/>
                <a:ea typeface="Candara"/>
                <a:cs typeface="Candara"/>
                <a:sym typeface="Candara"/>
              </a:defRPr>
            </a:lvl2pPr>
            <a:lvl3pPr indent="-342900" lvl="2" marL="1371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23850" lvl="3" marL="1828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4pPr>
            <a:lvl5pPr indent="-323850" lvl="4" marL="22860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5pPr>
            <a:lvl6pPr indent="-323850" lvl="5" marL="27432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9" name="Google Shape;59;p25"/>
          <p:cNvSpPr txBox="1"/>
          <p:nvPr>
            <p:ph idx="11" type="ftr"/>
          </p:nvPr>
        </p:nvSpPr>
        <p:spPr>
          <a:xfrm>
            <a:off x="3124200" y="4857750"/>
            <a:ext cx="28956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11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25"/>
          <p:cNvSpPr txBox="1"/>
          <p:nvPr>
            <p:ph idx="12" type="sldNum"/>
          </p:nvPr>
        </p:nvSpPr>
        <p:spPr>
          <a:xfrm>
            <a:off x="6553200" y="4857750"/>
            <a:ext cx="21336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27"/>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1400" u="none">
                <a:solidFill>
                  <a:schemeClr val="dk1"/>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27"/>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11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Google Shape;73;p27"/>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9pPr>
          </a:lstStyle>
          <a:p/>
        </p:txBody>
      </p:sp>
      <p:sp>
        <p:nvSpPr>
          <p:cNvPr id="7" name="Google Shape;7;p22"/>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lvl1pPr indent="-381000" lvl="0" marL="4572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 name="Google Shape;8;p22"/>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
        <p:nvSpPr>
          <p:cNvPr id="11" name="Google Shape;11;p22"/>
          <p:cNvSpPr txBox="1"/>
          <p:nvPr/>
        </p:nvSpPr>
        <p:spPr>
          <a:xfrm>
            <a:off x="0" y="0"/>
            <a:ext cx="381000" cy="514200"/>
          </a:xfrm>
          <a:prstGeom prst="rect">
            <a:avLst/>
          </a:prstGeom>
          <a:solidFill>
            <a:srgbClr val="0F75B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 name="Google Shape;12;p22"/>
          <p:cNvSpPr txBox="1"/>
          <p:nvPr/>
        </p:nvSpPr>
        <p:spPr>
          <a:xfrm>
            <a:off x="0" y="514350"/>
            <a:ext cx="381000" cy="514200"/>
          </a:xfrm>
          <a:prstGeom prst="rect">
            <a:avLst/>
          </a:prstGeom>
          <a:solidFill>
            <a:srgbClr val="25AAE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E:\Brand &amp; all that\Greatlearning Logo\Greatlearning Logo.jpg" id="13" name="Google Shape;13;p22"/>
          <p:cNvPicPr preferRelativeResize="0"/>
          <p:nvPr/>
        </p:nvPicPr>
        <p:blipFill rotWithShape="1">
          <a:blip r:embed="rId1">
            <a:alphaModFix/>
          </a:blip>
          <a:srcRect b="71114" l="19363" r="17928" t="19598"/>
          <a:stretch/>
        </p:blipFill>
        <p:spPr>
          <a:xfrm>
            <a:off x="6148387" y="238125"/>
            <a:ext cx="2699148" cy="4238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 name="Shape 48"/>
        <p:cNvGrpSpPr/>
        <p:nvPr/>
      </p:nvGrpSpPr>
      <p:grpSpPr>
        <a:xfrm>
          <a:off x="0" y="0"/>
          <a:ext cx="0" cy="0"/>
          <a:chOff x="0" y="0"/>
          <a:chExt cx="0" cy="0"/>
        </a:xfrm>
      </p:grpSpPr>
      <p:sp>
        <p:nvSpPr>
          <p:cNvPr id="49" name="Google Shape;49;p24"/>
          <p:cNvSpPr txBox="1"/>
          <p:nvPr/>
        </p:nvSpPr>
        <p:spPr>
          <a:xfrm>
            <a:off x="0" y="0"/>
            <a:ext cx="381000" cy="514200"/>
          </a:xfrm>
          <a:prstGeom prst="rect">
            <a:avLst/>
          </a:prstGeom>
          <a:solidFill>
            <a:srgbClr val="0F75B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 name="Google Shape;50;p24"/>
          <p:cNvSpPr txBox="1"/>
          <p:nvPr/>
        </p:nvSpPr>
        <p:spPr>
          <a:xfrm>
            <a:off x="0" y="514350"/>
            <a:ext cx="381000" cy="514200"/>
          </a:xfrm>
          <a:prstGeom prst="rect">
            <a:avLst/>
          </a:prstGeom>
          <a:solidFill>
            <a:srgbClr val="25AAE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E:\Brand &amp; all that\Greatlearning Logo\Greatlearning Logo.jpg" id="51" name="Google Shape;51;p24"/>
          <p:cNvPicPr preferRelativeResize="0"/>
          <p:nvPr/>
        </p:nvPicPr>
        <p:blipFill rotWithShape="1">
          <a:blip r:embed="rId1">
            <a:alphaModFix/>
          </a:blip>
          <a:srcRect b="71114" l="19363" r="17928" t="19598"/>
          <a:stretch/>
        </p:blipFill>
        <p:spPr>
          <a:xfrm>
            <a:off x="6148387" y="238125"/>
            <a:ext cx="2699148" cy="423864"/>
          </a:xfrm>
          <a:prstGeom prst="rect">
            <a:avLst/>
          </a:prstGeom>
          <a:noFill/>
          <a:ln>
            <a:noFill/>
          </a:ln>
        </p:spPr>
      </p:pic>
      <p:sp>
        <p:nvSpPr>
          <p:cNvPr id="52" name="Google Shape;52;p24"/>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9pPr>
          </a:lstStyle>
          <a:p/>
        </p:txBody>
      </p:sp>
      <p:sp>
        <p:nvSpPr>
          <p:cNvPr id="53" name="Google Shape;53;p24"/>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lvl1pPr indent="-381000" lvl="0" marL="4572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ndara"/>
                <a:ea typeface="Candara"/>
                <a:cs typeface="Candara"/>
                <a:sym typeface="Candara"/>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4" name="Google Shape;54;p24"/>
          <p:cNvSpPr txBox="1"/>
          <p:nvPr>
            <p:ph idx="11" type="ftr"/>
          </p:nvPr>
        </p:nvSpPr>
        <p:spPr>
          <a:xfrm>
            <a:off x="3124200" y="4857750"/>
            <a:ext cx="28956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24"/>
          <p:cNvSpPr txBox="1"/>
          <p:nvPr>
            <p:ph idx="12" type="sldNum"/>
          </p:nvPr>
        </p:nvSpPr>
        <p:spPr>
          <a:xfrm>
            <a:off x="6553200" y="4857750"/>
            <a:ext cx="21336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 name="Shape 61"/>
        <p:cNvGrpSpPr/>
        <p:nvPr/>
      </p:nvGrpSpPr>
      <p:grpSpPr>
        <a:xfrm>
          <a:off x="0" y="0"/>
          <a:ext cx="0" cy="0"/>
          <a:chOff x="0" y="0"/>
          <a:chExt cx="0" cy="0"/>
        </a:xfrm>
      </p:grpSpPr>
      <p:sp>
        <p:nvSpPr>
          <p:cNvPr id="62" name="Google Shape;62;p26"/>
          <p:cNvSpPr txBox="1"/>
          <p:nvPr/>
        </p:nvSpPr>
        <p:spPr>
          <a:xfrm>
            <a:off x="0" y="0"/>
            <a:ext cx="381000" cy="514200"/>
          </a:xfrm>
          <a:prstGeom prst="rect">
            <a:avLst/>
          </a:prstGeom>
          <a:solidFill>
            <a:srgbClr val="0F75B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 name="Google Shape;63;p26"/>
          <p:cNvSpPr txBox="1"/>
          <p:nvPr/>
        </p:nvSpPr>
        <p:spPr>
          <a:xfrm>
            <a:off x="0" y="514350"/>
            <a:ext cx="381000" cy="514200"/>
          </a:xfrm>
          <a:prstGeom prst="rect">
            <a:avLst/>
          </a:prstGeom>
          <a:solidFill>
            <a:srgbClr val="25AAE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E:\Brand &amp; all that\Greatlearning Logo\Greatlearning Logo.jpg" id="64" name="Google Shape;64;p26"/>
          <p:cNvPicPr preferRelativeResize="0"/>
          <p:nvPr/>
        </p:nvPicPr>
        <p:blipFill rotWithShape="1">
          <a:blip r:embed="rId1">
            <a:alphaModFix/>
          </a:blip>
          <a:srcRect b="71114" l="19363" r="17928" t="19598"/>
          <a:stretch/>
        </p:blipFill>
        <p:spPr>
          <a:xfrm>
            <a:off x="6148387" y="238125"/>
            <a:ext cx="2699148" cy="423864"/>
          </a:xfrm>
          <a:prstGeom prst="rect">
            <a:avLst/>
          </a:prstGeom>
          <a:noFill/>
          <a:ln>
            <a:noFill/>
          </a:ln>
        </p:spPr>
      </p:pic>
      <p:sp>
        <p:nvSpPr>
          <p:cNvPr id="65" name="Google Shape;65;p26"/>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Corbel"/>
                <a:ea typeface="Corbel"/>
                <a:cs typeface="Corbel"/>
                <a:sym typeface="Corbel"/>
              </a:defRPr>
            </a:lvl9pPr>
          </a:lstStyle>
          <a:p/>
        </p:txBody>
      </p:sp>
      <p:sp>
        <p:nvSpPr>
          <p:cNvPr id="66" name="Google Shape;66;p26"/>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lvl1pPr indent="-381000" lvl="0" marL="4572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ndara"/>
                <a:ea typeface="Candara"/>
                <a:cs typeface="Candara"/>
                <a:sym typeface="Candara"/>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ndara"/>
                <a:ea typeface="Candara"/>
                <a:cs typeface="Candara"/>
                <a:sym typeface="Candara"/>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7" name="Google Shape;67;p26"/>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8" name="Google Shape;68;p26"/>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9" name="Google Shape;69;p26"/>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100"/>
              <a:buFont typeface="Candara"/>
              <a:buNone/>
              <a:defRPr b="0" i="0" sz="11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eigentaste.berkeley.edu/dataset/" TargetMode="External"/><Relationship Id="rId4" Type="http://schemas.openxmlformats.org/officeDocument/2006/relationships/hyperlink" Target="http://eigentaste.berkeley.edu/dataset/" TargetMode="External"/><Relationship Id="rId5" Type="http://schemas.openxmlformats.org/officeDocument/2006/relationships/hyperlink" Target="http://eigentaste.berkeley.edu/datas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
          <p:cNvSpPr txBox="1"/>
          <p:nvPr>
            <p:ph type="ctrTitle"/>
          </p:nvPr>
        </p:nvSpPr>
        <p:spPr>
          <a:xfrm>
            <a:off x="1828800" y="2097881"/>
            <a:ext cx="5829300" cy="11025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dk1"/>
              </a:buClr>
              <a:buSzPts val="3300"/>
              <a:buNone/>
            </a:pPr>
            <a:r>
              <a:rPr lang="en" sz="3000" u="sng">
                <a:latin typeface="Times New Roman"/>
                <a:ea typeface="Times New Roman"/>
                <a:cs typeface="Times New Roman"/>
                <a:sym typeface="Times New Roman"/>
              </a:rPr>
              <a:t>Content and Popularity based RecoSys </a:t>
            </a:r>
            <a:endParaRPr sz="3000" u="sng">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Bag of Words (BOW) vectorization</a:t>
            </a:r>
            <a:endParaRPr sz="2400" u="sng">
              <a:latin typeface="Times New Roman"/>
              <a:ea typeface="Times New Roman"/>
              <a:cs typeface="Times New Roman"/>
              <a:sym typeface="Times New Roman"/>
            </a:endParaRPr>
          </a:p>
        </p:txBody>
      </p:sp>
      <p:sp>
        <p:nvSpPr>
          <p:cNvPr id="135" name="Google Shape;135;p13"/>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Text data cannot be directly used for modelling.</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0" lvl="0" marL="25400" rtl="0" algn="l">
              <a:lnSpc>
                <a:spcPct val="100000"/>
              </a:lnSpc>
              <a:spcBef>
                <a:spcPts val="500"/>
              </a:spcBef>
              <a:spcAft>
                <a:spcPts val="0"/>
              </a:spcAft>
              <a:buSzPts val="2400"/>
              <a:buNone/>
            </a:pPr>
            <a:r>
              <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One approach to extract features involves the BOW approach.</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BOW approach generates a Document-Term Matrix (DTM) where columns represents all the unique words in the corpus and the cell value indicates the frequency of that word in a given document. </a:t>
            </a:r>
            <a:endParaRPr sz="1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TF-IDF</a:t>
            </a:r>
            <a:endParaRPr sz="2400" u="sng">
              <a:latin typeface="Times New Roman"/>
              <a:ea typeface="Times New Roman"/>
              <a:cs typeface="Times New Roman"/>
              <a:sym typeface="Times New Roman"/>
            </a:endParaRPr>
          </a:p>
        </p:txBody>
      </p:sp>
      <p:sp>
        <p:nvSpPr>
          <p:cNvPr id="141" name="Google Shape;141;p14"/>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0" lvl="0" marL="25400" rtl="0" algn="l">
              <a:lnSpc>
                <a:spcPct val="100000"/>
              </a:lnSpc>
              <a:spcBef>
                <a:spcPts val="500"/>
              </a:spcBef>
              <a:spcAft>
                <a:spcPts val="0"/>
              </a:spcAft>
              <a:buSzPts val="2400"/>
              <a:buNone/>
            </a:pPr>
            <a:r>
              <a:rPr lang="en" sz="1500">
                <a:latin typeface="Times New Roman"/>
                <a:ea typeface="Times New Roman"/>
                <a:cs typeface="Times New Roman"/>
                <a:sym typeface="Times New Roman"/>
              </a:rPr>
              <a:t>TF-IDF is composed of 2 terms:</a:t>
            </a:r>
            <a:endParaRPr/>
          </a:p>
          <a:p>
            <a:pPr indent="0" lvl="0" marL="25400" rtl="0" algn="l">
              <a:lnSpc>
                <a:spcPct val="100000"/>
              </a:lnSpc>
              <a:spcBef>
                <a:spcPts val="500"/>
              </a:spcBef>
              <a:spcAft>
                <a:spcPts val="0"/>
              </a:spcAft>
              <a:buSzPts val="2400"/>
              <a:buNone/>
            </a:pPr>
            <a:r>
              <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Term Frequency (TF) measures how frequently a term appears in the document.</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Inverse Document Frequency (IDF) measures the relative importance of words in a corpus. </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0" lvl="0" marL="25400" rtl="0" algn="l">
              <a:lnSpc>
                <a:spcPct val="100000"/>
              </a:lnSpc>
              <a:spcBef>
                <a:spcPts val="500"/>
              </a:spcBef>
              <a:spcAft>
                <a:spcPts val="0"/>
              </a:spcAft>
              <a:buSzPts val="2400"/>
              <a:buNone/>
            </a:pPr>
            <a:r>
              <a:t/>
            </a:r>
            <a:endParaRPr sz="1500">
              <a:latin typeface="Times New Roman"/>
              <a:ea typeface="Times New Roman"/>
              <a:cs typeface="Times New Roman"/>
              <a:sym typeface="Times New Roman"/>
            </a:endParaRPr>
          </a:p>
        </p:txBody>
      </p:sp>
      <p:pic>
        <p:nvPicPr>
          <p:cNvPr id="142" name="Google Shape;142;p14"/>
          <p:cNvPicPr preferRelativeResize="0"/>
          <p:nvPr/>
        </p:nvPicPr>
        <p:blipFill rotWithShape="1">
          <a:blip r:embed="rId3">
            <a:alphaModFix/>
          </a:blip>
          <a:srcRect b="0" l="0" r="0" t="0"/>
          <a:stretch/>
        </p:blipFill>
        <p:spPr>
          <a:xfrm>
            <a:off x="3192236" y="2772692"/>
            <a:ext cx="2083612" cy="1332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Word Embedding Models (Word2Vec)</a:t>
            </a:r>
            <a:endParaRPr sz="2400" u="sng">
              <a:latin typeface="Times New Roman"/>
              <a:ea typeface="Times New Roman"/>
              <a:cs typeface="Times New Roman"/>
              <a:sym typeface="Times New Roman"/>
            </a:endParaRPr>
          </a:p>
        </p:txBody>
      </p:sp>
      <p:sp>
        <p:nvSpPr>
          <p:cNvPr id="148" name="Google Shape;148;p15"/>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Word vectors are trained by setting up a fake training task.</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weights of the hidden layer learnt during the training process provides the feature vector for each word – words that appear in similar context ends up having similar feature vectors.  </a:t>
            </a:r>
            <a:endParaRPr sz="1500">
              <a:latin typeface="Times New Roman"/>
              <a:ea typeface="Times New Roman"/>
              <a:cs typeface="Times New Roman"/>
              <a:sym typeface="Times New Roman"/>
            </a:endParaRPr>
          </a:p>
        </p:txBody>
      </p:sp>
      <p:pic>
        <p:nvPicPr>
          <p:cNvPr id="149" name="Google Shape;149;p15"/>
          <p:cNvPicPr preferRelativeResize="0"/>
          <p:nvPr/>
        </p:nvPicPr>
        <p:blipFill rotWithShape="1">
          <a:blip r:embed="rId3">
            <a:alphaModFix/>
          </a:blip>
          <a:srcRect b="0" l="0" r="0" t="0"/>
          <a:stretch/>
        </p:blipFill>
        <p:spPr>
          <a:xfrm>
            <a:off x="1435175" y="2779722"/>
            <a:ext cx="5723025" cy="181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400"/>
              </a:spcBef>
              <a:spcAft>
                <a:spcPts val="0"/>
              </a:spcAft>
              <a:buSzPts val="1100"/>
              <a:buNone/>
            </a:pPr>
            <a:r>
              <a:rPr lang="en" sz="2400" u="sng">
                <a:latin typeface="Times New Roman"/>
                <a:ea typeface="Times New Roman"/>
                <a:cs typeface="Times New Roman"/>
                <a:sym typeface="Times New Roman"/>
              </a:rPr>
              <a:t>Case Study</a:t>
            </a:r>
            <a:endParaRPr sz="2400" u="sng">
              <a:latin typeface="Times New Roman"/>
              <a:ea typeface="Times New Roman"/>
              <a:cs typeface="Times New Roman"/>
              <a:sym typeface="Times New Roman"/>
            </a:endParaRPr>
          </a:p>
        </p:txBody>
      </p:sp>
      <p:sp>
        <p:nvSpPr>
          <p:cNvPr id="156" name="Google Shape;156;p16"/>
          <p:cNvSpPr txBox="1"/>
          <p:nvPr>
            <p:ph idx="1" type="body"/>
          </p:nvPr>
        </p:nvSpPr>
        <p:spPr>
          <a:xfrm>
            <a:off x="514850" y="1063375"/>
            <a:ext cx="8229600" cy="33945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800"/>
              </a:spcBef>
              <a:spcAft>
                <a:spcPts val="0"/>
              </a:spcAft>
              <a:buSzPts val="2400"/>
              <a:buNone/>
            </a:pPr>
            <a:r>
              <a:rPr b="1" lang="en" sz="1700">
                <a:solidFill>
                  <a:srgbClr val="212121"/>
                </a:solidFill>
                <a:latin typeface="Roboto"/>
                <a:ea typeface="Roboto"/>
                <a:cs typeface="Roboto"/>
                <a:sym typeface="Roboto"/>
              </a:rPr>
              <a:t>Anonymous Ratings from the Jester Online Joke Recommender System</a:t>
            </a:r>
            <a:endParaRPr b="1" sz="1700">
              <a:solidFill>
                <a:srgbClr val="212121"/>
              </a:solidFill>
              <a:latin typeface="Roboto"/>
              <a:ea typeface="Roboto"/>
              <a:cs typeface="Roboto"/>
              <a:sym typeface="Roboto"/>
            </a:endParaRPr>
          </a:p>
          <a:p>
            <a:pPr indent="0" lvl="0" marL="0" rtl="0" algn="l">
              <a:lnSpc>
                <a:spcPct val="115000"/>
              </a:lnSpc>
              <a:spcBef>
                <a:spcPts val="1800"/>
              </a:spcBef>
              <a:spcAft>
                <a:spcPts val="0"/>
              </a:spcAft>
              <a:buSzPts val="2400"/>
              <a:buNone/>
            </a:pPr>
            <a:r>
              <a:rPr b="1" lang="en" sz="1700">
                <a:solidFill>
                  <a:srgbClr val="212121"/>
                </a:solidFill>
                <a:latin typeface="Roboto"/>
                <a:ea typeface="Roboto"/>
                <a:cs typeface="Roboto"/>
                <a:sym typeface="Roboto"/>
              </a:rPr>
              <a:t>Abstract </a:t>
            </a:r>
            <a:endParaRPr b="1" sz="1700">
              <a:solidFill>
                <a:srgbClr val="212121"/>
              </a:solidFill>
              <a:latin typeface="Roboto"/>
              <a:ea typeface="Roboto"/>
              <a:cs typeface="Roboto"/>
              <a:sym typeface="Roboto"/>
            </a:endParaRPr>
          </a:p>
          <a:p>
            <a:pPr indent="0" lvl="0" marL="0" rtl="0" algn="l">
              <a:lnSpc>
                <a:spcPct val="115000"/>
              </a:lnSpc>
              <a:spcBef>
                <a:spcPts val="400"/>
              </a:spcBef>
              <a:spcAft>
                <a:spcPts val="0"/>
              </a:spcAft>
              <a:buSzPts val="2400"/>
              <a:buNone/>
            </a:pPr>
            <a:r>
              <a:rPr lang="en" sz="1400">
                <a:solidFill>
                  <a:srgbClr val="212121"/>
                </a:solidFill>
                <a:latin typeface="Times New Roman"/>
                <a:ea typeface="Times New Roman"/>
                <a:cs typeface="Times New Roman"/>
                <a:sym typeface="Times New Roman"/>
              </a:rPr>
              <a:t>Ratings are real values ranging from -10.00 to +10.00 (the value "99" corresponds to "null" = "not rated").</a:t>
            </a:r>
            <a:endParaRPr sz="1400">
              <a:solidFill>
                <a:srgbClr val="212121"/>
              </a:solidFill>
              <a:latin typeface="Times New Roman"/>
              <a:ea typeface="Times New Roman"/>
              <a:cs typeface="Times New Roman"/>
              <a:sym typeface="Times New Roman"/>
            </a:endParaRPr>
          </a:p>
          <a:p>
            <a:pPr indent="0" lvl="0" marL="0" rtl="0" algn="l">
              <a:lnSpc>
                <a:spcPct val="115000"/>
              </a:lnSpc>
              <a:spcBef>
                <a:spcPts val="400"/>
              </a:spcBef>
              <a:spcAft>
                <a:spcPts val="0"/>
              </a:spcAft>
              <a:buSzPts val="2400"/>
              <a:buNone/>
            </a:pPr>
            <a:r>
              <a:rPr lang="en" sz="1400">
                <a:solidFill>
                  <a:srgbClr val="212121"/>
                </a:solidFill>
                <a:latin typeface="Times New Roman"/>
                <a:ea typeface="Times New Roman"/>
                <a:cs typeface="Times New Roman"/>
                <a:sym typeface="Times New Roman"/>
              </a:rPr>
              <a:t>One row per user</a:t>
            </a:r>
            <a:endParaRPr sz="1400">
              <a:solidFill>
                <a:srgbClr val="212121"/>
              </a:solidFill>
              <a:latin typeface="Times New Roman"/>
              <a:ea typeface="Times New Roman"/>
              <a:cs typeface="Times New Roman"/>
              <a:sym typeface="Times New Roman"/>
            </a:endParaRPr>
          </a:p>
          <a:p>
            <a:pPr indent="0" lvl="0" marL="0" rtl="0" algn="l">
              <a:lnSpc>
                <a:spcPct val="115000"/>
              </a:lnSpc>
              <a:spcBef>
                <a:spcPts val="400"/>
              </a:spcBef>
              <a:spcAft>
                <a:spcPts val="0"/>
              </a:spcAft>
              <a:buSzPts val="2400"/>
              <a:buNone/>
            </a:pPr>
            <a:r>
              <a:rPr lang="en" sz="1400">
                <a:solidFill>
                  <a:srgbClr val="212121"/>
                </a:solidFill>
                <a:latin typeface="Times New Roman"/>
                <a:ea typeface="Times New Roman"/>
                <a:cs typeface="Times New Roman"/>
                <a:sym typeface="Times New Roman"/>
              </a:rPr>
              <a:t>The first column gives the number of jokes rated by that user. The next 100 columns give the ratings for jokes 01 - 100.</a:t>
            </a:r>
            <a:endParaRPr sz="1400">
              <a:solidFill>
                <a:srgbClr val="212121"/>
              </a:solidFill>
              <a:latin typeface="Times New Roman"/>
              <a:ea typeface="Times New Roman"/>
              <a:cs typeface="Times New Roman"/>
              <a:sym typeface="Times New Roman"/>
            </a:endParaRPr>
          </a:p>
          <a:p>
            <a:pPr indent="0" lvl="0" marL="0" rtl="0" algn="l">
              <a:lnSpc>
                <a:spcPct val="115000"/>
              </a:lnSpc>
              <a:spcBef>
                <a:spcPts val="400"/>
              </a:spcBef>
              <a:spcAft>
                <a:spcPts val="0"/>
              </a:spcAft>
              <a:buSzPts val="2400"/>
              <a:buNone/>
            </a:pPr>
            <a:r>
              <a:rPr b="1" lang="en" sz="2300">
                <a:solidFill>
                  <a:srgbClr val="212121"/>
                </a:solidFill>
                <a:latin typeface="Times New Roman"/>
                <a:ea typeface="Times New Roman"/>
                <a:cs typeface="Times New Roman"/>
                <a:sym typeface="Times New Roman"/>
              </a:rPr>
              <a:t>Dataset</a:t>
            </a:r>
            <a:endParaRPr b="1" sz="2300">
              <a:solidFill>
                <a:srgbClr val="212121"/>
              </a:solidFill>
              <a:latin typeface="Times New Roman"/>
              <a:ea typeface="Times New Roman"/>
              <a:cs typeface="Times New Roman"/>
              <a:sym typeface="Times New Roman"/>
            </a:endParaRPr>
          </a:p>
          <a:p>
            <a:pPr indent="0" lvl="0" marL="0" rtl="0" algn="l">
              <a:lnSpc>
                <a:spcPct val="115000"/>
              </a:lnSpc>
              <a:spcBef>
                <a:spcPts val="400"/>
              </a:spcBef>
              <a:spcAft>
                <a:spcPts val="0"/>
              </a:spcAft>
              <a:buSzPts val="2400"/>
              <a:buNone/>
            </a:pPr>
            <a:r>
              <a:rPr lang="en" sz="1400" u="sng">
                <a:solidFill>
                  <a:schemeClr val="hlink"/>
                </a:solidFill>
                <a:latin typeface="Roboto"/>
                <a:ea typeface="Roboto"/>
                <a:cs typeface="Roboto"/>
                <a:sym typeface="Roboto"/>
                <a:hlinkClick r:id="rId3"/>
              </a:rPr>
              <a:t>h</a:t>
            </a:r>
            <a:r>
              <a:rPr lang="en" sz="1400" u="sng">
                <a:solidFill>
                  <a:schemeClr val="hlink"/>
                </a:solidFill>
                <a:latin typeface="Times New Roman"/>
                <a:ea typeface="Times New Roman"/>
                <a:cs typeface="Times New Roman"/>
                <a:sym typeface="Times New Roman"/>
                <a:hlinkClick r:id="rId4"/>
              </a:rPr>
              <a:t>ttp://eigentaste.berkeley.edu/dataset/</a:t>
            </a:r>
            <a:endParaRPr sz="1400" u="sng">
              <a:solidFill>
                <a:schemeClr val="hlink"/>
              </a:solidFill>
              <a:latin typeface="Times New Roman"/>
              <a:ea typeface="Times New Roman"/>
              <a:cs typeface="Times New Roman"/>
              <a:sym typeface="Times New Roman"/>
              <a:hlinkClick r:id="rId5"/>
            </a:endParaRPr>
          </a:p>
          <a:p>
            <a:pPr indent="0" lvl="0" marL="0" rtl="0" algn="l">
              <a:lnSpc>
                <a:spcPct val="115000"/>
              </a:lnSpc>
              <a:spcBef>
                <a:spcPts val="400"/>
              </a:spcBef>
              <a:spcAft>
                <a:spcPts val="0"/>
              </a:spcAft>
              <a:buSzPts val="2400"/>
              <a:buNone/>
            </a:pPr>
            <a:r>
              <a:t/>
            </a:r>
            <a:endParaRPr b="1" sz="2300">
              <a:solidFill>
                <a:srgbClr val="212121"/>
              </a:solidFill>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800"/>
              <a:buFont typeface="Arial"/>
              <a:buNone/>
            </a:pPr>
            <a:r>
              <a:t/>
            </a:r>
            <a:endParaRPr sz="1700">
              <a:solidFill>
                <a:srgbClr val="212121"/>
              </a:solidFill>
              <a:latin typeface="Roboto"/>
              <a:ea typeface="Roboto"/>
              <a:cs typeface="Roboto"/>
              <a:sym typeface="Roboto"/>
            </a:endParaRPr>
          </a:p>
          <a:p>
            <a:pPr indent="0" lvl="0" marL="0" rtl="0" algn="l">
              <a:lnSpc>
                <a:spcPct val="100000"/>
              </a:lnSpc>
              <a:spcBef>
                <a:spcPts val="500"/>
              </a:spcBef>
              <a:spcAft>
                <a:spcPts val="0"/>
              </a:spcAft>
              <a:buSzPts val="2400"/>
              <a:buNone/>
            </a:pPr>
            <a:r>
              <a:t/>
            </a:r>
            <a:endParaRPr/>
          </a:p>
        </p:txBody>
      </p:sp>
      <p:sp>
        <p:nvSpPr>
          <p:cNvPr id="157" name="Google Shape;157;p16"/>
          <p:cNvSpPr txBox="1"/>
          <p:nvPr>
            <p:ph idx="12" type="sldNum"/>
          </p:nvPr>
        </p:nvSpPr>
        <p:spPr>
          <a:xfrm>
            <a:off x="6553200" y="4857750"/>
            <a:ext cx="21336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595959"/>
              </a:buClr>
              <a:buSzPts val="1100"/>
              <a:buFont typeface="Candara"/>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2700" u="sng">
                <a:latin typeface="Times New Roman"/>
                <a:ea typeface="Times New Roman"/>
                <a:cs typeface="Times New Roman"/>
                <a:sym typeface="Times New Roman"/>
              </a:rPr>
              <a:t>Steps to follow</a:t>
            </a:r>
            <a:endParaRPr sz="2700" u="sng">
              <a:latin typeface="Times New Roman"/>
              <a:ea typeface="Times New Roman"/>
              <a:cs typeface="Times New Roman"/>
              <a:sym typeface="Times New Roman"/>
            </a:endParaRPr>
          </a:p>
        </p:txBody>
      </p:sp>
      <p:sp>
        <p:nvSpPr>
          <p:cNvPr id="164" name="Google Shape;164;p17"/>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279400" lvl="0" marL="342900" rtl="0" algn="l">
              <a:lnSpc>
                <a:spcPct val="115000"/>
              </a:lnSpc>
              <a:spcBef>
                <a:spcPts val="400"/>
              </a:spcBef>
              <a:spcAft>
                <a:spcPts val="0"/>
              </a:spcAft>
              <a:buSzPts val="1800"/>
              <a:buFont typeface="Times New Roman"/>
              <a:buAutoNum type="arabicPeriod"/>
            </a:pPr>
            <a:r>
              <a:rPr lang="en" sz="1800">
                <a:solidFill>
                  <a:srgbClr val="212121"/>
                </a:solidFill>
                <a:latin typeface="Times New Roman"/>
                <a:ea typeface="Times New Roman"/>
                <a:cs typeface="Times New Roman"/>
                <a:sym typeface="Times New Roman"/>
              </a:rPr>
              <a:t>Read the dataset</a:t>
            </a:r>
            <a:endParaRPr sz="1800">
              <a:solidFill>
                <a:srgbClr val="212121"/>
              </a:solidFill>
              <a:latin typeface="Times New Roman"/>
              <a:ea typeface="Times New Roman"/>
              <a:cs typeface="Times New Roman"/>
              <a:sym typeface="Times New Roman"/>
            </a:endParaRPr>
          </a:p>
          <a:p>
            <a:pPr indent="-279400" lvl="0" marL="342900" rtl="0" algn="l">
              <a:lnSpc>
                <a:spcPct val="115000"/>
              </a:lnSpc>
              <a:spcBef>
                <a:spcPts val="0"/>
              </a:spcBef>
              <a:spcAft>
                <a:spcPts val="0"/>
              </a:spcAft>
              <a:buSzPts val="1800"/>
              <a:buFont typeface="Times New Roman"/>
              <a:buAutoNum type="arabicPeriod"/>
            </a:pPr>
            <a:r>
              <a:rPr lang="en" sz="1800">
                <a:solidFill>
                  <a:srgbClr val="212121"/>
                </a:solidFill>
                <a:latin typeface="Times New Roman"/>
                <a:ea typeface="Times New Roman"/>
                <a:cs typeface="Times New Roman"/>
                <a:sym typeface="Times New Roman"/>
              </a:rPr>
              <a:t>Take care about the header as there are no column names given in the dataset.</a:t>
            </a:r>
            <a:endParaRPr sz="1800">
              <a:solidFill>
                <a:srgbClr val="212121"/>
              </a:solidFill>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Consider ratings named dataframe with only first 200 rows and all columns from 1(first column is 0) of dataset.</a:t>
            </a:r>
            <a:endParaRPr sz="1800">
              <a:solidFill>
                <a:srgbClr val="212121"/>
              </a:solidFill>
              <a:highlight>
                <a:srgbClr val="FFFFFF"/>
              </a:highlight>
              <a:latin typeface="Times New Roman"/>
              <a:ea typeface="Times New Roman"/>
              <a:cs typeface="Times New Roman"/>
              <a:sym typeface="Times New Roman"/>
            </a:endParaRPr>
          </a:p>
          <a:p>
            <a:pPr indent="-279400" lvl="0" marL="342900" rtl="0" algn="l">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Change the column indices from 0 to 99</a:t>
            </a:r>
            <a:endParaRPr sz="1800">
              <a:solidFill>
                <a:srgbClr val="212121"/>
              </a:solidFill>
              <a:highlight>
                <a:srgbClr val="FFFFFF"/>
              </a:highlight>
              <a:latin typeface="Times New Roman"/>
              <a:ea typeface="Times New Roman"/>
              <a:cs typeface="Times New Roman"/>
              <a:sym typeface="Times New Roman"/>
            </a:endParaRPr>
          </a:p>
          <a:p>
            <a:pPr indent="-279400" lvl="0" marL="342900" rtl="0" algn="l">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In the dataset, the null ratings are given as 99.00, so replace all 99.00s with 0</a:t>
            </a:r>
            <a:endParaRPr sz="1800">
              <a:solidFill>
                <a:srgbClr val="212121"/>
              </a:solidFill>
              <a:highlight>
                <a:srgbClr val="FFFFFF"/>
              </a:highlight>
              <a:latin typeface="Times New Roman"/>
              <a:ea typeface="Times New Roman"/>
              <a:cs typeface="Times New Roman"/>
              <a:sym typeface="Times New Roman"/>
            </a:endParaRPr>
          </a:p>
          <a:p>
            <a:pPr indent="-279400" lvl="0" marL="342900" rtl="0" algn="l">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Normalize the ratings using StandardScaler and save them in ratings_diff variable</a:t>
            </a:r>
            <a:endParaRPr sz="1800">
              <a:solidFill>
                <a:srgbClr val="212121"/>
              </a:solidFill>
              <a:highlight>
                <a:srgbClr val="FFFFFF"/>
              </a:highlight>
              <a:latin typeface="Times New Roman"/>
              <a:ea typeface="Times New Roman"/>
              <a:cs typeface="Times New Roman"/>
              <a:sym typeface="Times New Roman"/>
            </a:endParaRPr>
          </a:p>
          <a:p>
            <a:pPr indent="-279400" lvl="0" marL="342900" rtl="0" algn="l">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Find the mean for each column in ratings_diff i.e, for each joke</a:t>
            </a:r>
            <a:endParaRPr sz="1800">
              <a:solidFill>
                <a:srgbClr val="212121"/>
              </a:solidFill>
              <a:highlight>
                <a:srgbClr val="FFFFFF"/>
              </a:highlight>
              <a:latin typeface="Times New Roman"/>
              <a:ea typeface="Times New Roman"/>
              <a:cs typeface="Times New Roman"/>
              <a:sym typeface="Times New Roman"/>
            </a:endParaRPr>
          </a:p>
          <a:p>
            <a:pPr indent="-279400" lvl="0" marL="342900" rtl="0" algn="l">
              <a:lnSpc>
                <a:spcPct val="115000"/>
              </a:lnSpc>
              <a:spcBef>
                <a:spcPts val="0"/>
              </a:spcBef>
              <a:spcAft>
                <a:spcPts val="0"/>
              </a:spcAft>
              <a:buClr>
                <a:srgbClr val="212121"/>
              </a:buClr>
              <a:buSzPts val="1800"/>
              <a:buFont typeface="Times New Roman"/>
              <a:buAutoNum type="arabicPeriod"/>
            </a:pPr>
            <a:r>
              <a:rPr lang="en" sz="1800">
                <a:solidFill>
                  <a:srgbClr val="212121"/>
                </a:solidFill>
                <a:latin typeface="Times New Roman"/>
                <a:ea typeface="Times New Roman"/>
                <a:cs typeface="Times New Roman"/>
                <a:sym typeface="Times New Roman"/>
              </a:rPr>
              <a:t>Consider all the mean ratings and find the jokes with highest mean value and display the top 10 joke IDs.</a:t>
            </a:r>
            <a:endParaRPr sz="1800">
              <a:solidFill>
                <a:srgbClr val="212121"/>
              </a:solidFill>
              <a:latin typeface="Times New Roman"/>
              <a:ea typeface="Times New Roman"/>
              <a:cs typeface="Times New Roman"/>
              <a:sym typeface="Times New Roman"/>
            </a:endParaRPr>
          </a:p>
          <a:p>
            <a:pPr indent="0" lvl="0" marL="342900" rtl="0" algn="l">
              <a:lnSpc>
                <a:spcPct val="100000"/>
              </a:lnSpc>
              <a:spcBef>
                <a:spcPts val="500"/>
              </a:spcBef>
              <a:spcAft>
                <a:spcPts val="0"/>
              </a:spcAft>
              <a:buSzPts val="2400"/>
              <a:buNone/>
            </a:pPr>
            <a:r>
              <a:t/>
            </a:r>
            <a:endParaRPr sz="800">
              <a:solidFill>
                <a:srgbClr val="212121"/>
              </a:solidFill>
              <a:highlight>
                <a:srgbClr val="FFFFFF"/>
              </a:highlight>
              <a:latin typeface="Roboto"/>
              <a:ea typeface="Roboto"/>
              <a:cs typeface="Roboto"/>
              <a:sym typeface="Roboto"/>
            </a:endParaRPr>
          </a:p>
        </p:txBody>
      </p:sp>
      <p:sp>
        <p:nvSpPr>
          <p:cNvPr id="165" name="Google Shape;165;p17"/>
          <p:cNvSpPr txBox="1"/>
          <p:nvPr>
            <p:ph idx="12" type="sldNum"/>
          </p:nvPr>
        </p:nvSpPr>
        <p:spPr>
          <a:xfrm>
            <a:off x="6553200" y="4857750"/>
            <a:ext cx="21336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595959"/>
              </a:buClr>
              <a:buSzPts val="1100"/>
              <a:buFont typeface="Candara"/>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400"/>
              </a:spcBef>
              <a:spcAft>
                <a:spcPts val="0"/>
              </a:spcAft>
              <a:buSzPts val="1100"/>
              <a:buNone/>
            </a:pPr>
            <a:r>
              <a:rPr lang="en" sz="2700" u="sng">
                <a:latin typeface="Times New Roman"/>
                <a:ea typeface="Times New Roman"/>
                <a:cs typeface="Times New Roman"/>
                <a:sym typeface="Times New Roman"/>
              </a:rPr>
              <a:t>Case study on Content based RS</a:t>
            </a:r>
            <a:endParaRPr sz="2700" u="sng"/>
          </a:p>
        </p:txBody>
      </p:sp>
      <p:sp>
        <p:nvSpPr>
          <p:cNvPr id="172" name="Google Shape;172;p18"/>
          <p:cNvSpPr txBox="1"/>
          <p:nvPr>
            <p:ph idx="1" type="body"/>
          </p:nvPr>
        </p:nvSpPr>
        <p:spPr>
          <a:xfrm>
            <a:off x="457200" y="1063375"/>
            <a:ext cx="8229600" cy="3531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800"/>
              </a:spcBef>
              <a:spcAft>
                <a:spcPts val="0"/>
              </a:spcAft>
              <a:buClr>
                <a:schemeClr val="dk1"/>
              </a:buClr>
              <a:buSzPts val="800"/>
              <a:buFont typeface="Arial"/>
              <a:buNone/>
            </a:pPr>
            <a:r>
              <a:rPr b="1" lang="en" sz="1800">
                <a:solidFill>
                  <a:srgbClr val="212121"/>
                </a:solidFill>
                <a:latin typeface="Times New Roman"/>
                <a:ea typeface="Times New Roman"/>
                <a:cs typeface="Times New Roman"/>
                <a:sym typeface="Times New Roman"/>
              </a:rPr>
              <a:t>Context:</a:t>
            </a:r>
            <a:endParaRPr b="1" sz="1800">
              <a:solidFill>
                <a:srgbClr val="212121"/>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This dataset contains ratings for ten thousand popular books. As to the source, let's say that these ratings were found on the internet. Generally, there are 100 reviews for each book, although some have less - fewer - ratings. Ratings go from one to five</a:t>
            </a:r>
            <a:endParaRPr sz="1800">
              <a:solidFill>
                <a:srgbClr val="212121"/>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Both book IDs and user IDs are contiguous. For books, they are 1-10000, for users, 1-53424. All users have made at least two ratings. Median number of ratings per user is 8.</a:t>
            </a:r>
            <a:endParaRPr sz="1800">
              <a:solidFill>
                <a:srgbClr val="212121"/>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There are also books marked to read by the users, book metadata (author, year, etc.) and tags.</a:t>
            </a:r>
            <a:endParaRPr sz="1800">
              <a:solidFill>
                <a:srgbClr val="212121"/>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Here is to recommend good book</a:t>
            </a:r>
            <a:endParaRPr sz="1800">
              <a:solidFill>
                <a:srgbClr val="212121"/>
              </a:solidFill>
              <a:latin typeface="Times New Roman"/>
              <a:ea typeface="Times New Roman"/>
              <a:cs typeface="Times New Roman"/>
              <a:sym typeface="Times New Roman"/>
            </a:endParaRPr>
          </a:p>
          <a:p>
            <a:pPr indent="0" lvl="0" marL="0" rtl="0" algn="l">
              <a:lnSpc>
                <a:spcPct val="100000"/>
              </a:lnSpc>
              <a:spcBef>
                <a:spcPts val="500"/>
              </a:spcBef>
              <a:spcAft>
                <a:spcPts val="0"/>
              </a:spcAft>
              <a:buSzPts val="2400"/>
              <a:buNone/>
            </a:pPr>
            <a:r>
              <a:t/>
            </a:r>
            <a:endParaRPr sz="1800">
              <a:latin typeface="Times New Roman"/>
              <a:ea typeface="Times New Roman"/>
              <a:cs typeface="Times New Roman"/>
              <a:sym typeface="Times New Roman"/>
            </a:endParaRPr>
          </a:p>
        </p:txBody>
      </p:sp>
      <p:sp>
        <p:nvSpPr>
          <p:cNvPr id="173" name="Google Shape;173;p18"/>
          <p:cNvSpPr txBox="1"/>
          <p:nvPr>
            <p:ph idx="12" type="sldNum"/>
          </p:nvPr>
        </p:nvSpPr>
        <p:spPr>
          <a:xfrm>
            <a:off x="6553200" y="4857750"/>
            <a:ext cx="21336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595959"/>
              </a:buClr>
              <a:buSzPts val="1100"/>
              <a:buFont typeface="Candara"/>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Attribute information</a:t>
            </a:r>
            <a:endParaRPr sz="2400" u="sng">
              <a:latin typeface="Times New Roman"/>
              <a:ea typeface="Times New Roman"/>
              <a:cs typeface="Times New Roman"/>
              <a:sym typeface="Times New Roman"/>
            </a:endParaRPr>
          </a:p>
        </p:txBody>
      </p:sp>
      <p:sp>
        <p:nvSpPr>
          <p:cNvPr id="180" name="Google Shape;180;p19"/>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id                                                          13. average_rating</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book_id                                                 14. ratings_count</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best_book_id                                         15. work_ratings_count</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work_id                                                 16. work_text_reviews_count</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books_count                                           17. ratings_1</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isbn                                                         18. ratings_2</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isbn13                                                      19. ratings_3</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authors                                                      20. ratings_4</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original_publication_year                        21. ratings_5</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original_title                                             22. image_url</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title                                                           23. small_image_url</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language_code</a:t>
            </a:r>
            <a:endParaRPr sz="1800">
              <a:latin typeface="Times New Roman"/>
              <a:ea typeface="Times New Roman"/>
              <a:cs typeface="Times New Roman"/>
              <a:sym typeface="Times New Roman"/>
            </a:endParaRPr>
          </a:p>
          <a:p>
            <a:pPr indent="0" lvl="0" marL="342900" rtl="0" algn="l">
              <a:lnSpc>
                <a:spcPct val="100000"/>
              </a:lnSpc>
              <a:spcBef>
                <a:spcPts val="500"/>
              </a:spcBef>
              <a:spcAft>
                <a:spcPts val="0"/>
              </a:spcAft>
              <a:buSzPts val="2400"/>
              <a:buNone/>
            </a:pPr>
            <a:r>
              <a:t/>
            </a:r>
            <a:endParaRPr sz="1800">
              <a:latin typeface="Times New Roman"/>
              <a:ea typeface="Times New Roman"/>
              <a:cs typeface="Times New Roman"/>
              <a:sym typeface="Times New Roman"/>
            </a:endParaRPr>
          </a:p>
        </p:txBody>
      </p:sp>
      <p:sp>
        <p:nvSpPr>
          <p:cNvPr id="181" name="Google Shape;181;p19"/>
          <p:cNvSpPr txBox="1"/>
          <p:nvPr>
            <p:ph idx="12" type="sldNum"/>
          </p:nvPr>
        </p:nvSpPr>
        <p:spPr>
          <a:xfrm>
            <a:off x="6553200" y="4857750"/>
            <a:ext cx="21336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595959"/>
              </a:buClr>
              <a:buSzPts val="1100"/>
              <a:buFont typeface="Candara"/>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Steps to follow</a:t>
            </a:r>
            <a:endParaRPr sz="2400" u="sng">
              <a:latin typeface="Times New Roman"/>
              <a:ea typeface="Times New Roman"/>
              <a:cs typeface="Times New Roman"/>
              <a:sym typeface="Times New Roman"/>
            </a:endParaRPr>
          </a:p>
        </p:txBody>
      </p:sp>
      <p:sp>
        <p:nvSpPr>
          <p:cNvPr id="188" name="Google Shape;188;p20"/>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279400" lvl="0" marL="342900" rtl="0" algn="l">
              <a:lnSpc>
                <a:spcPct val="100000"/>
              </a:lnSpc>
              <a:spcBef>
                <a:spcPts val="500"/>
              </a:spcBef>
              <a:spcAft>
                <a:spcPts val="0"/>
              </a:spcAft>
              <a:buSzPts val="1800"/>
              <a:buFont typeface="Times New Roman"/>
              <a:buAutoNum type="arabicPeriod"/>
            </a:pPr>
            <a:r>
              <a:rPr lang="en" sz="1800">
                <a:latin typeface="Times New Roman"/>
                <a:ea typeface="Times New Roman"/>
                <a:cs typeface="Times New Roman"/>
                <a:sym typeface="Times New Roman"/>
              </a:rPr>
              <a:t>Get the data.</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Perform data pre-processing</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Vectorize title</a:t>
            </a:r>
            <a:endParaRPr sz="1800">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What happens when we change the value of min_df value? What is this argument controlling?</a:t>
            </a:r>
            <a:endParaRPr sz="1800">
              <a:latin typeface="Times New Roman"/>
              <a:ea typeface="Times New Roman"/>
              <a:cs typeface="Times New Roman"/>
              <a:sym typeface="Times New Roman"/>
            </a:endParaRPr>
          </a:p>
          <a:p>
            <a:pPr indent="-279400" lvl="0" marL="342900" rtl="0" algn="l">
              <a:lnSpc>
                <a:spcPct val="115000"/>
              </a:lnSpc>
              <a:spcBef>
                <a:spcPts val="0"/>
              </a:spcBef>
              <a:spcAft>
                <a:spcPts val="0"/>
              </a:spcAft>
              <a:buSzPts val="1800"/>
              <a:buFont typeface="Times New Roman"/>
              <a:buAutoNum type="arabicPeriod"/>
            </a:pPr>
            <a:r>
              <a:rPr lang="en" sz="1800">
                <a:solidFill>
                  <a:srgbClr val="212121"/>
                </a:solidFill>
                <a:latin typeface="Times New Roman"/>
                <a:ea typeface="Times New Roman"/>
                <a:cs typeface="Times New Roman"/>
                <a:sym typeface="Times New Roman"/>
              </a:rPr>
              <a:t>Find Similarity Between Items</a:t>
            </a:r>
            <a:endParaRPr sz="1800">
              <a:solidFill>
                <a:srgbClr val="212121"/>
              </a:solidFill>
              <a:latin typeface="Times New Roman"/>
              <a:ea typeface="Times New Roman"/>
              <a:cs typeface="Times New Roman"/>
              <a:sym typeface="Times New Roman"/>
            </a:endParaRPr>
          </a:p>
          <a:p>
            <a:pPr indent="-279400" lvl="0" marL="342900" rtl="0" algn="l">
              <a:lnSpc>
                <a:spcPct val="100000"/>
              </a:lnSpc>
              <a:spcBef>
                <a:spcPts val="0"/>
              </a:spcBef>
              <a:spcAft>
                <a:spcPts val="0"/>
              </a:spcAft>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What are the most similiar books? Why does "First to Kill", "Kill me if you can" etc all have same ratings?</a:t>
            </a:r>
            <a:endParaRPr sz="1800">
              <a:solidFill>
                <a:srgbClr val="212121"/>
              </a:solidFill>
              <a:highlight>
                <a:srgbClr val="FFFFFF"/>
              </a:highlight>
              <a:latin typeface="Times New Roman"/>
              <a:ea typeface="Times New Roman"/>
              <a:cs typeface="Times New Roman"/>
              <a:sym typeface="Times New Roman"/>
            </a:endParaRPr>
          </a:p>
          <a:p>
            <a:pPr indent="-279400" lvl="0" marL="342900" marR="254000" rtl="0" algn="l">
              <a:lnSpc>
                <a:spcPct val="154000"/>
              </a:lnSpc>
              <a:spcBef>
                <a:spcPts val="0"/>
              </a:spcBef>
              <a:spcAft>
                <a:spcPts val="0"/>
              </a:spcAft>
              <a:buClr>
                <a:srgbClr val="212121"/>
              </a:buClr>
              <a:buSzPts val="1800"/>
              <a:buFont typeface="Times New Roman"/>
              <a:buAutoNum type="arabicPeriod"/>
            </a:pPr>
            <a:r>
              <a:rPr lang="en" sz="1800">
                <a:latin typeface="Times New Roman"/>
                <a:ea typeface="Times New Roman"/>
                <a:cs typeface="Times New Roman"/>
                <a:sym typeface="Times New Roman"/>
              </a:rPr>
              <a:t>Find out what features have been considered by the vectorizer for a given title?</a:t>
            </a:r>
            <a:endParaRPr sz="1800">
              <a:latin typeface="Times New Roman"/>
              <a:ea typeface="Times New Roman"/>
              <a:cs typeface="Times New Roman"/>
              <a:sym typeface="Times New Roman"/>
            </a:endParaRPr>
          </a:p>
          <a:p>
            <a:pPr indent="0" lvl="0" marL="342900" rtl="0" algn="l">
              <a:lnSpc>
                <a:spcPct val="115000"/>
              </a:lnSpc>
              <a:spcBef>
                <a:spcPts val="200"/>
              </a:spcBef>
              <a:spcAft>
                <a:spcPts val="0"/>
              </a:spcAft>
              <a:buSzPts val="2400"/>
              <a:buNone/>
            </a:pPr>
            <a:r>
              <a:t/>
            </a:r>
            <a:endParaRPr sz="1800">
              <a:solidFill>
                <a:srgbClr val="212121"/>
              </a:solidFill>
              <a:highlight>
                <a:srgbClr val="FFFFFF"/>
              </a:highlight>
              <a:latin typeface="Times New Roman"/>
              <a:ea typeface="Times New Roman"/>
              <a:cs typeface="Times New Roman"/>
              <a:sym typeface="Times New Roman"/>
            </a:endParaRPr>
          </a:p>
        </p:txBody>
      </p:sp>
      <p:sp>
        <p:nvSpPr>
          <p:cNvPr id="189" name="Google Shape;189;p20"/>
          <p:cNvSpPr txBox="1"/>
          <p:nvPr>
            <p:ph idx="12" type="sldNum"/>
          </p:nvPr>
        </p:nvSpPr>
        <p:spPr>
          <a:xfrm>
            <a:off x="6553200" y="4857750"/>
            <a:ext cx="21336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595959"/>
              </a:buClr>
              <a:buSzPts val="1100"/>
              <a:buFont typeface="Candara"/>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nvSpPr>
        <p:spPr>
          <a:xfrm>
            <a:off x="3164681" y="3429000"/>
            <a:ext cx="2590800" cy="6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accent1"/>
              </a:buClr>
              <a:buSzPts val="4100"/>
              <a:buFont typeface="Times New Roman"/>
              <a:buNone/>
            </a:pPr>
            <a:r>
              <a:rPr b="1" i="0" lang="en" sz="4100" u="none" cap="none" strike="noStrike">
                <a:solidFill>
                  <a:schemeClr val="accent1"/>
                </a:solidFill>
                <a:latin typeface="Times New Roman"/>
                <a:ea typeface="Times New Roman"/>
                <a:cs typeface="Times New Roman"/>
                <a:sym typeface="Times New Roman"/>
              </a:rPr>
              <a:t>Questions?</a:t>
            </a:r>
            <a:endParaRPr b="0" i="0" sz="1100" u="none" cap="none" strike="noStrike">
              <a:solidFill>
                <a:srgbClr val="000000"/>
              </a:solidFill>
              <a:latin typeface="Arial"/>
              <a:ea typeface="Arial"/>
              <a:cs typeface="Arial"/>
              <a:sym typeface="Arial"/>
            </a:endParaRPr>
          </a:p>
        </p:txBody>
      </p:sp>
      <p:pic>
        <p:nvPicPr>
          <p:cNvPr id="195" name="Google Shape;195;p21"/>
          <p:cNvPicPr preferRelativeResize="0"/>
          <p:nvPr/>
        </p:nvPicPr>
        <p:blipFill rotWithShape="1">
          <a:blip r:embed="rId3">
            <a:alphaModFix/>
          </a:blip>
          <a:srcRect b="0" l="0" r="0" t="0"/>
          <a:stretch/>
        </p:blipFill>
        <p:spPr>
          <a:xfrm>
            <a:off x="5729288" y="2849165"/>
            <a:ext cx="2271713" cy="2271713"/>
          </a:xfrm>
          <a:prstGeom prst="rect">
            <a:avLst/>
          </a:prstGeom>
          <a:noFill/>
          <a:ln>
            <a:noFill/>
          </a:ln>
        </p:spPr>
      </p:pic>
      <p:pic>
        <p:nvPicPr>
          <p:cNvPr id="196" name="Google Shape;196;p21"/>
          <p:cNvPicPr preferRelativeResize="0"/>
          <p:nvPr/>
        </p:nvPicPr>
        <p:blipFill rotWithShape="1">
          <a:blip r:embed="rId4">
            <a:alphaModFix/>
          </a:blip>
          <a:srcRect b="0" l="0" r="0" t="0"/>
          <a:stretch/>
        </p:blipFill>
        <p:spPr>
          <a:xfrm>
            <a:off x="1188244" y="1088231"/>
            <a:ext cx="3269456" cy="1997869"/>
          </a:xfrm>
          <a:prstGeom prst="rect">
            <a:avLst/>
          </a:prstGeom>
          <a:noFill/>
          <a:ln>
            <a:noFill/>
          </a:ln>
        </p:spPr>
      </p:pic>
      <p:sp>
        <p:nvSpPr>
          <p:cNvPr id="197" name="Google Shape;197;p21"/>
          <p:cNvSpPr txBox="1"/>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595959"/>
              </a:buClr>
              <a:buSzPts val="1100"/>
              <a:buFont typeface="Candara"/>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2"/>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3000"/>
              <a:buFont typeface="Times New Roman"/>
              <a:buNone/>
            </a:pPr>
            <a:r>
              <a:rPr b="0" i="0" lang="en" sz="3000" u="sng" cap="none" strike="noStrike">
                <a:solidFill>
                  <a:schemeClr val="dk1"/>
                </a:solidFill>
                <a:latin typeface="Times New Roman"/>
                <a:ea typeface="Times New Roman"/>
                <a:cs typeface="Times New Roman"/>
                <a:sym typeface="Times New Roman"/>
              </a:rPr>
              <a:t>Learning Objectives </a:t>
            </a:r>
            <a:endParaRPr/>
          </a:p>
        </p:txBody>
      </p:sp>
      <p:sp>
        <p:nvSpPr>
          <p:cNvPr id="84" name="Google Shape;84;p2"/>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254000" lvl="0" marL="368300" rtl="0" algn="l">
              <a:lnSpc>
                <a:spcPct val="100000"/>
              </a:lnSpc>
              <a:spcBef>
                <a:spcPts val="400"/>
              </a:spcBef>
              <a:spcAft>
                <a:spcPts val="0"/>
              </a:spcAft>
              <a:buSzPts val="1800"/>
              <a:buChar char="•"/>
            </a:pPr>
            <a:r>
              <a:rPr lang="en" sz="1800">
                <a:latin typeface="Times New Roman"/>
                <a:ea typeface="Times New Roman"/>
                <a:cs typeface="Times New Roman"/>
                <a:sym typeface="Times New Roman"/>
              </a:rPr>
              <a:t>Introduction to recommendation system and its applications.</a:t>
            </a:r>
            <a:endParaRPr/>
          </a:p>
          <a:p>
            <a:pPr indent="-254000" lvl="0" marL="368300" rtl="0" algn="l">
              <a:lnSpc>
                <a:spcPct val="100000"/>
              </a:lnSpc>
              <a:spcBef>
                <a:spcPts val="400"/>
              </a:spcBef>
              <a:spcAft>
                <a:spcPts val="0"/>
              </a:spcAft>
              <a:buSzPts val="1800"/>
              <a:buChar char="•"/>
            </a:pPr>
            <a:r>
              <a:rPr lang="en" sz="1800">
                <a:latin typeface="Times New Roman"/>
                <a:ea typeface="Times New Roman"/>
                <a:cs typeface="Times New Roman"/>
                <a:sym typeface="Times New Roman"/>
              </a:rPr>
              <a:t>Why recommendation system is important.</a:t>
            </a:r>
            <a:endParaRPr/>
          </a:p>
          <a:p>
            <a:pPr indent="-254000" lvl="0" marL="368300" rtl="0" algn="l">
              <a:lnSpc>
                <a:spcPct val="100000"/>
              </a:lnSpc>
              <a:spcBef>
                <a:spcPts val="400"/>
              </a:spcBef>
              <a:spcAft>
                <a:spcPts val="0"/>
              </a:spcAft>
              <a:buSzPts val="1800"/>
              <a:buChar char="•"/>
            </a:pPr>
            <a:r>
              <a:rPr lang="en" sz="1800">
                <a:latin typeface="Times New Roman"/>
                <a:ea typeface="Times New Roman"/>
                <a:cs typeface="Times New Roman"/>
                <a:sym typeface="Times New Roman"/>
              </a:rPr>
              <a:t>Key approaches of Recommendation system.</a:t>
            </a:r>
            <a:endParaRPr/>
          </a:p>
          <a:p>
            <a:pPr indent="-254000" lvl="0" marL="368300" rtl="0" algn="l">
              <a:lnSpc>
                <a:spcPct val="100000"/>
              </a:lnSpc>
              <a:spcBef>
                <a:spcPts val="400"/>
              </a:spcBef>
              <a:spcAft>
                <a:spcPts val="0"/>
              </a:spcAft>
              <a:buSzPts val="1800"/>
              <a:buChar char="•"/>
            </a:pPr>
            <a:r>
              <a:rPr lang="en" sz="1800">
                <a:latin typeface="Times New Roman"/>
                <a:ea typeface="Times New Roman"/>
                <a:cs typeface="Times New Roman"/>
                <a:sym typeface="Times New Roman"/>
              </a:rPr>
              <a:t>Market basket analysis.</a:t>
            </a:r>
            <a:endParaRPr/>
          </a:p>
          <a:p>
            <a:pPr indent="-254000" lvl="0" marL="368300" rtl="0" algn="l">
              <a:lnSpc>
                <a:spcPct val="100000"/>
              </a:lnSpc>
              <a:spcBef>
                <a:spcPts val="400"/>
              </a:spcBef>
              <a:spcAft>
                <a:spcPts val="0"/>
              </a:spcAft>
              <a:buSzPts val="1800"/>
              <a:buChar char="•"/>
            </a:pPr>
            <a:r>
              <a:rPr lang="en" sz="1800">
                <a:latin typeface="Times New Roman"/>
                <a:ea typeface="Times New Roman"/>
                <a:cs typeface="Times New Roman"/>
                <a:sym typeface="Times New Roman"/>
              </a:rPr>
              <a:t>Content Based Recommendation system and its applications.</a:t>
            </a:r>
            <a:endParaRPr sz="1800">
              <a:latin typeface="Times New Roman"/>
              <a:ea typeface="Times New Roman"/>
              <a:cs typeface="Times New Roman"/>
              <a:sym typeface="Times New Roman"/>
            </a:endParaRPr>
          </a:p>
          <a:p>
            <a:pPr indent="-254000" lvl="0" marL="368300" rtl="0" algn="l">
              <a:lnSpc>
                <a:spcPct val="100000"/>
              </a:lnSpc>
              <a:spcBef>
                <a:spcPts val="400"/>
              </a:spcBef>
              <a:spcAft>
                <a:spcPts val="0"/>
              </a:spcAft>
              <a:buSzPts val="1800"/>
              <a:buFont typeface="Times New Roman"/>
              <a:buChar char="•"/>
            </a:pPr>
            <a:r>
              <a:rPr lang="en" sz="1800">
                <a:latin typeface="Times New Roman"/>
                <a:ea typeface="Times New Roman"/>
                <a:cs typeface="Times New Roman"/>
                <a:sym typeface="Times New Roman"/>
              </a:rPr>
              <a:t>Case studies for Content based and Popularity based RecoSys.</a:t>
            </a:r>
            <a:endParaRPr sz="1800">
              <a:latin typeface="Times New Roman"/>
              <a:ea typeface="Times New Roman"/>
              <a:cs typeface="Times New Roman"/>
              <a:sym typeface="Times New Roman"/>
            </a:endParaRPr>
          </a:p>
          <a:p>
            <a:pPr indent="0" lvl="0" marL="0" rtl="0" algn="l">
              <a:lnSpc>
                <a:spcPct val="100000"/>
              </a:lnSpc>
              <a:spcBef>
                <a:spcPts val="400"/>
              </a:spcBef>
              <a:spcAft>
                <a:spcPts val="0"/>
              </a:spcAft>
              <a:buSzPts val="2400"/>
              <a:buNone/>
            </a:pPr>
            <a:r>
              <a:t/>
            </a:r>
            <a:endParaRPr sz="1800">
              <a:latin typeface="Times New Roman"/>
              <a:ea typeface="Times New Roman"/>
              <a:cs typeface="Times New Roman"/>
              <a:sym typeface="Times New Roman"/>
            </a:endParaRPr>
          </a:p>
          <a:p>
            <a:pPr indent="-139700" lvl="0" marL="368300" rtl="0" algn="l">
              <a:lnSpc>
                <a:spcPct val="100000"/>
              </a:lnSpc>
              <a:spcBef>
                <a:spcPts val="400"/>
              </a:spcBef>
              <a:spcAft>
                <a:spcPts val="0"/>
              </a:spcAft>
              <a:buSzPts val="1800"/>
              <a:buNone/>
            </a:pPr>
            <a:r>
              <a:t/>
            </a:r>
            <a:endParaRPr sz="1800">
              <a:latin typeface="Times New Roman"/>
              <a:ea typeface="Times New Roman"/>
              <a:cs typeface="Times New Roman"/>
              <a:sym typeface="Times New Roman"/>
            </a:endParaRPr>
          </a:p>
        </p:txBody>
      </p:sp>
      <p:sp>
        <p:nvSpPr>
          <p:cNvPr id="85" name="Google Shape;85;p2"/>
          <p:cNvSpPr txBox="1"/>
          <p:nvPr/>
        </p:nvSpPr>
        <p:spPr>
          <a:xfrm>
            <a:off x="457200" y="4857750"/>
            <a:ext cx="21336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 name="Google Shape;86;p2"/>
          <p:cNvSpPr txBox="1"/>
          <p:nvPr/>
        </p:nvSpPr>
        <p:spPr>
          <a:xfrm>
            <a:off x="6553200" y="4857750"/>
            <a:ext cx="21336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595959"/>
              </a:buClr>
              <a:buSzPts val="1100"/>
              <a:buFont typeface="Times New Roman"/>
              <a:buNone/>
            </a:pPr>
            <a:fld id="{00000000-1234-1234-1234-123412341234}" type="slidenum">
              <a:rPr b="0" i="0" lang="en" sz="1100" u="none" cap="none" strike="noStrike">
                <a:solidFill>
                  <a:srgbClr val="595959"/>
                </a:solidFill>
                <a:latin typeface="Times New Roman"/>
                <a:ea typeface="Times New Roman"/>
                <a:cs typeface="Times New Roman"/>
                <a:sym typeface="Times New Roman"/>
              </a:rPr>
              <a:t>‹#›</a:t>
            </a:fld>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3"/>
          <p:cNvSpPr txBox="1"/>
          <p:nvPr>
            <p:ph type="title"/>
          </p:nvPr>
        </p:nvSpPr>
        <p:spPr>
          <a:xfrm>
            <a:off x="423750" y="342753"/>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Introduction to recommendation system </a:t>
            </a:r>
            <a:endParaRPr sz="2400" u="sng">
              <a:latin typeface="Times New Roman"/>
              <a:ea typeface="Times New Roman"/>
              <a:cs typeface="Times New Roman"/>
              <a:sym typeface="Times New Roman"/>
            </a:endParaRPr>
          </a:p>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and its applications</a:t>
            </a:r>
            <a:br>
              <a:rPr lang="en" sz="2400" u="sng">
                <a:latin typeface="Times New Roman"/>
                <a:ea typeface="Times New Roman"/>
                <a:cs typeface="Times New Roman"/>
                <a:sym typeface="Times New Roman"/>
              </a:rPr>
            </a:br>
            <a:endParaRPr sz="2400" u="sng"/>
          </a:p>
        </p:txBody>
      </p:sp>
      <p:sp>
        <p:nvSpPr>
          <p:cNvPr id="92" name="Google Shape;92;p3"/>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Recommender systems are one of the most successful and widespread application of machine learning technologies in business.</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You can apply recommender systems in scenarios where many users interact with many items.</a:t>
            </a:r>
            <a:endParaRPr sz="1500">
              <a:latin typeface="Times New Roman"/>
              <a:ea typeface="Times New Roman"/>
              <a:cs typeface="Times New Roman"/>
              <a:sym typeface="Times New Roman"/>
            </a:endParaRPr>
          </a:p>
        </p:txBody>
      </p:sp>
      <p:pic>
        <p:nvPicPr>
          <p:cNvPr id="93" name="Google Shape;93;p3"/>
          <p:cNvPicPr preferRelativeResize="0"/>
          <p:nvPr/>
        </p:nvPicPr>
        <p:blipFill rotWithShape="1">
          <a:blip r:embed="rId3">
            <a:alphaModFix/>
          </a:blip>
          <a:srcRect b="0" l="0" r="0" t="0"/>
          <a:stretch/>
        </p:blipFill>
        <p:spPr>
          <a:xfrm>
            <a:off x="979875" y="2571750"/>
            <a:ext cx="7117350"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4"/>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Intro to RecoSys Contd.</a:t>
            </a:r>
            <a:endParaRPr sz="2400" u="sng">
              <a:latin typeface="Times New Roman"/>
              <a:ea typeface="Times New Roman"/>
              <a:cs typeface="Times New Roman"/>
              <a:sym typeface="Times New Roman"/>
            </a:endParaRPr>
          </a:p>
        </p:txBody>
      </p:sp>
      <p:sp>
        <p:nvSpPr>
          <p:cNvPr id="99" name="Google Shape;99;p4"/>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You can find large scale recommender systems in retail, video on demand, or music streaming.</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Recommendation of news or videos for media, product recommendation or personalization in travel and retail can be handled by similar machine learning algorithms. </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There are also recommender systems for experts, collaborators, jokes, restaurants, garments, financial services, life insurance, romantic partners (online dating), and Twitter pages.</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5"/>
          <p:cNvSpPr txBox="1"/>
          <p:nvPr>
            <p:ph type="title"/>
          </p:nvPr>
        </p:nvSpPr>
        <p:spPr>
          <a:xfrm>
            <a:off x="467591" y="4345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Why recommendation system is important</a:t>
            </a:r>
            <a:br>
              <a:rPr lang="en" sz="2400" u="sng">
                <a:latin typeface="Times New Roman"/>
                <a:ea typeface="Times New Roman"/>
                <a:cs typeface="Times New Roman"/>
                <a:sym typeface="Times New Roman"/>
              </a:rPr>
            </a:br>
            <a:endParaRPr sz="2400" u="sng"/>
          </a:p>
        </p:txBody>
      </p:sp>
      <p:sp>
        <p:nvSpPr>
          <p:cNvPr id="105" name="Google Shape;105;p5"/>
          <p:cNvSpPr txBox="1"/>
          <p:nvPr>
            <p:ph idx="1" type="body"/>
          </p:nvPr>
        </p:nvSpPr>
        <p:spPr>
          <a:xfrm>
            <a:off x="644500" y="1063375"/>
            <a:ext cx="8229600" cy="3394500"/>
          </a:xfrm>
          <a:prstGeom prst="rect">
            <a:avLst/>
          </a:prstGeom>
          <a:noFill/>
          <a:ln>
            <a:noFill/>
          </a:ln>
        </p:spPr>
        <p:txBody>
          <a:bodyPr anchorCtr="0" anchor="t" bIns="34275" lIns="68575" spcFirstLastPara="1" rIns="68575" wrap="square" tIns="34275">
            <a:noAutofit/>
          </a:bodyPr>
          <a:lstStyle/>
          <a:p>
            <a:pPr indent="0" lvl="0" marL="25400" rtl="0" algn="l">
              <a:lnSpc>
                <a:spcPct val="100000"/>
              </a:lnSpc>
              <a:spcBef>
                <a:spcPts val="500"/>
              </a:spcBef>
              <a:spcAft>
                <a:spcPts val="0"/>
              </a:spcAft>
              <a:buSzPts val="2400"/>
              <a:buNone/>
            </a:pPr>
            <a:r>
              <a:rPr lang="en" sz="1500">
                <a:latin typeface="Times New Roman"/>
                <a:ea typeface="Times New Roman"/>
                <a:cs typeface="Times New Roman"/>
                <a:sym typeface="Times New Roman"/>
              </a:rPr>
              <a:t>Recommendation systems can help match users to items	</a:t>
            </a:r>
            <a:endParaRPr/>
          </a:p>
          <a:p>
            <a:pPr indent="0" lvl="0" marL="25400" rtl="0" algn="l">
              <a:lnSpc>
                <a:spcPct val="100000"/>
              </a:lnSpc>
              <a:spcBef>
                <a:spcPts val="500"/>
              </a:spcBef>
              <a:spcAft>
                <a:spcPts val="0"/>
              </a:spcAft>
              <a:buSzPts val="2400"/>
              <a:buNone/>
            </a:pPr>
            <a:r>
              <a:t/>
            </a:r>
            <a:endParaRPr sz="1500">
              <a:latin typeface="Times New Roman"/>
              <a:ea typeface="Times New Roman"/>
              <a:cs typeface="Times New Roman"/>
              <a:sym typeface="Times New Roman"/>
            </a:endParaRPr>
          </a:p>
          <a:p>
            <a:pPr indent="0" lvl="0" marL="25400" rtl="0" algn="l">
              <a:lnSpc>
                <a:spcPct val="100000"/>
              </a:lnSpc>
              <a:spcBef>
                <a:spcPts val="500"/>
              </a:spcBef>
              <a:spcAft>
                <a:spcPts val="0"/>
              </a:spcAft>
              <a:buSzPts val="2400"/>
              <a:buNone/>
            </a:pPr>
            <a:r>
              <a:rPr lang="en" sz="1500">
                <a:latin typeface="Times New Roman"/>
                <a:ea typeface="Times New Roman"/>
                <a:cs typeface="Times New Roman"/>
                <a:sym typeface="Times New Roman"/>
              </a:rPr>
              <a:t>They help item provider deliver their items to right user.</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Identify products most relevant to the user.</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Personalized content</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Eg. Top and Offers</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0" lvl="0" marL="25400" rtl="0" algn="l">
              <a:lnSpc>
                <a:spcPct val="100000"/>
              </a:lnSpc>
              <a:spcBef>
                <a:spcPts val="500"/>
              </a:spcBef>
              <a:spcAft>
                <a:spcPts val="0"/>
              </a:spcAft>
              <a:buSzPts val="2400"/>
              <a:buNone/>
            </a:pPr>
            <a:r>
              <a:rPr lang="en" sz="1500">
                <a:latin typeface="Times New Roman"/>
                <a:ea typeface="Times New Roman"/>
                <a:cs typeface="Times New Roman"/>
                <a:sym typeface="Times New Roman"/>
              </a:rPr>
              <a:t>Help website improve user engagement and increase online sales</a:t>
            </a:r>
            <a:endParaRPr/>
          </a:p>
          <a:p>
            <a:pPr indent="0" lvl="0" marL="25400" rtl="0" algn="l">
              <a:lnSpc>
                <a:spcPct val="100000"/>
              </a:lnSpc>
              <a:spcBef>
                <a:spcPts val="500"/>
              </a:spcBef>
              <a:spcAft>
                <a:spcPts val="0"/>
              </a:spcAft>
              <a:buSzPts val="2400"/>
              <a:buNone/>
            </a:pPr>
            <a:r>
              <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6"/>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br>
              <a:rPr lang="en" sz="2400" u="sng">
                <a:latin typeface="Times New Roman"/>
                <a:ea typeface="Times New Roman"/>
                <a:cs typeface="Times New Roman"/>
                <a:sym typeface="Times New Roman"/>
              </a:rPr>
            </a:br>
            <a:r>
              <a:rPr lang="en" sz="2400" u="sng">
                <a:latin typeface="Times New Roman"/>
                <a:ea typeface="Times New Roman"/>
                <a:cs typeface="Times New Roman"/>
                <a:sym typeface="Times New Roman"/>
              </a:rPr>
              <a:t>Key approaches of Recommendation system</a:t>
            </a:r>
            <a:br>
              <a:rPr lang="en" sz="2400" u="sng">
                <a:latin typeface="Times New Roman"/>
                <a:ea typeface="Times New Roman"/>
                <a:cs typeface="Times New Roman"/>
                <a:sym typeface="Times New Roman"/>
              </a:rPr>
            </a:br>
            <a:endParaRPr sz="2400" u="sng"/>
          </a:p>
        </p:txBody>
      </p:sp>
      <p:sp>
        <p:nvSpPr>
          <p:cNvPr id="111" name="Google Shape;111;p6"/>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0" lvl="0" marL="25400" rtl="0" algn="l">
              <a:lnSpc>
                <a:spcPct val="100000"/>
              </a:lnSpc>
              <a:spcBef>
                <a:spcPts val="500"/>
              </a:spcBef>
              <a:spcAft>
                <a:spcPts val="0"/>
              </a:spcAft>
              <a:buSzPts val="2400"/>
              <a:buNone/>
            </a:pPr>
            <a:r>
              <a:rPr lang="en" sz="1500">
                <a:latin typeface="Times New Roman"/>
                <a:ea typeface="Times New Roman"/>
                <a:cs typeface="Times New Roman"/>
                <a:sym typeface="Times New Roman"/>
              </a:rPr>
              <a:t>The key approaches to RecSys</a:t>
            </a:r>
            <a:endParaRPr sz="1500">
              <a:latin typeface="Times New Roman"/>
              <a:ea typeface="Times New Roman"/>
              <a:cs typeface="Times New Roman"/>
              <a:sym typeface="Times New Roman"/>
            </a:endParaRPr>
          </a:p>
          <a:p>
            <a:pPr indent="0" lvl="0" marL="25400" rtl="0" algn="l">
              <a:lnSpc>
                <a:spcPct val="100000"/>
              </a:lnSpc>
              <a:spcBef>
                <a:spcPts val="500"/>
              </a:spcBef>
              <a:spcAft>
                <a:spcPts val="0"/>
              </a:spcAft>
              <a:buSzPts val="2400"/>
              <a:buNone/>
            </a:pPr>
            <a:r>
              <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Collaborative filtering</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Content based</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Popularity based</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0" lvl="0" marL="25400" rtl="0" algn="l">
              <a:lnSpc>
                <a:spcPct val="100000"/>
              </a:lnSpc>
              <a:spcBef>
                <a:spcPts val="500"/>
              </a:spcBef>
              <a:spcAft>
                <a:spcPts val="0"/>
              </a:spcAft>
              <a:buSzPts val="2400"/>
              <a:buNone/>
            </a:pPr>
            <a:r>
              <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7"/>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Popularity based Recommendation system</a:t>
            </a:r>
            <a:endParaRPr sz="2400" u="sng">
              <a:latin typeface="Times New Roman"/>
              <a:ea typeface="Times New Roman"/>
              <a:cs typeface="Times New Roman"/>
              <a:sym typeface="Times New Roman"/>
            </a:endParaRPr>
          </a:p>
        </p:txBody>
      </p:sp>
      <p:sp>
        <p:nvSpPr>
          <p:cNvPr id="117" name="Google Shape;117;p7"/>
          <p:cNvSpPr txBox="1"/>
          <p:nvPr>
            <p:ph idx="1" type="body"/>
          </p:nvPr>
        </p:nvSpPr>
        <p:spPr>
          <a:xfrm>
            <a:off x="457200" y="1200150"/>
            <a:ext cx="8229600" cy="3650400"/>
          </a:xfrm>
          <a:prstGeom prst="rect">
            <a:avLst/>
          </a:prstGeom>
          <a:noFill/>
          <a:ln>
            <a:noFill/>
          </a:ln>
        </p:spPr>
        <p:txBody>
          <a:bodyPr anchorCtr="0" anchor="t" bIns="34275" lIns="68575" spcFirstLastPara="1" rIns="68575" wrap="square" tIns="34275">
            <a:noAutofit/>
          </a:bodyPr>
          <a:lstStyle/>
          <a:p>
            <a:pPr indent="-266700" lvl="0" marL="342900" marR="0" rtl="0" algn="l">
              <a:lnSpc>
                <a:spcPct val="100000"/>
              </a:lnSpc>
              <a:spcBef>
                <a:spcPts val="500"/>
              </a:spcBef>
              <a:spcAft>
                <a:spcPts val="0"/>
              </a:spcAft>
              <a:buSzPts val="1600"/>
              <a:buFont typeface="Times New Roman"/>
              <a:buChar char="•"/>
            </a:pPr>
            <a:r>
              <a:rPr lang="en" sz="1600">
                <a:latin typeface="Times New Roman"/>
                <a:ea typeface="Times New Roman"/>
                <a:cs typeface="Times New Roman"/>
                <a:sym typeface="Times New Roman"/>
              </a:rPr>
              <a:t>Recommended items viewed/purchased by most people. </a:t>
            </a:r>
            <a:endParaRPr sz="1600">
              <a:latin typeface="Times New Roman"/>
              <a:ea typeface="Times New Roman"/>
              <a:cs typeface="Times New Roman"/>
              <a:sym typeface="Times New Roman"/>
            </a:endParaRPr>
          </a:p>
          <a:p>
            <a:pPr indent="-266700" lvl="0" marL="342900" marR="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Recommendations : ranked list of items by their purchase count / viewed count “Popular news”. </a:t>
            </a:r>
            <a:endParaRPr sz="1600"/>
          </a:p>
          <a:p>
            <a:pPr indent="-266700" lvl="0" marL="342900" marR="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 uses:</a:t>
            </a:r>
            <a:endParaRPr sz="1600">
              <a:latin typeface="Times New Roman"/>
              <a:ea typeface="Times New Roman"/>
              <a:cs typeface="Times New Roman"/>
              <a:sym typeface="Times New Roman"/>
            </a:endParaRPr>
          </a:p>
          <a:p>
            <a:pPr indent="-266700" lvl="1" marL="6858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Text only</a:t>
            </a:r>
            <a:endParaRPr sz="1600">
              <a:latin typeface="Times New Roman"/>
              <a:ea typeface="Times New Roman"/>
              <a:cs typeface="Times New Roman"/>
              <a:sym typeface="Times New Roman"/>
            </a:endParaRPr>
          </a:p>
          <a:p>
            <a:pPr indent="-266700" lvl="1" marL="6858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Purchase history</a:t>
            </a:r>
            <a:endParaRPr sz="1600"/>
          </a:p>
          <a:p>
            <a:pPr indent="-266700" lvl="1" marL="6858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User and item features</a:t>
            </a:r>
            <a:endParaRPr sz="1600">
              <a:latin typeface="Times New Roman"/>
              <a:ea typeface="Times New Roman"/>
              <a:cs typeface="Times New Roman"/>
              <a:sym typeface="Times New Roman"/>
            </a:endParaRPr>
          </a:p>
          <a:p>
            <a:pPr indent="-266700" lvl="1" marL="6858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Scale </a:t>
            </a:r>
            <a:endParaRPr sz="1600">
              <a:latin typeface="Times New Roman"/>
              <a:ea typeface="Times New Roman"/>
              <a:cs typeface="Times New Roman"/>
              <a:sym typeface="Times New Roman"/>
            </a:endParaRPr>
          </a:p>
          <a:p>
            <a:pPr indent="0" lvl="0" marL="0" marR="0" rtl="0" algn="l">
              <a:lnSpc>
                <a:spcPct val="100000"/>
              </a:lnSpc>
              <a:spcBef>
                <a:spcPts val="500"/>
              </a:spcBef>
              <a:spcAft>
                <a:spcPts val="0"/>
              </a:spcAft>
              <a:buSzPts val="2400"/>
              <a:buNone/>
            </a:pPr>
            <a:r>
              <a:t/>
            </a:r>
            <a:endParaRPr sz="1600"/>
          </a:p>
          <a:p>
            <a:pPr indent="0" lvl="0" marL="0" rtl="0" algn="l">
              <a:lnSpc>
                <a:spcPct val="100000"/>
              </a:lnSpc>
              <a:spcBef>
                <a:spcPts val="500"/>
              </a:spcBef>
              <a:spcAft>
                <a:spcPts val="0"/>
              </a:spcAft>
              <a:buSzPts val="2400"/>
              <a:buNone/>
            </a:pPr>
            <a:r>
              <a:rPr lang="en" sz="1600">
                <a:latin typeface="Times New Roman"/>
                <a:ea typeface="Times New Roman"/>
                <a:cs typeface="Times New Roman"/>
                <a:sym typeface="Times New Roman"/>
              </a:rPr>
              <a:t>Note: The problem with popularity based recommendation system is that the personalization is not available with this method . For eg: for a song recommendation if the model is popularity based recommender, it is not personalised towards any user and will output the same list of recommended songs</a:t>
            </a:r>
            <a:endParaRPr sz="1600"/>
          </a:p>
          <a:p>
            <a:pPr indent="0" lvl="1" marL="381000" rtl="0" algn="l">
              <a:lnSpc>
                <a:spcPct val="100000"/>
              </a:lnSpc>
              <a:spcBef>
                <a:spcPts val="400"/>
              </a:spcBef>
              <a:spcAft>
                <a:spcPts val="0"/>
              </a:spcAft>
              <a:buSzPts val="2100"/>
              <a:buNone/>
            </a:pPr>
            <a:r>
              <a:t/>
            </a:r>
            <a:endParaRPr sz="1600">
              <a:latin typeface="Times New Roman"/>
              <a:ea typeface="Times New Roman"/>
              <a:cs typeface="Times New Roman"/>
              <a:sym typeface="Times New Roman"/>
            </a:endParaRPr>
          </a:p>
          <a:p>
            <a:pPr indent="0" lvl="1" marL="381000" rtl="0" algn="l">
              <a:lnSpc>
                <a:spcPct val="100000"/>
              </a:lnSpc>
              <a:spcBef>
                <a:spcPts val="400"/>
              </a:spcBef>
              <a:spcAft>
                <a:spcPts val="0"/>
              </a:spcAft>
              <a:buSzPts val="2100"/>
              <a:buNone/>
            </a:pPr>
            <a:r>
              <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Content Based Recommendation system</a:t>
            </a:r>
            <a:endParaRPr sz="2400" u="sng">
              <a:latin typeface="Times New Roman"/>
              <a:ea typeface="Times New Roman"/>
              <a:cs typeface="Times New Roman"/>
              <a:sym typeface="Times New Roman"/>
            </a:endParaRPr>
          </a:p>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and its applications</a:t>
            </a:r>
            <a:endParaRPr sz="2400" u="sng">
              <a:latin typeface="Times New Roman"/>
              <a:ea typeface="Times New Roman"/>
              <a:cs typeface="Times New Roman"/>
              <a:sym typeface="Times New Roman"/>
            </a:endParaRPr>
          </a:p>
        </p:txBody>
      </p:sp>
      <p:sp>
        <p:nvSpPr>
          <p:cNvPr id="123" name="Google Shape;123;p11"/>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A content based recommender works with data that the user provides, either explicitly (rating) or implicitly (clicking on a link). </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Based on that data, a user profile is generated, which is then used to make suggestions to the user.</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As the user provides more inputs or takes actions on the recommendations, the engine becomes more and more accurate.</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information source that content-based filtering systems are mostly used with are text documents. A standard approach for term parsing selects single words from documents.</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SzPts val="1100"/>
              <a:buNone/>
            </a:pPr>
            <a:r>
              <a:rPr lang="en" sz="2400" u="sng">
                <a:latin typeface="Times New Roman"/>
                <a:ea typeface="Times New Roman"/>
                <a:cs typeface="Times New Roman"/>
                <a:sym typeface="Times New Roman"/>
              </a:rPr>
              <a:t>Content based RecoSys Contd.</a:t>
            </a:r>
            <a:endParaRPr sz="2400" u="sng">
              <a:latin typeface="Times New Roman"/>
              <a:ea typeface="Times New Roman"/>
              <a:cs typeface="Times New Roman"/>
              <a:sym typeface="Times New Roman"/>
            </a:endParaRPr>
          </a:p>
        </p:txBody>
      </p:sp>
      <p:sp>
        <p:nvSpPr>
          <p:cNvPr id="129" name="Google Shape;129;p12"/>
          <p:cNvSpPr txBox="1"/>
          <p:nvPr>
            <p:ph idx="1" type="body"/>
          </p:nvPr>
        </p:nvSpPr>
        <p:spPr>
          <a:xfrm>
            <a:off x="457200" y="1200150"/>
            <a:ext cx="8229600" cy="3394500"/>
          </a:xfrm>
          <a:prstGeom prst="rect">
            <a:avLst/>
          </a:prstGeom>
          <a:noFill/>
          <a:ln>
            <a:noFill/>
          </a:ln>
        </p:spPr>
        <p:txBody>
          <a:bodyPr anchorCtr="0" anchor="t" bIns="34275" lIns="68575" spcFirstLastPara="1" rIns="68575" wrap="square" tIns="34275">
            <a:noAutofit/>
          </a:bodyPr>
          <a:lstStyle/>
          <a:p>
            <a:pPr indent="0" lvl="0" marL="25400" rtl="0" algn="l">
              <a:lnSpc>
                <a:spcPct val="100000"/>
              </a:lnSpc>
              <a:spcBef>
                <a:spcPts val="500"/>
              </a:spcBef>
              <a:spcAft>
                <a:spcPts val="0"/>
              </a:spcAft>
              <a:buSzPts val="2400"/>
              <a:buNone/>
            </a:pPr>
            <a:r>
              <a:rPr b="1" lang="en" sz="1800">
                <a:latin typeface="Times New Roman"/>
                <a:ea typeface="Times New Roman"/>
                <a:cs typeface="Times New Roman"/>
                <a:sym typeface="Times New Roman"/>
              </a:rPr>
              <a:t>Advantages </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Content-based recommender systems do not use a lot of user data.</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Only requires item data and you can start giving recommendations to users.</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It is viable to give recommendations to even your first customer as long as you have sufficient data to build his user profile</a:t>
            </a:r>
            <a:endParaRPr/>
          </a:p>
          <a:p>
            <a:pPr indent="-165100" lvl="0" marL="342900" marR="0" rtl="0" algn="l">
              <a:lnSpc>
                <a:spcPct val="100000"/>
              </a:lnSpc>
              <a:spcBef>
                <a:spcPts val="500"/>
              </a:spcBef>
              <a:spcAft>
                <a:spcPts val="0"/>
              </a:spcAft>
              <a:buClr>
                <a:schemeClr val="dk1"/>
              </a:buClr>
              <a:buSzPts val="2400"/>
              <a:buFont typeface="Arial"/>
              <a:buNone/>
            </a:pPr>
            <a:r>
              <a:t/>
            </a:r>
            <a:endParaRPr sz="1500">
              <a:latin typeface="Times New Roman"/>
              <a:ea typeface="Times New Roman"/>
              <a:cs typeface="Times New Roman"/>
              <a:sym typeface="Times New Roman"/>
            </a:endParaRPr>
          </a:p>
          <a:p>
            <a:pPr indent="0" lvl="0" marL="25400" rtl="0" algn="l">
              <a:lnSpc>
                <a:spcPct val="100000"/>
              </a:lnSpc>
              <a:spcBef>
                <a:spcPts val="500"/>
              </a:spcBef>
              <a:spcAft>
                <a:spcPts val="0"/>
              </a:spcAft>
              <a:buSzPts val="2400"/>
              <a:buNone/>
            </a:pPr>
            <a:r>
              <a:rPr b="1" lang="en" sz="1800">
                <a:latin typeface="Times New Roman"/>
                <a:ea typeface="Times New Roman"/>
                <a:cs typeface="Times New Roman"/>
                <a:sym typeface="Times New Roman"/>
              </a:rPr>
              <a:t>Challenges </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item data needs to be well distributed</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Recommendations to the user will be mostly substitutes, and not complements.</a:t>
            </a:r>
            <a:endParaRPr/>
          </a:p>
          <a:p>
            <a:pPr indent="-317500" lvl="0" marL="342900" marR="0" rtl="0" algn="l">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Less dynamic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