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02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25/02/2021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25/02/2021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solidFill>
                  <a:srgbClr val="C00000"/>
                </a:solidFill>
                <a:latin typeface="Times New Roman" pitchFamily="18" charset="0"/>
                <a:cs typeface="Times New Roman" pitchFamily="18" charset="0"/>
              </a:rPr>
              <a:t>segmentation de mots arabes manuscrits</a:t>
            </a:r>
            <a:endParaRPr lang="fr-FR" dirty="0"/>
          </a:p>
        </p:txBody>
      </p:sp>
      <p:sp>
        <p:nvSpPr>
          <p:cNvPr id="3" name="Sous-titre 2"/>
          <p:cNvSpPr>
            <a:spLocks noGrp="1"/>
          </p:cNvSpPr>
          <p:nvPr>
            <p:ph type="subTitle" idx="1"/>
          </p:nvPr>
        </p:nvSpPr>
        <p:spPr/>
        <p:txBody>
          <a:bodyPr>
            <a:normAutofit/>
          </a:bodyPr>
          <a:lstStyle/>
          <a:p>
            <a:r>
              <a:rPr lang="fr-FR" sz="3600" b="1" dirty="0" smtClean="0">
                <a:solidFill>
                  <a:schemeClr val="tx1"/>
                </a:solidFill>
                <a:latin typeface="Times New Roman" pitchFamily="18" charset="0"/>
                <a:cs typeface="Times New Roman" pitchFamily="18" charset="0"/>
              </a:rPr>
              <a:t>BAAMAR  ALIA</a:t>
            </a:r>
            <a:endParaRPr lang="fr-FR" sz="3600"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7030A0"/>
                </a:solidFill>
                <a:latin typeface="Times New Roman" pitchFamily="18" charset="0"/>
                <a:cs typeface="Times New Roman" pitchFamily="18" charset="0"/>
              </a:rPr>
              <a:t> Détection de point de segmentation</a:t>
            </a:r>
            <a:r>
              <a:rPr lang="fr-FR" dirty="0" smtClean="0">
                <a:solidFill>
                  <a:srgbClr val="7030A0"/>
                </a:solidFill>
                <a:latin typeface="Times New Roman" pitchFamily="18" charset="0"/>
                <a:cs typeface="Times New Roman" pitchFamily="18" charset="0"/>
              </a:rPr>
              <a:t/>
            </a:r>
            <a:br>
              <a:rPr lang="fr-FR" dirty="0" smtClean="0">
                <a:solidFill>
                  <a:srgbClr val="7030A0"/>
                </a:solidFill>
                <a:latin typeface="Times New Roman" pitchFamily="18" charset="0"/>
                <a:cs typeface="Times New Roman" pitchFamily="18" charset="0"/>
              </a:rPr>
            </a:br>
            <a:endParaRPr lang="fr-FR" dirty="0"/>
          </a:p>
        </p:txBody>
      </p:sp>
      <p:sp>
        <p:nvSpPr>
          <p:cNvPr id="3" name="Espace réservé du contenu 2"/>
          <p:cNvSpPr>
            <a:spLocks noGrp="1"/>
          </p:cNvSpPr>
          <p:nvPr>
            <p:ph idx="1"/>
          </p:nvPr>
        </p:nvSpPr>
        <p:spPr/>
        <p:txBody>
          <a:bodyPr>
            <a:normAutofit/>
          </a:bodyPr>
          <a:lstStyle/>
          <a:p>
            <a:pPr algn="just">
              <a:lnSpc>
                <a:spcPct val="150000"/>
              </a:lnSpc>
              <a:buNone/>
            </a:pPr>
            <a:endParaRPr lang="fr-FR" sz="1800" dirty="0" smtClean="0">
              <a:solidFill>
                <a:srgbClr val="7030A0"/>
              </a:solidFill>
              <a:latin typeface="Times New Roman" pitchFamily="18" charset="0"/>
              <a:cs typeface="Times New Roman" pitchFamily="18" charset="0"/>
            </a:endParaRPr>
          </a:p>
          <a:p>
            <a:pPr algn="just">
              <a:lnSpc>
                <a:spcPct val="150000"/>
              </a:lnSpc>
              <a:buNone/>
            </a:pPr>
            <a:r>
              <a:rPr lang="fr-FR" sz="1800" dirty="0" smtClean="0">
                <a:latin typeface="Times New Roman" pitchFamily="18" charset="0"/>
                <a:cs typeface="Times New Roman" pitchFamily="18" charset="0"/>
              </a:rPr>
              <a:t>     Pour segmenter le mot en caractères, nous avons parcoure le vecteur de projection verticale v :</a:t>
            </a:r>
          </a:p>
          <a:p>
            <a:pPr lvl="0" algn="just">
              <a:lnSpc>
                <a:spcPct val="150000"/>
              </a:lnSpc>
              <a:buNone/>
            </a:pPr>
            <a:r>
              <a:rPr lang="fr-FR" sz="1800" dirty="0" smtClean="0">
                <a:latin typeface="Times New Roman" pitchFamily="18" charset="0"/>
                <a:cs typeface="Times New Roman" pitchFamily="18" charset="0"/>
              </a:rPr>
              <a:t> si v[i] égale  un nombre compris entre la valeur de débuts Vd  et la valeur de fin Vf et le nombre de ces valeurs est supérieur à la taille de segmentation Tseg  alors l'indice de point de segmentation est  au milieu.</a:t>
            </a:r>
          </a:p>
          <a:p>
            <a:pPr lvl="0" algn="just">
              <a:lnSpc>
                <a:spcPct val="150000"/>
              </a:lnSpc>
              <a:buNone/>
            </a:pPr>
            <a:r>
              <a:rPr lang="fr-FR" sz="1800" b="1" dirty="0" smtClean="0">
                <a:latin typeface="Times New Roman" pitchFamily="18" charset="0"/>
                <a:cs typeface="Times New Roman" pitchFamily="18" charset="0"/>
              </a:rPr>
              <a:t> Par exemple:</a:t>
            </a:r>
          </a:p>
          <a:p>
            <a:pPr>
              <a:buNone/>
            </a:pPr>
            <a:endParaRPr lang="fr-FR" dirty="0"/>
          </a:p>
        </p:txBody>
      </p:sp>
      <p:pic>
        <p:nvPicPr>
          <p:cNvPr id="4" name="Image 3" descr="Capture646.PNG"/>
          <p:cNvPicPr>
            <a:picLocks noChangeAspect="1"/>
          </p:cNvPicPr>
          <p:nvPr/>
        </p:nvPicPr>
        <p:blipFill>
          <a:blip r:embed="rId2"/>
          <a:stretch>
            <a:fillRect/>
          </a:stretch>
        </p:blipFill>
        <p:spPr>
          <a:xfrm>
            <a:off x="1000100" y="4786322"/>
            <a:ext cx="6639852" cy="12193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latin typeface="Times New Roman" pitchFamily="18" charset="0"/>
                <a:cs typeface="Times New Roman" pitchFamily="18" charset="0"/>
              </a:rPr>
              <a:t>Amélioration de système de segmentation</a:t>
            </a:r>
            <a:r>
              <a:rPr lang="fr-FR" dirty="0" smtClean="0">
                <a:solidFill>
                  <a:srgbClr val="C00000"/>
                </a:solidFill>
                <a:latin typeface="Times New Roman" pitchFamily="18" charset="0"/>
                <a:cs typeface="Times New Roman" pitchFamily="18" charset="0"/>
              </a:rPr>
              <a:t/>
            </a:r>
            <a:br>
              <a:rPr lang="fr-FR" dirty="0" smtClean="0">
                <a:solidFill>
                  <a:srgbClr val="C00000"/>
                </a:solidFill>
                <a:latin typeface="Times New Roman" pitchFamily="18" charset="0"/>
                <a:cs typeface="Times New Roman" pitchFamily="18" charset="0"/>
              </a:rPr>
            </a:br>
            <a:endParaRPr lang="fr-FR" dirty="0"/>
          </a:p>
        </p:txBody>
      </p:sp>
      <p:sp>
        <p:nvSpPr>
          <p:cNvPr id="3" name="Espace réservé du contenu 2"/>
          <p:cNvSpPr>
            <a:spLocks noGrp="1"/>
          </p:cNvSpPr>
          <p:nvPr>
            <p:ph idx="1"/>
          </p:nvPr>
        </p:nvSpPr>
        <p:spPr/>
        <p:txBody>
          <a:bodyPr>
            <a:normAutofit/>
          </a:bodyPr>
          <a:lstStyle/>
          <a:p>
            <a:pPr algn="just">
              <a:lnSpc>
                <a:spcPct val="150000"/>
              </a:lnSpc>
              <a:buNone/>
            </a:pPr>
            <a:r>
              <a:rPr lang="fr-FR" sz="1900" b="1" dirty="0" smtClean="0">
                <a:solidFill>
                  <a:srgbClr val="C00000"/>
                </a:solidFill>
                <a:latin typeface="Times New Roman" pitchFamily="18" charset="0"/>
                <a:cs typeface="Times New Roman" pitchFamily="18" charset="0"/>
              </a:rPr>
              <a:t>Amélioration de système de segmentation</a:t>
            </a:r>
            <a:endParaRPr lang="fr-FR" sz="1900" dirty="0" smtClean="0">
              <a:solidFill>
                <a:srgbClr val="C00000"/>
              </a:solidFill>
              <a:latin typeface="Times New Roman" pitchFamily="18" charset="0"/>
              <a:cs typeface="Times New Roman" pitchFamily="18" charset="0"/>
            </a:endParaRPr>
          </a:p>
          <a:p>
            <a:pPr lvl="0" algn="just">
              <a:lnSpc>
                <a:spcPct val="150000"/>
              </a:lnSpc>
              <a:buNone/>
            </a:pPr>
            <a:r>
              <a:rPr lang="fr-FR" sz="1900" dirty="0" smtClean="0">
                <a:latin typeface="Times New Roman" pitchFamily="18" charset="0"/>
                <a:cs typeface="Times New Roman" pitchFamily="18" charset="0"/>
              </a:rPr>
              <a:t> Nous donnons une valeur à la variable du seuil de suppression.</a:t>
            </a:r>
          </a:p>
          <a:p>
            <a:pPr lvl="0" algn="just">
              <a:lnSpc>
                <a:spcPct val="150000"/>
              </a:lnSpc>
              <a:buNone/>
            </a:pPr>
            <a:r>
              <a:rPr lang="fr-FR" sz="1900" dirty="0" smtClean="0">
                <a:latin typeface="Times New Roman" pitchFamily="18" charset="0"/>
                <a:cs typeface="Times New Roman" pitchFamily="18" charset="0"/>
              </a:rPr>
              <a:t>Nous trouvons la ligne de base par la projection horizontale </a:t>
            </a:r>
          </a:p>
          <a:p>
            <a:pPr lvl="0" algn="just">
              <a:lnSpc>
                <a:spcPct val="150000"/>
              </a:lnSpc>
              <a:buNone/>
            </a:pPr>
            <a:r>
              <a:rPr lang="fr-FR" sz="1900" dirty="0" smtClean="0">
                <a:latin typeface="Times New Roman" pitchFamily="18" charset="0"/>
                <a:cs typeface="Times New Roman" pitchFamily="18" charset="0"/>
              </a:rPr>
              <a:t>de l'image. La projection horizontale consiste à calculer la somme des pixels noirs pour chaque ligne et  placer la valeur dans le vecteur v. </a:t>
            </a:r>
          </a:p>
          <a:p>
            <a:pPr lvl="0" algn="just">
              <a:lnSpc>
                <a:spcPct val="150000"/>
              </a:lnSpc>
              <a:buNone/>
            </a:pPr>
            <a:r>
              <a:rPr lang="fr-FR" sz="1900" dirty="0" smtClean="0">
                <a:latin typeface="Times New Roman" pitchFamily="18" charset="0"/>
                <a:cs typeface="Times New Roman" pitchFamily="18" charset="0"/>
              </a:rPr>
              <a:t>- La ligne de base est l’indice  de  valeur maximale dans le vecteur v.</a:t>
            </a:r>
          </a:p>
          <a:p>
            <a:pPr>
              <a:buNone/>
            </a:pPr>
            <a:endParaRPr lang="fr-FR" dirty="0"/>
          </a:p>
        </p:txBody>
      </p:sp>
      <p:pic>
        <p:nvPicPr>
          <p:cNvPr id="4" name="Image 3" descr="Capture47ùl.PNG"/>
          <p:cNvPicPr>
            <a:picLocks noChangeAspect="1"/>
          </p:cNvPicPr>
          <p:nvPr/>
        </p:nvPicPr>
        <p:blipFill>
          <a:blip r:embed="rId2"/>
          <a:stretch>
            <a:fillRect/>
          </a:stretch>
        </p:blipFill>
        <p:spPr>
          <a:xfrm>
            <a:off x="1714480" y="5000636"/>
            <a:ext cx="3857652" cy="13573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lvl="0" algn="just">
              <a:lnSpc>
                <a:spcPct val="150000"/>
              </a:lnSpc>
              <a:buNone/>
            </a:pPr>
            <a:r>
              <a:rPr lang="fr-FR" sz="1800" dirty="0" smtClean="0">
                <a:latin typeface="Times New Roman" pitchFamily="18" charset="0"/>
                <a:cs typeface="Times New Roman" pitchFamily="18" charset="0"/>
              </a:rPr>
              <a:t>On calcule la distance entre la ligne de base et le point de segmentation.</a:t>
            </a:r>
          </a:p>
          <a:p>
            <a:pPr lvl="0" algn="just">
              <a:lnSpc>
                <a:spcPct val="150000"/>
              </a:lnSpc>
              <a:buNone/>
            </a:pPr>
            <a:r>
              <a:rPr lang="fr-FR" sz="1800" dirty="0" smtClean="0">
                <a:latin typeface="Times New Roman" pitchFamily="18" charset="0"/>
                <a:cs typeface="Times New Roman" pitchFamily="18" charset="0"/>
              </a:rPr>
              <a:t> Si la distance supérieure à la valeur de seuil de la suppression alors supprime  le point de segmentation. </a:t>
            </a:r>
          </a:p>
          <a:p>
            <a:pPr lvl="0" algn="just">
              <a:lnSpc>
                <a:spcPct val="150000"/>
              </a:lnSpc>
              <a:buNone/>
            </a:pPr>
            <a:r>
              <a:rPr lang="fr-FR" sz="1800" b="1" dirty="0" smtClean="0">
                <a:latin typeface="Times New Roman" pitchFamily="18" charset="0"/>
                <a:cs typeface="Times New Roman" pitchFamily="18" charset="0"/>
              </a:rPr>
              <a:t>Par exemple:</a:t>
            </a:r>
          </a:p>
          <a:p>
            <a:pPr>
              <a:buNone/>
            </a:pPr>
            <a:endParaRPr lang="fr-FR" dirty="0"/>
          </a:p>
        </p:txBody>
      </p:sp>
      <p:pic>
        <p:nvPicPr>
          <p:cNvPr id="4" name="Image 3" descr="Capture125.PNG"/>
          <p:cNvPicPr>
            <a:picLocks noChangeAspect="1"/>
          </p:cNvPicPr>
          <p:nvPr/>
        </p:nvPicPr>
        <p:blipFill>
          <a:blip r:embed="rId2"/>
          <a:stretch>
            <a:fillRect/>
          </a:stretch>
        </p:blipFill>
        <p:spPr>
          <a:xfrm>
            <a:off x="357158" y="3857628"/>
            <a:ext cx="7358114" cy="1785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latin typeface="Times New Roman" pitchFamily="18" charset="0"/>
                <a:cs typeface="Times New Roman" pitchFamily="18" charset="0"/>
              </a:rPr>
              <a:t>Evaluation des résultats</a:t>
            </a:r>
            <a:endParaRPr lang="fr-FR" sz="3200" dirty="0">
              <a:latin typeface="Times New Roman" pitchFamily="18" charset="0"/>
              <a:cs typeface="Times New Roman" pitchFamily="18" charset="0"/>
            </a:endParaRPr>
          </a:p>
        </p:txBody>
      </p:sp>
      <p:sp>
        <p:nvSpPr>
          <p:cNvPr id="5" name="Espace réservé du contenu 4"/>
          <p:cNvSpPr>
            <a:spLocks noGrp="1"/>
          </p:cNvSpPr>
          <p:nvPr>
            <p:ph idx="1"/>
          </p:nvPr>
        </p:nvSpPr>
        <p:spPr/>
        <p:txBody>
          <a:bodyPr>
            <a:normAutofit/>
          </a:bodyPr>
          <a:lstStyle/>
          <a:p>
            <a:pPr algn="just">
              <a:lnSpc>
                <a:spcPct val="150000"/>
              </a:lnSpc>
              <a:buNone/>
            </a:pPr>
            <a:r>
              <a:rPr lang="fr-FR" sz="1800" b="1" dirty="0" smtClean="0">
                <a:solidFill>
                  <a:srgbClr val="00B050"/>
                </a:solidFill>
                <a:latin typeface="Times New Roman" pitchFamily="18" charset="0"/>
                <a:cs typeface="Times New Roman" pitchFamily="18" charset="0"/>
              </a:rPr>
              <a:t>Résultats </a:t>
            </a:r>
            <a:r>
              <a:rPr lang="fr-FR" sz="1800" b="1" dirty="0" smtClean="0">
                <a:solidFill>
                  <a:srgbClr val="00B050"/>
                </a:solidFill>
                <a:latin typeface="Times New Roman" pitchFamily="18" charset="0"/>
                <a:cs typeface="Times New Roman" pitchFamily="18" charset="0"/>
              </a:rPr>
              <a:t>de notre base de données</a:t>
            </a:r>
            <a:endParaRPr lang="fr-FR" sz="1800" dirty="0" smtClean="0">
              <a:solidFill>
                <a:srgbClr val="00B050"/>
              </a:solidFill>
              <a:latin typeface="Times New Roman" pitchFamily="18" charset="0"/>
              <a:cs typeface="Times New Roman" pitchFamily="18" charset="0"/>
            </a:endParaRPr>
          </a:p>
          <a:p>
            <a:pPr algn="just">
              <a:lnSpc>
                <a:spcPct val="150000"/>
              </a:lnSpc>
              <a:buNone/>
            </a:pPr>
            <a:r>
              <a:rPr lang="fr-FR" sz="1800" dirty="0" smtClean="0">
                <a:latin typeface="Times New Roman" pitchFamily="18" charset="0"/>
                <a:cs typeface="Times New Roman" pitchFamily="18" charset="0"/>
              </a:rPr>
              <a:t>Nous avons travaillé sur 123 images de mots arabes manuscrits, nous obtenons des résultats encourageantes. En effet nous avons trouvé un taux de segmentation de 90,55%. Presque tous les erreurs sont en raison du chevauchement entre les </a:t>
            </a:r>
            <a:r>
              <a:rPr lang="fr-FR" sz="1800" dirty="0" smtClean="0">
                <a:latin typeface="Times New Roman" pitchFamily="18" charset="0"/>
                <a:cs typeface="Times New Roman" pitchFamily="18" charset="0"/>
              </a:rPr>
              <a:t>caractères</a:t>
            </a:r>
          </a:p>
          <a:p>
            <a:pPr algn="just">
              <a:lnSpc>
                <a:spcPct val="150000"/>
              </a:lnSpc>
              <a:buNone/>
            </a:pPr>
            <a:endParaRPr lang="fr-F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latin typeface="Times New Roman" pitchFamily="18" charset="0"/>
                <a:cs typeface="Times New Roman" pitchFamily="18" charset="0"/>
              </a:rPr>
              <a:t>conclusion</a:t>
            </a:r>
            <a:endParaRPr lang="fr-FR" sz="3600"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a:bodyPr>
          <a:lstStyle/>
          <a:p>
            <a:pPr>
              <a:buNone/>
            </a:pPr>
            <a:r>
              <a:rPr lang="fr-FR" sz="2000" dirty="0" smtClean="0">
                <a:latin typeface="Times New Roman" pitchFamily="18" charset="0"/>
                <a:cs typeface="Times New Roman" pitchFamily="18" charset="0"/>
              </a:rPr>
              <a:t>Nous avons présenté des concepts généraux liés à la reconnaissance des caractères arabes manuscrites, en précisant les principales méthodes et technique de  la segmentation. Ce travail consiste à la réalisation d’un système reconnaissance de caractères arabes manuscrite, en utilisant une base contenant 172 images de mot</a:t>
            </a:r>
            <a:r>
              <a:rPr lang="en-US" sz="2000" dirty="0" smtClean="0">
                <a:latin typeface="Times New Roman" pitchFamily="18" charset="0"/>
                <a:ea typeface="Open Sans" panose="020B0606030504020204" pitchFamily="34" charset="0"/>
                <a:cs typeface="Times New Roman" pitchFamily="18" charset="0"/>
              </a:rPr>
              <a:t>.</a:t>
            </a:r>
            <a:endParaRPr lang="fr-F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Autofit/>
          </a:bodyPr>
          <a:lstStyle/>
          <a:p>
            <a:pPr>
              <a:buNone/>
            </a:pPr>
            <a:r>
              <a:rPr lang="fr-FR" sz="2800" dirty="0" smtClean="0">
                <a:latin typeface="Times New Roman" pitchFamily="18" charset="0"/>
                <a:cs typeface="Times New Roman" pitchFamily="18" charset="0"/>
              </a:rPr>
              <a:t>Le  script  arabe  est  cursif  par  nature,  il  pose  des  nombreux  problèmes  pour  les systèmes  automatiques  de  reconnaissance  de  l'écriture  manuscrite.  Le  problème  le  plus difficile  dans  conception  d'un  système  de  reconnaissance  de  l'écriture manuscrite  est  la segmentation  des  mots  manuscrits  pour  leur  reconnaissance,  ce  qui  nécessite  beaucoup  de temps et de calcul. D'autre part, les informations locales sont quelque peu négligées dans les systèmes basés sur une analyse globale qui peut réduire considérablement les performances.</a:t>
            </a:r>
            <a:endParaRPr lang="fr-FR" sz="2800" dirty="0">
              <a:latin typeface="Times New Roman" pitchFamily="18" charset="0"/>
              <a:cs typeface="Times New Roman" pitchFamily="18" charset="0"/>
            </a:endParaRPr>
          </a:p>
        </p:txBody>
      </p:sp>
      <p:sp>
        <p:nvSpPr>
          <p:cNvPr id="4" name="Titre 3"/>
          <p:cNvSpPr>
            <a:spLocks noGrp="1"/>
          </p:cNvSpPr>
          <p:nvPr>
            <p:ph type="title"/>
          </p:nvPr>
        </p:nvSpPr>
        <p:spPr/>
        <p:txBody>
          <a:bodyPr/>
          <a:lstStyle/>
          <a:p>
            <a:r>
              <a:rPr lang="fr-FR" dirty="0" smtClean="0"/>
              <a:t>	</a:t>
            </a:r>
            <a:r>
              <a:rPr lang="fr-FR" dirty="0" err="1" smtClean="0">
                <a:latin typeface="Times New Roman" pitchFamily="18" charset="0"/>
                <a:cs typeface="Times New Roman" pitchFamily="18" charset="0"/>
              </a:rPr>
              <a:t>Introdcution</a:t>
            </a:r>
            <a:endParaRPr lang="fr-FR"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latin typeface="Times New Roman" pitchFamily="18" charset="0"/>
                <a:cs typeface="Times New Roman" pitchFamily="18" charset="0"/>
              </a:rPr>
              <a:t>système de reconnaissance</a:t>
            </a:r>
            <a:endParaRPr lang="fr-FR" dirty="0"/>
          </a:p>
        </p:txBody>
      </p:sp>
      <p:sp>
        <p:nvSpPr>
          <p:cNvPr id="3" name="Espace réservé du contenu 2"/>
          <p:cNvSpPr>
            <a:spLocks noGrp="1"/>
          </p:cNvSpPr>
          <p:nvPr>
            <p:ph idx="1"/>
          </p:nvPr>
        </p:nvSpPr>
        <p:spPr/>
        <p:txBody>
          <a:bodyPr>
            <a:normAutofit/>
          </a:bodyPr>
          <a:lstStyle/>
          <a:p>
            <a:pPr>
              <a:buNone/>
            </a:pPr>
            <a:r>
              <a:rPr lang="fr-FR" sz="2000" b="1" dirty="0" smtClean="0">
                <a:latin typeface="Times New Roman" pitchFamily="18" charset="0"/>
                <a:cs typeface="Times New Roman" pitchFamily="18" charset="0"/>
              </a:rPr>
              <a:t>Définition de système de (OCR)</a:t>
            </a:r>
          </a:p>
          <a:p>
            <a:pPr>
              <a:lnSpc>
                <a:spcPct val="150000"/>
              </a:lnSpc>
              <a:buNone/>
            </a:pPr>
            <a:r>
              <a:rPr lang="fr-FR" sz="2000" dirty="0" smtClean="0">
                <a:latin typeface="Times New Roman" pitchFamily="18" charset="0"/>
                <a:cs typeface="Times New Roman" pitchFamily="18" charset="0"/>
              </a:rPr>
              <a:t>Reconnaissance  Optique de Caractères (EN  : Optical  Character  Recognition)  : technique qui à partir d'un  procédé optique, permet à un système  informatique  de lire  et de stocker de façon automatique du texte dactylographié,  imprimé  ou manuscrit  sans qu'on ait à retaper ce dernier.</a:t>
            </a:r>
          </a:p>
          <a:p>
            <a:pPr algn="just">
              <a:lnSpc>
                <a:spcPct val="150000"/>
              </a:lnSpc>
              <a:buNone/>
            </a:pPr>
            <a:r>
              <a:rPr lang="fr-FR" sz="2000" dirty="0" smtClean="0">
                <a:latin typeface="Times New Roman" pitchFamily="18" charset="0"/>
                <a:cs typeface="Times New Roman" pitchFamily="18" charset="0"/>
              </a:rPr>
              <a:t>Un système de reconnaissance fait appel généralement aux étapes suivantes : acquisition, prétraitement, segmentation,  extraction  des  caractéristiques,  classification,  suivi éventuellement d'une phase de post traitement</a:t>
            </a:r>
            <a:endParaRPr lang="fr-F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Espace réservé du contenu 3" descr="-è_çà).PNG"/>
          <p:cNvPicPr>
            <a:picLocks noGrp="1" noChangeAspect="1"/>
          </p:cNvPicPr>
          <p:nvPr>
            <p:ph idx="1"/>
          </p:nvPr>
        </p:nvPicPr>
        <p:blipFill>
          <a:blip r:embed="rId2">
            <a:lum bright="-10000" contrast="40000"/>
          </a:blip>
          <a:stretch>
            <a:fillRect/>
          </a:stretch>
        </p:blipFill>
        <p:spPr>
          <a:xfrm>
            <a:off x="1285852" y="1500174"/>
            <a:ext cx="5929354" cy="3042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428728" y="4857760"/>
            <a:ext cx="4572000" cy="646331"/>
          </a:xfrm>
          <a:prstGeom prst="rect">
            <a:avLst/>
          </a:prstGeom>
        </p:spPr>
        <p:txBody>
          <a:bodyPr>
            <a:spAutoFit/>
          </a:bodyPr>
          <a:lstStyle/>
          <a:p>
            <a:r>
              <a:rPr lang="fr-FR" b="1" dirty="0" smtClean="0">
                <a:latin typeface="Times New Roman" pitchFamily="18" charset="0"/>
                <a:cs typeface="Times New Roman" pitchFamily="18" charset="0"/>
              </a:rPr>
              <a:t>Figure 1:</a:t>
            </a:r>
            <a:r>
              <a:rPr lang="fr-FR" dirty="0" smtClean="0">
                <a:latin typeface="Times New Roman" pitchFamily="18" charset="0"/>
                <a:cs typeface="Times New Roman" pitchFamily="18" charset="0"/>
              </a:rPr>
              <a:t> Schéma général d'un système de reconnaissance de caractères </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pPr lvl="0" algn="just">
              <a:lnSpc>
                <a:spcPct val="150000"/>
              </a:lnSpc>
              <a:buNone/>
            </a:pPr>
            <a:r>
              <a:rPr lang="fr-FR" sz="1800" b="1" dirty="0" smtClean="0">
                <a:solidFill>
                  <a:srgbClr val="C00000"/>
                </a:solidFill>
                <a:latin typeface="Times New Roman" pitchFamily="18" charset="0"/>
                <a:ea typeface="Times New Roman" pitchFamily="18" charset="0"/>
                <a:cs typeface="Times New Roman" pitchFamily="18" charset="0"/>
              </a:rPr>
              <a:t>1 Phase d’acquisition</a:t>
            </a:r>
            <a:endParaRPr lang="fr-FR" sz="1800" dirty="0" smtClean="0">
              <a:solidFill>
                <a:srgbClr val="C00000"/>
              </a:solidFill>
              <a:latin typeface="Times New Roman" pitchFamily="18" charset="0"/>
              <a:cs typeface="Times New Roman" pitchFamily="18" charset="0"/>
            </a:endParaRPr>
          </a:p>
          <a:p>
            <a:pPr lvl="0" algn="just" eaLnBrk="0" hangingPunct="0">
              <a:lnSpc>
                <a:spcPct val="150000"/>
              </a:lnSpc>
              <a:buNone/>
            </a:pPr>
            <a:r>
              <a:rPr lang="fr-FR" sz="1800" dirty="0" smtClean="0">
                <a:latin typeface="Times New Roman" pitchFamily="18" charset="0"/>
                <a:ea typeface="Times New Roman" pitchFamily="18" charset="0"/>
                <a:cs typeface="Times New Roman" pitchFamily="18" charset="0"/>
              </a:rPr>
              <a:t>Les images sont capturées à l'aide de l'appareil photo ou de la souris ou du scanner.</a:t>
            </a:r>
          </a:p>
          <a:p>
            <a:pPr lvl="0" algn="just" eaLnBrk="0" hangingPunct="0">
              <a:lnSpc>
                <a:spcPct val="150000"/>
              </a:lnSpc>
              <a:buNone/>
            </a:pPr>
            <a:r>
              <a:rPr lang="fr-FR" sz="1800" b="1" dirty="0" smtClean="0">
                <a:solidFill>
                  <a:srgbClr val="00B050"/>
                </a:solidFill>
                <a:latin typeface="Times New Roman" pitchFamily="18" charset="0"/>
                <a:ea typeface="Times New Roman" pitchFamily="18" charset="0"/>
                <a:cs typeface="Times New Roman" pitchFamily="18" charset="0"/>
              </a:rPr>
              <a:t>2  Phase de prétraitement</a:t>
            </a:r>
            <a:endParaRPr lang="fr-FR" sz="1800" dirty="0" smtClean="0">
              <a:solidFill>
                <a:srgbClr val="00B050"/>
              </a:solidFill>
              <a:latin typeface="Times New Roman" pitchFamily="18" charset="0"/>
              <a:cs typeface="Times New Roman" pitchFamily="18" charset="0"/>
            </a:endParaRPr>
          </a:p>
          <a:p>
            <a:pPr lvl="0" algn="just" eaLnBrk="0" hangingPunct="0">
              <a:lnSpc>
                <a:spcPct val="150000"/>
              </a:lnSpc>
              <a:buNone/>
            </a:pPr>
            <a:r>
              <a:rPr lang="fr-FR" sz="1800" b="1" dirty="0" smtClean="0">
                <a:latin typeface="Times New Roman" pitchFamily="18" charset="0"/>
                <a:ea typeface="Times New Roman" pitchFamily="18" charset="0"/>
                <a:cs typeface="Times New Roman" pitchFamily="18" charset="0"/>
              </a:rPr>
              <a:t> </a:t>
            </a:r>
            <a:r>
              <a:rPr lang="fr-FR" sz="1800" dirty="0" smtClean="0">
                <a:latin typeface="Times New Roman" pitchFamily="18" charset="0"/>
                <a:ea typeface="Times New Roman" pitchFamily="18" charset="0"/>
                <a:cs typeface="Times New Roman" pitchFamily="18" charset="0"/>
              </a:rPr>
              <a:t>Le prétraitement consiste à préparer les données issues du capteur à la phase suivante. Parmi les opérations de prétraitement généralement utilisées on peut citer : la binarisation, la squelettisation et la normalisation.</a:t>
            </a:r>
            <a:endParaRPr lang="fr-FR" sz="1800" dirty="0" smtClean="0">
              <a:latin typeface="Times New Roman" pitchFamily="18" charset="0"/>
              <a:cs typeface="Times New Roman" pitchFamily="18" charset="0"/>
            </a:endParaRPr>
          </a:p>
          <a:p>
            <a:pPr lvl="0" algn="just" eaLnBrk="0" hangingPunct="0">
              <a:lnSpc>
                <a:spcPct val="150000"/>
              </a:lnSpc>
              <a:buNone/>
            </a:pPr>
            <a:r>
              <a:rPr lang="fr-FR" sz="1800" b="1" dirty="0" smtClean="0">
                <a:solidFill>
                  <a:srgbClr val="FA3232"/>
                </a:solidFill>
                <a:latin typeface="Times New Roman" pitchFamily="18" charset="0"/>
                <a:ea typeface="Times New Roman" pitchFamily="18" charset="0"/>
                <a:cs typeface="Times New Roman" pitchFamily="18" charset="0"/>
              </a:rPr>
              <a:t>3 Phase de segmentation</a:t>
            </a:r>
            <a:endParaRPr lang="fr-FR" sz="1800" dirty="0" smtClean="0">
              <a:solidFill>
                <a:srgbClr val="FA3232"/>
              </a:solidFill>
              <a:latin typeface="Times New Roman" pitchFamily="18" charset="0"/>
              <a:cs typeface="Times New Roman" pitchFamily="18" charset="0"/>
            </a:endParaRPr>
          </a:p>
          <a:p>
            <a:pPr lvl="0" algn="just" eaLnBrk="0" hangingPunct="0">
              <a:lnSpc>
                <a:spcPct val="150000"/>
              </a:lnSpc>
              <a:buNone/>
            </a:pPr>
            <a:r>
              <a:rPr lang="fr-FR" sz="1800" dirty="0" smtClean="0">
                <a:latin typeface="Times New Roman" pitchFamily="18" charset="0"/>
                <a:ea typeface="Times New Roman" pitchFamily="18" charset="0"/>
                <a:cs typeface="Times New Roman" pitchFamily="18" charset="0"/>
              </a:rPr>
              <a:t>L’étape de segmentation permet de diviser l’image en différentes images de taille moins importante  qui peuvent être des graphèmes, des lettres ou bien des sous mots.</a:t>
            </a:r>
            <a:endParaRPr lang="fr-FR" sz="1800" dirty="0" smtClean="0">
              <a:latin typeface="Times New Roman" pitchFamily="18" charset="0"/>
              <a:cs typeface="Times New Roman" pitchFamily="18" charset="0"/>
            </a:endParaRPr>
          </a:p>
          <a:p>
            <a:pPr lvl="0" algn="just" eaLnBrk="0" hangingPunct="0">
              <a:lnSpc>
                <a:spcPct val="150000"/>
              </a:lnSpc>
              <a:buNone/>
            </a:pPr>
            <a:endParaRPr lang="fr-F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pPr lvl="0" algn="just" eaLnBrk="0" hangingPunct="0">
              <a:lnSpc>
                <a:spcPct val="150000"/>
              </a:lnSpc>
              <a:buNone/>
            </a:pPr>
            <a:r>
              <a:rPr lang="fr-FR" b="1" dirty="0" smtClean="0">
                <a:solidFill>
                  <a:srgbClr val="7030A0"/>
                </a:solidFill>
                <a:latin typeface="Times New Roman" pitchFamily="18" charset="0"/>
                <a:ea typeface="Times New Roman" pitchFamily="18" charset="0"/>
                <a:cs typeface="Times New Roman" pitchFamily="18" charset="0"/>
              </a:rPr>
              <a:t>4 Phase d’extraction des caractéristiques</a:t>
            </a:r>
            <a:endParaRPr lang="fr-FR" dirty="0" smtClean="0">
              <a:solidFill>
                <a:srgbClr val="7030A0"/>
              </a:solidFill>
              <a:latin typeface="Times New Roman" pitchFamily="18" charset="0"/>
              <a:cs typeface="Times New Roman" pitchFamily="18" charset="0"/>
            </a:endParaRPr>
          </a:p>
          <a:p>
            <a:pPr lvl="0" algn="just" eaLnBrk="0" hangingPunct="0">
              <a:lnSpc>
                <a:spcPct val="150000"/>
              </a:lnSpc>
              <a:buNone/>
            </a:pPr>
            <a:r>
              <a:rPr lang="fr-FR" dirty="0" smtClean="0">
                <a:latin typeface="Times New Roman" pitchFamily="18" charset="0"/>
                <a:ea typeface="Times New Roman" pitchFamily="18" charset="0"/>
                <a:cs typeface="Times New Roman" pitchFamily="18" charset="0"/>
              </a:rPr>
              <a:t>  L’extraction  des  caractéristiques  souvent  appelées primitives,  consiste  à  représenter  les  données d’entrée (mots, caractères, graphèmes) en un vecteur de primitives de dimension fixe.</a:t>
            </a:r>
            <a:endParaRPr lang="fr-FR" dirty="0" smtClean="0">
              <a:latin typeface="Times New Roman" pitchFamily="18" charset="0"/>
              <a:cs typeface="Times New Roman" pitchFamily="18" charset="0"/>
            </a:endParaRPr>
          </a:p>
          <a:p>
            <a:pPr lvl="0" algn="just" eaLnBrk="0" hangingPunct="0">
              <a:lnSpc>
                <a:spcPct val="150000"/>
              </a:lnSpc>
              <a:buNone/>
            </a:pPr>
            <a:r>
              <a:rPr lang="fr-FR" b="1" dirty="0" smtClean="0">
                <a:solidFill>
                  <a:srgbClr val="C00000"/>
                </a:solidFill>
                <a:latin typeface="Times New Roman" pitchFamily="18" charset="0"/>
                <a:ea typeface="Times New Roman" pitchFamily="18" charset="0"/>
                <a:cs typeface="Times New Roman" pitchFamily="18" charset="0"/>
              </a:rPr>
              <a:t>5 Phase de classification</a:t>
            </a:r>
            <a:endParaRPr lang="fr-FR" dirty="0" smtClean="0">
              <a:solidFill>
                <a:srgbClr val="C00000"/>
              </a:solidFill>
              <a:latin typeface="Times New Roman" pitchFamily="18" charset="0"/>
              <a:cs typeface="Times New Roman" pitchFamily="18" charset="0"/>
            </a:endParaRPr>
          </a:p>
          <a:p>
            <a:pPr lvl="0" algn="just" eaLnBrk="0" hangingPunct="0">
              <a:lnSpc>
                <a:spcPct val="150000"/>
              </a:lnSpc>
              <a:buNone/>
            </a:pPr>
            <a:r>
              <a:rPr lang="fr-FR" dirty="0" smtClean="0">
                <a:latin typeface="Times New Roman" pitchFamily="18" charset="0"/>
                <a:ea typeface="Times New Roman" pitchFamily="18" charset="0"/>
                <a:cs typeface="Times New Roman" pitchFamily="18" charset="0"/>
              </a:rPr>
              <a:t>La  classification  dans  un  système  OCR  regroupe deux  tâches  :  l'apprentissage  et  la reconnaissance  (décision).</a:t>
            </a:r>
            <a:endParaRPr lang="fr-FR" dirty="0" smtClean="0">
              <a:latin typeface="Times New Roman" pitchFamily="18" charset="0"/>
              <a:cs typeface="Times New Roman" pitchFamily="18" charset="0"/>
            </a:endParaRPr>
          </a:p>
          <a:p>
            <a:pPr lvl="0" algn="just" eaLnBrk="0" hangingPunct="0">
              <a:lnSpc>
                <a:spcPct val="150000"/>
              </a:lnSpc>
              <a:buNone/>
            </a:pPr>
            <a:r>
              <a:rPr lang="fr-FR" b="1" dirty="0" smtClean="0">
                <a:solidFill>
                  <a:srgbClr val="00B050"/>
                </a:solidFill>
                <a:latin typeface="Times New Roman" pitchFamily="18" charset="0"/>
                <a:ea typeface="Times New Roman" pitchFamily="18" charset="0"/>
                <a:cs typeface="Times New Roman" pitchFamily="18" charset="0"/>
              </a:rPr>
              <a:t>6 Phase de post  traitement</a:t>
            </a:r>
            <a:endParaRPr lang="fr-FR" dirty="0" smtClean="0">
              <a:solidFill>
                <a:srgbClr val="00B050"/>
              </a:solidFill>
              <a:latin typeface="Times New Roman" pitchFamily="18" charset="0"/>
              <a:cs typeface="Times New Roman" pitchFamily="18" charset="0"/>
            </a:endParaRPr>
          </a:p>
          <a:p>
            <a:pPr lvl="0" algn="just" eaLnBrk="0" hangingPunct="0">
              <a:lnSpc>
                <a:spcPct val="150000"/>
              </a:lnSpc>
              <a:buNone/>
            </a:pPr>
            <a:r>
              <a:rPr lang="fr-FR" dirty="0" smtClean="0">
                <a:latin typeface="Times New Roman" pitchFamily="18" charset="0"/>
                <a:ea typeface="Times New Roman" pitchFamily="18" charset="0"/>
                <a:cs typeface="Times New Roman" pitchFamily="18" charset="0"/>
              </a:rPr>
              <a:t>L'objectif  du  post-traitement  est  l'</a:t>
            </a:r>
            <a:r>
              <a:rPr lang="fr-FR" dirty="0" err="1" smtClean="0">
                <a:latin typeface="Times New Roman" pitchFamily="18" charset="0"/>
                <a:ea typeface="Times New Roman" pitchFamily="18" charset="0"/>
                <a:cs typeface="Times New Roman" pitchFamily="18" charset="0"/>
              </a:rPr>
              <a:t>amélioratio</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latin typeface="Times New Roman" pitchFamily="18" charset="0"/>
                <a:cs typeface="Times New Roman" pitchFamily="18" charset="0"/>
              </a:rPr>
              <a:t>Notre système de segmentation</a:t>
            </a:r>
            <a:endParaRPr lang="fr-FR" sz="2800"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a:bodyPr>
          <a:lstStyle/>
          <a:p>
            <a:pPr algn="just">
              <a:lnSpc>
                <a:spcPct val="150000"/>
              </a:lnSpc>
              <a:buNone/>
            </a:pPr>
            <a:r>
              <a:rPr lang="fr-FR" sz="1900" b="1" dirty="0" smtClean="0">
                <a:solidFill>
                  <a:srgbClr val="0070C0"/>
                </a:solidFill>
                <a:latin typeface="Times New Roman" pitchFamily="18" charset="0"/>
                <a:cs typeface="Times New Roman" pitchFamily="18" charset="0"/>
              </a:rPr>
              <a:t> </a:t>
            </a:r>
            <a:r>
              <a:rPr lang="fr-FR" sz="1900" b="1" dirty="0" smtClean="0">
                <a:solidFill>
                  <a:srgbClr val="0070C0"/>
                </a:solidFill>
                <a:latin typeface="Times New Roman" pitchFamily="18" charset="0"/>
                <a:cs typeface="Times New Roman" pitchFamily="18" charset="0"/>
              </a:rPr>
              <a:t>Prétraitement</a:t>
            </a:r>
            <a:endParaRPr lang="fr-FR" sz="1900" dirty="0" smtClean="0">
              <a:solidFill>
                <a:srgbClr val="0070C0"/>
              </a:solidFill>
              <a:latin typeface="Times New Roman" pitchFamily="18" charset="0"/>
              <a:cs typeface="Times New Roman" pitchFamily="18" charset="0"/>
            </a:endParaRPr>
          </a:p>
          <a:p>
            <a:pPr algn="just">
              <a:lnSpc>
                <a:spcPct val="150000"/>
              </a:lnSpc>
              <a:buNone/>
            </a:pPr>
            <a:r>
              <a:rPr lang="fr-FR" sz="1900" dirty="0" smtClean="0">
                <a:latin typeface="Times New Roman" pitchFamily="18" charset="0"/>
                <a:cs typeface="Times New Roman" pitchFamily="18" charset="0"/>
              </a:rPr>
              <a:t>  Cette étape est importante dans les systèmes de segmentation  afin de supprimer les bruits (de scanner) existe dans les images et élimination de l’espace blanc au tour de l’image pour garder seulement les informations utiles.</a:t>
            </a:r>
          </a:p>
          <a:p>
            <a:pPr algn="just">
              <a:lnSpc>
                <a:spcPct val="150000"/>
              </a:lnSpc>
              <a:buNone/>
            </a:pPr>
            <a:r>
              <a:rPr lang="fr-FR" sz="1900" b="1" dirty="0" smtClean="0">
                <a:latin typeface="Times New Roman" pitchFamily="18" charset="0"/>
                <a:cs typeface="Times New Roman" pitchFamily="18" charset="0"/>
              </a:rPr>
              <a:t>Par exemple:</a:t>
            </a:r>
          </a:p>
          <a:p>
            <a:pPr lvl="0" algn="just" eaLnBrk="0" hangingPunct="0">
              <a:lnSpc>
                <a:spcPct val="150000"/>
              </a:lnSpc>
            </a:pPr>
            <a:endParaRPr lang="fr-FR" dirty="0"/>
          </a:p>
        </p:txBody>
      </p:sp>
      <p:pic>
        <p:nvPicPr>
          <p:cNvPr id="4" name="Image 3" descr="cvb.PNG"/>
          <p:cNvPicPr>
            <a:picLocks noChangeAspect="1"/>
          </p:cNvPicPr>
          <p:nvPr/>
        </p:nvPicPr>
        <p:blipFill>
          <a:blip r:embed="rId2"/>
          <a:stretch>
            <a:fillRect/>
          </a:stretch>
        </p:blipFill>
        <p:spPr>
          <a:xfrm>
            <a:off x="428596" y="4000504"/>
            <a:ext cx="2143140" cy="857256"/>
          </a:xfrm>
          <a:prstGeom prst="rect">
            <a:avLst/>
          </a:prstGeom>
        </p:spPr>
      </p:pic>
      <p:pic>
        <p:nvPicPr>
          <p:cNvPr id="5" name="Image 4" descr="rtgh.PNG"/>
          <p:cNvPicPr>
            <a:picLocks noChangeAspect="1"/>
          </p:cNvPicPr>
          <p:nvPr/>
        </p:nvPicPr>
        <p:blipFill>
          <a:blip r:embed="rId3"/>
          <a:stretch>
            <a:fillRect/>
          </a:stretch>
        </p:blipFill>
        <p:spPr>
          <a:xfrm>
            <a:off x="4786314" y="3929066"/>
            <a:ext cx="2286016" cy="928694"/>
          </a:xfrm>
          <a:prstGeom prst="rect">
            <a:avLst/>
          </a:prstGeom>
        </p:spPr>
      </p:pic>
      <p:cxnSp>
        <p:nvCxnSpPr>
          <p:cNvPr id="7" name="Connecteur droit avec flèche 6"/>
          <p:cNvCxnSpPr/>
          <p:nvPr/>
        </p:nvCxnSpPr>
        <p:spPr>
          <a:xfrm>
            <a:off x="2571736" y="4286256"/>
            <a:ext cx="2214578" cy="714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rgbClr val="FF0000"/>
                </a:solidFill>
                <a:latin typeface="Times New Roman" pitchFamily="18" charset="0"/>
                <a:cs typeface="Times New Roman" pitchFamily="18" charset="0"/>
              </a:rPr>
              <a:t>Projection </a:t>
            </a:r>
            <a:r>
              <a:rPr lang="fr-FR" dirty="0" smtClean="0">
                <a:solidFill>
                  <a:srgbClr val="FF0000"/>
                </a:solidFill>
                <a:latin typeface="Times New Roman" pitchFamily="18" charset="0"/>
                <a:cs typeface="Times New Roman" pitchFamily="18" charset="0"/>
              </a:rPr>
              <a:t>verticale</a:t>
            </a:r>
            <a:br>
              <a:rPr lang="fr-FR" dirty="0" smtClean="0">
                <a:solidFill>
                  <a:srgbClr val="FF0000"/>
                </a:solidFill>
                <a:latin typeface="Times New Roman" pitchFamily="18" charset="0"/>
                <a:cs typeface="Times New Roman" pitchFamily="18" charset="0"/>
              </a:rPr>
            </a:br>
            <a:endParaRPr lang="fr-FR" dirty="0"/>
          </a:p>
        </p:txBody>
      </p:sp>
      <p:sp>
        <p:nvSpPr>
          <p:cNvPr id="3" name="Espace réservé du contenu 2"/>
          <p:cNvSpPr>
            <a:spLocks noGrp="1"/>
          </p:cNvSpPr>
          <p:nvPr>
            <p:ph idx="1"/>
          </p:nvPr>
        </p:nvSpPr>
        <p:spPr/>
        <p:txBody>
          <a:bodyPr>
            <a:normAutofit/>
          </a:bodyPr>
          <a:lstStyle/>
          <a:p>
            <a:pPr algn="just">
              <a:lnSpc>
                <a:spcPct val="150000"/>
              </a:lnSpc>
              <a:buNone/>
            </a:pPr>
            <a:r>
              <a:rPr lang="fr-FR" sz="1800" dirty="0" smtClean="0">
                <a:latin typeface="Times New Roman" pitchFamily="18" charset="0"/>
                <a:cs typeface="Times New Roman" pitchFamily="18" charset="0"/>
              </a:rPr>
              <a:t>Nous </a:t>
            </a:r>
            <a:r>
              <a:rPr lang="fr-FR" sz="1800" dirty="0" smtClean="0">
                <a:latin typeface="Times New Roman" pitchFamily="18" charset="0"/>
                <a:cs typeface="Times New Roman" pitchFamily="18" charset="0"/>
              </a:rPr>
              <a:t>parcourons l'image et calculer la somme  des pixels noirs</a:t>
            </a:r>
          </a:p>
          <a:p>
            <a:pPr algn="just">
              <a:lnSpc>
                <a:spcPct val="150000"/>
              </a:lnSpc>
              <a:buNone/>
            </a:pPr>
            <a:r>
              <a:rPr lang="fr-FR" sz="1800" dirty="0" smtClean="0">
                <a:latin typeface="Times New Roman" pitchFamily="18" charset="0"/>
                <a:cs typeface="Times New Roman" pitchFamily="18" charset="0"/>
              </a:rPr>
              <a:t> dans  chaque  colonne et plaçons les valeurs dans le vecteur v. </a:t>
            </a:r>
          </a:p>
          <a:p>
            <a:pPr algn="just">
              <a:lnSpc>
                <a:spcPct val="150000"/>
              </a:lnSpc>
              <a:buNone/>
            </a:pPr>
            <a:r>
              <a:rPr lang="fr-FR" sz="1800" dirty="0" smtClean="0">
                <a:latin typeface="Times New Roman" pitchFamily="18" charset="0"/>
                <a:cs typeface="Times New Roman" pitchFamily="18" charset="0"/>
              </a:rPr>
              <a:t>Par l’équation :</a:t>
            </a:r>
          </a:p>
          <a:p>
            <a:pPr algn="just">
              <a:lnSpc>
                <a:spcPct val="150000"/>
              </a:lnSpc>
              <a:buNone/>
            </a:pPr>
            <a:r>
              <a:rPr lang="fr-FR" sz="1800" dirty="0" smtClean="0">
                <a:solidFill>
                  <a:srgbClr val="00B050"/>
                </a:solidFill>
                <a:latin typeface="Times New Roman" pitchFamily="18" charset="0"/>
                <a:cs typeface="Times New Roman" pitchFamily="18" charset="0"/>
              </a:rPr>
              <a:t>                    </a:t>
            </a:r>
            <a:endParaRPr lang="fr-FR" sz="1800" dirty="0" smtClean="0">
              <a:solidFill>
                <a:srgbClr val="0070C0"/>
              </a:solidFill>
              <a:latin typeface="Times New Roman" pitchFamily="18" charset="0"/>
              <a:cs typeface="Times New Roman" pitchFamily="18" charset="0"/>
            </a:endParaRPr>
          </a:p>
          <a:p>
            <a:pPr algn="just">
              <a:lnSpc>
                <a:spcPct val="150000"/>
              </a:lnSpc>
              <a:buNone/>
            </a:pPr>
            <a:r>
              <a:rPr lang="fr-FR" sz="1800" dirty="0" smtClean="0">
                <a:latin typeface="Times New Roman" pitchFamily="18" charset="0"/>
                <a:cs typeface="Times New Roman" pitchFamily="18" charset="0"/>
              </a:rPr>
              <a:t>Par exemple:</a:t>
            </a:r>
            <a:endParaRPr lang="fr-FR" sz="1800" dirty="0"/>
          </a:p>
        </p:txBody>
      </p:sp>
      <p:pic>
        <p:nvPicPr>
          <p:cNvPr id="4" name="Picture 18"/>
          <p:cNvPicPr>
            <a:picLocks noChangeAspect="1" noChangeArrowheads="1"/>
          </p:cNvPicPr>
          <p:nvPr/>
        </p:nvPicPr>
        <p:blipFill>
          <a:blip r:embed="rId2"/>
          <a:stretch>
            <a:fillRect/>
          </a:stretch>
        </p:blipFill>
        <p:spPr bwMode="auto">
          <a:xfrm>
            <a:off x="2357422" y="3071810"/>
            <a:ext cx="4071966" cy="642942"/>
          </a:xfrm>
          <a:prstGeom prst="rect">
            <a:avLst/>
          </a:prstGeom>
          <a:noFill/>
        </p:spPr>
      </p:pic>
      <p:pic>
        <p:nvPicPr>
          <p:cNvPr id="5" name="Image 4" descr="projection_verticale.PNG"/>
          <p:cNvPicPr>
            <a:picLocks noChangeAspect="1"/>
          </p:cNvPicPr>
          <p:nvPr/>
        </p:nvPicPr>
        <p:blipFill>
          <a:blip r:embed="rId3"/>
          <a:stretch>
            <a:fillRect/>
          </a:stretch>
        </p:blipFill>
        <p:spPr>
          <a:xfrm>
            <a:off x="2214546" y="4071942"/>
            <a:ext cx="4133200" cy="6429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00B050"/>
                </a:solidFill>
                <a:latin typeface="Times New Roman" pitchFamily="18" charset="0"/>
                <a:cs typeface="Times New Roman" pitchFamily="18" charset="0"/>
              </a:rPr>
              <a:t>Détection </a:t>
            </a:r>
            <a:r>
              <a:rPr lang="fr-FR" b="1" dirty="0" smtClean="0">
                <a:solidFill>
                  <a:srgbClr val="00B050"/>
                </a:solidFill>
                <a:latin typeface="Times New Roman" pitchFamily="18" charset="0"/>
                <a:cs typeface="Times New Roman" pitchFamily="18" charset="0"/>
              </a:rPr>
              <a:t>de sous mots</a:t>
            </a:r>
            <a:r>
              <a:rPr lang="fr-FR" dirty="0" smtClean="0">
                <a:solidFill>
                  <a:srgbClr val="00B050"/>
                </a:solidFill>
                <a:latin typeface="Times New Roman" pitchFamily="18" charset="0"/>
                <a:cs typeface="Times New Roman" pitchFamily="18" charset="0"/>
              </a:rPr>
              <a:t/>
            </a:r>
            <a:br>
              <a:rPr lang="fr-FR" dirty="0" smtClean="0">
                <a:solidFill>
                  <a:srgbClr val="00B050"/>
                </a:solidFill>
                <a:latin typeface="Times New Roman" pitchFamily="18" charset="0"/>
                <a:cs typeface="Times New Roman" pitchFamily="18" charset="0"/>
              </a:rPr>
            </a:br>
            <a:endParaRPr lang="fr-FR" dirty="0"/>
          </a:p>
        </p:txBody>
      </p:sp>
      <p:sp>
        <p:nvSpPr>
          <p:cNvPr id="3" name="Espace réservé du contenu 2"/>
          <p:cNvSpPr>
            <a:spLocks noGrp="1"/>
          </p:cNvSpPr>
          <p:nvPr>
            <p:ph idx="1"/>
          </p:nvPr>
        </p:nvSpPr>
        <p:spPr/>
        <p:txBody>
          <a:bodyPr>
            <a:normAutofit/>
          </a:bodyPr>
          <a:lstStyle/>
          <a:p>
            <a:pPr algn="just">
              <a:lnSpc>
                <a:spcPct val="150000"/>
              </a:lnSpc>
              <a:buNone/>
            </a:pPr>
            <a:r>
              <a:rPr lang="fr-FR" sz="1800" dirty="0" smtClean="0">
                <a:latin typeface="Times New Roman" pitchFamily="18" charset="0"/>
                <a:cs typeface="Times New Roman" pitchFamily="18" charset="0"/>
              </a:rPr>
              <a:t>Pour </a:t>
            </a:r>
            <a:r>
              <a:rPr lang="fr-FR" sz="1800" dirty="0" smtClean="0">
                <a:latin typeface="Times New Roman" pitchFamily="18" charset="0"/>
                <a:cs typeface="Times New Roman" pitchFamily="18" charset="0"/>
              </a:rPr>
              <a:t>obtenir les sous mots , nous avons parcoure le vecteur de projection verticale v :</a:t>
            </a:r>
          </a:p>
          <a:p>
            <a:pPr lvl="0" algn="just">
              <a:lnSpc>
                <a:spcPct val="150000"/>
              </a:lnSpc>
              <a:buNone/>
            </a:pPr>
            <a:r>
              <a:rPr lang="fr-FR" sz="1800" dirty="0" smtClean="0">
                <a:latin typeface="Times New Roman" pitchFamily="18" charset="0"/>
                <a:cs typeface="Times New Roman" pitchFamily="18" charset="0"/>
              </a:rPr>
              <a:t> si v[i] égale zéro  alors  tant que les valeurs après les quelles sont égale zéro alors le point de segmentation est l'indice de point milieu , ensuite nous avant saisie</a:t>
            </a:r>
          </a:p>
          <a:p>
            <a:pPr lvl="0" algn="just">
              <a:lnSpc>
                <a:spcPct val="150000"/>
              </a:lnSpc>
              <a:buNone/>
            </a:pPr>
            <a:r>
              <a:rPr lang="fr-FR" sz="1800" dirty="0" smtClean="0">
                <a:latin typeface="Times New Roman" pitchFamily="18" charset="0"/>
                <a:cs typeface="Times New Roman" pitchFamily="18" charset="0"/>
              </a:rPr>
              <a:t> l’indice et le type de ce point.</a:t>
            </a:r>
          </a:p>
          <a:p>
            <a:pPr lvl="0" algn="just">
              <a:lnSpc>
                <a:spcPct val="150000"/>
              </a:lnSpc>
              <a:buNone/>
            </a:pPr>
            <a:r>
              <a:rPr lang="fr-FR" sz="1800" b="1" dirty="0" smtClean="0">
                <a:latin typeface="Times New Roman" pitchFamily="18" charset="0"/>
                <a:cs typeface="Times New Roman" pitchFamily="18" charset="0"/>
              </a:rPr>
              <a:t>Par exemple:</a:t>
            </a:r>
          </a:p>
          <a:p>
            <a:pPr>
              <a:buNone/>
            </a:pPr>
            <a:endParaRPr lang="fr-FR" dirty="0"/>
          </a:p>
        </p:txBody>
      </p:sp>
      <p:pic>
        <p:nvPicPr>
          <p:cNvPr id="4" name="Image 3" descr="zertyu..bmp"/>
          <p:cNvPicPr>
            <a:picLocks noChangeAspect="1"/>
          </p:cNvPicPr>
          <p:nvPr/>
        </p:nvPicPr>
        <p:blipFill>
          <a:blip r:embed="rId2"/>
          <a:stretch>
            <a:fillRect/>
          </a:stretch>
        </p:blipFill>
        <p:spPr>
          <a:xfrm>
            <a:off x="714348" y="5000636"/>
            <a:ext cx="2857520" cy="1000132"/>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p:spPr>
      </p:pic>
      <p:pic>
        <p:nvPicPr>
          <p:cNvPr id="5" name="Image 4" descr="Capture4587.PNG"/>
          <p:cNvPicPr>
            <a:picLocks noChangeAspect="1"/>
          </p:cNvPicPr>
          <p:nvPr/>
        </p:nvPicPr>
        <p:blipFill>
          <a:blip r:embed="rId3"/>
          <a:stretch>
            <a:fillRect/>
          </a:stretch>
        </p:blipFill>
        <p:spPr>
          <a:xfrm>
            <a:off x="4786314" y="4929198"/>
            <a:ext cx="3000396" cy="1125750"/>
          </a:xfrm>
          <a:prstGeom prst="rect">
            <a:avLst/>
          </a:prstGeom>
        </p:spPr>
      </p:pic>
      <p:cxnSp>
        <p:nvCxnSpPr>
          <p:cNvPr id="7" name="Connecteur droit avec flèche 6"/>
          <p:cNvCxnSpPr>
            <a:stCxn id="4" idx="3"/>
            <a:endCxn id="5" idx="1"/>
          </p:cNvCxnSpPr>
          <p:nvPr/>
        </p:nvCxnSpPr>
        <p:spPr>
          <a:xfrm flipV="1">
            <a:off x="3571868" y="5492073"/>
            <a:ext cx="1214446" cy="86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681</Words>
  <PresentationFormat>Affichage à l'écran (4:3)</PresentationFormat>
  <Paragraphs>55</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segmentation de mots arabes manuscrits</vt:lpstr>
      <vt:lpstr> Introdcution</vt:lpstr>
      <vt:lpstr>système de reconnaissance</vt:lpstr>
      <vt:lpstr>Diapositive 4</vt:lpstr>
      <vt:lpstr>Diapositive 5</vt:lpstr>
      <vt:lpstr>Diapositive 6</vt:lpstr>
      <vt:lpstr>Notre système de segmentation</vt:lpstr>
      <vt:lpstr>Projection verticale </vt:lpstr>
      <vt:lpstr>Détection de sous mots </vt:lpstr>
      <vt:lpstr> Détection de point de segmentation </vt:lpstr>
      <vt:lpstr>Amélioration de système de segmentation </vt:lpstr>
      <vt:lpstr>Diapositive 12</vt:lpstr>
      <vt:lpstr>Evaluation des résultats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de mots arabes manuscrits</dc:title>
  <dc:creator>adrar</dc:creator>
  <cp:lastModifiedBy>adrar</cp:lastModifiedBy>
  <cp:revision>1</cp:revision>
  <dcterms:created xsi:type="dcterms:W3CDTF">2021-02-25T11:04:23Z</dcterms:created>
  <dcterms:modified xsi:type="dcterms:W3CDTF">2021-02-25T11:44:12Z</dcterms:modified>
</cp:coreProperties>
</file>