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20"/>
  </p:notesMasterIdLst>
  <p:sldIdLst>
    <p:sldId id="257" r:id="rId3"/>
    <p:sldId id="258" r:id="rId4"/>
    <p:sldId id="268" r:id="rId5"/>
    <p:sldId id="269" r:id="rId6"/>
    <p:sldId id="272" r:id="rId7"/>
    <p:sldId id="270" r:id="rId8"/>
    <p:sldId id="259" r:id="rId9"/>
    <p:sldId id="260" r:id="rId10"/>
    <p:sldId id="261" r:id="rId11"/>
    <p:sldId id="262" r:id="rId12"/>
    <p:sldId id="271" r:id="rId13"/>
    <p:sldId id="263" r:id="rId14"/>
    <p:sldId id="264" r:id="rId15"/>
    <p:sldId id="265" r:id="rId16"/>
    <p:sldId id="266" r:id="rId17"/>
    <p:sldId id="267" r:id="rId18"/>
    <p:sldId id="256" r:id="rId19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787878"/>
    <a:srgbClr val="939393"/>
    <a:srgbClr val="BBBBBB"/>
    <a:srgbClr val="FFDA7F"/>
    <a:srgbClr val="799BB2"/>
    <a:srgbClr val="C692C2"/>
    <a:srgbClr val="A84D97"/>
    <a:srgbClr val="961B8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2B338-8E41-4638-BB7F-BD2C3068887E}" v="2" dt="2020-01-07T07:26:56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166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 Jakupovic" userId="0d5887a16e569a14" providerId="LiveId" clId="{4DBC4104-33D7-4A41-BCBE-0F11F7C23783}"/>
    <pc:docChg chg="modSld">
      <pc:chgData name="Jasmin Jakupovic" userId="0d5887a16e569a14" providerId="LiveId" clId="{4DBC4104-33D7-4A41-BCBE-0F11F7C23783}" dt="2019-10-27T17:33:06.180" v="58" actId="20577"/>
      <pc:docMkLst>
        <pc:docMk/>
      </pc:docMkLst>
      <pc:sldChg chg="modSp">
        <pc:chgData name="Jasmin Jakupovic" userId="0d5887a16e569a14" providerId="LiveId" clId="{4DBC4104-33D7-4A41-BCBE-0F11F7C23783}" dt="2019-10-27T17:30:56.639" v="3" actId="20577"/>
        <pc:sldMkLst>
          <pc:docMk/>
          <pc:sldMk cId="3943000063" sldId="257"/>
        </pc:sldMkLst>
        <pc:spChg chg="mod">
          <ac:chgData name="Jasmin Jakupovic" userId="0d5887a16e569a14" providerId="LiveId" clId="{4DBC4104-33D7-4A41-BCBE-0F11F7C23783}" dt="2019-10-27T17:30:56.639" v="3" actId="20577"/>
          <ac:spMkLst>
            <pc:docMk/>
            <pc:sldMk cId="3943000063" sldId="257"/>
            <ac:spMk id="3" creationId="{00000000-0000-0000-0000-000000000000}"/>
          </ac:spMkLst>
        </pc:spChg>
      </pc:sldChg>
      <pc:sldChg chg="modSp">
        <pc:chgData name="Jasmin Jakupovic" userId="0d5887a16e569a14" providerId="LiveId" clId="{4DBC4104-33D7-4A41-BCBE-0F11F7C23783}" dt="2019-10-27T17:32:34.758" v="15" actId="20577"/>
        <pc:sldMkLst>
          <pc:docMk/>
          <pc:sldMk cId="744155746" sldId="258"/>
        </pc:sldMkLst>
        <pc:spChg chg="mod">
          <ac:chgData name="Jasmin Jakupovic" userId="0d5887a16e569a14" providerId="LiveId" clId="{4DBC4104-33D7-4A41-BCBE-0F11F7C23783}" dt="2019-10-27T17:32:27.353" v="13" actId="20577"/>
          <ac:spMkLst>
            <pc:docMk/>
            <pc:sldMk cId="744155746" sldId="258"/>
            <ac:spMk id="3" creationId="{00000000-0000-0000-0000-000000000000}"/>
          </ac:spMkLst>
        </pc:spChg>
        <pc:spChg chg="mod">
          <ac:chgData name="Jasmin Jakupovic" userId="0d5887a16e569a14" providerId="LiveId" clId="{4DBC4104-33D7-4A41-BCBE-0F11F7C23783}" dt="2019-10-27T17:32:34.758" v="15" actId="20577"/>
          <ac:spMkLst>
            <pc:docMk/>
            <pc:sldMk cId="744155746" sldId="258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39.199" v="16"/>
        <pc:sldMkLst>
          <pc:docMk/>
          <pc:sldMk cId="199076714" sldId="259"/>
        </pc:sldMkLst>
        <pc:spChg chg="mod">
          <ac:chgData name="Jasmin Jakupovic" userId="0d5887a16e569a14" providerId="LiveId" clId="{4DBC4104-33D7-4A41-BCBE-0F11F7C23783}" dt="2019-10-27T17:32:39.199" v="16"/>
          <ac:spMkLst>
            <pc:docMk/>
            <pc:sldMk cId="199076714" sldId="259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41.511" v="17"/>
        <pc:sldMkLst>
          <pc:docMk/>
          <pc:sldMk cId="1991904524" sldId="260"/>
        </pc:sldMkLst>
        <pc:spChg chg="mod">
          <ac:chgData name="Jasmin Jakupovic" userId="0d5887a16e569a14" providerId="LiveId" clId="{4DBC4104-33D7-4A41-BCBE-0F11F7C23783}" dt="2019-10-27T17:32:41.511" v="17"/>
          <ac:spMkLst>
            <pc:docMk/>
            <pc:sldMk cId="1991904524" sldId="260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43.516" v="18"/>
        <pc:sldMkLst>
          <pc:docMk/>
          <pc:sldMk cId="1167322536" sldId="261"/>
        </pc:sldMkLst>
        <pc:spChg chg="mod">
          <ac:chgData name="Jasmin Jakupovic" userId="0d5887a16e569a14" providerId="LiveId" clId="{4DBC4104-33D7-4A41-BCBE-0F11F7C23783}" dt="2019-10-27T17:32:43.516" v="18"/>
          <ac:spMkLst>
            <pc:docMk/>
            <pc:sldMk cId="1167322536" sldId="261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45.419" v="19"/>
        <pc:sldMkLst>
          <pc:docMk/>
          <pc:sldMk cId="2360348327" sldId="262"/>
        </pc:sldMkLst>
        <pc:spChg chg="mod">
          <ac:chgData name="Jasmin Jakupovic" userId="0d5887a16e569a14" providerId="LiveId" clId="{4DBC4104-33D7-4A41-BCBE-0F11F7C23783}" dt="2019-10-27T17:32:45.419" v="19"/>
          <ac:spMkLst>
            <pc:docMk/>
            <pc:sldMk cId="2360348327" sldId="262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47.598" v="20"/>
        <pc:sldMkLst>
          <pc:docMk/>
          <pc:sldMk cId="4291674731" sldId="263"/>
        </pc:sldMkLst>
        <pc:spChg chg="mod">
          <ac:chgData name="Jasmin Jakupovic" userId="0d5887a16e569a14" providerId="LiveId" clId="{4DBC4104-33D7-4A41-BCBE-0F11F7C23783}" dt="2019-10-27T17:32:47.598" v="20"/>
          <ac:spMkLst>
            <pc:docMk/>
            <pc:sldMk cId="4291674731" sldId="263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49.280" v="21"/>
        <pc:sldMkLst>
          <pc:docMk/>
          <pc:sldMk cId="4203136293" sldId="264"/>
        </pc:sldMkLst>
        <pc:spChg chg="mod">
          <ac:chgData name="Jasmin Jakupovic" userId="0d5887a16e569a14" providerId="LiveId" clId="{4DBC4104-33D7-4A41-BCBE-0F11F7C23783}" dt="2019-10-27T17:32:49.280" v="21"/>
          <ac:spMkLst>
            <pc:docMk/>
            <pc:sldMk cId="4203136293" sldId="264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2:51.439" v="22"/>
        <pc:sldMkLst>
          <pc:docMk/>
          <pc:sldMk cId="3908327045" sldId="265"/>
        </pc:sldMkLst>
        <pc:spChg chg="mod">
          <ac:chgData name="Jasmin Jakupovic" userId="0d5887a16e569a14" providerId="LiveId" clId="{4DBC4104-33D7-4A41-BCBE-0F11F7C23783}" dt="2019-10-27T17:32:51.439" v="22"/>
          <ac:spMkLst>
            <pc:docMk/>
            <pc:sldMk cId="3908327045" sldId="265"/>
            <ac:spMk id="5" creationId="{AC70C090-C4B0-42C3-A67E-B1BFFAF082A7}"/>
          </ac:spMkLst>
        </pc:spChg>
      </pc:sldChg>
      <pc:sldChg chg="modSp">
        <pc:chgData name="Jasmin Jakupovic" userId="0d5887a16e569a14" providerId="LiveId" clId="{4DBC4104-33D7-4A41-BCBE-0F11F7C23783}" dt="2019-10-27T17:33:06.180" v="58" actId="20577"/>
        <pc:sldMkLst>
          <pc:docMk/>
          <pc:sldMk cId="3643694447" sldId="266"/>
        </pc:sldMkLst>
        <pc:spChg chg="mod">
          <ac:chgData name="Jasmin Jakupovic" userId="0d5887a16e569a14" providerId="LiveId" clId="{4DBC4104-33D7-4A41-BCBE-0F11F7C23783}" dt="2019-10-27T17:33:06.180" v="58" actId="20577"/>
          <ac:spMkLst>
            <pc:docMk/>
            <pc:sldMk cId="3643694447" sldId="266"/>
            <ac:spMk id="2" creationId="{00000000-0000-0000-0000-000000000000}"/>
          </ac:spMkLst>
        </pc:spChg>
        <pc:spChg chg="mod">
          <ac:chgData name="Jasmin Jakupovic" userId="0d5887a16e569a14" providerId="LiveId" clId="{4DBC4104-33D7-4A41-BCBE-0F11F7C23783}" dt="2019-10-27T17:32:53.688" v="23"/>
          <ac:spMkLst>
            <pc:docMk/>
            <pc:sldMk cId="3643694447" sldId="266"/>
            <ac:spMk id="5" creationId="{AC70C090-C4B0-42C3-A67E-B1BFFAF082A7}"/>
          </ac:spMkLst>
        </pc:spChg>
      </pc:sldChg>
    </pc:docChg>
  </pc:docChgLst>
  <pc:docChgLst>
    <pc:chgData name="Jasmin Jakupovic" userId="d0432c73-e43d-4bee-a16f-200484270c55" providerId="ADAL" clId="{0252B338-8E41-4638-BB7F-BD2C3068887E}"/>
    <pc:docChg chg="modSld">
      <pc:chgData name="Jasmin Jakupovic" userId="d0432c73-e43d-4bee-a16f-200484270c55" providerId="ADAL" clId="{0252B338-8E41-4638-BB7F-BD2C3068887E}" dt="2020-01-07T07:26:56.707" v="1" actId="20577"/>
      <pc:docMkLst>
        <pc:docMk/>
      </pc:docMkLst>
      <pc:sldChg chg="modSp">
        <pc:chgData name="Jasmin Jakupovic" userId="d0432c73-e43d-4bee-a16f-200484270c55" providerId="ADAL" clId="{0252B338-8E41-4638-BB7F-BD2C3068887E}" dt="2020-01-07T07:26:56.707" v="1" actId="20577"/>
        <pc:sldMkLst>
          <pc:docMk/>
          <pc:sldMk cId="744155746" sldId="258"/>
        </pc:sldMkLst>
        <pc:spChg chg="mod">
          <ac:chgData name="Jasmin Jakupovic" userId="d0432c73-e43d-4bee-a16f-200484270c55" providerId="ADAL" clId="{0252B338-8E41-4638-BB7F-BD2C3068887E}" dt="2020-01-07T07:26:56.707" v="1" actId="20577"/>
          <ac:spMkLst>
            <pc:docMk/>
            <pc:sldMk cId="744155746" sldId="258"/>
            <ac:spMk id="3" creationId="{00000000-0000-0000-0000-000000000000}"/>
          </ac:spMkLst>
        </pc:spChg>
      </pc:sldChg>
    </pc:docChg>
  </pc:docChgLst>
  <pc:docChgLst>
    <pc:chgData name="Jasmin Jakupovic" userId="d0432c73-e43d-4bee-a16f-200484270c55" providerId="ADAL" clId="{21E7B807-06A9-46ED-906E-44E3105480A6}"/>
    <pc:docChg chg="modSld">
      <pc:chgData name="Jasmin Jakupovic" userId="d0432c73-e43d-4bee-a16f-200484270c55" providerId="ADAL" clId="{21E7B807-06A9-46ED-906E-44E3105480A6}" dt="2019-10-28T09:03:34.594" v="6" actId="207"/>
      <pc:docMkLst>
        <pc:docMk/>
      </pc:docMkLst>
      <pc:sldChg chg="modSp">
        <pc:chgData name="Jasmin Jakupovic" userId="d0432c73-e43d-4bee-a16f-200484270c55" providerId="ADAL" clId="{21E7B807-06A9-46ED-906E-44E3105480A6}" dt="2019-10-28T09:03:34.594" v="6" actId="207"/>
        <pc:sldMkLst>
          <pc:docMk/>
          <pc:sldMk cId="744155746" sldId="258"/>
        </pc:sldMkLst>
        <pc:spChg chg="mod">
          <ac:chgData name="Jasmin Jakupovic" userId="d0432c73-e43d-4bee-a16f-200484270c55" providerId="ADAL" clId="{21E7B807-06A9-46ED-906E-44E3105480A6}" dt="2019-10-28T09:03:34.594" v="6" actId="207"/>
          <ac:spMkLst>
            <pc:docMk/>
            <pc:sldMk cId="744155746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2022-11-07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3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739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35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18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200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16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546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177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474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3354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061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398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26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600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21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585858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585858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585858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0192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69099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428400" y="1180800"/>
            <a:ext cx="66096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INSERT 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400" y="2300400"/>
            <a:ext cx="6569075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962880"/>
            <a:ext cx="81036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316523" y="263769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 3"/>
          <p:cNvSpPr/>
          <p:nvPr userDrawn="1"/>
        </p:nvSpPr>
        <p:spPr>
          <a:xfrm>
            <a:off x="501162" y="6150217"/>
            <a:ext cx="8361485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3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140800" y="1695600"/>
            <a:ext cx="31068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140800" y="2631600"/>
            <a:ext cx="31068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22000" y="1206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522000" y="3510000"/>
            <a:ext cx="405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33174" y="1250594"/>
            <a:ext cx="31068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/>
              <a:t>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172" y="2301678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794434" y="2301677"/>
            <a:ext cx="377756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dirty="0" err="1"/>
              <a:t>Insert</a:t>
            </a:r>
            <a:r>
              <a:rPr lang="sv-SE" dirty="0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3353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4600" y="2514600"/>
            <a:ext cx="4102100" cy="1823324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422031" y="298938"/>
            <a:ext cx="8255977" cy="36927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429330" y="1656000"/>
            <a:ext cx="8874000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 dirty="0"/>
              <a:t>INSERT </a:t>
            </a:r>
            <a:br>
              <a:rPr lang="sv-SE" dirty="0"/>
            </a:br>
            <a:r>
              <a:rPr lang="sv-SE" dirty="0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429330" y="4716000"/>
            <a:ext cx="3717925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428400" y="3942000"/>
            <a:ext cx="576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dirty="0" err="1"/>
              <a:t>Insert</a:t>
            </a:r>
            <a:r>
              <a:rPr lang="sv-SE" dirty="0"/>
              <a:t> </a:t>
            </a:r>
            <a:r>
              <a:rPr lang="sv-SE" dirty="0" err="1"/>
              <a:t>Subtitle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69072"/>
            <a:ext cx="5760000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22696"/>
            <a:ext cx="2027526" cy="228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70" r:id="rId6"/>
    <p:sldLayoutId id="2147483687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/>
          <p:nvPr userDrawn="1"/>
        </p:nvCxnSpPr>
        <p:spPr>
          <a:xfrm>
            <a:off x="520700" y="475096"/>
            <a:ext cx="5760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8" title="pic_logoB_white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6604000" y="328720"/>
            <a:ext cx="2027526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Introduktion av EXJOBB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dirty="0"/>
              <a:t>2022-11-09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>
          <a:xfrm>
            <a:off x="428399" y="3942000"/>
            <a:ext cx="6584019" cy="673132"/>
          </a:xfrm>
        </p:spPr>
        <p:txBody>
          <a:bodyPr/>
          <a:lstStyle/>
          <a:p>
            <a:r>
              <a:rPr lang="sv-SE" dirty="0"/>
              <a:t>Jasmin Jakupovic, Anders Arvidsson</a:t>
            </a:r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Aktiviteter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Kursstart</a:t>
            </a:r>
          </a:p>
          <a:p>
            <a:pPr lvl="1"/>
            <a:r>
              <a:rPr lang="sv-SE" b="1" dirty="0"/>
              <a:t>Anmälan om examensarbete (formulär)</a:t>
            </a:r>
          </a:p>
          <a:p>
            <a:pPr lvl="1"/>
            <a:r>
              <a:rPr lang="sv-SE" b="1" dirty="0"/>
              <a:t>Lämnas via Canvas genom redan skapad </a:t>
            </a:r>
            <a:r>
              <a:rPr lang="sv-SE" b="1" dirty="0">
                <a:solidFill>
                  <a:schemeClr val="accent3">
                    <a:lumMod val="75000"/>
                  </a:schemeClr>
                </a:solidFill>
              </a:rPr>
              <a:t>grupp</a:t>
            </a:r>
          </a:p>
          <a:p>
            <a:pPr lvl="1"/>
            <a:r>
              <a:rPr lang="sv-SE" b="1" dirty="0"/>
              <a:t>Kursansvarig granskar behörighet och potential</a:t>
            </a:r>
          </a:p>
          <a:p>
            <a:pPr lvl="1"/>
            <a:r>
              <a:rPr lang="sv-SE" b="1" dirty="0"/>
              <a:t>Om/när godkänd</a:t>
            </a:r>
          </a:p>
          <a:p>
            <a:pPr lvl="2"/>
            <a:r>
              <a:rPr lang="sv-SE" b="1" dirty="0"/>
              <a:t>Kontakta handledaren</a:t>
            </a:r>
          </a:p>
          <a:p>
            <a:pPr lvl="2"/>
            <a:r>
              <a:rPr lang="sv-SE" b="1" dirty="0"/>
              <a:t>Påbörja planeringsrapport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236034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Aktiviteter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Planeringsrapport</a:t>
            </a:r>
          </a:p>
          <a:p>
            <a:pPr lvl="1"/>
            <a:r>
              <a:rPr lang="sv-SE" b="1" dirty="0"/>
              <a:t>Finslipning av forskningsfrågor mm</a:t>
            </a:r>
          </a:p>
          <a:p>
            <a:pPr lvl="1"/>
            <a:r>
              <a:rPr lang="sv-SE" b="1" dirty="0"/>
              <a:t>Val av forskningsmetod etc.</a:t>
            </a:r>
          </a:p>
          <a:p>
            <a:pPr lvl="1"/>
            <a:r>
              <a:rPr lang="sv-SE" b="1" dirty="0"/>
              <a:t>Examinatorn granskar</a:t>
            </a:r>
          </a:p>
          <a:p>
            <a:pPr lvl="2"/>
            <a:r>
              <a:rPr lang="sv-SE" b="1" dirty="0"/>
              <a:t>Två revisioner innan nästa </a:t>
            </a:r>
            <a:r>
              <a:rPr lang="sv-SE" b="1" dirty="0" err="1"/>
              <a:t>dealine</a:t>
            </a:r>
            <a:endParaRPr lang="sv-SE" b="1" dirty="0"/>
          </a:p>
          <a:p>
            <a:pPr lvl="1"/>
            <a:r>
              <a:rPr lang="sv-SE" b="1" dirty="0"/>
              <a:t>Om godkänd innan deadline</a:t>
            </a:r>
          </a:p>
          <a:p>
            <a:pPr lvl="2"/>
            <a:r>
              <a:rPr lang="sv-SE" b="1" dirty="0"/>
              <a:t>Fortsätt arbetet</a:t>
            </a:r>
          </a:p>
          <a:p>
            <a:pPr lvl="1"/>
            <a:r>
              <a:rPr lang="sv-SE" b="1" dirty="0"/>
              <a:t>Om underkänd vid deadline</a:t>
            </a:r>
          </a:p>
          <a:p>
            <a:pPr lvl="2"/>
            <a:r>
              <a:rPr lang="sv-SE" b="1" dirty="0"/>
              <a:t>Välkommen nästa kursstart (vecka 36) med nytt projekt</a:t>
            </a:r>
          </a:p>
          <a:p>
            <a:pPr lvl="2"/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304571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Aktiviteter (3)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Etappredovisning</a:t>
            </a:r>
          </a:p>
          <a:p>
            <a:pPr lvl="1"/>
            <a:r>
              <a:rPr lang="sv-SE" b="1" dirty="0"/>
              <a:t>Planeringsrapport måste vara godkänd</a:t>
            </a:r>
          </a:p>
          <a:p>
            <a:pPr lvl="1"/>
            <a:r>
              <a:rPr lang="sv-SE" b="1" dirty="0"/>
              <a:t>Substantiell skillnad mot planeringsrapporten, alla rubriker satta, genomförande nästan klart etc.</a:t>
            </a:r>
          </a:p>
          <a:p>
            <a:pPr lvl="1"/>
            <a:r>
              <a:rPr lang="sv-SE" b="1" dirty="0"/>
              <a:t>Feedback från examinatorn</a:t>
            </a:r>
          </a:p>
          <a:p>
            <a:pPr lvl="1"/>
            <a:r>
              <a:rPr lang="sv-SE" b="1" dirty="0"/>
              <a:t>Feedback från svensklärare (språket)</a:t>
            </a:r>
          </a:p>
          <a:p>
            <a:pPr lvl="1"/>
            <a:r>
              <a:rPr lang="sv-SE" b="1" dirty="0"/>
              <a:t>Missar deadline? För liten skillnad mot planeringsrapport?</a:t>
            </a:r>
          </a:p>
          <a:p>
            <a:pPr lvl="2"/>
            <a:r>
              <a:rPr lang="sv-SE" b="1" dirty="0"/>
              <a:t>Ta nästa tillfälle…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4291674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Aktiviteter (4)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Framläggning</a:t>
            </a:r>
          </a:p>
          <a:p>
            <a:pPr lvl="1"/>
            <a:r>
              <a:rPr lang="sv-SE" b="1" dirty="0"/>
              <a:t>Rapport laddas upp i Canvas</a:t>
            </a:r>
          </a:p>
          <a:p>
            <a:pPr lvl="1"/>
            <a:r>
              <a:rPr lang="sv-SE" b="1" dirty="0"/>
              <a:t>Handledaren bedömer</a:t>
            </a:r>
          </a:p>
          <a:p>
            <a:pPr lvl="1"/>
            <a:r>
              <a:rPr lang="sv-SE" b="1" dirty="0"/>
              <a:t>Om ok för framläggning</a:t>
            </a:r>
          </a:p>
          <a:p>
            <a:pPr lvl="2"/>
            <a:r>
              <a:rPr lang="sv-SE" b="1" dirty="0"/>
              <a:t>Kan redovisa</a:t>
            </a:r>
          </a:p>
          <a:p>
            <a:pPr lvl="1"/>
            <a:r>
              <a:rPr lang="sv-SE" b="1" dirty="0"/>
              <a:t>Presentation av exjobbet</a:t>
            </a:r>
          </a:p>
          <a:p>
            <a:pPr lvl="1"/>
            <a:r>
              <a:rPr lang="sv-SE" b="1" dirty="0"/>
              <a:t>Försvar av exjobbet</a:t>
            </a:r>
          </a:p>
          <a:p>
            <a:pPr lvl="1"/>
            <a:r>
              <a:rPr lang="sv-SE" b="1" dirty="0"/>
              <a:t>Opponera</a:t>
            </a:r>
          </a:p>
          <a:p>
            <a:pPr lvl="1"/>
            <a:r>
              <a:rPr lang="sv-SE" b="1" dirty="0"/>
              <a:t>Efter framläggning</a:t>
            </a:r>
          </a:p>
          <a:p>
            <a:pPr lvl="2"/>
            <a:r>
              <a:rPr lang="sv-SE" b="1" dirty="0"/>
              <a:t>Komplettering om det behövs…</a:t>
            </a:r>
          </a:p>
          <a:p>
            <a:pPr lvl="2"/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42031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Aktiviteter (5)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Betygsättning och registrering</a:t>
            </a:r>
          </a:p>
          <a:p>
            <a:pPr lvl="1"/>
            <a:r>
              <a:rPr lang="sv-SE" b="1" dirty="0"/>
              <a:t>Reviderade rapporten bedöms</a:t>
            </a:r>
          </a:p>
          <a:p>
            <a:pPr lvl="2"/>
            <a:r>
              <a:rPr lang="sv-SE" b="1" dirty="0"/>
              <a:t>Ta vara på synpunkter från opponenter och handledaren</a:t>
            </a:r>
          </a:p>
          <a:p>
            <a:pPr lvl="1"/>
            <a:r>
              <a:rPr lang="sv-SE" b="1" dirty="0"/>
              <a:t>Betygsättning av examinatorn enligt bedömningsmallen</a:t>
            </a:r>
          </a:p>
          <a:p>
            <a:pPr lvl="1"/>
            <a:r>
              <a:rPr lang="sv-SE" b="1" dirty="0"/>
              <a:t>Om godkänd</a:t>
            </a:r>
          </a:p>
          <a:p>
            <a:pPr lvl="2"/>
            <a:r>
              <a:rPr lang="sv-SE" b="1" dirty="0"/>
              <a:t>Registrering</a:t>
            </a:r>
          </a:p>
          <a:p>
            <a:pPr lvl="2"/>
            <a:r>
              <a:rPr lang="sv-SE" b="1" dirty="0"/>
              <a:t>Arkivering</a:t>
            </a:r>
          </a:p>
          <a:p>
            <a:pPr lvl="1"/>
            <a:r>
              <a:rPr lang="sv-SE" b="1" dirty="0"/>
              <a:t>Om underkänd</a:t>
            </a:r>
          </a:p>
          <a:p>
            <a:pPr lvl="2"/>
            <a:r>
              <a:rPr lang="sv-SE" b="1" dirty="0"/>
              <a:t>Revidera</a:t>
            </a:r>
          </a:p>
          <a:p>
            <a:pPr lvl="2"/>
            <a:r>
              <a:rPr lang="sv-SE" b="1" dirty="0"/>
              <a:t>Max betyg 3</a:t>
            </a:r>
          </a:p>
          <a:p>
            <a:pPr lvl="2"/>
            <a:r>
              <a:rPr lang="sv-SE" b="1" dirty="0"/>
              <a:t>Max 3 examinationer</a:t>
            </a:r>
          </a:p>
          <a:p>
            <a:pPr lvl="2"/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390832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00" y="1180800"/>
            <a:ext cx="8413258" cy="756000"/>
          </a:xfrm>
        </p:spPr>
        <p:txBody>
          <a:bodyPr/>
          <a:lstStyle/>
          <a:p>
            <a:r>
              <a:rPr lang="sv-SE" dirty="0"/>
              <a:t>HÅLLTIDER (Se kurs-PM, prel.)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4E2C1C-A90C-4BB8-8404-262B09F22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50251"/>
              </p:ext>
            </p:extLst>
          </p:nvPr>
        </p:nvGraphicFramePr>
        <p:xfrm>
          <a:off x="830559" y="2160009"/>
          <a:ext cx="388493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18107019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350262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79269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Aktivitet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Alt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Alt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6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Anmälan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7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Planeringsrapport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6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Etappredovisning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9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Framläggning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V22</a:t>
                      </a:r>
                    </a:p>
                    <a:p>
                      <a:r>
                        <a:rPr lang="sv-SE" dirty="0"/>
                        <a:t>V24</a:t>
                      </a:r>
                    </a:p>
                    <a:p>
                      <a:r>
                        <a:rPr lang="sv-SE" dirty="0"/>
                        <a:t>V39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V9 (2024)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267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0F71CE-0FCD-4AA9-82E5-72BD7013C72F}"/>
              </a:ext>
            </a:extLst>
          </p:cNvPr>
          <p:cNvSpPr txBox="1"/>
          <p:nvPr/>
        </p:nvSpPr>
        <p:spPr>
          <a:xfrm>
            <a:off x="830559" y="4505388"/>
            <a:ext cx="7374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Se </a:t>
            </a:r>
            <a:r>
              <a:rPr lang="sv-SE" dirty="0">
                <a:solidFill>
                  <a:srgbClr val="C00000"/>
                </a:solidFill>
              </a:rPr>
              <a:t>deadlines</a:t>
            </a:r>
            <a:r>
              <a:rPr lang="sv-SE" dirty="0"/>
              <a:t> i Kurs-PM.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Andra aktiviteter finns (Kurs-PM visar mer detaljer)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Om ni börjar ”Alt 1” ni behöver inte följa ”Alt 1” hela vägen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9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690" y="2840041"/>
            <a:ext cx="5748342" cy="1162729"/>
          </a:xfrm>
        </p:spPr>
        <p:txBody>
          <a:bodyPr anchor="ctr"/>
          <a:lstStyle/>
          <a:p>
            <a:pPr algn="ctr"/>
            <a:r>
              <a:rPr lang="sv-SE" sz="8800" dirty="0"/>
              <a:t>FRÅGOR?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62977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info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Kurskod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b="1" dirty="0"/>
              <a:t>TETP10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Canvas:</a:t>
            </a:r>
          </a:p>
          <a:p>
            <a:pPr marL="0" indent="0">
              <a:buNone/>
            </a:pPr>
            <a:r>
              <a:rPr lang="sv-SE" b="1" dirty="0"/>
              <a:t>Examensarbete i Datateknik – VT2023</a:t>
            </a:r>
          </a:p>
          <a:p>
            <a:pPr marL="0" indent="0">
              <a:buNone/>
            </a:pPr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7441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Kursplan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1805553"/>
            <a:ext cx="8373437" cy="4513881"/>
          </a:xfrm>
        </p:spPr>
        <p:txBody>
          <a:bodyPr/>
          <a:lstStyle/>
          <a:p>
            <a:pPr marL="0" indent="0">
              <a:buNone/>
            </a:pPr>
            <a:r>
              <a:rPr lang="sv-SE" sz="1200" b="1" dirty="0"/>
              <a:t>Läs den på Canvas, även </a:t>
            </a:r>
            <a:r>
              <a:rPr lang="sv-SE" sz="1200" b="1" dirty="0">
                <a:solidFill>
                  <a:schemeClr val="accent3">
                    <a:lumMod val="75000"/>
                  </a:schemeClr>
                </a:solidFill>
              </a:rPr>
              <a:t>bedömningsmallen</a:t>
            </a:r>
            <a:r>
              <a:rPr lang="sv-SE" sz="1200" b="1" dirty="0"/>
              <a:t> – hur examinatorn kommer att betygsätta arbetet</a:t>
            </a:r>
            <a:br>
              <a:rPr lang="sv-SE" sz="700" b="1" dirty="0"/>
            </a:br>
            <a:br>
              <a:rPr lang="sv-SE" sz="900" b="1" dirty="0"/>
            </a:br>
            <a:r>
              <a:rPr lang="sv-SE" sz="900" b="1" dirty="0"/>
              <a:t>Kunskap och förståelse</a:t>
            </a:r>
          </a:p>
          <a:p>
            <a:r>
              <a:rPr lang="sv-SE" sz="900" dirty="0"/>
              <a:t>- visa kunskap om det valda teknikområdets vetenskapliga grund och dess beprövade erfarenhet samt kännedom om aktuellt forsknings- och utvecklingsarbete</a:t>
            </a:r>
          </a:p>
          <a:p>
            <a:r>
              <a:rPr lang="sv-SE" sz="900" dirty="0"/>
              <a:t>- visa brett kunnande inom det valda teknikområdet och relevant kunskap i matematik och naturvetenskap</a:t>
            </a:r>
          </a:p>
          <a:p>
            <a:pPr marL="0" indent="0">
              <a:buNone/>
            </a:pPr>
            <a:r>
              <a:rPr lang="sv-SE" sz="900" b="1" dirty="0"/>
              <a:t>Färdighet och förmåga</a:t>
            </a:r>
          </a:p>
          <a:p>
            <a:r>
              <a:rPr lang="sv-SE" sz="900" dirty="0"/>
              <a:t>- visa förmåga att med helhetssyn självständigt och kreativt identifiera, formulera och hantera frågeställningar och analysera och utvärdera olika tekniska lösningar</a:t>
            </a:r>
          </a:p>
          <a:p>
            <a:r>
              <a:rPr lang="sv-SE" sz="900" dirty="0"/>
              <a:t>- visa förmåga att planera och med adekvata metoder genomföra uppgifter inom givna ramar</a:t>
            </a:r>
          </a:p>
          <a:p>
            <a:r>
              <a:rPr lang="sv-SE" sz="900" dirty="0"/>
              <a:t>- visa förmåga att kritiskt och systematiskt använda kunskap samt att modellera, simulera, förutsäga eller utvärdera skeenden med utgångspunkt i relevant information</a:t>
            </a:r>
          </a:p>
          <a:p>
            <a:r>
              <a:rPr lang="sv-SE" sz="900" dirty="0"/>
              <a:t>- visa förmåga att utforma och hantera produkter, processer eller system med hänsyn till människors eller organisationers behov och för arbetet relevanta mål för ekonomiskt, socialt och ekologiskt hållbar utveckling</a:t>
            </a:r>
          </a:p>
          <a:p>
            <a:r>
              <a:rPr lang="sv-SE" sz="900" dirty="0"/>
              <a:t>- visa förmåga att muntligt och skriftligt redogöra för och diskutera information, problem och lösningar i dialog med olika grupper</a:t>
            </a:r>
          </a:p>
          <a:p>
            <a:pPr marL="0" indent="0">
              <a:buNone/>
            </a:pPr>
            <a:r>
              <a:rPr lang="sv-SE" sz="900" b="1" dirty="0"/>
              <a:t>Värderingsförmåga och förhållningssätt</a:t>
            </a:r>
          </a:p>
          <a:p>
            <a:r>
              <a:rPr lang="sv-SE" sz="900" dirty="0"/>
              <a:t>- visa förmåga att göra bedömningar med hänsyn till relevanta vetenskapliga, samhälleliga och etiska aspekter</a:t>
            </a:r>
          </a:p>
          <a:p>
            <a:r>
              <a:rPr lang="sv-SE" sz="900" dirty="0"/>
              <a:t>- visa insikt i teknikens möjligheter och begränsningar, deras roll i samhället och människors ansvar för deras nyttjande, inbegripet för arbetet relevanta sociala och ekonomiska aspekter samt miljö- och arbetsmiljöaspekter</a:t>
            </a:r>
          </a:p>
          <a:p>
            <a:r>
              <a:rPr lang="sv-SE" sz="900" dirty="0"/>
              <a:t>- visa förmåga att identifiera sitt behov av ytterligare kunskap och att fortlöpande utveckla sin kompetens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262616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Förkunskapskrav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2300399"/>
            <a:ext cx="8373437" cy="3634351"/>
          </a:xfrm>
        </p:spPr>
        <p:txBody>
          <a:bodyPr/>
          <a:lstStyle/>
          <a:p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Minst 120 godkända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inom programmet</a:t>
            </a:r>
            <a:r>
              <a:rPr lang="sv-SE" sz="1800" b="1" dirty="0"/>
              <a:t>, </a:t>
            </a:r>
          </a:p>
          <a:p>
            <a:r>
              <a:rPr lang="sv-SE" sz="1800" b="1" dirty="0"/>
              <a:t>varav 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minst 60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i avslutade kurser </a:t>
            </a:r>
          </a:p>
          <a:p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och minst 60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i för examensarbetet relevanta kurser inom teknikområdet Datateknik</a:t>
            </a:r>
            <a:r>
              <a:rPr lang="sv-SE" sz="1800" b="1" dirty="0"/>
              <a:t>, </a:t>
            </a:r>
          </a:p>
          <a:p>
            <a:r>
              <a:rPr lang="sv-SE" sz="1800" b="1" dirty="0"/>
              <a:t>samt 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15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matematik </a:t>
            </a:r>
            <a:r>
              <a:rPr lang="sv-SE" sz="1800" b="1" dirty="0"/>
              <a:t>(eller motsvarande kunskaper). </a:t>
            </a:r>
            <a:br>
              <a:rPr lang="sv-SE" sz="1800" b="1" dirty="0"/>
            </a:br>
            <a:br>
              <a:rPr lang="sv-SE" sz="1800" b="1" dirty="0"/>
            </a:b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I kravet om godkända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inom programmet (120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) räknas inte kursen Grundläggande fysik 2, 6 </a:t>
            </a:r>
            <a:r>
              <a:rPr lang="sv-SE" sz="1800" b="1" dirty="0" err="1">
                <a:solidFill>
                  <a:schemeClr val="accent3">
                    <a:lumMod val="7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sv-SE" sz="1800" b="1" dirty="0"/>
              <a:t>(eller motsvarande kurs) (eller motsvarande kunskaper).</a:t>
            </a:r>
            <a:br>
              <a:rPr lang="sv-SE" sz="1800" b="1" dirty="0"/>
            </a:br>
            <a:br>
              <a:rPr lang="sv-SE" sz="1800" b="1" dirty="0"/>
            </a:br>
            <a:r>
              <a:rPr lang="sv-SE" sz="1800" b="1" dirty="0">
                <a:solidFill>
                  <a:schemeClr val="bg1">
                    <a:lumMod val="65000"/>
                  </a:schemeClr>
                </a:solidFill>
              </a:rPr>
              <a:t>Dispens mot förkunskapskraven ges endast om högst 3 </a:t>
            </a:r>
            <a:r>
              <a:rPr lang="sv-SE" sz="1800" b="1" dirty="0" err="1">
                <a:solidFill>
                  <a:schemeClr val="bg1">
                    <a:lumMod val="65000"/>
                  </a:schemeClr>
                </a:solidFill>
              </a:rPr>
              <a:t>hp</a:t>
            </a:r>
            <a:r>
              <a:rPr lang="sv-SE" sz="1800" b="1" dirty="0">
                <a:solidFill>
                  <a:schemeClr val="bg1">
                    <a:lumMod val="65000"/>
                  </a:schemeClr>
                </a:solidFill>
              </a:rPr>
              <a:t> saknas för ett av kraven ovan och övriga två är uppfyllda.</a:t>
            </a:r>
            <a:endParaRPr lang="sv-SE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115246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Förkunskapskrav – Canvas, LADOK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2300399"/>
            <a:ext cx="8373437" cy="3634351"/>
          </a:xfrm>
        </p:spPr>
        <p:txBody>
          <a:bodyPr/>
          <a:lstStyle/>
          <a:p>
            <a:pPr marL="0" indent="0">
              <a:buNone/>
            </a:pPr>
            <a:r>
              <a:rPr lang="sv-SE" sz="1800" b="1" dirty="0">
                <a:solidFill>
                  <a:schemeClr val="accent3">
                    <a:lumMod val="75000"/>
                  </a:schemeClr>
                </a:solidFill>
              </a:rPr>
              <a:t>Carina Jonsson </a:t>
            </a:r>
            <a:r>
              <a:rPr lang="sv-SE" sz="1800" b="1" dirty="0"/>
              <a:t>(</a:t>
            </a:r>
            <a:r>
              <a:rPr lang="sv-SE" sz="1800" b="1" dirty="0" err="1"/>
              <a:t>utb.adm</a:t>
            </a:r>
            <a:r>
              <a:rPr lang="sv-SE" sz="1800" b="1" dirty="0"/>
              <a:t>.) granskar förkunskapskraven och adderar dem som uppfyller kraven till kursen i Canvas. Maila Carina om du uppfyllt villkoren senare och inte blev tillagd samtidigt som övriga.</a:t>
            </a:r>
          </a:p>
          <a:p>
            <a:pPr marL="0" indent="0">
              <a:buNone/>
            </a:pPr>
            <a:r>
              <a:rPr lang="sv-SE" sz="1800" b="1" dirty="0"/>
              <a:t>Om du ändå inte ska göra exjobb under våren, t ex inte lämnar in en anmälan som kan godkännas - be Carina att bli avregistrerad från kursen i Ladok så det blir rätt mot CSN. </a:t>
            </a:r>
            <a:endParaRPr lang="sv-SE" sz="1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402326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 (1)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2300399"/>
            <a:ext cx="8373437" cy="3526963"/>
          </a:xfrm>
        </p:spPr>
        <p:txBody>
          <a:bodyPr/>
          <a:lstStyle/>
          <a:p>
            <a:r>
              <a:rPr lang="sv-SE" b="1" dirty="0"/>
              <a:t>Infopass (nu)</a:t>
            </a:r>
          </a:p>
          <a:p>
            <a:r>
              <a:rPr lang="sv-SE" b="1" dirty="0"/>
              <a:t>Hitta uppdragsgivare</a:t>
            </a:r>
          </a:p>
          <a:p>
            <a:r>
              <a:rPr lang="sv-SE" b="1" dirty="0"/>
              <a:t>Definiera examensarbete</a:t>
            </a:r>
          </a:p>
          <a:p>
            <a:pPr marL="457200" lvl="1" indent="0">
              <a:buNone/>
            </a:pPr>
            <a:r>
              <a:rPr lang="sv-SE" b="1" dirty="0"/>
              <a:t>- Workshops om forskningsfrågor i december och januari </a:t>
            </a:r>
          </a:p>
          <a:p>
            <a:pPr marL="457200" lvl="1" indent="0">
              <a:buNone/>
            </a:pPr>
            <a:r>
              <a:rPr lang="sv-SE" b="1" dirty="0">
                <a:solidFill>
                  <a:srgbClr val="C00000"/>
                </a:solidFill>
              </a:rPr>
              <a:t>- Kursansvariga </a:t>
            </a:r>
            <a:r>
              <a:rPr lang="sv-SE" b="1" dirty="0" err="1">
                <a:solidFill>
                  <a:srgbClr val="C00000"/>
                </a:solidFill>
              </a:rPr>
              <a:t>förgranskar</a:t>
            </a:r>
            <a:r>
              <a:rPr lang="sv-SE" b="1" dirty="0">
                <a:solidFill>
                  <a:srgbClr val="C00000"/>
                </a:solidFill>
              </a:rPr>
              <a:t> inte anmälan!</a:t>
            </a:r>
          </a:p>
          <a:p>
            <a:r>
              <a:rPr lang="sv-SE" b="1" dirty="0"/>
              <a:t>Anmälan lämnas in </a:t>
            </a:r>
            <a:r>
              <a:rPr lang="sv-SE" b="1" u="sng" dirty="0">
                <a:solidFill>
                  <a:schemeClr val="accent3">
                    <a:lumMod val="75000"/>
                  </a:schemeClr>
                </a:solidFill>
              </a:rPr>
              <a:t>före deadline</a:t>
            </a:r>
            <a:r>
              <a:rPr lang="sv-SE" b="1" dirty="0"/>
              <a:t>, blankett i Canvas</a:t>
            </a:r>
          </a:p>
          <a:p>
            <a:r>
              <a:rPr lang="sv-SE" b="1" dirty="0">
                <a:solidFill>
                  <a:schemeClr val="accent3">
                    <a:lumMod val="75000"/>
                  </a:schemeClr>
                </a:solidFill>
              </a:rPr>
              <a:t>Se anmälningsblanketten tidigt, innan företagsbesök</a:t>
            </a:r>
            <a:r>
              <a:rPr lang="sv-SE" b="1" dirty="0"/>
              <a:t>, </a:t>
            </a:r>
            <a:br>
              <a:rPr lang="sv-SE" b="1" dirty="0"/>
            </a:br>
            <a:r>
              <a:rPr lang="sv-SE" b="1" dirty="0"/>
              <a:t>den ger vägledning om vad ett projekt måste innehålla.</a:t>
            </a:r>
          </a:p>
          <a:p>
            <a:r>
              <a:rPr lang="sv-SE" b="1" dirty="0"/>
              <a:t>Handledare och examinator tilldelas till godkända projekt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13906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 (2)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2300400"/>
            <a:ext cx="8373437" cy="3268662"/>
          </a:xfrm>
        </p:spPr>
        <p:txBody>
          <a:bodyPr/>
          <a:lstStyle/>
          <a:p>
            <a:r>
              <a:rPr lang="sv-SE" b="1" dirty="0"/>
              <a:t>Planeringsrapport (max 4 veckor efter start)</a:t>
            </a:r>
          </a:p>
          <a:p>
            <a:r>
              <a:rPr lang="sv-SE" b="1" dirty="0"/>
              <a:t>Etappredovisning</a:t>
            </a:r>
          </a:p>
          <a:p>
            <a:r>
              <a:rPr lang="sv-SE" b="1" dirty="0"/>
              <a:t>Framläggning</a:t>
            </a:r>
          </a:p>
          <a:p>
            <a:pPr lvl="1"/>
            <a:r>
              <a:rPr lang="sv-SE" b="1" dirty="0"/>
              <a:t>Skriftligt rapport med muntlig presentation</a:t>
            </a:r>
          </a:p>
          <a:p>
            <a:pPr lvl="1"/>
            <a:r>
              <a:rPr lang="sv-SE" b="1" dirty="0"/>
              <a:t>Opposition på ett annat examensarbete</a:t>
            </a:r>
          </a:p>
          <a:p>
            <a:r>
              <a:rPr lang="sv-SE" b="1" dirty="0"/>
              <a:t>Slutinlämning</a:t>
            </a:r>
          </a:p>
          <a:p>
            <a:r>
              <a:rPr lang="sv-SE" b="1" dirty="0"/>
              <a:t>Examination och betygsättning</a:t>
            </a:r>
          </a:p>
          <a:p>
            <a:r>
              <a:rPr lang="sv-SE" b="1" dirty="0"/>
              <a:t>Publiceras i Digitala Vetenskapliga Arkivet </a:t>
            </a:r>
            <a:r>
              <a:rPr lang="sv-SE" b="1" dirty="0" err="1"/>
              <a:t>DiVA</a:t>
            </a:r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1990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Examensarbete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28400" y="2300400"/>
            <a:ext cx="6569075" cy="3569458"/>
          </a:xfrm>
        </p:spPr>
        <p:txBody>
          <a:bodyPr/>
          <a:lstStyle/>
          <a:p>
            <a:r>
              <a:rPr lang="sv-SE" b="1" dirty="0"/>
              <a:t>Grupp av två studenter med företag</a:t>
            </a:r>
          </a:p>
          <a:p>
            <a:r>
              <a:rPr lang="sv-SE" b="1" dirty="0"/>
              <a:t>Definiera examensarbete</a:t>
            </a:r>
          </a:p>
          <a:p>
            <a:pPr lvl="1"/>
            <a:r>
              <a:rPr lang="sv-SE" b="1" dirty="0"/>
              <a:t>Enklare forskningsarbete</a:t>
            </a:r>
          </a:p>
          <a:p>
            <a:pPr lvl="1"/>
            <a:r>
              <a:rPr lang="sv-SE" b="1" dirty="0"/>
              <a:t>Avancerat utvecklingsarbete</a:t>
            </a:r>
          </a:p>
          <a:p>
            <a:pPr lvl="1"/>
            <a:r>
              <a:rPr lang="sv-SE" b="1" dirty="0"/>
              <a:t>Avancerat utredningsarbete</a:t>
            </a:r>
          </a:p>
          <a:p>
            <a:pPr lvl="1"/>
            <a:r>
              <a:rPr lang="sv-SE" b="1" dirty="0">
                <a:solidFill>
                  <a:schemeClr val="accent3">
                    <a:lumMod val="75000"/>
                  </a:schemeClr>
                </a:solidFill>
              </a:rPr>
              <a:t>Generaliserbart resultat!</a:t>
            </a:r>
          </a:p>
          <a:p>
            <a:pPr lvl="1"/>
            <a:r>
              <a:rPr lang="sv-SE" b="1" dirty="0">
                <a:solidFill>
                  <a:schemeClr val="accent3">
                    <a:lumMod val="75000"/>
                  </a:schemeClr>
                </a:solidFill>
              </a:rPr>
              <a:t>Utgöra fördjupning i huvudämnet</a:t>
            </a:r>
          </a:p>
          <a:p>
            <a:pPr lvl="1"/>
            <a:r>
              <a:rPr lang="sv-SE" b="1" dirty="0"/>
              <a:t>Bedrivas med vetenskaplig ansats</a:t>
            </a:r>
          </a:p>
          <a:p>
            <a:pPr lvl="1"/>
            <a:r>
              <a:rPr lang="sv-SE" b="1" dirty="0"/>
              <a:t>Publiceras i </a:t>
            </a:r>
            <a:r>
              <a:rPr lang="sv-SE" b="1" dirty="0" err="1"/>
              <a:t>DiVA</a:t>
            </a:r>
            <a:endParaRPr lang="sv-SE" b="1" dirty="0"/>
          </a:p>
          <a:p>
            <a:pPr marL="457200" lvl="1" indent="0">
              <a:buNone/>
            </a:pPr>
            <a:endParaRPr lang="sv-SE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199190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ROLLER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05891" y="2300400"/>
            <a:ext cx="8871497" cy="3268662"/>
          </a:xfrm>
        </p:spPr>
        <p:txBody>
          <a:bodyPr/>
          <a:lstStyle/>
          <a:p>
            <a:r>
              <a:rPr lang="sv-SE" b="1" dirty="0"/>
              <a:t>Kursansvarig</a:t>
            </a:r>
          </a:p>
          <a:p>
            <a:pPr lvl="1"/>
            <a:r>
              <a:rPr lang="sv-SE" b="1" dirty="0"/>
              <a:t>Utser handledare och examinator, schema, </a:t>
            </a:r>
            <a:r>
              <a:rPr lang="sv-SE" b="1" dirty="0" err="1"/>
              <a:t>kursadm</a:t>
            </a:r>
            <a:r>
              <a:rPr lang="sv-SE" b="1" dirty="0"/>
              <a:t>.</a:t>
            </a:r>
          </a:p>
          <a:p>
            <a:r>
              <a:rPr lang="sv-SE" b="1" dirty="0"/>
              <a:t>Handledaren</a:t>
            </a:r>
          </a:p>
          <a:p>
            <a:pPr lvl="1"/>
            <a:r>
              <a:rPr lang="sv-SE" b="1" dirty="0"/>
              <a:t>Tekniskt innehåll och rapportens utformning, kontaktperson</a:t>
            </a:r>
          </a:p>
          <a:p>
            <a:r>
              <a:rPr lang="sv-SE" b="1" dirty="0"/>
              <a:t>Examinatorn</a:t>
            </a:r>
          </a:p>
          <a:p>
            <a:pPr lvl="1"/>
            <a:r>
              <a:rPr lang="sv-SE" b="1" dirty="0"/>
              <a:t>Bedömning av frågeställningar (planeringsrapport), feedback vid etappredovisning, betygsätter färdig rapport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dirty="0"/>
              <a:t>Introduktion av Exjobb – DMP | DIS</a:t>
            </a:r>
          </a:p>
        </p:txBody>
      </p:sp>
    </p:spTree>
    <p:extLst>
      <p:ext uri="{BB962C8B-B14F-4D97-AF65-F5344CB8AC3E}">
        <p14:creationId xmlns:p14="http://schemas.microsoft.com/office/powerpoint/2010/main" val="1167322536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961B77"/>
      </a:accent1>
      <a:accent2>
        <a:srgbClr val="003865"/>
      </a:accent2>
      <a:accent3>
        <a:srgbClr val="FFB500"/>
      </a:accent3>
      <a:accent4>
        <a:srgbClr val="55AAA7"/>
      </a:accent4>
      <a:accent5>
        <a:srgbClr val="EBEBDF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0F6AEF5-EF59-40D9-95AF-2BAA19BFFE1E}" vid="{2D2F3C07-7D6B-4B30-BB1B-814E68A98CC6}"/>
    </a:ext>
  </a:extLst>
</a:theme>
</file>

<file path=ppt/theme/theme2.xml><?xml version="1.0" encoding="utf-8"?>
<a:theme xmlns:a="http://schemas.openxmlformats.org/drawingml/2006/main" name="Gray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961B77"/>
      </a:accent1>
      <a:accent2>
        <a:srgbClr val="003865"/>
      </a:accent2>
      <a:accent3>
        <a:srgbClr val="FFB500"/>
      </a:accent3>
      <a:accent4>
        <a:srgbClr val="55AAA7"/>
      </a:accent4>
      <a:accent5>
        <a:srgbClr val="EBEBDF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0F6AEF5-EF59-40D9-95AF-2BAA19BFFE1E}" vid="{C045A42A-24BE-4C23-BB18-4A704AEC7DE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48d448fc-6e90-4735-82bb-37a9594bea3c</Template>
  <TotalTime>397</TotalTime>
  <Words>950</Words>
  <Application>Microsoft Office PowerPoint</Application>
  <PresentationFormat>Bildspel på skärmen (4:3)</PresentationFormat>
  <Paragraphs>167</Paragraphs>
  <Slides>17</Slides>
  <Notes>15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White</vt:lpstr>
      <vt:lpstr>Gray</vt:lpstr>
      <vt:lpstr>Introduktion av EXJOBB</vt:lpstr>
      <vt:lpstr>info</vt:lpstr>
      <vt:lpstr>Kursplan</vt:lpstr>
      <vt:lpstr>Förkunskapskrav</vt:lpstr>
      <vt:lpstr>Förkunskapskrav – Canvas, LADOK</vt:lpstr>
      <vt:lpstr>Processen (1)</vt:lpstr>
      <vt:lpstr>Processen (2)</vt:lpstr>
      <vt:lpstr>Examensarbete</vt:lpstr>
      <vt:lpstr>ROLLER</vt:lpstr>
      <vt:lpstr>Aktiviteter (1)</vt:lpstr>
      <vt:lpstr>Aktiviteter (2)</vt:lpstr>
      <vt:lpstr>Aktiviteter (3)</vt:lpstr>
      <vt:lpstr>Aktiviteter (4)</vt:lpstr>
      <vt:lpstr>Aktiviteter (5)</vt:lpstr>
      <vt:lpstr>HÅLLTIDER (Se kurs-PM, prel.)</vt:lpstr>
      <vt:lpstr>FRÅGOR?</vt:lpstr>
      <vt:lpstr>PowerPoint-presentation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 av EXJOBB</dc:title>
  <dc:creator>Jasmin Jakupovic</dc:creator>
  <cp:lastModifiedBy>Anders Arvidsson</cp:lastModifiedBy>
  <cp:revision>14</cp:revision>
  <dcterms:created xsi:type="dcterms:W3CDTF">2018-11-21T07:55:27Z</dcterms:created>
  <dcterms:modified xsi:type="dcterms:W3CDTF">2022-11-07T21:13:00Z</dcterms:modified>
</cp:coreProperties>
</file>