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Nunito"/>
      <p:regular r:id="rId35"/>
      <p:bold r:id="rId36"/>
      <p:italic r:id="rId37"/>
      <p:boldItalic r:id="rId38"/>
    </p:embeddedFont>
    <p:embeddedFont>
      <p:font typeface="Averag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759B95-2C88-40A2-A39E-CCDDBFFC894B}">
  <a:tblStyle styleId="{C5759B95-2C88-40A2-A39E-CCDDBFFC89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39" Type="http://schemas.openxmlformats.org/officeDocument/2006/relationships/font" Target="fonts/Average-regular.fntdata"/><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ce99307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ce99307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b1394febb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b1394febb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df4b9238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df4b9238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df4b9238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df4b9238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df4b9238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df4b9238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df4b9238b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df4b9238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df4b9238b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df4b9238b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adf4b9238b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adf4b9238b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adf4b9238b_2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adf4b9238b_2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adf4b9238b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adf4b9238b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Après avoir </a:t>
            </a:r>
            <a:r>
              <a:rPr lang="fr"/>
              <a:t>construit les modèles de prédiction, il est nécessaire d’analyser leurs robustesses face aux changements de variables d’entrées. Pour cela, nous faisons recours à une analyse univariable où nous changerons un paramètre à la fois et en maintenant les autres paramètres fixes et suivre l’évolution des résultats de prédictions en fonction du paramètre concerné.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ce6f93bf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ce6f93bf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b1084592b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b1084592b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Expliquer l’évolution de sensation par rapport à Ta</a:t>
            </a:r>
            <a:endParaRPr/>
          </a:p>
          <a:p>
            <a:pPr indent="-298450" lvl="0" marL="457200" rtl="0" algn="l">
              <a:spcBef>
                <a:spcPts val="0"/>
              </a:spcBef>
              <a:spcAft>
                <a:spcPts val="0"/>
              </a:spcAft>
              <a:buSzPts val="1100"/>
              <a:buChar char="-"/>
            </a:pPr>
            <a:r>
              <a:rPr lang="fr"/>
              <a:t>Expliquer les incohérences des valeurs prédites pour tr, rh, vel</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adf4b9238b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adf4b9238b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Expliquer l’évolution des valeurs prédites par rapport à la variation des paramètres</a:t>
            </a:r>
            <a:endParaRPr/>
          </a:p>
          <a:p>
            <a:pPr indent="-298450" lvl="0" marL="457200" rtl="0" algn="l">
              <a:spcBef>
                <a:spcPts val="0"/>
              </a:spcBef>
              <a:spcAft>
                <a:spcPts val="0"/>
              </a:spcAft>
              <a:buSzPts val="1100"/>
              <a:buChar char="-"/>
            </a:pPr>
            <a:r>
              <a:rPr lang="fr"/>
              <a:t>Mettre le point sur la qualité du 2ème modèle et dire qu’il est plus robuste en comparaison avec le 1er modèle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b1084592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b1084592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 Pour synthétiser, pour répondre à la problématique du projet nous avons abordé deux approches. La 1ère bien que plus simple, il présente un déficit dans sa capacité à anticiper les sensations des gens vu ses performances médiocres. 2ème approche </a:t>
            </a:r>
            <a:r>
              <a:rPr lang="fr">
                <a:solidFill>
                  <a:schemeClr val="dk1"/>
                </a:solidFill>
              </a:rPr>
              <a:t>semble être intéressante</a:t>
            </a:r>
            <a:r>
              <a:rPr lang="fr"/>
              <a:t>, qui consiste à trouver un compromis entre un paramètre objective et calculable qui est le PMV et la sensation thermique qui représente le vote des gens qui peut être exagérés en se servant de l’analyse par composante principale pour créer une nouvelle variable </a:t>
            </a:r>
            <a:endParaRPr/>
          </a:p>
          <a:p>
            <a:pPr indent="0" lvl="0" marL="0" rtl="0" algn="l">
              <a:spcBef>
                <a:spcPts val="0"/>
              </a:spcBef>
              <a:spcAft>
                <a:spcPts val="0"/>
              </a:spcAft>
              <a:buNone/>
            </a:pPr>
            <a:r>
              <a:rPr lang="fr"/>
              <a:t>2/ Détailler les limites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b1394febb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b1394febb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b1394febb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b1394febb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df4b9238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df4b9238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dire qu’on va entrainer un modele pour prédire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12a18c7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12a18c7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ce99307d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ce99307d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source du data set (les différentes sources) et donner le nombre de ligne et de paramètres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12a18c7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12a18c7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source du data set (les différentes sources) et donner le nombre de ligne et de paramètres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df4b9238b_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df4b9238b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expliquer clothing et température, les corrélation températures /  pointer sur le pmv et la thermal sensation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df4b9238b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df4b9238b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ajouter que la première étape c’est de remplir le dataset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ce99307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ce99307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054075" y="1112650"/>
            <a:ext cx="7275900" cy="11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Prédiction du confort thermique</a:t>
            </a:r>
            <a:endParaRPr/>
          </a:p>
        </p:txBody>
      </p:sp>
      <p:sp>
        <p:nvSpPr>
          <p:cNvPr id="129" name="Google Shape;129;p13"/>
          <p:cNvSpPr txBox="1"/>
          <p:nvPr>
            <p:ph idx="1" type="subTitle"/>
          </p:nvPr>
        </p:nvSpPr>
        <p:spPr>
          <a:xfrm>
            <a:off x="726225" y="2796350"/>
            <a:ext cx="1977600" cy="1266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fr" sz="1400"/>
              <a:t>Réalisé par: </a:t>
            </a:r>
            <a:endParaRPr sz="1400"/>
          </a:p>
          <a:p>
            <a:pPr indent="0" lvl="0" marL="0" rtl="0" algn="l">
              <a:lnSpc>
                <a:spcPct val="80000"/>
              </a:lnSpc>
              <a:spcBef>
                <a:spcPts val="0"/>
              </a:spcBef>
              <a:spcAft>
                <a:spcPts val="0"/>
              </a:spcAft>
              <a:buSzPts val="605"/>
              <a:buNone/>
            </a:pPr>
            <a:r>
              <a:t/>
            </a:r>
            <a:endParaRPr sz="1400"/>
          </a:p>
          <a:p>
            <a:pPr indent="0" lvl="0" marL="0" rtl="0" algn="l">
              <a:lnSpc>
                <a:spcPct val="80000"/>
              </a:lnSpc>
              <a:spcBef>
                <a:spcPts val="0"/>
              </a:spcBef>
              <a:spcAft>
                <a:spcPts val="0"/>
              </a:spcAft>
              <a:buSzPts val="605"/>
              <a:buNone/>
            </a:pPr>
            <a:r>
              <a:rPr lang="fr" sz="1400"/>
              <a:t>     NASSA Ayoub</a:t>
            </a:r>
            <a:endParaRPr sz="1400"/>
          </a:p>
          <a:p>
            <a:pPr indent="0" lvl="0" marL="0" rtl="0" algn="l">
              <a:lnSpc>
                <a:spcPct val="80000"/>
              </a:lnSpc>
              <a:spcBef>
                <a:spcPts val="0"/>
              </a:spcBef>
              <a:spcAft>
                <a:spcPts val="0"/>
              </a:spcAft>
              <a:buSzPts val="605"/>
              <a:buNone/>
            </a:pPr>
            <a:r>
              <a:rPr lang="fr" sz="1400"/>
              <a:t>     ESSABBAR Hicham</a:t>
            </a:r>
            <a:endParaRPr sz="1400"/>
          </a:p>
          <a:p>
            <a:pPr indent="0" lvl="0" marL="0" rtl="0" algn="l">
              <a:lnSpc>
                <a:spcPct val="80000"/>
              </a:lnSpc>
              <a:spcBef>
                <a:spcPts val="0"/>
              </a:spcBef>
              <a:spcAft>
                <a:spcPts val="0"/>
              </a:spcAft>
              <a:buSzPts val="605"/>
              <a:buNone/>
            </a:pPr>
            <a:r>
              <a:rPr lang="fr" sz="1400"/>
              <a:t>     BABA Anass</a:t>
            </a:r>
            <a:endParaRPr sz="1400"/>
          </a:p>
          <a:p>
            <a:pPr indent="0" lvl="0" marL="0" rtl="0" algn="l">
              <a:lnSpc>
                <a:spcPct val="80000"/>
              </a:lnSpc>
              <a:spcBef>
                <a:spcPts val="0"/>
              </a:spcBef>
              <a:spcAft>
                <a:spcPts val="0"/>
              </a:spcAft>
              <a:buSzPts val="605"/>
              <a:buNone/>
            </a:pPr>
            <a:r>
              <a:rPr lang="fr" sz="1400"/>
              <a:t>     HATAFI Rami</a:t>
            </a:r>
            <a:endParaRPr sz="1400"/>
          </a:p>
        </p:txBody>
      </p:sp>
      <p:sp>
        <p:nvSpPr>
          <p:cNvPr id="130" name="Google Shape;130;p13"/>
          <p:cNvSpPr txBox="1"/>
          <p:nvPr>
            <p:ph idx="1" type="subTitle"/>
          </p:nvPr>
        </p:nvSpPr>
        <p:spPr>
          <a:xfrm>
            <a:off x="3550550" y="2803875"/>
            <a:ext cx="1977600" cy="11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fr" sz="1400"/>
              <a:t>Encadré par</a:t>
            </a:r>
            <a:r>
              <a:rPr lang="fr" sz="1400"/>
              <a:t>: </a:t>
            </a:r>
            <a:endParaRPr sz="1400"/>
          </a:p>
          <a:p>
            <a:pPr indent="0" lvl="0" marL="0" rtl="0" algn="l">
              <a:lnSpc>
                <a:spcPct val="80000"/>
              </a:lnSpc>
              <a:spcBef>
                <a:spcPts val="0"/>
              </a:spcBef>
              <a:spcAft>
                <a:spcPts val="0"/>
              </a:spcAft>
              <a:buSzPts val="605"/>
              <a:buNone/>
            </a:pPr>
            <a:r>
              <a:rPr lang="fr" sz="1400"/>
              <a:t>     </a:t>
            </a:r>
            <a:endParaRPr sz="1400"/>
          </a:p>
          <a:p>
            <a:pPr indent="0" lvl="0" marL="0" rtl="0" algn="l">
              <a:lnSpc>
                <a:spcPct val="80000"/>
              </a:lnSpc>
              <a:spcBef>
                <a:spcPts val="0"/>
              </a:spcBef>
              <a:spcAft>
                <a:spcPts val="0"/>
              </a:spcAft>
              <a:buSzPts val="605"/>
              <a:buNone/>
            </a:pPr>
            <a:r>
              <a:rPr lang="fr" sz="1400"/>
              <a:t>      M. Benjamin Bertin</a:t>
            </a:r>
            <a:endParaRPr sz="1400"/>
          </a:p>
        </p:txBody>
      </p:sp>
      <p:sp>
        <p:nvSpPr>
          <p:cNvPr id="131" name="Google Shape;131;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32" name="Google Shape;132;p13"/>
          <p:cNvSpPr txBox="1"/>
          <p:nvPr>
            <p:ph idx="1" type="subTitle"/>
          </p:nvPr>
        </p:nvSpPr>
        <p:spPr>
          <a:xfrm>
            <a:off x="6293750" y="2803875"/>
            <a:ext cx="2295000" cy="11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fr" sz="1400"/>
              <a:t>Soutenu devant le jury</a:t>
            </a:r>
            <a:r>
              <a:rPr lang="fr" sz="1400"/>
              <a:t>: </a:t>
            </a:r>
            <a:endParaRPr sz="1400"/>
          </a:p>
          <a:p>
            <a:pPr indent="0" lvl="0" marL="0" rtl="0" algn="l">
              <a:lnSpc>
                <a:spcPct val="80000"/>
              </a:lnSpc>
              <a:spcBef>
                <a:spcPts val="0"/>
              </a:spcBef>
              <a:spcAft>
                <a:spcPts val="0"/>
              </a:spcAft>
              <a:buSzPts val="605"/>
              <a:buNone/>
            </a:pPr>
            <a:r>
              <a:rPr lang="fr" sz="1400"/>
              <a:t>     </a:t>
            </a:r>
            <a:endParaRPr sz="1400"/>
          </a:p>
          <a:p>
            <a:pPr indent="0" lvl="0" marL="0" rtl="0" algn="l">
              <a:lnSpc>
                <a:spcPct val="80000"/>
              </a:lnSpc>
              <a:spcBef>
                <a:spcPts val="0"/>
              </a:spcBef>
              <a:spcAft>
                <a:spcPts val="0"/>
              </a:spcAft>
              <a:buSzPts val="605"/>
              <a:buNone/>
            </a:pPr>
            <a:r>
              <a:rPr lang="fr" sz="1400"/>
              <a:t>      M. Benjamin Bertin</a:t>
            </a:r>
            <a:endParaRPr sz="1400"/>
          </a:p>
          <a:p>
            <a:pPr indent="0" lvl="0" marL="0" rtl="0" algn="l">
              <a:lnSpc>
                <a:spcPct val="80000"/>
              </a:lnSpc>
              <a:spcBef>
                <a:spcPts val="0"/>
              </a:spcBef>
              <a:spcAft>
                <a:spcPts val="0"/>
              </a:spcAft>
              <a:buSzPts val="605"/>
              <a:buNone/>
            </a:pPr>
            <a:r>
              <a:rPr lang="fr" sz="1400"/>
              <a:t>      M. ROUSSET François</a:t>
            </a:r>
            <a:endParaRPr sz="1400"/>
          </a:p>
          <a:p>
            <a:pPr indent="0" lvl="0" marL="0" rtl="0" algn="l">
              <a:lnSpc>
                <a:spcPct val="80000"/>
              </a:lnSpc>
              <a:spcBef>
                <a:spcPts val="0"/>
              </a:spcBef>
              <a:spcAft>
                <a:spcPts val="0"/>
              </a:spcAft>
              <a:buSzPts val="605"/>
              <a:buNone/>
            </a:pPr>
            <a:r>
              <a:rPr lang="fr" sz="1400"/>
              <a:t>      M. BOUSSAID Taha</a:t>
            </a:r>
            <a:endParaRPr sz="1400"/>
          </a:p>
        </p:txBody>
      </p:sp>
      <p:pic>
        <p:nvPicPr>
          <p:cNvPr id="133" name="Google Shape;133;p13"/>
          <p:cNvPicPr preferRelativeResize="0"/>
          <p:nvPr/>
        </p:nvPicPr>
        <p:blipFill rotWithShape="1">
          <a:blip r:embed="rId3">
            <a:alphaModFix/>
          </a:blip>
          <a:srcRect b="0" l="0" r="0" t="8164"/>
          <a:stretch/>
        </p:blipFill>
        <p:spPr>
          <a:xfrm>
            <a:off x="3357925" y="237950"/>
            <a:ext cx="2631024" cy="646100"/>
          </a:xfrm>
          <a:prstGeom prst="rect">
            <a:avLst/>
          </a:prstGeom>
          <a:noFill/>
          <a:ln>
            <a:noFill/>
          </a:ln>
        </p:spPr>
      </p:pic>
      <p:sp>
        <p:nvSpPr>
          <p:cNvPr id="134" name="Google Shape;134;p13"/>
          <p:cNvSpPr txBox="1"/>
          <p:nvPr/>
        </p:nvSpPr>
        <p:spPr>
          <a:xfrm>
            <a:off x="3494000" y="4577775"/>
            <a:ext cx="2295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2"/>
                </a:solidFill>
                <a:latin typeface="Calibri"/>
                <a:ea typeface="Calibri"/>
                <a:cs typeface="Calibri"/>
                <a:sym typeface="Calibri"/>
              </a:rPr>
              <a:t>Année universitaire 2023/2024</a:t>
            </a:r>
            <a:endParaRPr sz="1300">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279525" y="151550"/>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Imputation des données</a:t>
            </a:r>
            <a:endParaRPr b="1"/>
          </a:p>
        </p:txBody>
      </p:sp>
      <p:pic>
        <p:nvPicPr>
          <p:cNvPr id="209" name="Google Shape;209;p22"/>
          <p:cNvPicPr preferRelativeResize="0"/>
          <p:nvPr/>
        </p:nvPicPr>
        <p:blipFill rotWithShape="1">
          <a:blip r:embed="rId3">
            <a:alphaModFix/>
          </a:blip>
          <a:srcRect b="0" l="0" r="0" t="4415"/>
          <a:stretch/>
        </p:blipFill>
        <p:spPr>
          <a:xfrm>
            <a:off x="6063625" y="1518650"/>
            <a:ext cx="2663600" cy="1909550"/>
          </a:xfrm>
          <a:prstGeom prst="rect">
            <a:avLst/>
          </a:prstGeom>
          <a:noFill/>
          <a:ln>
            <a:noFill/>
          </a:ln>
        </p:spPr>
      </p:pic>
      <p:sp>
        <p:nvSpPr>
          <p:cNvPr id="210" name="Google Shape;210;p22"/>
          <p:cNvSpPr txBox="1"/>
          <p:nvPr/>
        </p:nvSpPr>
        <p:spPr>
          <a:xfrm>
            <a:off x="306825" y="1927950"/>
            <a:ext cx="5633100" cy="512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Calibri"/>
              <a:buChar char="●"/>
            </a:pPr>
            <a:r>
              <a:rPr lang="fr" sz="1300">
                <a:solidFill>
                  <a:srgbClr val="233A44"/>
                </a:solidFill>
                <a:latin typeface="Calibri"/>
                <a:ea typeface="Calibri"/>
                <a:cs typeface="Calibri"/>
                <a:sym typeface="Calibri"/>
              </a:rPr>
              <a:t>Le problème : </a:t>
            </a:r>
            <a:r>
              <a:rPr lang="fr" sz="1300">
                <a:solidFill>
                  <a:srgbClr val="0000FF"/>
                </a:solidFill>
                <a:latin typeface="Calibri"/>
                <a:ea typeface="Calibri"/>
                <a:cs typeface="Calibri"/>
                <a:sym typeface="Calibri"/>
              </a:rPr>
              <a:t>Problème d’unité </a:t>
            </a:r>
            <a:r>
              <a:rPr lang="fr" sz="1300">
                <a:latin typeface="Calibri"/>
                <a:ea typeface="Calibri"/>
                <a:cs typeface="Calibri"/>
                <a:sym typeface="Calibri"/>
              </a:rPr>
              <a:t>(</a:t>
            </a:r>
            <a:r>
              <a:rPr lang="fr" sz="1300">
                <a:solidFill>
                  <a:schemeClr val="dk2"/>
                </a:solidFill>
                <a:latin typeface="Calibri"/>
                <a:ea typeface="Calibri"/>
                <a:cs typeface="Calibri"/>
                <a:sym typeface="Calibri"/>
              </a:rPr>
              <a:t>l’unité de métabolisme 1 Met = 58 W)</a:t>
            </a:r>
            <a:endParaRPr sz="1300">
              <a:solidFill>
                <a:schemeClr val="dk2"/>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1300">
              <a:solidFill>
                <a:srgbClr val="FF0000"/>
              </a:solidFill>
              <a:latin typeface="Calibri"/>
              <a:ea typeface="Calibri"/>
              <a:cs typeface="Calibri"/>
              <a:sym typeface="Calibri"/>
            </a:endParaRPr>
          </a:p>
        </p:txBody>
      </p:sp>
      <p:sp>
        <p:nvSpPr>
          <p:cNvPr id="211" name="Google Shape;211;p22"/>
          <p:cNvSpPr txBox="1"/>
          <p:nvPr/>
        </p:nvSpPr>
        <p:spPr>
          <a:xfrm>
            <a:off x="306825" y="2772600"/>
            <a:ext cx="5633100" cy="512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Calibri"/>
              <a:buChar char="●"/>
            </a:pPr>
            <a:r>
              <a:rPr lang="fr" sz="1300">
                <a:solidFill>
                  <a:schemeClr val="dk2"/>
                </a:solidFill>
                <a:latin typeface="Calibri"/>
                <a:ea typeface="Calibri"/>
                <a:cs typeface="Calibri"/>
                <a:sym typeface="Calibri"/>
              </a:rPr>
              <a:t>Remplir les NAN de “met” par </a:t>
            </a:r>
            <a:r>
              <a:rPr b="1" lang="fr" sz="1300">
                <a:solidFill>
                  <a:schemeClr val="dk2"/>
                </a:solidFill>
                <a:latin typeface="Calibri"/>
                <a:ea typeface="Calibri"/>
                <a:cs typeface="Calibri"/>
                <a:sym typeface="Calibri"/>
              </a:rPr>
              <a:t>la moyenne</a:t>
            </a:r>
            <a:r>
              <a:rPr lang="fr" sz="1300">
                <a:solidFill>
                  <a:schemeClr val="dk2"/>
                </a:solidFill>
                <a:latin typeface="Calibri"/>
                <a:ea typeface="Calibri"/>
                <a:cs typeface="Calibri"/>
                <a:sym typeface="Calibri"/>
              </a:rPr>
              <a:t> des activités s’ils existent.</a:t>
            </a:r>
            <a:endParaRPr sz="1300">
              <a:solidFill>
                <a:srgbClr val="233A44"/>
              </a:solidFill>
              <a:latin typeface="Calibri"/>
              <a:ea typeface="Calibri"/>
              <a:cs typeface="Calibri"/>
              <a:sym typeface="Calibri"/>
            </a:endParaRPr>
          </a:p>
        </p:txBody>
      </p:sp>
      <p:sp>
        <p:nvSpPr>
          <p:cNvPr id="212" name="Google Shape;212;p22"/>
          <p:cNvSpPr txBox="1"/>
          <p:nvPr/>
        </p:nvSpPr>
        <p:spPr>
          <a:xfrm>
            <a:off x="0" y="1076050"/>
            <a:ext cx="3770400" cy="355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b="1" lang="fr" sz="1500">
                <a:solidFill>
                  <a:srgbClr val="FF0000"/>
                </a:solidFill>
                <a:latin typeface="Calibri"/>
                <a:ea typeface="Calibri"/>
                <a:cs typeface="Calibri"/>
                <a:sym typeface="Calibri"/>
              </a:rPr>
              <a:t>Le métabolisme :</a:t>
            </a:r>
            <a:endParaRPr b="1" sz="1500">
              <a:solidFill>
                <a:srgbClr val="FF0000"/>
              </a:solidFill>
              <a:latin typeface="Calibri"/>
              <a:ea typeface="Calibri"/>
              <a:cs typeface="Calibri"/>
              <a:sym typeface="Calibri"/>
            </a:endParaRPr>
          </a:p>
        </p:txBody>
      </p:sp>
      <p:sp>
        <p:nvSpPr>
          <p:cNvPr id="213" name="Google Shape;213;p22"/>
          <p:cNvSpPr txBox="1"/>
          <p:nvPr/>
        </p:nvSpPr>
        <p:spPr>
          <a:xfrm>
            <a:off x="922150" y="649625"/>
            <a:ext cx="7726500" cy="355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b="1" lang="fr" sz="1200">
                <a:solidFill>
                  <a:srgbClr val="FF0000"/>
                </a:solidFill>
                <a:latin typeface="Calibri"/>
                <a:ea typeface="Calibri"/>
                <a:cs typeface="Calibri"/>
                <a:sym typeface="Calibri"/>
              </a:rPr>
              <a:t>NB : </a:t>
            </a:r>
            <a:r>
              <a:rPr b="1" lang="fr" sz="1200">
                <a:latin typeface="Calibri"/>
                <a:ea typeface="Calibri"/>
                <a:cs typeface="Calibri"/>
                <a:sym typeface="Calibri"/>
              </a:rPr>
              <a:t>l’imputation concerne que les variable </a:t>
            </a:r>
            <a:r>
              <a:rPr b="1" lang="fr" sz="1200">
                <a:latin typeface="Calibri"/>
                <a:ea typeface="Calibri"/>
                <a:cs typeface="Calibri"/>
                <a:sym typeface="Calibri"/>
              </a:rPr>
              <a:t>nécessaires</a:t>
            </a:r>
            <a:r>
              <a:rPr b="1" lang="fr" sz="1200">
                <a:latin typeface="Calibri"/>
                <a:ea typeface="Calibri"/>
                <a:cs typeface="Calibri"/>
                <a:sym typeface="Calibri"/>
              </a:rPr>
              <a:t> pour déterminer le confort thermique</a:t>
            </a:r>
            <a:endParaRPr b="1" sz="1200">
              <a:latin typeface="Calibri"/>
              <a:ea typeface="Calibri"/>
              <a:cs typeface="Calibri"/>
              <a:sym typeface="Calibri"/>
            </a:endParaRPr>
          </a:p>
        </p:txBody>
      </p:sp>
      <p:sp>
        <p:nvSpPr>
          <p:cNvPr id="214" name="Google Shape;214;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15" name="Google Shape;215;p22"/>
          <p:cNvPicPr preferRelativeResize="0"/>
          <p:nvPr/>
        </p:nvPicPr>
        <p:blipFill>
          <a:blip r:embed="rId4">
            <a:alphaModFix/>
          </a:blip>
          <a:stretch>
            <a:fillRect/>
          </a:stretch>
        </p:blipFill>
        <p:spPr>
          <a:xfrm>
            <a:off x="3371350" y="3237775"/>
            <a:ext cx="1828850" cy="1256075"/>
          </a:xfrm>
          <a:prstGeom prst="rect">
            <a:avLst/>
          </a:prstGeom>
          <a:noFill/>
          <a:ln>
            <a:noFill/>
          </a:ln>
        </p:spPr>
      </p:pic>
      <p:sp>
        <p:nvSpPr>
          <p:cNvPr id="216" name="Google Shape;216;p22"/>
          <p:cNvSpPr txBox="1"/>
          <p:nvPr/>
        </p:nvSpPr>
        <p:spPr>
          <a:xfrm>
            <a:off x="1783725" y="4493850"/>
            <a:ext cx="4649700" cy="3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100">
                <a:solidFill>
                  <a:schemeClr val="dk2"/>
                </a:solidFill>
                <a:latin typeface="Calibri"/>
                <a:ea typeface="Calibri"/>
                <a:cs typeface="Calibri"/>
                <a:sym typeface="Calibri"/>
              </a:rPr>
              <a:t>Coefficient de </a:t>
            </a:r>
            <a:r>
              <a:rPr i="1" lang="fr" sz="1100">
                <a:solidFill>
                  <a:schemeClr val="dk2"/>
                </a:solidFill>
                <a:latin typeface="Calibri"/>
                <a:ea typeface="Calibri"/>
                <a:cs typeface="Calibri"/>
                <a:sym typeface="Calibri"/>
              </a:rPr>
              <a:t>corrélation</a:t>
            </a:r>
            <a:r>
              <a:rPr i="1" lang="fr" sz="1100">
                <a:solidFill>
                  <a:schemeClr val="dk2"/>
                </a:solidFill>
                <a:latin typeface="Calibri"/>
                <a:ea typeface="Calibri"/>
                <a:cs typeface="Calibri"/>
                <a:sym typeface="Calibri"/>
              </a:rPr>
              <a:t> entre ‘met’ et les </a:t>
            </a:r>
            <a:r>
              <a:rPr i="1" lang="fr" sz="1100">
                <a:solidFill>
                  <a:schemeClr val="dk2"/>
                </a:solidFill>
                <a:latin typeface="Calibri"/>
                <a:ea typeface="Calibri"/>
                <a:cs typeface="Calibri"/>
                <a:sym typeface="Calibri"/>
              </a:rPr>
              <a:t>activités à différente durée </a:t>
            </a:r>
            <a:endParaRPr i="1" sz="1100">
              <a:solidFill>
                <a:schemeClr val="dk2"/>
              </a:solidFill>
              <a:latin typeface="Calibri"/>
              <a:ea typeface="Calibri"/>
              <a:cs typeface="Calibri"/>
              <a:sym typeface="Calibri"/>
            </a:endParaRPr>
          </a:p>
        </p:txBody>
      </p:sp>
      <p:sp>
        <p:nvSpPr>
          <p:cNvPr id="217" name="Google Shape;217;p22"/>
          <p:cNvSpPr txBox="1"/>
          <p:nvPr/>
        </p:nvSpPr>
        <p:spPr>
          <a:xfrm>
            <a:off x="6188250" y="3413550"/>
            <a:ext cx="2663700" cy="3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100">
                <a:solidFill>
                  <a:schemeClr val="dk2"/>
                </a:solidFill>
                <a:latin typeface="Calibri"/>
                <a:ea typeface="Calibri"/>
                <a:cs typeface="Calibri"/>
                <a:sym typeface="Calibri"/>
              </a:rPr>
              <a:t>tracé de l’activité après 10 minutes</a:t>
            </a:r>
            <a:endParaRPr i="1" sz="1100">
              <a:solidFill>
                <a:schemeClr val="dk2"/>
              </a:solidFill>
              <a:latin typeface="Calibri"/>
              <a:ea typeface="Calibri"/>
              <a:cs typeface="Calibri"/>
              <a:sym typeface="Calibri"/>
            </a:endParaRPr>
          </a:p>
        </p:txBody>
      </p:sp>
      <p:sp>
        <p:nvSpPr>
          <p:cNvPr id="218" name="Google Shape;218;p22"/>
          <p:cNvSpPr/>
          <p:nvPr/>
        </p:nvSpPr>
        <p:spPr>
          <a:xfrm flipH="1" rot="10800000">
            <a:off x="3053950" y="3244000"/>
            <a:ext cx="241200" cy="590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9" name="Google Shape;219;p22"/>
          <p:cNvSpPr txBox="1"/>
          <p:nvPr/>
        </p:nvSpPr>
        <p:spPr>
          <a:xfrm>
            <a:off x="306825" y="1429975"/>
            <a:ext cx="5633100" cy="512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33A44"/>
              </a:buClr>
              <a:buSzPts val="1300"/>
              <a:buFont typeface="Calibri"/>
              <a:buChar char="●"/>
            </a:pPr>
            <a:r>
              <a:rPr lang="fr" sz="1300">
                <a:solidFill>
                  <a:srgbClr val="233A44"/>
                </a:solidFill>
                <a:latin typeface="Calibri"/>
                <a:ea typeface="Calibri"/>
                <a:cs typeface="Calibri"/>
                <a:sym typeface="Calibri"/>
              </a:rPr>
              <a:t> 13% de valeurs manquantes</a:t>
            </a:r>
            <a:endParaRPr sz="1300">
              <a:solidFill>
                <a:srgbClr val="FF0000"/>
              </a:solidFill>
              <a:latin typeface="Calibri"/>
              <a:ea typeface="Calibri"/>
              <a:cs typeface="Calibri"/>
              <a:sym typeface="Calibri"/>
            </a:endParaRPr>
          </a:p>
        </p:txBody>
      </p:sp>
      <p:sp>
        <p:nvSpPr>
          <p:cNvPr id="220" name="Google Shape;220;p22"/>
          <p:cNvSpPr txBox="1"/>
          <p:nvPr/>
        </p:nvSpPr>
        <p:spPr>
          <a:xfrm>
            <a:off x="458250" y="2417700"/>
            <a:ext cx="22158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00FF"/>
                </a:solidFill>
                <a:latin typeface="Calibri"/>
                <a:ea typeface="Calibri"/>
                <a:cs typeface="Calibri"/>
                <a:sym typeface="Calibri"/>
              </a:rPr>
              <a:t>1ere imputation :</a:t>
            </a:r>
            <a:endParaRPr>
              <a:solidFill>
                <a:srgbClr val="0000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279525" y="151550"/>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Imputation des données</a:t>
            </a:r>
            <a:endParaRPr b="1"/>
          </a:p>
        </p:txBody>
      </p:sp>
      <p:sp>
        <p:nvSpPr>
          <p:cNvPr id="226" name="Google Shape;226;p23"/>
          <p:cNvSpPr txBox="1"/>
          <p:nvPr/>
        </p:nvSpPr>
        <p:spPr>
          <a:xfrm>
            <a:off x="504000" y="1450350"/>
            <a:ext cx="8136000" cy="826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Calibri"/>
              <a:buChar char="●"/>
            </a:pPr>
            <a:r>
              <a:rPr lang="fr" sz="1300">
                <a:solidFill>
                  <a:schemeClr val="dk2"/>
                </a:solidFill>
                <a:latin typeface="Calibri"/>
                <a:ea typeface="Calibri"/>
                <a:cs typeface="Calibri"/>
                <a:sym typeface="Calibri"/>
              </a:rPr>
              <a:t>Le métabolisme </a:t>
            </a:r>
            <a:r>
              <a:rPr b="1" lang="fr" sz="1300">
                <a:solidFill>
                  <a:schemeClr val="dk2"/>
                </a:solidFill>
                <a:latin typeface="Calibri"/>
                <a:ea typeface="Calibri"/>
                <a:cs typeface="Calibri"/>
                <a:sym typeface="Calibri"/>
              </a:rPr>
              <a:t>dépend</a:t>
            </a:r>
            <a:r>
              <a:rPr lang="fr" sz="1300">
                <a:solidFill>
                  <a:schemeClr val="dk2"/>
                </a:solidFill>
                <a:latin typeface="Calibri"/>
                <a:ea typeface="Calibri"/>
                <a:cs typeface="Calibri"/>
                <a:sym typeface="Calibri"/>
              </a:rPr>
              <a:t> des paramètres qui diffèrent chaque individu et son environnement : </a:t>
            </a:r>
            <a:endParaRPr sz="1300">
              <a:solidFill>
                <a:schemeClr val="dk2"/>
              </a:solidFill>
              <a:latin typeface="Calibri"/>
              <a:ea typeface="Calibri"/>
              <a:cs typeface="Calibri"/>
              <a:sym typeface="Calibri"/>
            </a:endParaRPr>
          </a:p>
          <a:p>
            <a:pPr indent="0" lvl="0" marL="457200" rtl="0" algn="l">
              <a:lnSpc>
                <a:spcPct val="100000"/>
              </a:lnSpc>
              <a:spcBef>
                <a:spcPts val="1200"/>
              </a:spcBef>
              <a:spcAft>
                <a:spcPts val="0"/>
              </a:spcAft>
              <a:buNone/>
            </a:pPr>
            <a:r>
              <a:rPr b="1" lang="fr" sz="1300">
                <a:solidFill>
                  <a:schemeClr val="dk2"/>
                </a:solidFill>
                <a:latin typeface="Calibri"/>
                <a:ea typeface="Calibri"/>
                <a:cs typeface="Calibri"/>
                <a:sym typeface="Calibri"/>
              </a:rPr>
              <a:t>le type du bâtiment, l'âge, le sexe, le poids, la hauteur et le niveau d’habillement.</a:t>
            </a:r>
            <a:endParaRPr b="1" sz="1300">
              <a:solidFill>
                <a:schemeClr val="dk2"/>
              </a:solidFill>
              <a:latin typeface="Calibri"/>
              <a:ea typeface="Calibri"/>
              <a:cs typeface="Calibri"/>
              <a:sym typeface="Calibri"/>
            </a:endParaRPr>
          </a:p>
          <a:p>
            <a:pPr indent="0" lvl="0" marL="0" rtl="0" algn="l">
              <a:lnSpc>
                <a:spcPct val="115000"/>
              </a:lnSpc>
              <a:spcBef>
                <a:spcPts val="0"/>
              </a:spcBef>
              <a:spcAft>
                <a:spcPts val="1200"/>
              </a:spcAft>
              <a:buNone/>
            </a:pPr>
            <a:r>
              <a:t/>
            </a:r>
            <a:endParaRPr sz="1300">
              <a:solidFill>
                <a:schemeClr val="dk2"/>
              </a:solidFill>
              <a:latin typeface="Calibri"/>
              <a:ea typeface="Calibri"/>
              <a:cs typeface="Calibri"/>
              <a:sym typeface="Calibri"/>
            </a:endParaRPr>
          </a:p>
        </p:txBody>
      </p:sp>
      <p:sp>
        <p:nvSpPr>
          <p:cNvPr id="227" name="Google Shape;227;p23"/>
          <p:cNvSpPr txBox="1"/>
          <p:nvPr/>
        </p:nvSpPr>
        <p:spPr>
          <a:xfrm>
            <a:off x="2398275" y="3387563"/>
            <a:ext cx="1569000" cy="48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fr" sz="1300">
                <a:solidFill>
                  <a:schemeClr val="dk2"/>
                </a:solidFill>
                <a:latin typeface="Calibri"/>
                <a:ea typeface="Calibri"/>
                <a:cs typeface="Calibri"/>
                <a:sym typeface="Calibri"/>
              </a:rPr>
              <a:t>MSE max</a:t>
            </a:r>
            <a:r>
              <a:rPr b="1" lang="fr" sz="1300">
                <a:solidFill>
                  <a:schemeClr val="dk2"/>
                </a:solidFill>
                <a:latin typeface="Calibri"/>
                <a:ea typeface="Calibri"/>
                <a:cs typeface="Calibri"/>
                <a:sym typeface="Calibri"/>
              </a:rPr>
              <a:t>  ~  0.03</a:t>
            </a:r>
            <a:endParaRPr sz="1300">
              <a:solidFill>
                <a:schemeClr val="dk2"/>
              </a:solidFill>
              <a:latin typeface="Calibri"/>
              <a:ea typeface="Calibri"/>
              <a:cs typeface="Calibri"/>
              <a:sym typeface="Calibri"/>
            </a:endParaRPr>
          </a:p>
        </p:txBody>
      </p:sp>
      <p:sp>
        <p:nvSpPr>
          <p:cNvPr id="228" name="Google Shape;228;p23"/>
          <p:cNvSpPr txBox="1"/>
          <p:nvPr/>
        </p:nvSpPr>
        <p:spPr>
          <a:xfrm>
            <a:off x="0" y="695050"/>
            <a:ext cx="3770400" cy="355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b="1" lang="fr" sz="1500">
                <a:solidFill>
                  <a:srgbClr val="FF0000"/>
                </a:solidFill>
                <a:latin typeface="Calibri"/>
                <a:ea typeface="Calibri"/>
                <a:cs typeface="Calibri"/>
                <a:sym typeface="Calibri"/>
              </a:rPr>
              <a:t>Le métabolisme :</a:t>
            </a:r>
            <a:endParaRPr b="1" sz="1500">
              <a:solidFill>
                <a:srgbClr val="FF0000"/>
              </a:solidFill>
              <a:latin typeface="Calibri"/>
              <a:ea typeface="Calibri"/>
              <a:cs typeface="Calibri"/>
              <a:sym typeface="Calibri"/>
            </a:endParaRPr>
          </a:p>
        </p:txBody>
      </p:sp>
      <p:sp>
        <p:nvSpPr>
          <p:cNvPr id="229" name="Google Shape;229;p23"/>
          <p:cNvSpPr txBox="1"/>
          <p:nvPr/>
        </p:nvSpPr>
        <p:spPr>
          <a:xfrm>
            <a:off x="423775" y="4109250"/>
            <a:ext cx="5144400" cy="60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Calibri"/>
              <a:buChar char="●"/>
            </a:pPr>
            <a:r>
              <a:rPr lang="fr" sz="1300">
                <a:solidFill>
                  <a:schemeClr val="dk2"/>
                </a:solidFill>
                <a:latin typeface="Calibri"/>
                <a:ea typeface="Calibri"/>
                <a:cs typeface="Calibri"/>
                <a:sym typeface="Calibri"/>
              </a:rPr>
              <a:t>Le reste était rempli par </a:t>
            </a:r>
            <a:r>
              <a:rPr b="1" lang="fr" sz="1300">
                <a:solidFill>
                  <a:schemeClr val="dk2"/>
                </a:solidFill>
                <a:latin typeface="Calibri"/>
                <a:ea typeface="Calibri"/>
                <a:cs typeface="Calibri"/>
                <a:sym typeface="Calibri"/>
              </a:rPr>
              <a:t>la valeur plus fréquente pour chaque type de bâtiment.</a:t>
            </a:r>
            <a:endParaRPr sz="1300">
              <a:solidFill>
                <a:schemeClr val="dk2"/>
              </a:solidFill>
              <a:latin typeface="Calibri"/>
              <a:ea typeface="Calibri"/>
              <a:cs typeface="Calibri"/>
              <a:sym typeface="Calibri"/>
            </a:endParaRPr>
          </a:p>
        </p:txBody>
      </p:sp>
      <p:sp>
        <p:nvSpPr>
          <p:cNvPr id="230" name="Google Shape;230;p23"/>
          <p:cNvSpPr txBox="1"/>
          <p:nvPr>
            <p:ph idx="12" type="sldNum"/>
          </p:nvPr>
        </p:nvSpPr>
        <p:spPr>
          <a:xfrm>
            <a:off x="8390734" y="47722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31" name="Google Shape;231;p23"/>
          <p:cNvSpPr txBox="1"/>
          <p:nvPr/>
        </p:nvSpPr>
        <p:spPr>
          <a:xfrm>
            <a:off x="508125" y="2188900"/>
            <a:ext cx="8401800" cy="393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fr" sz="1300">
                <a:solidFill>
                  <a:schemeClr val="dk2"/>
                </a:solidFill>
                <a:latin typeface="Calibri"/>
                <a:ea typeface="Calibri"/>
                <a:cs typeface="Calibri"/>
                <a:sym typeface="Calibri"/>
              </a:rPr>
              <a:t>S</a:t>
            </a:r>
            <a:r>
              <a:rPr lang="fr" sz="1300">
                <a:solidFill>
                  <a:schemeClr val="dk2"/>
                </a:solidFill>
                <a:latin typeface="Calibri"/>
                <a:ea typeface="Calibri"/>
                <a:cs typeface="Calibri"/>
                <a:sym typeface="Calibri"/>
              </a:rPr>
              <a:t>éparer les données selon </a:t>
            </a:r>
            <a:r>
              <a:rPr lang="fr" sz="1300" u="sng">
                <a:solidFill>
                  <a:schemeClr val="dk2"/>
                </a:solidFill>
                <a:latin typeface="Calibri"/>
                <a:ea typeface="Calibri"/>
                <a:cs typeface="Calibri"/>
                <a:sym typeface="Calibri"/>
              </a:rPr>
              <a:t>le sexe</a:t>
            </a:r>
            <a:r>
              <a:rPr lang="fr" sz="1300">
                <a:solidFill>
                  <a:schemeClr val="dk2"/>
                </a:solidFill>
                <a:latin typeface="Calibri"/>
                <a:ea typeface="Calibri"/>
                <a:cs typeface="Calibri"/>
                <a:sym typeface="Calibri"/>
              </a:rPr>
              <a:t> et le </a:t>
            </a:r>
            <a:r>
              <a:rPr lang="fr" sz="1300" u="sng">
                <a:solidFill>
                  <a:schemeClr val="dk2"/>
                </a:solidFill>
                <a:latin typeface="Calibri"/>
                <a:ea typeface="Calibri"/>
                <a:cs typeface="Calibri"/>
                <a:sym typeface="Calibri"/>
              </a:rPr>
              <a:t>type du bâtiment</a:t>
            </a:r>
            <a:endParaRPr sz="130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t/>
            </a:r>
            <a:endParaRPr sz="1300">
              <a:solidFill>
                <a:schemeClr val="dk2"/>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1300">
              <a:solidFill>
                <a:schemeClr val="dk2"/>
              </a:solidFill>
              <a:latin typeface="Calibri"/>
              <a:ea typeface="Calibri"/>
              <a:cs typeface="Calibri"/>
              <a:sym typeface="Calibri"/>
            </a:endParaRPr>
          </a:p>
        </p:txBody>
      </p:sp>
      <p:sp>
        <p:nvSpPr>
          <p:cNvPr id="232" name="Google Shape;232;p23"/>
          <p:cNvSpPr txBox="1"/>
          <p:nvPr/>
        </p:nvSpPr>
        <p:spPr>
          <a:xfrm>
            <a:off x="552025" y="2712057"/>
            <a:ext cx="4887900" cy="600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fr" sz="1300">
                <a:solidFill>
                  <a:schemeClr val="dk2"/>
                </a:solidFill>
                <a:latin typeface="Calibri"/>
                <a:ea typeface="Calibri"/>
                <a:cs typeface="Calibri"/>
                <a:sym typeface="Calibri"/>
              </a:rPr>
              <a:t>C</a:t>
            </a:r>
            <a:r>
              <a:rPr lang="fr" sz="1300">
                <a:solidFill>
                  <a:schemeClr val="dk2"/>
                </a:solidFill>
                <a:latin typeface="Calibri"/>
                <a:ea typeface="Calibri"/>
                <a:cs typeface="Calibri"/>
                <a:sym typeface="Calibri"/>
              </a:rPr>
              <a:t>hercher la bonne combinaison qui donne la plus petite erreur quadratique moyenne (MSE).</a:t>
            </a:r>
            <a:endParaRPr sz="1300">
              <a:solidFill>
                <a:schemeClr val="dk2"/>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1300">
              <a:solidFill>
                <a:schemeClr val="dk2"/>
              </a:solidFill>
              <a:latin typeface="Calibri"/>
              <a:ea typeface="Calibri"/>
              <a:cs typeface="Calibri"/>
              <a:sym typeface="Calibri"/>
            </a:endParaRPr>
          </a:p>
        </p:txBody>
      </p:sp>
      <p:sp>
        <p:nvSpPr>
          <p:cNvPr id="233" name="Google Shape;233;p23"/>
          <p:cNvSpPr/>
          <p:nvPr/>
        </p:nvSpPr>
        <p:spPr>
          <a:xfrm>
            <a:off x="631450" y="2295950"/>
            <a:ext cx="287100" cy="14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4" name="Google Shape;234;p23"/>
          <p:cNvSpPr/>
          <p:nvPr/>
        </p:nvSpPr>
        <p:spPr>
          <a:xfrm>
            <a:off x="631450" y="2876550"/>
            <a:ext cx="287100" cy="14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35" name="Google Shape;235;p23"/>
          <p:cNvPicPr preferRelativeResize="0"/>
          <p:nvPr/>
        </p:nvPicPr>
        <p:blipFill rotWithShape="1">
          <a:blip r:embed="rId3">
            <a:alphaModFix/>
          </a:blip>
          <a:srcRect b="0" l="0" r="0" t="2152"/>
          <a:stretch/>
        </p:blipFill>
        <p:spPr>
          <a:xfrm>
            <a:off x="5675839" y="2143550"/>
            <a:ext cx="3092336" cy="2299625"/>
          </a:xfrm>
          <a:prstGeom prst="rect">
            <a:avLst/>
          </a:prstGeom>
          <a:noFill/>
          <a:ln>
            <a:noFill/>
          </a:ln>
        </p:spPr>
      </p:pic>
      <p:sp>
        <p:nvSpPr>
          <p:cNvPr id="236" name="Google Shape;236;p23"/>
          <p:cNvSpPr txBox="1"/>
          <p:nvPr/>
        </p:nvSpPr>
        <p:spPr>
          <a:xfrm>
            <a:off x="5778100" y="4316900"/>
            <a:ext cx="3092400" cy="48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900">
                <a:solidFill>
                  <a:schemeClr val="dk2"/>
                </a:solidFill>
                <a:latin typeface="Calibri"/>
                <a:ea typeface="Calibri"/>
                <a:cs typeface="Calibri"/>
                <a:sym typeface="Calibri"/>
              </a:rPr>
              <a:t>Met la plus fréquente pour les hommes dans un </a:t>
            </a:r>
            <a:r>
              <a:rPr i="1" lang="fr" sz="900">
                <a:solidFill>
                  <a:schemeClr val="dk2"/>
                </a:solidFill>
                <a:latin typeface="Calibri"/>
                <a:ea typeface="Calibri"/>
                <a:cs typeface="Calibri"/>
                <a:sym typeface="Calibri"/>
              </a:rPr>
              <a:t>bâtiment</a:t>
            </a:r>
            <a:r>
              <a:rPr i="1" lang="fr" sz="900">
                <a:solidFill>
                  <a:schemeClr val="dk2"/>
                </a:solidFill>
                <a:latin typeface="Calibri"/>
                <a:ea typeface="Calibri"/>
                <a:cs typeface="Calibri"/>
                <a:sym typeface="Calibri"/>
              </a:rPr>
              <a:t> de type ‘Classroom’</a:t>
            </a:r>
            <a:endParaRPr i="1" sz="900">
              <a:solidFill>
                <a:schemeClr val="dk2"/>
              </a:solidFill>
              <a:latin typeface="Calibri"/>
              <a:ea typeface="Calibri"/>
              <a:cs typeface="Calibri"/>
              <a:sym typeface="Calibri"/>
            </a:endParaRPr>
          </a:p>
        </p:txBody>
      </p:sp>
      <p:sp>
        <p:nvSpPr>
          <p:cNvPr id="237" name="Google Shape;237;p23"/>
          <p:cNvSpPr txBox="1"/>
          <p:nvPr/>
        </p:nvSpPr>
        <p:spPr>
          <a:xfrm>
            <a:off x="458250" y="1046100"/>
            <a:ext cx="22158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00FF"/>
                </a:solidFill>
                <a:latin typeface="Calibri"/>
                <a:ea typeface="Calibri"/>
                <a:cs typeface="Calibri"/>
                <a:sym typeface="Calibri"/>
              </a:rPr>
              <a:t>2eme</a:t>
            </a:r>
            <a:r>
              <a:rPr lang="fr">
                <a:solidFill>
                  <a:srgbClr val="0000FF"/>
                </a:solidFill>
                <a:latin typeface="Calibri"/>
                <a:ea typeface="Calibri"/>
                <a:cs typeface="Calibri"/>
                <a:sym typeface="Calibri"/>
              </a:rPr>
              <a:t> imputation :</a:t>
            </a:r>
            <a:endParaRPr>
              <a:solidFill>
                <a:srgbClr val="0000FF"/>
              </a:solidFill>
              <a:latin typeface="Calibri"/>
              <a:ea typeface="Calibri"/>
              <a:cs typeface="Calibri"/>
              <a:sym typeface="Calibri"/>
            </a:endParaRPr>
          </a:p>
        </p:txBody>
      </p:sp>
      <p:sp>
        <p:nvSpPr>
          <p:cNvPr id="238" name="Google Shape;238;p23"/>
          <p:cNvSpPr txBox="1"/>
          <p:nvPr/>
        </p:nvSpPr>
        <p:spPr>
          <a:xfrm>
            <a:off x="458250" y="3720850"/>
            <a:ext cx="22158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00FF"/>
                </a:solidFill>
                <a:latin typeface="Calibri"/>
                <a:ea typeface="Calibri"/>
                <a:cs typeface="Calibri"/>
                <a:sym typeface="Calibri"/>
              </a:rPr>
              <a:t>3</a:t>
            </a:r>
            <a:r>
              <a:rPr lang="fr">
                <a:solidFill>
                  <a:srgbClr val="0000FF"/>
                </a:solidFill>
                <a:latin typeface="Calibri"/>
                <a:ea typeface="Calibri"/>
                <a:cs typeface="Calibri"/>
                <a:sym typeface="Calibri"/>
              </a:rPr>
              <a:t>eme imputation :</a:t>
            </a:r>
            <a:endParaRPr>
              <a:solidFill>
                <a:srgbClr val="0000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ph type="title"/>
          </p:nvPr>
        </p:nvSpPr>
        <p:spPr>
          <a:xfrm>
            <a:off x="279525" y="151550"/>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Imputation des données</a:t>
            </a:r>
            <a:endParaRPr b="1"/>
          </a:p>
        </p:txBody>
      </p:sp>
      <p:sp>
        <p:nvSpPr>
          <p:cNvPr id="244" name="Google Shape;244;p24"/>
          <p:cNvSpPr txBox="1"/>
          <p:nvPr/>
        </p:nvSpPr>
        <p:spPr>
          <a:xfrm>
            <a:off x="325450" y="960125"/>
            <a:ext cx="4329000" cy="355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Calibri"/>
              <a:buChar char="●"/>
            </a:pPr>
            <a:r>
              <a:rPr lang="fr" sz="1300">
                <a:solidFill>
                  <a:schemeClr val="dk2"/>
                </a:solidFill>
                <a:latin typeface="Calibri"/>
                <a:ea typeface="Calibri"/>
                <a:cs typeface="Calibri"/>
                <a:sym typeface="Calibri"/>
              </a:rPr>
              <a:t>Environ 38% des valeurs manquantes</a:t>
            </a:r>
            <a:endParaRPr sz="1300">
              <a:solidFill>
                <a:srgbClr val="233A44"/>
              </a:solidFill>
              <a:latin typeface="Calibri"/>
              <a:ea typeface="Calibri"/>
              <a:cs typeface="Calibri"/>
              <a:sym typeface="Calibri"/>
            </a:endParaRPr>
          </a:p>
        </p:txBody>
      </p:sp>
      <p:sp>
        <p:nvSpPr>
          <p:cNvPr id="245" name="Google Shape;245;p24"/>
          <p:cNvSpPr txBox="1"/>
          <p:nvPr/>
        </p:nvSpPr>
        <p:spPr>
          <a:xfrm>
            <a:off x="325450" y="1233525"/>
            <a:ext cx="5199000" cy="706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2"/>
              </a:buClr>
              <a:buSzPts val="1300"/>
              <a:buFont typeface="Calibri"/>
              <a:buChar char="●"/>
            </a:pPr>
            <a:r>
              <a:rPr b="1" lang="fr" sz="1300">
                <a:solidFill>
                  <a:schemeClr val="dk2"/>
                </a:solidFill>
                <a:latin typeface="Calibri"/>
                <a:ea typeface="Calibri"/>
                <a:cs typeface="Calibri"/>
                <a:sym typeface="Calibri"/>
              </a:rPr>
              <a:t>1ère imputation:</a:t>
            </a:r>
            <a:endParaRPr b="1" sz="1300">
              <a:solidFill>
                <a:schemeClr val="dk2"/>
              </a:solidFill>
              <a:latin typeface="Calibri"/>
              <a:ea typeface="Calibri"/>
              <a:cs typeface="Calibri"/>
              <a:sym typeface="Calibri"/>
            </a:endParaRPr>
          </a:p>
          <a:p>
            <a:pPr indent="0" lvl="0" marL="457200" rtl="0" algn="l">
              <a:lnSpc>
                <a:spcPct val="100000"/>
              </a:lnSpc>
              <a:spcBef>
                <a:spcPts val="0"/>
              </a:spcBef>
              <a:spcAft>
                <a:spcPts val="0"/>
              </a:spcAft>
              <a:buNone/>
            </a:pPr>
            <a:r>
              <a:rPr lang="fr" sz="1300">
                <a:solidFill>
                  <a:schemeClr val="dk2"/>
                </a:solidFill>
                <a:latin typeface="Calibri"/>
                <a:ea typeface="Calibri"/>
                <a:cs typeface="Calibri"/>
                <a:sym typeface="Calibri"/>
              </a:rPr>
              <a:t>La température opérative :    </a:t>
            </a:r>
            <a:r>
              <a:rPr lang="fr" sz="1300">
                <a:solidFill>
                  <a:schemeClr val="dk2"/>
                </a:solidFill>
                <a:latin typeface="Calibri"/>
                <a:ea typeface="Calibri"/>
                <a:cs typeface="Calibri"/>
                <a:sym typeface="Calibri"/>
              </a:rPr>
              <a:t>top = la moyenne (ta , tr)      </a:t>
            </a:r>
            <a:endParaRPr sz="1300">
              <a:solidFill>
                <a:schemeClr val="dk2"/>
              </a:solidFill>
              <a:latin typeface="Calibri"/>
              <a:ea typeface="Calibri"/>
              <a:cs typeface="Calibri"/>
              <a:sym typeface="Calibri"/>
            </a:endParaRPr>
          </a:p>
          <a:p>
            <a:pPr indent="0" lvl="0" marL="457200" rtl="0" algn="l">
              <a:lnSpc>
                <a:spcPct val="100000"/>
              </a:lnSpc>
              <a:spcBef>
                <a:spcPts val="0"/>
              </a:spcBef>
              <a:spcAft>
                <a:spcPts val="0"/>
              </a:spcAft>
              <a:buNone/>
            </a:pPr>
            <a:r>
              <a:rPr lang="fr" sz="1300">
                <a:solidFill>
                  <a:schemeClr val="dk2"/>
                </a:solidFill>
                <a:latin typeface="Calibri"/>
                <a:ea typeface="Calibri"/>
                <a:cs typeface="Calibri"/>
                <a:sym typeface="Calibri"/>
              </a:rPr>
              <a:t>où ta : température ambiante  et  tr : la température radiante</a:t>
            </a:r>
            <a:endParaRPr sz="1300">
              <a:solidFill>
                <a:schemeClr val="dk2"/>
              </a:solidFill>
              <a:latin typeface="Calibri"/>
              <a:ea typeface="Calibri"/>
              <a:cs typeface="Calibri"/>
              <a:sym typeface="Calibri"/>
            </a:endParaRPr>
          </a:p>
        </p:txBody>
      </p:sp>
      <p:sp>
        <p:nvSpPr>
          <p:cNvPr id="246" name="Google Shape;246;p24"/>
          <p:cNvSpPr txBox="1"/>
          <p:nvPr/>
        </p:nvSpPr>
        <p:spPr>
          <a:xfrm>
            <a:off x="0" y="618850"/>
            <a:ext cx="3770400" cy="355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b="1" lang="fr" sz="1500">
                <a:solidFill>
                  <a:srgbClr val="FF0000"/>
                </a:solidFill>
                <a:latin typeface="Calibri"/>
                <a:ea typeface="Calibri"/>
                <a:cs typeface="Calibri"/>
                <a:sym typeface="Calibri"/>
              </a:rPr>
              <a:t>La température radiante :</a:t>
            </a:r>
            <a:endParaRPr b="1" sz="1500">
              <a:solidFill>
                <a:srgbClr val="FF0000"/>
              </a:solidFill>
              <a:latin typeface="Calibri"/>
              <a:ea typeface="Calibri"/>
              <a:cs typeface="Calibri"/>
              <a:sym typeface="Calibri"/>
            </a:endParaRPr>
          </a:p>
        </p:txBody>
      </p:sp>
      <p:sp>
        <p:nvSpPr>
          <p:cNvPr id="247" name="Google Shape;247;p24"/>
          <p:cNvSpPr txBox="1"/>
          <p:nvPr/>
        </p:nvSpPr>
        <p:spPr>
          <a:xfrm>
            <a:off x="325450" y="1865050"/>
            <a:ext cx="5274900" cy="706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2"/>
              </a:buClr>
              <a:buSzPts val="1300"/>
              <a:buFont typeface="Calibri"/>
              <a:buChar char="●"/>
            </a:pPr>
            <a:r>
              <a:rPr b="1" lang="fr" sz="1300">
                <a:solidFill>
                  <a:schemeClr val="dk2"/>
                </a:solidFill>
                <a:latin typeface="Calibri"/>
                <a:ea typeface="Calibri"/>
                <a:cs typeface="Calibri"/>
                <a:sym typeface="Calibri"/>
              </a:rPr>
              <a:t>2ème</a:t>
            </a:r>
            <a:r>
              <a:rPr b="1" lang="fr" sz="1300">
                <a:solidFill>
                  <a:schemeClr val="dk2"/>
                </a:solidFill>
                <a:latin typeface="Calibri"/>
                <a:ea typeface="Calibri"/>
                <a:cs typeface="Calibri"/>
                <a:sym typeface="Calibri"/>
              </a:rPr>
              <a:t> imputation:</a:t>
            </a:r>
            <a:endParaRPr b="1" sz="1300">
              <a:solidFill>
                <a:schemeClr val="dk2"/>
              </a:solidFill>
              <a:latin typeface="Calibri"/>
              <a:ea typeface="Calibri"/>
              <a:cs typeface="Calibri"/>
              <a:sym typeface="Calibri"/>
            </a:endParaRPr>
          </a:p>
          <a:p>
            <a:pPr indent="0" lvl="0" marL="457200" rtl="0" algn="l">
              <a:lnSpc>
                <a:spcPct val="100000"/>
              </a:lnSpc>
              <a:spcBef>
                <a:spcPts val="0"/>
              </a:spcBef>
              <a:spcAft>
                <a:spcPts val="0"/>
              </a:spcAft>
              <a:buNone/>
            </a:pPr>
            <a:r>
              <a:rPr lang="fr" sz="1300">
                <a:solidFill>
                  <a:schemeClr val="dk2"/>
                </a:solidFill>
                <a:latin typeface="Calibri"/>
                <a:ea typeface="Calibri"/>
                <a:cs typeface="Calibri"/>
                <a:sym typeface="Calibri"/>
              </a:rPr>
              <a:t>Une forte corrélation de 95% avec ta et une erreur quadratique de 0.85</a:t>
            </a:r>
            <a:endParaRPr sz="1300">
              <a:solidFill>
                <a:schemeClr val="dk2"/>
              </a:solidFill>
              <a:latin typeface="Calibri"/>
              <a:ea typeface="Calibri"/>
              <a:cs typeface="Calibri"/>
              <a:sym typeface="Calibri"/>
            </a:endParaRPr>
          </a:p>
        </p:txBody>
      </p:sp>
      <p:pic>
        <p:nvPicPr>
          <p:cNvPr id="248" name="Google Shape;248;p24"/>
          <p:cNvPicPr preferRelativeResize="0"/>
          <p:nvPr/>
        </p:nvPicPr>
        <p:blipFill>
          <a:blip r:embed="rId3">
            <a:alphaModFix/>
          </a:blip>
          <a:stretch>
            <a:fillRect/>
          </a:stretch>
        </p:blipFill>
        <p:spPr>
          <a:xfrm>
            <a:off x="6198750" y="394700"/>
            <a:ext cx="2552701" cy="1776479"/>
          </a:xfrm>
          <a:prstGeom prst="rect">
            <a:avLst/>
          </a:prstGeom>
          <a:noFill/>
          <a:ln>
            <a:noFill/>
          </a:ln>
        </p:spPr>
      </p:pic>
      <p:sp>
        <p:nvSpPr>
          <p:cNvPr id="249" name="Google Shape;249;p24"/>
          <p:cNvSpPr txBox="1"/>
          <p:nvPr/>
        </p:nvSpPr>
        <p:spPr>
          <a:xfrm>
            <a:off x="0" y="2527400"/>
            <a:ext cx="3770400" cy="355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b="1" lang="fr" sz="1500">
                <a:solidFill>
                  <a:srgbClr val="FF0000"/>
                </a:solidFill>
                <a:latin typeface="Calibri"/>
                <a:ea typeface="Calibri"/>
                <a:cs typeface="Calibri"/>
                <a:sym typeface="Calibri"/>
              </a:rPr>
              <a:t>La vitesse de l’air :</a:t>
            </a:r>
            <a:endParaRPr b="1" sz="1500">
              <a:solidFill>
                <a:srgbClr val="FF0000"/>
              </a:solidFill>
              <a:latin typeface="Calibri"/>
              <a:ea typeface="Calibri"/>
              <a:cs typeface="Calibri"/>
              <a:sym typeface="Calibri"/>
            </a:endParaRPr>
          </a:p>
        </p:txBody>
      </p:sp>
      <p:sp>
        <p:nvSpPr>
          <p:cNvPr id="250" name="Google Shape;250;p24"/>
          <p:cNvSpPr txBox="1"/>
          <p:nvPr/>
        </p:nvSpPr>
        <p:spPr>
          <a:xfrm>
            <a:off x="325450" y="2876650"/>
            <a:ext cx="5199000" cy="6009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2"/>
              </a:buClr>
              <a:buSzPts val="1300"/>
              <a:buFont typeface="Calibri"/>
              <a:buChar char="●"/>
            </a:pPr>
            <a:r>
              <a:rPr b="1" lang="fr" sz="1300">
                <a:solidFill>
                  <a:schemeClr val="dk2"/>
                </a:solidFill>
                <a:latin typeface="Calibri"/>
                <a:ea typeface="Calibri"/>
                <a:cs typeface="Calibri"/>
                <a:sym typeface="Calibri"/>
              </a:rPr>
              <a:t>1ère imputation:</a:t>
            </a:r>
            <a:endParaRPr b="1" sz="1300">
              <a:solidFill>
                <a:schemeClr val="dk2"/>
              </a:solidFill>
              <a:latin typeface="Calibri"/>
              <a:ea typeface="Calibri"/>
              <a:cs typeface="Calibri"/>
              <a:sym typeface="Calibri"/>
            </a:endParaRPr>
          </a:p>
          <a:p>
            <a:pPr indent="0" lvl="0" marL="457200" rtl="0" algn="l">
              <a:lnSpc>
                <a:spcPct val="100000"/>
              </a:lnSpc>
              <a:spcBef>
                <a:spcPts val="0"/>
              </a:spcBef>
              <a:spcAft>
                <a:spcPts val="0"/>
              </a:spcAft>
              <a:buNone/>
            </a:pPr>
            <a:r>
              <a:rPr lang="fr" sz="1300">
                <a:solidFill>
                  <a:schemeClr val="dk2"/>
                </a:solidFill>
                <a:latin typeface="Calibri"/>
                <a:ea typeface="Calibri"/>
                <a:cs typeface="Calibri"/>
                <a:sym typeface="Calibri"/>
              </a:rPr>
              <a:t>La moyenne des 3 vitesses d’air à différentes hauteurs</a:t>
            </a:r>
            <a:endParaRPr sz="1300">
              <a:solidFill>
                <a:schemeClr val="dk2"/>
              </a:solidFill>
              <a:latin typeface="Calibri"/>
              <a:ea typeface="Calibri"/>
              <a:cs typeface="Calibri"/>
              <a:sym typeface="Calibri"/>
            </a:endParaRPr>
          </a:p>
        </p:txBody>
      </p:sp>
      <p:sp>
        <p:nvSpPr>
          <p:cNvPr id="251" name="Google Shape;251;p24"/>
          <p:cNvSpPr txBox="1"/>
          <p:nvPr/>
        </p:nvSpPr>
        <p:spPr>
          <a:xfrm>
            <a:off x="325450" y="3317575"/>
            <a:ext cx="5656200" cy="706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2"/>
              </a:buClr>
              <a:buSzPts val="1300"/>
              <a:buFont typeface="Calibri"/>
              <a:buChar char="●"/>
            </a:pPr>
            <a:r>
              <a:rPr b="1" lang="fr" sz="1300">
                <a:solidFill>
                  <a:schemeClr val="dk2"/>
                </a:solidFill>
                <a:latin typeface="Calibri"/>
                <a:ea typeface="Calibri"/>
                <a:cs typeface="Calibri"/>
                <a:sym typeface="Calibri"/>
              </a:rPr>
              <a:t>2ème imputation:</a:t>
            </a:r>
            <a:endParaRPr b="1" sz="1300">
              <a:solidFill>
                <a:schemeClr val="dk2"/>
              </a:solidFill>
              <a:latin typeface="Calibri"/>
              <a:ea typeface="Calibri"/>
              <a:cs typeface="Calibri"/>
              <a:sym typeface="Calibri"/>
            </a:endParaRPr>
          </a:p>
          <a:p>
            <a:pPr indent="0" lvl="0" marL="457200" rtl="0" algn="l">
              <a:lnSpc>
                <a:spcPct val="100000"/>
              </a:lnSpc>
              <a:spcBef>
                <a:spcPts val="0"/>
              </a:spcBef>
              <a:spcAft>
                <a:spcPts val="0"/>
              </a:spcAft>
              <a:buNone/>
            </a:pPr>
            <a:r>
              <a:rPr lang="fr" sz="1300">
                <a:solidFill>
                  <a:schemeClr val="dk2"/>
                </a:solidFill>
                <a:latin typeface="Calibri"/>
                <a:ea typeface="Calibri"/>
                <a:cs typeface="Calibri"/>
                <a:sym typeface="Calibri"/>
              </a:rPr>
              <a:t>Mouvement naturelle d’air (pas de ventilateur, portes et fenêtres fermées) =&gt; Corrélation avec </a:t>
            </a:r>
            <a:r>
              <a:rPr lang="fr" sz="1300" u="sng">
                <a:solidFill>
                  <a:schemeClr val="dk2"/>
                </a:solidFill>
                <a:latin typeface="Calibri"/>
                <a:ea typeface="Calibri"/>
                <a:cs typeface="Calibri"/>
                <a:sym typeface="Calibri"/>
              </a:rPr>
              <a:t>les paramètres thermodynamiques (ta, tr, hr</a:t>
            </a:r>
            <a:r>
              <a:rPr lang="fr" sz="1300">
                <a:solidFill>
                  <a:schemeClr val="dk2"/>
                </a:solidFill>
                <a:latin typeface="Calibri"/>
                <a:ea typeface="Calibri"/>
                <a:cs typeface="Calibri"/>
                <a:sym typeface="Calibri"/>
              </a:rPr>
              <a:t>)</a:t>
            </a:r>
            <a:endParaRPr sz="1300">
              <a:solidFill>
                <a:schemeClr val="dk2"/>
              </a:solidFill>
              <a:latin typeface="Calibri"/>
              <a:ea typeface="Calibri"/>
              <a:cs typeface="Calibri"/>
              <a:sym typeface="Calibri"/>
            </a:endParaRPr>
          </a:p>
        </p:txBody>
      </p:sp>
      <p:sp>
        <p:nvSpPr>
          <p:cNvPr id="252" name="Google Shape;252;p24"/>
          <p:cNvSpPr txBox="1"/>
          <p:nvPr/>
        </p:nvSpPr>
        <p:spPr>
          <a:xfrm>
            <a:off x="6557200" y="2070200"/>
            <a:ext cx="2028000" cy="35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i="1" lang="fr" sz="1000">
                <a:solidFill>
                  <a:schemeClr val="dk2"/>
                </a:solidFill>
                <a:latin typeface="Calibri"/>
                <a:ea typeface="Calibri"/>
                <a:cs typeface="Calibri"/>
                <a:sym typeface="Calibri"/>
              </a:rPr>
              <a:t>tr en fonction de ta</a:t>
            </a:r>
            <a:endParaRPr i="1" sz="1000">
              <a:solidFill>
                <a:schemeClr val="dk2"/>
              </a:solidFill>
              <a:latin typeface="Calibri"/>
              <a:ea typeface="Calibri"/>
              <a:cs typeface="Calibri"/>
              <a:sym typeface="Calibri"/>
            </a:endParaRPr>
          </a:p>
        </p:txBody>
      </p:sp>
      <p:pic>
        <p:nvPicPr>
          <p:cNvPr id="253" name="Google Shape;253;p24"/>
          <p:cNvPicPr preferRelativeResize="0"/>
          <p:nvPr/>
        </p:nvPicPr>
        <p:blipFill>
          <a:blip r:embed="rId4">
            <a:alphaModFix/>
          </a:blip>
          <a:stretch>
            <a:fillRect/>
          </a:stretch>
        </p:blipFill>
        <p:spPr>
          <a:xfrm>
            <a:off x="5981650" y="2476500"/>
            <a:ext cx="2857550" cy="2056645"/>
          </a:xfrm>
          <a:prstGeom prst="rect">
            <a:avLst/>
          </a:prstGeom>
          <a:noFill/>
          <a:ln>
            <a:noFill/>
          </a:ln>
        </p:spPr>
      </p:pic>
      <p:sp>
        <p:nvSpPr>
          <p:cNvPr id="254" name="Google Shape;254;p24"/>
          <p:cNvSpPr txBox="1"/>
          <p:nvPr/>
        </p:nvSpPr>
        <p:spPr>
          <a:xfrm>
            <a:off x="6294850" y="4432400"/>
            <a:ext cx="2552700" cy="35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i="1" lang="fr" sz="1000">
                <a:solidFill>
                  <a:schemeClr val="dk2"/>
                </a:solidFill>
                <a:latin typeface="Calibri"/>
                <a:ea typeface="Calibri"/>
                <a:cs typeface="Calibri"/>
                <a:sym typeface="Calibri"/>
              </a:rPr>
              <a:t>Distribution des valeurs de vitesse de l'air si le ventilateur est allumé</a:t>
            </a:r>
            <a:endParaRPr i="1" sz="1000">
              <a:solidFill>
                <a:schemeClr val="dk2"/>
              </a:solidFill>
              <a:latin typeface="Calibri"/>
              <a:ea typeface="Calibri"/>
              <a:cs typeface="Calibri"/>
              <a:sym typeface="Calibri"/>
            </a:endParaRPr>
          </a:p>
        </p:txBody>
      </p:sp>
      <p:sp>
        <p:nvSpPr>
          <p:cNvPr id="255" name="Google Shape;255;p24"/>
          <p:cNvSpPr txBox="1"/>
          <p:nvPr/>
        </p:nvSpPr>
        <p:spPr>
          <a:xfrm>
            <a:off x="325450" y="3989250"/>
            <a:ext cx="5656200" cy="706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2"/>
              </a:buClr>
              <a:buSzPts val="1300"/>
              <a:buFont typeface="Calibri"/>
              <a:buChar char="●"/>
            </a:pPr>
            <a:r>
              <a:rPr b="1" lang="fr" sz="1300">
                <a:solidFill>
                  <a:schemeClr val="dk2"/>
                </a:solidFill>
                <a:latin typeface="Calibri"/>
                <a:ea typeface="Calibri"/>
                <a:cs typeface="Calibri"/>
                <a:sym typeface="Calibri"/>
              </a:rPr>
              <a:t>3</a:t>
            </a:r>
            <a:r>
              <a:rPr b="1" lang="fr" sz="1300">
                <a:solidFill>
                  <a:schemeClr val="dk2"/>
                </a:solidFill>
                <a:latin typeface="Calibri"/>
                <a:ea typeface="Calibri"/>
                <a:cs typeface="Calibri"/>
                <a:sym typeface="Calibri"/>
              </a:rPr>
              <a:t>ème imputation:</a:t>
            </a:r>
            <a:endParaRPr b="1" sz="1300">
              <a:solidFill>
                <a:schemeClr val="dk2"/>
              </a:solidFill>
              <a:latin typeface="Calibri"/>
              <a:ea typeface="Calibri"/>
              <a:cs typeface="Calibri"/>
              <a:sym typeface="Calibri"/>
            </a:endParaRPr>
          </a:p>
          <a:p>
            <a:pPr indent="0" lvl="0" marL="457200" rtl="0" algn="l">
              <a:lnSpc>
                <a:spcPct val="100000"/>
              </a:lnSpc>
              <a:spcBef>
                <a:spcPts val="0"/>
              </a:spcBef>
              <a:spcAft>
                <a:spcPts val="0"/>
              </a:spcAft>
              <a:buNone/>
            </a:pPr>
            <a:r>
              <a:rPr lang="fr" sz="1300">
                <a:solidFill>
                  <a:schemeClr val="dk2"/>
                </a:solidFill>
                <a:latin typeface="Calibri"/>
                <a:ea typeface="Calibri"/>
                <a:cs typeface="Calibri"/>
                <a:sym typeface="Calibri"/>
              </a:rPr>
              <a:t>remplissage avec la valeur la plus fréquente selon le cas</a:t>
            </a:r>
            <a:endParaRPr sz="1300">
              <a:solidFill>
                <a:schemeClr val="dk2"/>
              </a:solidFill>
              <a:latin typeface="Calibri"/>
              <a:ea typeface="Calibri"/>
              <a:cs typeface="Calibri"/>
              <a:sym typeface="Calibri"/>
            </a:endParaRPr>
          </a:p>
        </p:txBody>
      </p:sp>
      <p:sp>
        <p:nvSpPr>
          <p:cNvPr id="256" name="Google Shape;256;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txBox="1"/>
          <p:nvPr>
            <p:ph type="title"/>
          </p:nvPr>
        </p:nvSpPr>
        <p:spPr>
          <a:xfrm>
            <a:off x="279525" y="151550"/>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Imputation des données</a:t>
            </a:r>
            <a:endParaRPr b="1"/>
          </a:p>
        </p:txBody>
      </p:sp>
      <p:sp>
        <p:nvSpPr>
          <p:cNvPr id="262" name="Google Shape;262;p25"/>
          <p:cNvSpPr txBox="1"/>
          <p:nvPr/>
        </p:nvSpPr>
        <p:spPr>
          <a:xfrm>
            <a:off x="325450" y="960125"/>
            <a:ext cx="4329000" cy="355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Calibri"/>
              <a:buChar char="●"/>
            </a:pPr>
            <a:r>
              <a:rPr lang="fr" sz="1300">
                <a:solidFill>
                  <a:schemeClr val="dk2"/>
                </a:solidFill>
                <a:latin typeface="Calibri"/>
                <a:ea typeface="Calibri"/>
                <a:cs typeface="Calibri"/>
                <a:sym typeface="Calibri"/>
              </a:rPr>
              <a:t>Environ 57% de valeurs manquantes</a:t>
            </a:r>
            <a:endParaRPr sz="1300">
              <a:solidFill>
                <a:srgbClr val="233A44"/>
              </a:solidFill>
              <a:latin typeface="Calibri"/>
              <a:ea typeface="Calibri"/>
              <a:cs typeface="Calibri"/>
              <a:sym typeface="Calibri"/>
            </a:endParaRPr>
          </a:p>
        </p:txBody>
      </p:sp>
      <p:sp>
        <p:nvSpPr>
          <p:cNvPr id="263" name="Google Shape;263;p25"/>
          <p:cNvSpPr txBox="1"/>
          <p:nvPr/>
        </p:nvSpPr>
        <p:spPr>
          <a:xfrm>
            <a:off x="0" y="618850"/>
            <a:ext cx="3770400" cy="355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b="1" lang="fr" sz="1500">
                <a:solidFill>
                  <a:srgbClr val="FF0000"/>
                </a:solidFill>
                <a:latin typeface="Calibri"/>
                <a:ea typeface="Calibri"/>
                <a:cs typeface="Calibri"/>
                <a:sym typeface="Calibri"/>
              </a:rPr>
              <a:t>Le PMV et le PPD :</a:t>
            </a:r>
            <a:endParaRPr b="1" sz="1500">
              <a:solidFill>
                <a:srgbClr val="FF0000"/>
              </a:solidFill>
              <a:latin typeface="Calibri"/>
              <a:ea typeface="Calibri"/>
              <a:cs typeface="Calibri"/>
              <a:sym typeface="Calibri"/>
            </a:endParaRPr>
          </a:p>
        </p:txBody>
      </p:sp>
      <p:sp>
        <p:nvSpPr>
          <p:cNvPr id="264" name="Google Shape;264;p25"/>
          <p:cNvSpPr txBox="1"/>
          <p:nvPr/>
        </p:nvSpPr>
        <p:spPr>
          <a:xfrm>
            <a:off x="325450" y="1196500"/>
            <a:ext cx="8196300" cy="6009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2"/>
              </a:buClr>
              <a:buSzPts val="1300"/>
              <a:buFont typeface="Calibri"/>
              <a:buChar char="●"/>
            </a:pPr>
            <a:r>
              <a:rPr lang="fr" sz="1300">
                <a:solidFill>
                  <a:schemeClr val="dk2"/>
                </a:solidFill>
                <a:latin typeface="Calibri"/>
                <a:ea typeface="Calibri"/>
                <a:cs typeface="Calibri"/>
                <a:sym typeface="Calibri"/>
              </a:rPr>
              <a:t>Possibilité d’imputer par la bibliothèque </a:t>
            </a:r>
            <a:r>
              <a:rPr b="1" lang="fr" sz="1300">
                <a:solidFill>
                  <a:schemeClr val="dk2"/>
                </a:solidFill>
                <a:latin typeface="Calibri"/>
                <a:ea typeface="Calibri"/>
                <a:cs typeface="Calibri"/>
                <a:sym typeface="Calibri"/>
              </a:rPr>
              <a:t>Pythermalcomfort. </a:t>
            </a:r>
            <a:r>
              <a:rPr lang="fr" sz="1300">
                <a:solidFill>
                  <a:srgbClr val="FF0000"/>
                </a:solidFill>
                <a:latin typeface="Calibri"/>
                <a:ea typeface="Calibri"/>
                <a:cs typeface="Calibri"/>
                <a:sym typeface="Calibri"/>
              </a:rPr>
              <a:t>mais</a:t>
            </a:r>
            <a:r>
              <a:rPr lang="fr" sz="1300">
                <a:solidFill>
                  <a:schemeClr val="dk2"/>
                </a:solidFill>
                <a:latin typeface="Calibri"/>
                <a:ea typeface="Calibri"/>
                <a:cs typeface="Calibri"/>
                <a:sym typeface="Calibri"/>
              </a:rPr>
              <a:t> avec des plages de valeur de (ta, tr, hr, vel, met, clo)</a:t>
            </a:r>
            <a:endParaRPr sz="1300">
              <a:solidFill>
                <a:schemeClr val="dk2"/>
              </a:solidFill>
              <a:latin typeface="Calibri"/>
              <a:ea typeface="Calibri"/>
              <a:cs typeface="Calibri"/>
              <a:sym typeface="Calibri"/>
            </a:endParaRPr>
          </a:p>
        </p:txBody>
      </p:sp>
      <p:sp>
        <p:nvSpPr>
          <p:cNvPr id="265" name="Google Shape;265;p25"/>
          <p:cNvSpPr txBox="1"/>
          <p:nvPr/>
        </p:nvSpPr>
        <p:spPr>
          <a:xfrm>
            <a:off x="0" y="2070200"/>
            <a:ext cx="3770400" cy="355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b="1" lang="fr" sz="1500">
                <a:solidFill>
                  <a:srgbClr val="FF0000"/>
                </a:solidFill>
                <a:latin typeface="Calibri"/>
                <a:ea typeface="Calibri"/>
                <a:cs typeface="Calibri"/>
                <a:sym typeface="Calibri"/>
              </a:rPr>
              <a:t>L'âge</a:t>
            </a:r>
            <a:r>
              <a:rPr b="1" lang="fr" sz="1500">
                <a:solidFill>
                  <a:srgbClr val="FF0000"/>
                </a:solidFill>
                <a:latin typeface="Calibri"/>
                <a:ea typeface="Calibri"/>
                <a:cs typeface="Calibri"/>
                <a:sym typeface="Calibri"/>
              </a:rPr>
              <a:t> :</a:t>
            </a:r>
            <a:endParaRPr b="1" sz="1500">
              <a:solidFill>
                <a:srgbClr val="FF0000"/>
              </a:solidFill>
              <a:latin typeface="Calibri"/>
              <a:ea typeface="Calibri"/>
              <a:cs typeface="Calibri"/>
              <a:sym typeface="Calibri"/>
            </a:endParaRPr>
          </a:p>
        </p:txBody>
      </p:sp>
      <p:sp>
        <p:nvSpPr>
          <p:cNvPr id="266" name="Google Shape;266;p25"/>
          <p:cNvSpPr txBox="1"/>
          <p:nvPr/>
        </p:nvSpPr>
        <p:spPr>
          <a:xfrm>
            <a:off x="325450" y="2419450"/>
            <a:ext cx="5199000" cy="6009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2"/>
              </a:buClr>
              <a:buSzPts val="1300"/>
              <a:buFont typeface="Calibri"/>
              <a:buChar char="●"/>
            </a:pPr>
            <a:r>
              <a:rPr lang="fr" sz="1300">
                <a:solidFill>
                  <a:schemeClr val="dk2"/>
                </a:solidFill>
                <a:latin typeface="Calibri"/>
                <a:ea typeface="Calibri"/>
                <a:cs typeface="Calibri"/>
                <a:sym typeface="Calibri"/>
              </a:rPr>
              <a:t>Chaque type de </a:t>
            </a:r>
            <a:r>
              <a:rPr lang="fr" sz="1300">
                <a:solidFill>
                  <a:schemeClr val="dk2"/>
                </a:solidFill>
                <a:latin typeface="Calibri"/>
                <a:ea typeface="Calibri"/>
                <a:cs typeface="Calibri"/>
                <a:sym typeface="Calibri"/>
              </a:rPr>
              <a:t>bâtiment</a:t>
            </a:r>
            <a:r>
              <a:rPr lang="fr" sz="1300">
                <a:solidFill>
                  <a:schemeClr val="dk2"/>
                </a:solidFill>
                <a:latin typeface="Calibri"/>
                <a:ea typeface="Calibri"/>
                <a:cs typeface="Calibri"/>
                <a:sym typeface="Calibri"/>
              </a:rPr>
              <a:t> a une plage </a:t>
            </a:r>
            <a:r>
              <a:rPr lang="fr" sz="1300">
                <a:solidFill>
                  <a:schemeClr val="dk2"/>
                </a:solidFill>
                <a:latin typeface="Calibri"/>
                <a:ea typeface="Calibri"/>
                <a:cs typeface="Calibri"/>
                <a:sym typeface="Calibri"/>
              </a:rPr>
              <a:t>d'âge</a:t>
            </a:r>
            <a:r>
              <a:rPr lang="fr" sz="1300">
                <a:solidFill>
                  <a:schemeClr val="dk2"/>
                </a:solidFill>
                <a:latin typeface="Calibri"/>
                <a:ea typeface="Calibri"/>
                <a:cs typeface="Calibri"/>
                <a:sym typeface="Calibri"/>
              </a:rPr>
              <a:t> correspondante.</a:t>
            </a:r>
            <a:endParaRPr sz="1300">
              <a:solidFill>
                <a:schemeClr val="dk2"/>
              </a:solidFill>
              <a:latin typeface="Calibri"/>
              <a:ea typeface="Calibri"/>
              <a:cs typeface="Calibri"/>
              <a:sym typeface="Calibri"/>
            </a:endParaRPr>
          </a:p>
          <a:p>
            <a:pPr indent="0" lvl="0" marL="457200" rtl="0" algn="l">
              <a:lnSpc>
                <a:spcPct val="100000"/>
              </a:lnSpc>
              <a:spcBef>
                <a:spcPts val="0"/>
              </a:spcBef>
              <a:spcAft>
                <a:spcPts val="0"/>
              </a:spcAft>
              <a:buNone/>
            </a:pPr>
            <a:r>
              <a:rPr lang="fr" sz="1300">
                <a:solidFill>
                  <a:schemeClr val="dk2"/>
                </a:solidFill>
                <a:latin typeface="Calibri"/>
                <a:ea typeface="Calibri"/>
                <a:cs typeface="Calibri"/>
                <a:sym typeface="Calibri"/>
              </a:rPr>
              <a:t>=&gt; </a:t>
            </a:r>
            <a:r>
              <a:rPr b="1" lang="fr" sz="1300">
                <a:solidFill>
                  <a:schemeClr val="dk2"/>
                </a:solidFill>
                <a:latin typeface="Calibri"/>
                <a:ea typeface="Calibri"/>
                <a:cs typeface="Calibri"/>
                <a:sym typeface="Calibri"/>
              </a:rPr>
              <a:t>la valeur moyenne</a:t>
            </a:r>
            <a:endParaRPr b="1" sz="1300">
              <a:solidFill>
                <a:schemeClr val="dk2"/>
              </a:solidFill>
              <a:latin typeface="Calibri"/>
              <a:ea typeface="Calibri"/>
              <a:cs typeface="Calibri"/>
              <a:sym typeface="Calibri"/>
            </a:endParaRPr>
          </a:p>
        </p:txBody>
      </p:sp>
      <p:sp>
        <p:nvSpPr>
          <p:cNvPr id="267" name="Google Shape;267;p25"/>
          <p:cNvSpPr txBox="1"/>
          <p:nvPr/>
        </p:nvSpPr>
        <p:spPr>
          <a:xfrm>
            <a:off x="325450" y="1620269"/>
            <a:ext cx="8196300" cy="3555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2"/>
              </a:buClr>
              <a:buSzPts val="1300"/>
              <a:buFont typeface="Calibri"/>
              <a:buChar char="●"/>
            </a:pPr>
            <a:r>
              <a:rPr lang="fr" sz="1300">
                <a:solidFill>
                  <a:schemeClr val="dk2"/>
                </a:solidFill>
                <a:latin typeface="Calibri"/>
                <a:ea typeface="Calibri"/>
                <a:cs typeface="Calibri"/>
                <a:sym typeface="Calibri"/>
              </a:rPr>
              <a:t>Les valeurs manquantes après l’imputation :   PMV : </a:t>
            </a:r>
            <a:r>
              <a:rPr lang="fr" sz="1300">
                <a:solidFill>
                  <a:schemeClr val="dk2"/>
                </a:solidFill>
                <a:latin typeface="Calibri"/>
                <a:ea typeface="Calibri"/>
                <a:cs typeface="Calibri"/>
                <a:sym typeface="Calibri"/>
              </a:rPr>
              <a:t>15%    et   PMV_ce : 20%</a:t>
            </a:r>
            <a:endParaRPr sz="1300">
              <a:solidFill>
                <a:schemeClr val="dk2"/>
              </a:solidFill>
              <a:latin typeface="Calibri"/>
              <a:ea typeface="Calibri"/>
              <a:cs typeface="Calibri"/>
              <a:sym typeface="Calibri"/>
            </a:endParaRPr>
          </a:p>
        </p:txBody>
      </p:sp>
      <p:pic>
        <p:nvPicPr>
          <p:cNvPr id="268" name="Google Shape;268;p25"/>
          <p:cNvPicPr preferRelativeResize="0"/>
          <p:nvPr/>
        </p:nvPicPr>
        <p:blipFill rotWithShape="1">
          <a:blip r:embed="rId3">
            <a:alphaModFix/>
          </a:blip>
          <a:srcRect b="0" l="0" r="0" t="3362"/>
          <a:stretch/>
        </p:blipFill>
        <p:spPr>
          <a:xfrm>
            <a:off x="5981650" y="2135475"/>
            <a:ext cx="2857550" cy="1777575"/>
          </a:xfrm>
          <a:prstGeom prst="rect">
            <a:avLst/>
          </a:prstGeom>
          <a:noFill/>
          <a:ln>
            <a:noFill/>
          </a:ln>
        </p:spPr>
      </p:pic>
      <p:sp>
        <p:nvSpPr>
          <p:cNvPr id="269" name="Google Shape;269;p25"/>
          <p:cNvSpPr txBox="1"/>
          <p:nvPr/>
        </p:nvSpPr>
        <p:spPr>
          <a:xfrm>
            <a:off x="0" y="3021775"/>
            <a:ext cx="3770400" cy="355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b="1" lang="fr" sz="1500">
                <a:solidFill>
                  <a:srgbClr val="FF0000"/>
                </a:solidFill>
                <a:latin typeface="Calibri"/>
                <a:ea typeface="Calibri"/>
                <a:cs typeface="Calibri"/>
                <a:sym typeface="Calibri"/>
              </a:rPr>
              <a:t>Le genre :</a:t>
            </a:r>
            <a:endParaRPr b="1" sz="1500">
              <a:solidFill>
                <a:srgbClr val="FF0000"/>
              </a:solidFill>
              <a:latin typeface="Calibri"/>
              <a:ea typeface="Calibri"/>
              <a:cs typeface="Calibri"/>
              <a:sym typeface="Calibri"/>
            </a:endParaRPr>
          </a:p>
        </p:txBody>
      </p:sp>
      <p:sp>
        <p:nvSpPr>
          <p:cNvPr id="270" name="Google Shape;270;p25"/>
          <p:cNvSpPr txBox="1"/>
          <p:nvPr/>
        </p:nvSpPr>
        <p:spPr>
          <a:xfrm>
            <a:off x="325450" y="3395500"/>
            <a:ext cx="5199000" cy="832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2"/>
              </a:buClr>
              <a:buSzPts val="1300"/>
              <a:buFont typeface="Calibri"/>
              <a:buChar char="●"/>
            </a:pPr>
            <a:r>
              <a:rPr lang="fr" sz="1300">
                <a:solidFill>
                  <a:schemeClr val="dk2"/>
                </a:solidFill>
                <a:latin typeface="Calibri"/>
                <a:ea typeface="Calibri"/>
                <a:cs typeface="Calibri"/>
                <a:sym typeface="Calibri"/>
              </a:rPr>
              <a:t>Une petite corrélation entre le sexe des sujets et leurs poids et taille. avec une erreur quadratique de 0.38.</a:t>
            </a:r>
            <a:endParaRPr sz="1300">
              <a:solidFill>
                <a:schemeClr val="dk2"/>
              </a:solidFill>
              <a:latin typeface="Calibri"/>
              <a:ea typeface="Calibri"/>
              <a:cs typeface="Calibri"/>
              <a:sym typeface="Calibri"/>
            </a:endParaRPr>
          </a:p>
          <a:p>
            <a:pPr indent="0" lvl="0" marL="457200" rtl="0" algn="l">
              <a:lnSpc>
                <a:spcPct val="100000"/>
              </a:lnSpc>
              <a:spcBef>
                <a:spcPts val="0"/>
              </a:spcBef>
              <a:spcAft>
                <a:spcPts val="0"/>
              </a:spcAft>
              <a:buNone/>
            </a:pPr>
            <a:r>
              <a:rPr lang="fr" sz="1300">
                <a:solidFill>
                  <a:schemeClr val="dk2"/>
                </a:solidFill>
                <a:latin typeface="Calibri"/>
                <a:ea typeface="Calibri"/>
                <a:cs typeface="Calibri"/>
                <a:sym typeface="Calibri"/>
              </a:rPr>
              <a:t>=&gt;</a:t>
            </a:r>
            <a:r>
              <a:rPr b="1" lang="fr" sz="1300">
                <a:solidFill>
                  <a:schemeClr val="dk2"/>
                </a:solidFill>
                <a:latin typeface="Calibri"/>
                <a:ea typeface="Calibri"/>
                <a:cs typeface="Calibri"/>
                <a:sym typeface="Calibri"/>
              </a:rPr>
              <a:t> remplissage par corrélation</a:t>
            </a:r>
            <a:endParaRPr b="1" sz="1300">
              <a:solidFill>
                <a:schemeClr val="dk2"/>
              </a:solidFill>
              <a:latin typeface="Calibri"/>
              <a:ea typeface="Calibri"/>
              <a:cs typeface="Calibri"/>
              <a:sym typeface="Calibri"/>
            </a:endParaRPr>
          </a:p>
        </p:txBody>
      </p:sp>
      <p:sp>
        <p:nvSpPr>
          <p:cNvPr id="271" name="Google Shape;271;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72" name="Google Shape;272;p25"/>
          <p:cNvSpPr txBox="1"/>
          <p:nvPr/>
        </p:nvSpPr>
        <p:spPr>
          <a:xfrm>
            <a:off x="6050500" y="3913050"/>
            <a:ext cx="28890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i="1" lang="fr" sz="1000">
                <a:solidFill>
                  <a:schemeClr val="dk2"/>
                </a:solidFill>
                <a:latin typeface="Calibri"/>
                <a:ea typeface="Calibri"/>
                <a:cs typeface="Calibri"/>
                <a:sym typeface="Calibri"/>
              </a:rPr>
              <a:t>Moyenne </a:t>
            </a:r>
            <a:r>
              <a:rPr i="1" lang="fr" sz="1000">
                <a:solidFill>
                  <a:schemeClr val="dk2"/>
                </a:solidFill>
                <a:latin typeface="Calibri"/>
                <a:ea typeface="Calibri"/>
                <a:cs typeface="Calibri"/>
                <a:sym typeface="Calibri"/>
              </a:rPr>
              <a:t>d'âge</a:t>
            </a:r>
            <a:r>
              <a:rPr i="1" lang="fr" sz="1000">
                <a:solidFill>
                  <a:schemeClr val="dk2"/>
                </a:solidFill>
                <a:latin typeface="Calibri"/>
                <a:ea typeface="Calibri"/>
                <a:cs typeface="Calibri"/>
                <a:sym typeface="Calibri"/>
              </a:rPr>
              <a:t> pour chaque type de </a:t>
            </a:r>
            <a:r>
              <a:rPr i="1" lang="fr" sz="1000">
                <a:solidFill>
                  <a:schemeClr val="dk2"/>
                </a:solidFill>
                <a:latin typeface="Calibri"/>
                <a:ea typeface="Calibri"/>
                <a:cs typeface="Calibri"/>
                <a:sym typeface="Calibri"/>
              </a:rPr>
              <a:t>bâtiment</a:t>
            </a:r>
            <a:endParaRPr i="1" sz="1000">
              <a:solidFill>
                <a:schemeClr val="dk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6"/>
          <p:cNvSpPr txBox="1"/>
          <p:nvPr>
            <p:ph type="title"/>
          </p:nvPr>
        </p:nvSpPr>
        <p:spPr>
          <a:xfrm>
            <a:off x="279525" y="151550"/>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Matrice de visualisation des valeurs imputées </a:t>
            </a:r>
            <a:endParaRPr b="1"/>
          </a:p>
        </p:txBody>
      </p:sp>
      <p:pic>
        <p:nvPicPr>
          <p:cNvPr id="278" name="Google Shape;278;p26"/>
          <p:cNvPicPr preferRelativeResize="0"/>
          <p:nvPr/>
        </p:nvPicPr>
        <p:blipFill>
          <a:blip r:embed="rId3">
            <a:alphaModFix/>
          </a:blip>
          <a:stretch>
            <a:fillRect/>
          </a:stretch>
        </p:blipFill>
        <p:spPr>
          <a:xfrm>
            <a:off x="752325" y="752447"/>
            <a:ext cx="3716650" cy="2970047"/>
          </a:xfrm>
          <a:prstGeom prst="rect">
            <a:avLst/>
          </a:prstGeom>
          <a:noFill/>
          <a:ln>
            <a:noFill/>
          </a:ln>
        </p:spPr>
      </p:pic>
      <p:pic>
        <p:nvPicPr>
          <p:cNvPr id="279" name="Google Shape;279;p26"/>
          <p:cNvPicPr preferRelativeResize="0"/>
          <p:nvPr/>
        </p:nvPicPr>
        <p:blipFill>
          <a:blip r:embed="rId4">
            <a:alphaModFix/>
          </a:blip>
          <a:stretch>
            <a:fillRect/>
          </a:stretch>
        </p:blipFill>
        <p:spPr>
          <a:xfrm>
            <a:off x="4773474" y="752450"/>
            <a:ext cx="3716650" cy="2970056"/>
          </a:xfrm>
          <a:prstGeom prst="rect">
            <a:avLst/>
          </a:prstGeom>
          <a:noFill/>
          <a:ln>
            <a:noFill/>
          </a:ln>
        </p:spPr>
      </p:pic>
      <p:sp>
        <p:nvSpPr>
          <p:cNvPr id="280" name="Google Shape;280;p26"/>
          <p:cNvSpPr txBox="1"/>
          <p:nvPr/>
        </p:nvSpPr>
        <p:spPr>
          <a:xfrm>
            <a:off x="2383125" y="3722500"/>
            <a:ext cx="7164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700">
                <a:solidFill>
                  <a:srgbClr val="FF0000"/>
                </a:solidFill>
                <a:latin typeface="Calibri"/>
                <a:ea typeface="Calibri"/>
                <a:cs typeface="Calibri"/>
                <a:sym typeface="Calibri"/>
              </a:rPr>
              <a:t>Avant </a:t>
            </a:r>
            <a:endParaRPr sz="1700">
              <a:solidFill>
                <a:srgbClr val="FF0000"/>
              </a:solidFill>
              <a:latin typeface="Calibri"/>
              <a:ea typeface="Calibri"/>
              <a:cs typeface="Calibri"/>
              <a:sym typeface="Calibri"/>
            </a:endParaRPr>
          </a:p>
        </p:txBody>
      </p:sp>
      <p:sp>
        <p:nvSpPr>
          <p:cNvPr id="281" name="Google Shape;281;p26"/>
          <p:cNvSpPr txBox="1"/>
          <p:nvPr/>
        </p:nvSpPr>
        <p:spPr>
          <a:xfrm>
            <a:off x="6504200" y="3722500"/>
            <a:ext cx="7164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700">
                <a:solidFill>
                  <a:srgbClr val="FF0000"/>
                </a:solidFill>
                <a:latin typeface="Calibri"/>
                <a:ea typeface="Calibri"/>
                <a:cs typeface="Calibri"/>
                <a:sym typeface="Calibri"/>
              </a:rPr>
              <a:t>Après </a:t>
            </a:r>
            <a:endParaRPr sz="1700">
              <a:solidFill>
                <a:srgbClr val="FF0000"/>
              </a:solidFill>
              <a:latin typeface="Calibri"/>
              <a:ea typeface="Calibri"/>
              <a:cs typeface="Calibri"/>
              <a:sym typeface="Calibri"/>
            </a:endParaRPr>
          </a:p>
        </p:txBody>
      </p:sp>
      <p:sp>
        <p:nvSpPr>
          <p:cNvPr id="282" name="Google Shape;282;p26"/>
          <p:cNvSpPr txBox="1"/>
          <p:nvPr/>
        </p:nvSpPr>
        <p:spPr>
          <a:xfrm>
            <a:off x="1896000" y="4207450"/>
            <a:ext cx="5324700" cy="6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a:solidFill>
                  <a:srgbClr val="212121"/>
                </a:solidFill>
                <a:highlight>
                  <a:srgbClr val="FFFFFF"/>
                </a:highlight>
                <a:latin typeface="Calibri"/>
                <a:ea typeface="Calibri"/>
                <a:cs typeface="Calibri"/>
                <a:sym typeface="Calibri"/>
              </a:rPr>
              <a:t>699402 Valeurs imputées dans la data ;</a:t>
            </a:r>
            <a:r>
              <a:rPr lang="fr" sz="1600">
                <a:latin typeface="Calibri"/>
                <a:ea typeface="Calibri"/>
                <a:cs typeface="Calibri"/>
                <a:sym typeface="Calibri"/>
              </a:rPr>
              <a:t>12% de la matrice totale (53 colonnes * 109 033 lignes)</a:t>
            </a:r>
            <a:endParaRPr sz="1600">
              <a:solidFill>
                <a:schemeClr val="dk2"/>
              </a:solidFill>
              <a:latin typeface="Calibri"/>
              <a:ea typeface="Calibri"/>
              <a:cs typeface="Calibri"/>
              <a:sym typeface="Calibri"/>
            </a:endParaRPr>
          </a:p>
        </p:txBody>
      </p:sp>
      <p:sp>
        <p:nvSpPr>
          <p:cNvPr id="283" name="Google Shape;283;p26"/>
          <p:cNvSpPr/>
          <p:nvPr/>
        </p:nvSpPr>
        <p:spPr>
          <a:xfrm>
            <a:off x="1279975" y="4393300"/>
            <a:ext cx="530100" cy="2292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4" name="Google Shape;284;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85" name="Google Shape;285;p26"/>
          <p:cNvSpPr/>
          <p:nvPr/>
        </p:nvSpPr>
        <p:spPr>
          <a:xfrm>
            <a:off x="5669175" y="1348550"/>
            <a:ext cx="68700" cy="127800"/>
          </a:xfrm>
          <a:prstGeom prst="down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6" name="Google Shape;286;p26"/>
          <p:cNvSpPr/>
          <p:nvPr/>
        </p:nvSpPr>
        <p:spPr>
          <a:xfrm>
            <a:off x="6680600" y="1348550"/>
            <a:ext cx="68700" cy="127800"/>
          </a:xfrm>
          <a:prstGeom prst="downArrow">
            <a:avLst>
              <a:gd fmla="val 50000" name="adj1"/>
              <a:gd fmla="val 65571"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7" name="Google Shape;287;p26"/>
          <p:cNvSpPr/>
          <p:nvPr/>
        </p:nvSpPr>
        <p:spPr>
          <a:xfrm>
            <a:off x="6597450" y="1348550"/>
            <a:ext cx="68700" cy="127800"/>
          </a:xfrm>
          <a:prstGeom prst="downArrow">
            <a:avLst>
              <a:gd fmla="val 50000" name="adj1"/>
              <a:gd fmla="val 65571"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8" name="Google Shape;288;p26"/>
          <p:cNvSpPr/>
          <p:nvPr/>
        </p:nvSpPr>
        <p:spPr>
          <a:xfrm>
            <a:off x="6514300" y="1348550"/>
            <a:ext cx="68700" cy="127800"/>
          </a:xfrm>
          <a:prstGeom prst="downArrow">
            <a:avLst>
              <a:gd fmla="val 50000" name="adj1"/>
              <a:gd fmla="val 46205"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9" name="Google Shape;289;p26"/>
          <p:cNvSpPr/>
          <p:nvPr/>
        </p:nvSpPr>
        <p:spPr>
          <a:xfrm>
            <a:off x="6763750" y="1348550"/>
            <a:ext cx="68700" cy="127800"/>
          </a:xfrm>
          <a:prstGeom prst="downArrow">
            <a:avLst>
              <a:gd fmla="val 50000" name="adj1"/>
              <a:gd fmla="val 65571"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0" name="Google Shape;290;p26"/>
          <p:cNvSpPr/>
          <p:nvPr/>
        </p:nvSpPr>
        <p:spPr>
          <a:xfrm>
            <a:off x="5600608" y="1348550"/>
            <a:ext cx="68700" cy="127800"/>
          </a:xfrm>
          <a:prstGeom prst="downArrow">
            <a:avLst>
              <a:gd fmla="val 50000" name="adj1"/>
              <a:gd fmla="val 42527"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1" name="Google Shape;291;p26"/>
          <p:cNvSpPr/>
          <p:nvPr/>
        </p:nvSpPr>
        <p:spPr>
          <a:xfrm>
            <a:off x="8192900" y="1348550"/>
            <a:ext cx="68700" cy="127800"/>
          </a:xfrm>
          <a:prstGeom prst="downArrow">
            <a:avLst>
              <a:gd fmla="val 50000" name="adj1"/>
              <a:gd fmla="val 42527"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2" name="Google Shape;292;p26"/>
          <p:cNvSpPr/>
          <p:nvPr/>
        </p:nvSpPr>
        <p:spPr>
          <a:xfrm flipH="1">
            <a:off x="8123900" y="1348550"/>
            <a:ext cx="68700" cy="127800"/>
          </a:xfrm>
          <a:prstGeom prst="downArrow">
            <a:avLst>
              <a:gd fmla="val 14415" name="adj1"/>
              <a:gd fmla="val 42527"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3" name="Google Shape;293;p26"/>
          <p:cNvSpPr/>
          <p:nvPr/>
        </p:nvSpPr>
        <p:spPr>
          <a:xfrm>
            <a:off x="8055200" y="1348550"/>
            <a:ext cx="68700" cy="127800"/>
          </a:xfrm>
          <a:prstGeom prst="downArrow">
            <a:avLst>
              <a:gd fmla="val 50000" name="adj1"/>
              <a:gd fmla="val 50196"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4" name="Google Shape;294;p26"/>
          <p:cNvSpPr/>
          <p:nvPr/>
        </p:nvSpPr>
        <p:spPr>
          <a:xfrm>
            <a:off x="8261600" y="1348550"/>
            <a:ext cx="68700" cy="127800"/>
          </a:xfrm>
          <a:prstGeom prst="downArrow">
            <a:avLst>
              <a:gd fmla="val 50000" name="adj1"/>
              <a:gd fmla="val 42527"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7"/>
          <p:cNvSpPr txBox="1"/>
          <p:nvPr>
            <p:ph type="title"/>
          </p:nvPr>
        </p:nvSpPr>
        <p:spPr>
          <a:xfrm>
            <a:off x="279525" y="151550"/>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Construction du prédicteur 1</a:t>
            </a:r>
            <a:endParaRPr b="1"/>
          </a:p>
        </p:txBody>
      </p:sp>
      <p:sp>
        <p:nvSpPr>
          <p:cNvPr id="300" name="Google Shape;300;p27"/>
          <p:cNvSpPr txBox="1"/>
          <p:nvPr/>
        </p:nvSpPr>
        <p:spPr>
          <a:xfrm>
            <a:off x="173050" y="960125"/>
            <a:ext cx="7650000" cy="3987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2"/>
              </a:buClr>
              <a:buSzPts val="1300"/>
              <a:buFont typeface="Calibri"/>
              <a:buChar char="●"/>
            </a:pPr>
            <a:r>
              <a:rPr lang="fr" sz="1300">
                <a:solidFill>
                  <a:schemeClr val="dk2"/>
                </a:solidFill>
                <a:latin typeface="Calibri"/>
                <a:ea typeface="Calibri"/>
                <a:cs typeface="Calibri"/>
                <a:sym typeface="Calibri"/>
              </a:rPr>
              <a:t>E</a:t>
            </a:r>
            <a:r>
              <a:rPr lang="fr" sz="1300">
                <a:solidFill>
                  <a:schemeClr val="dk2"/>
                </a:solidFill>
                <a:latin typeface="Calibri"/>
                <a:ea typeface="Calibri"/>
                <a:cs typeface="Calibri"/>
                <a:sym typeface="Calibri"/>
              </a:rPr>
              <a:t>ntraînement de</a:t>
            </a:r>
            <a:r>
              <a:rPr lang="fr" sz="1300">
                <a:solidFill>
                  <a:schemeClr val="dk2"/>
                </a:solidFill>
                <a:latin typeface="Calibri"/>
                <a:ea typeface="Calibri"/>
                <a:cs typeface="Calibri"/>
                <a:sym typeface="Calibri"/>
              </a:rPr>
              <a:t> plusieurs modèles de prédicteurs, basés sur les attributs suivants : </a:t>
            </a:r>
            <a:endParaRPr sz="1300">
              <a:solidFill>
                <a:schemeClr val="dk2"/>
              </a:solidFill>
              <a:latin typeface="Calibri"/>
              <a:ea typeface="Calibri"/>
              <a:cs typeface="Calibri"/>
              <a:sym typeface="Calibri"/>
            </a:endParaRPr>
          </a:p>
          <a:p>
            <a:pPr indent="0" lvl="0" marL="457200" rtl="0" algn="l">
              <a:lnSpc>
                <a:spcPct val="115000"/>
              </a:lnSpc>
              <a:spcBef>
                <a:spcPts val="1200"/>
              </a:spcBef>
              <a:spcAft>
                <a:spcPts val="1200"/>
              </a:spcAft>
              <a:buNone/>
            </a:pPr>
            <a:r>
              <a:t/>
            </a:r>
            <a:endParaRPr sz="1300">
              <a:solidFill>
                <a:schemeClr val="dk2"/>
              </a:solidFill>
              <a:latin typeface="Calibri"/>
              <a:ea typeface="Calibri"/>
              <a:cs typeface="Calibri"/>
              <a:sym typeface="Calibri"/>
            </a:endParaRPr>
          </a:p>
        </p:txBody>
      </p:sp>
      <p:sp>
        <p:nvSpPr>
          <p:cNvPr id="301" name="Google Shape;301;p27"/>
          <p:cNvSpPr txBox="1"/>
          <p:nvPr/>
        </p:nvSpPr>
        <p:spPr>
          <a:xfrm>
            <a:off x="593950" y="1354713"/>
            <a:ext cx="3291600" cy="719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1200"/>
              </a:spcAft>
              <a:buNone/>
            </a:pPr>
            <a:r>
              <a:rPr lang="fr" sz="1300">
                <a:solidFill>
                  <a:schemeClr val="dk2"/>
                </a:solidFill>
                <a:latin typeface="Calibri"/>
                <a:ea typeface="Calibri"/>
                <a:cs typeface="Calibri"/>
                <a:sym typeface="Calibri"/>
              </a:rPr>
              <a:t>‘region', 'season', 'building_type', 'age', 'gender', 'ta', 'tr', 'rh', 'vel', 'met', 'clo'</a:t>
            </a:r>
            <a:endParaRPr sz="1300">
              <a:solidFill>
                <a:schemeClr val="dk2"/>
              </a:solidFill>
              <a:latin typeface="Calibri"/>
              <a:ea typeface="Calibri"/>
              <a:cs typeface="Calibri"/>
              <a:sym typeface="Calibri"/>
            </a:endParaRPr>
          </a:p>
        </p:txBody>
      </p:sp>
      <p:sp>
        <p:nvSpPr>
          <p:cNvPr id="302" name="Google Shape;302;p27"/>
          <p:cNvSpPr txBox="1"/>
          <p:nvPr/>
        </p:nvSpPr>
        <p:spPr>
          <a:xfrm>
            <a:off x="299950" y="2032950"/>
            <a:ext cx="4487700" cy="6009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fr" sz="1300">
                <a:solidFill>
                  <a:schemeClr val="dk2"/>
                </a:solidFill>
                <a:latin typeface="Calibri"/>
                <a:ea typeface="Calibri"/>
                <a:cs typeface="Calibri"/>
                <a:sym typeface="Calibri"/>
              </a:rPr>
              <a:t>Prédire  ‘</a:t>
            </a:r>
            <a:r>
              <a:rPr b="1" lang="fr" sz="1300">
                <a:solidFill>
                  <a:schemeClr val="dk2"/>
                </a:solidFill>
                <a:latin typeface="Calibri"/>
                <a:ea typeface="Calibri"/>
                <a:cs typeface="Calibri"/>
                <a:sym typeface="Calibri"/>
              </a:rPr>
              <a:t>thermal_sensation</a:t>
            </a:r>
            <a:r>
              <a:rPr lang="fr" sz="1300">
                <a:solidFill>
                  <a:schemeClr val="dk2"/>
                </a:solidFill>
                <a:latin typeface="Calibri"/>
                <a:ea typeface="Calibri"/>
                <a:cs typeface="Calibri"/>
                <a:sym typeface="Calibri"/>
              </a:rPr>
              <a:t>’.</a:t>
            </a:r>
            <a:endParaRPr sz="1300">
              <a:solidFill>
                <a:schemeClr val="dk2"/>
              </a:solidFill>
              <a:latin typeface="Calibri"/>
              <a:ea typeface="Calibri"/>
              <a:cs typeface="Calibri"/>
              <a:sym typeface="Calibri"/>
            </a:endParaRPr>
          </a:p>
          <a:p>
            <a:pPr indent="0" lvl="0" marL="457200" rtl="0" algn="l">
              <a:lnSpc>
                <a:spcPct val="115000"/>
              </a:lnSpc>
              <a:spcBef>
                <a:spcPts val="1200"/>
              </a:spcBef>
              <a:spcAft>
                <a:spcPts val="1200"/>
              </a:spcAft>
              <a:buNone/>
            </a:pPr>
            <a:r>
              <a:t/>
            </a:r>
            <a:endParaRPr sz="1300">
              <a:solidFill>
                <a:schemeClr val="dk2"/>
              </a:solidFill>
              <a:latin typeface="Calibri"/>
              <a:ea typeface="Calibri"/>
              <a:cs typeface="Calibri"/>
              <a:sym typeface="Calibri"/>
            </a:endParaRPr>
          </a:p>
        </p:txBody>
      </p:sp>
      <p:sp>
        <p:nvSpPr>
          <p:cNvPr id="303" name="Google Shape;303;p27"/>
          <p:cNvSpPr txBox="1"/>
          <p:nvPr/>
        </p:nvSpPr>
        <p:spPr>
          <a:xfrm>
            <a:off x="223750" y="2899500"/>
            <a:ext cx="4487700" cy="3987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2"/>
              </a:buClr>
              <a:buSzPts val="1300"/>
              <a:buFont typeface="Calibri"/>
              <a:buChar char="●"/>
            </a:pPr>
            <a:r>
              <a:rPr lang="fr" sz="1300">
                <a:solidFill>
                  <a:schemeClr val="dk2"/>
                </a:solidFill>
                <a:latin typeface="Calibri"/>
                <a:ea typeface="Calibri"/>
                <a:cs typeface="Calibri"/>
                <a:sym typeface="Calibri"/>
              </a:rPr>
              <a:t>Le modèle</a:t>
            </a:r>
            <a:r>
              <a:rPr b="1" lang="fr" sz="1300">
                <a:solidFill>
                  <a:schemeClr val="dk2"/>
                </a:solidFill>
                <a:latin typeface="Calibri"/>
                <a:ea typeface="Calibri"/>
                <a:cs typeface="Calibri"/>
                <a:sym typeface="Calibri"/>
              </a:rPr>
              <a:t> XGboost</a:t>
            </a:r>
            <a:r>
              <a:rPr lang="fr" sz="1300">
                <a:solidFill>
                  <a:schemeClr val="dk2"/>
                </a:solidFill>
                <a:latin typeface="Calibri"/>
                <a:ea typeface="Calibri"/>
                <a:cs typeface="Calibri"/>
                <a:sym typeface="Calibri"/>
              </a:rPr>
              <a:t> a été adopté.</a:t>
            </a:r>
            <a:endParaRPr sz="1300">
              <a:solidFill>
                <a:schemeClr val="dk2"/>
              </a:solidFill>
              <a:latin typeface="Calibri"/>
              <a:ea typeface="Calibri"/>
              <a:cs typeface="Calibri"/>
              <a:sym typeface="Calibri"/>
            </a:endParaRPr>
          </a:p>
          <a:p>
            <a:pPr indent="0" lvl="0" marL="457200" rtl="0" algn="l">
              <a:lnSpc>
                <a:spcPct val="115000"/>
              </a:lnSpc>
              <a:spcBef>
                <a:spcPts val="1200"/>
              </a:spcBef>
              <a:spcAft>
                <a:spcPts val="1200"/>
              </a:spcAft>
              <a:buNone/>
            </a:pPr>
            <a:r>
              <a:t/>
            </a:r>
            <a:endParaRPr sz="1300">
              <a:solidFill>
                <a:schemeClr val="dk2"/>
              </a:solidFill>
              <a:latin typeface="Calibri"/>
              <a:ea typeface="Calibri"/>
              <a:cs typeface="Calibri"/>
              <a:sym typeface="Calibri"/>
            </a:endParaRPr>
          </a:p>
        </p:txBody>
      </p:sp>
      <p:sp>
        <p:nvSpPr>
          <p:cNvPr id="304" name="Google Shape;304;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05" name="Google Shape;305;p27"/>
          <p:cNvSpPr/>
          <p:nvPr/>
        </p:nvSpPr>
        <p:spPr>
          <a:xfrm>
            <a:off x="424800" y="2124000"/>
            <a:ext cx="241200" cy="237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06" name="Google Shape;306;p27"/>
          <p:cNvPicPr preferRelativeResize="0"/>
          <p:nvPr/>
        </p:nvPicPr>
        <p:blipFill>
          <a:blip r:embed="rId3">
            <a:alphaModFix/>
          </a:blip>
          <a:stretch>
            <a:fillRect/>
          </a:stretch>
        </p:blipFill>
        <p:spPr>
          <a:xfrm>
            <a:off x="4112675" y="1768075"/>
            <a:ext cx="4617174" cy="2721050"/>
          </a:xfrm>
          <a:prstGeom prst="rect">
            <a:avLst/>
          </a:prstGeom>
          <a:noFill/>
          <a:ln>
            <a:noFill/>
          </a:ln>
        </p:spPr>
      </p:pic>
      <p:sp>
        <p:nvSpPr>
          <p:cNvPr id="307" name="Google Shape;307;p27"/>
          <p:cNvSpPr txBox="1"/>
          <p:nvPr/>
        </p:nvSpPr>
        <p:spPr>
          <a:xfrm>
            <a:off x="895525" y="3836050"/>
            <a:ext cx="2916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rgbClr val="38761D"/>
                </a:solidFill>
                <a:latin typeface="Calibri"/>
                <a:ea typeface="Calibri"/>
                <a:cs typeface="Calibri"/>
                <a:sym typeface="Calibri"/>
              </a:rPr>
              <a:t>Prédicteur plus fiable que le PMV</a:t>
            </a:r>
            <a:endParaRPr b="1" sz="1300">
              <a:solidFill>
                <a:srgbClr val="38761D"/>
              </a:solidFill>
              <a:latin typeface="Calibri"/>
              <a:ea typeface="Calibri"/>
              <a:cs typeface="Calibri"/>
              <a:sym typeface="Calibri"/>
            </a:endParaRPr>
          </a:p>
        </p:txBody>
      </p:sp>
      <p:sp>
        <p:nvSpPr>
          <p:cNvPr id="308" name="Google Shape;308;p27"/>
          <p:cNvSpPr/>
          <p:nvPr/>
        </p:nvSpPr>
        <p:spPr>
          <a:xfrm>
            <a:off x="501000" y="3914350"/>
            <a:ext cx="241200" cy="237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9" name="Google Shape;309;p27"/>
          <p:cNvSpPr/>
          <p:nvPr/>
        </p:nvSpPr>
        <p:spPr>
          <a:xfrm>
            <a:off x="4308000" y="3508450"/>
            <a:ext cx="780600" cy="482100"/>
          </a:xfrm>
          <a:prstGeom prst="ellipse">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0" name="Google Shape;310;p27"/>
          <p:cNvSpPr/>
          <p:nvPr/>
        </p:nvSpPr>
        <p:spPr>
          <a:xfrm>
            <a:off x="7155300" y="3591850"/>
            <a:ext cx="399300" cy="398700"/>
          </a:xfrm>
          <a:prstGeom prst="ellipse">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8"/>
          <p:cNvSpPr txBox="1"/>
          <p:nvPr>
            <p:ph type="title"/>
          </p:nvPr>
        </p:nvSpPr>
        <p:spPr>
          <a:xfrm>
            <a:off x="819150" y="845600"/>
            <a:ext cx="7505700" cy="5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1800"/>
              <a:t>Création d’une nouvelle variable à partir de PMV et thermal sensation </a:t>
            </a:r>
            <a:endParaRPr sz="1800"/>
          </a:p>
        </p:txBody>
      </p:sp>
      <p:sp>
        <p:nvSpPr>
          <p:cNvPr id="316" name="Google Shape;316;p28"/>
          <p:cNvSpPr txBox="1"/>
          <p:nvPr>
            <p:ph idx="1" type="body"/>
          </p:nvPr>
        </p:nvSpPr>
        <p:spPr>
          <a:xfrm>
            <a:off x="819150" y="1347750"/>
            <a:ext cx="7505700" cy="3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valeur de </a:t>
            </a:r>
            <a:r>
              <a:rPr b="1" lang="fr"/>
              <a:t>Thermal sensation</a:t>
            </a:r>
            <a:r>
              <a:rPr lang="fr"/>
              <a:t> est par </a:t>
            </a:r>
            <a:r>
              <a:rPr b="1" lang="fr"/>
              <a:t>vote</a:t>
            </a:r>
            <a:r>
              <a:rPr lang="fr"/>
              <a:t> des occupants de -3 à 3</a:t>
            </a:r>
            <a:endParaRPr/>
          </a:p>
          <a:p>
            <a:pPr indent="0" lvl="0" marL="0" rtl="0" algn="l">
              <a:spcBef>
                <a:spcPts val="1200"/>
              </a:spcBef>
              <a:spcAft>
                <a:spcPts val="0"/>
              </a:spcAft>
              <a:buNone/>
            </a:pPr>
            <a:r>
              <a:rPr lang="fr"/>
              <a:t>La valeur </a:t>
            </a:r>
            <a:r>
              <a:rPr b="1" lang="fr"/>
              <a:t>PMV</a:t>
            </a:r>
            <a:r>
              <a:rPr lang="fr"/>
              <a:t> est une variable obtenue par </a:t>
            </a:r>
            <a:r>
              <a:rPr b="1" lang="fr"/>
              <a:t>formule mathématique</a:t>
            </a:r>
            <a:r>
              <a:rPr lang="fr"/>
              <a:t>  à partir d’autres variables comme </a:t>
            </a:r>
            <a:r>
              <a:rPr lang="fr" sz="1200">
                <a:solidFill>
                  <a:srgbClr val="000000"/>
                </a:solidFill>
                <a:latin typeface="Roboto"/>
                <a:ea typeface="Roboto"/>
                <a:cs typeface="Roboto"/>
                <a:sym typeface="Roboto"/>
              </a:rPr>
              <a:t>T_air, humidity ratio , Metabolism , vitesse de l’air </a:t>
            </a:r>
            <a:endParaRPr sz="1200">
              <a:solidFill>
                <a:srgbClr val="000000"/>
              </a:solidFill>
              <a:latin typeface="Roboto"/>
              <a:ea typeface="Roboto"/>
              <a:cs typeface="Roboto"/>
              <a:sym typeface="Roboto"/>
            </a:endParaRPr>
          </a:p>
          <a:p>
            <a:pPr indent="0" lvl="0" marL="0" rtl="0" algn="l">
              <a:spcBef>
                <a:spcPts val="1200"/>
              </a:spcBef>
              <a:spcAft>
                <a:spcPts val="0"/>
              </a:spcAft>
              <a:buNone/>
            </a:pPr>
            <a:r>
              <a:rPr lang="fr" sz="1200" u="sng">
                <a:solidFill>
                  <a:srgbClr val="000000"/>
                </a:solidFill>
                <a:latin typeface="Roboto"/>
                <a:ea typeface="Roboto"/>
                <a:cs typeface="Roboto"/>
                <a:sym typeface="Roboto"/>
              </a:rPr>
              <a:t>Des incohérences dans la data actuel :</a:t>
            </a:r>
            <a:endParaRPr sz="1200" u="sng">
              <a:solidFill>
                <a:srgbClr val="000000"/>
              </a:solidFill>
              <a:latin typeface="Roboto"/>
              <a:ea typeface="Roboto"/>
              <a:cs typeface="Roboto"/>
              <a:sym typeface="Roboto"/>
            </a:endParaRPr>
          </a:p>
          <a:p>
            <a:pPr indent="0" lvl="0" marL="0" rtl="0" algn="l">
              <a:spcBef>
                <a:spcPts val="1200"/>
              </a:spcBef>
              <a:spcAft>
                <a:spcPts val="0"/>
              </a:spcAft>
              <a:buNone/>
            </a:pPr>
            <a:r>
              <a:t/>
            </a:r>
            <a:endParaRPr sz="1200">
              <a:solidFill>
                <a:srgbClr val="000000"/>
              </a:solidFill>
              <a:latin typeface="Roboto"/>
              <a:ea typeface="Roboto"/>
              <a:cs typeface="Roboto"/>
              <a:sym typeface="Roboto"/>
            </a:endParaRPr>
          </a:p>
          <a:p>
            <a:pPr indent="0" lvl="0" marL="0" rtl="0" algn="l">
              <a:spcBef>
                <a:spcPts val="1200"/>
              </a:spcBef>
              <a:spcAft>
                <a:spcPts val="0"/>
              </a:spcAft>
              <a:buNone/>
            </a:pPr>
            <a:r>
              <a:rPr lang="fr" sz="1200">
                <a:solidFill>
                  <a:srgbClr val="000000"/>
                </a:solidFill>
                <a:latin typeface="Roboto"/>
                <a:ea typeface="Roboto"/>
                <a:cs typeface="Roboto"/>
                <a:sym typeface="Roboto"/>
              </a:rPr>
              <a:t>               Créer une nouvelle variable contenant les </a:t>
            </a:r>
            <a:r>
              <a:rPr b="1" lang="fr" sz="1200">
                <a:solidFill>
                  <a:srgbClr val="000000"/>
                </a:solidFill>
                <a:latin typeface="Roboto"/>
                <a:ea typeface="Roboto"/>
                <a:cs typeface="Roboto"/>
                <a:sym typeface="Roboto"/>
              </a:rPr>
              <a:t>Thermal sensation</a:t>
            </a:r>
            <a:r>
              <a:rPr lang="fr" sz="1200">
                <a:solidFill>
                  <a:srgbClr val="000000"/>
                </a:solidFill>
                <a:latin typeface="Roboto"/>
                <a:ea typeface="Roboto"/>
                <a:cs typeface="Roboto"/>
                <a:sym typeface="Roboto"/>
              </a:rPr>
              <a:t> et </a:t>
            </a:r>
            <a:r>
              <a:rPr b="1" lang="fr" sz="1200">
                <a:solidFill>
                  <a:srgbClr val="000000"/>
                </a:solidFill>
                <a:latin typeface="Roboto"/>
                <a:ea typeface="Roboto"/>
                <a:cs typeface="Roboto"/>
                <a:sym typeface="Roboto"/>
              </a:rPr>
              <a:t>PMV </a:t>
            </a:r>
            <a:r>
              <a:rPr lang="fr" sz="1200">
                <a:solidFill>
                  <a:srgbClr val="000000"/>
                </a:solidFill>
                <a:latin typeface="Roboto"/>
                <a:ea typeface="Roboto"/>
                <a:cs typeface="Roboto"/>
                <a:sym typeface="Roboto"/>
              </a:rPr>
              <a:t>combinant le vote des gens qui peut </a:t>
            </a:r>
            <a:r>
              <a:rPr b="1" lang="fr" sz="1200">
                <a:solidFill>
                  <a:srgbClr val="FF0000"/>
                </a:solidFill>
                <a:latin typeface="Roboto"/>
                <a:ea typeface="Roboto"/>
                <a:cs typeface="Roboto"/>
                <a:sym typeface="Roboto"/>
              </a:rPr>
              <a:t>être exagéré</a:t>
            </a:r>
            <a:r>
              <a:rPr lang="fr" sz="1200">
                <a:solidFill>
                  <a:srgbClr val="000000"/>
                </a:solidFill>
                <a:latin typeface="Roboto"/>
                <a:ea typeface="Roboto"/>
                <a:cs typeface="Roboto"/>
                <a:sym typeface="Roboto"/>
              </a:rPr>
              <a:t> et la part scientifique et</a:t>
            </a:r>
            <a:r>
              <a:rPr b="1" lang="fr" sz="1200">
                <a:solidFill>
                  <a:srgbClr val="000000"/>
                </a:solidFill>
                <a:latin typeface="Roboto"/>
                <a:ea typeface="Roboto"/>
                <a:cs typeface="Roboto"/>
                <a:sym typeface="Roboto"/>
              </a:rPr>
              <a:t> logique</a:t>
            </a:r>
            <a:r>
              <a:rPr lang="fr"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l">
              <a:spcBef>
                <a:spcPts val="1200"/>
              </a:spcBef>
              <a:spcAft>
                <a:spcPts val="1200"/>
              </a:spcAft>
              <a:buNone/>
            </a:pPr>
            <a:r>
              <a:rPr lang="fr" sz="2000">
                <a:solidFill>
                  <a:srgbClr val="000000"/>
                </a:solidFill>
                <a:latin typeface="Average"/>
                <a:ea typeface="Average"/>
                <a:cs typeface="Average"/>
                <a:sym typeface="Average"/>
              </a:rPr>
              <a:t>Combined PCA Variable= w1×Variable 1 + w2×Variable 2</a:t>
            </a:r>
            <a:endParaRPr sz="2000">
              <a:solidFill>
                <a:srgbClr val="000000"/>
              </a:solidFill>
              <a:latin typeface="Average"/>
              <a:ea typeface="Average"/>
              <a:cs typeface="Average"/>
              <a:sym typeface="Average"/>
            </a:endParaRPr>
          </a:p>
        </p:txBody>
      </p:sp>
      <p:sp>
        <p:nvSpPr>
          <p:cNvPr id="317" name="Google Shape;317;p28"/>
          <p:cNvSpPr/>
          <p:nvPr/>
        </p:nvSpPr>
        <p:spPr>
          <a:xfrm>
            <a:off x="819150" y="3103675"/>
            <a:ext cx="585900" cy="24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18" name="Google Shape;318;p28"/>
          <p:cNvPicPr preferRelativeResize="0"/>
          <p:nvPr/>
        </p:nvPicPr>
        <p:blipFill>
          <a:blip r:embed="rId3">
            <a:alphaModFix/>
          </a:blip>
          <a:stretch>
            <a:fillRect/>
          </a:stretch>
        </p:blipFill>
        <p:spPr>
          <a:xfrm>
            <a:off x="3899500" y="2400550"/>
            <a:ext cx="1895475" cy="542925"/>
          </a:xfrm>
          <a:prstGeom prst="rect">
            <a:avLst/>
          </a:prstGeom>
          <a:noFill/>
          <a:ln>
            <a:noFill/>
          </a:ln>
        </p:spPr>
      </p:pic>
      <p:sp>
        <p:nvSpPr>
          <p:cNvPr id="319" name="Google Shape;319;p28"/>
          <p:cNvSpPr txBox="1"/>
          <p:nvPr>
            <p:ph type="title"/>
          </p:nvPr>
        </p:nvSpPr>
        <p:spPr>
          <a:xfrm>
            <a:off x="279525" y="151550"/>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Construction du prédicteur 2</a:t>
            </a:r>
            <a:endParaRPr b="1"/>
          </a:p>
        </p:txBody>
      </p:sp>
      <p:sp>
        <p:nvSpPr>
          <p:cNvPr id="320" name="Google Shape;320;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800"/>
              <a:t>Création d’une nouvelle variable par PCA</a:t>
            </a:r>
            <a:endParaRPr sz="1800"/>
          </a:p>
        </p:txBody>
      </p:sp>
      <p:sp>
        <p:nvSpPr>
          <p:cNvPr id="326" name="Google Shape;326;p29"/>
          <p:cNvSpPr txBox="1"/>
          <p:nvPr>
            <p:ph idx="1" type="body"/>
          </p:nvPr>
        </p:nvSpPr>
        <p:spPr>
          <a:xfrm>
            <a:off x="819150" y="1347750"/>
            <a:ext cx="7505700" cy="298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Création de la colonne </a:t>
            </a:r>
            <a:r>
              <a:rPr b="1" lang="fr"/>
              <a:t>combined pca variable</a:t>
            </a:r>
            <a:r>
              <a:rPr lang="fr"/>
              <a:t> par </a:t>
            </a:r>
            <a:r>
              <a:rPr b="1" lang="fr"/>
              <a:t>PCA</a:t>
            </a:r>
            <a:r>
              <a:rPr lang="fr"/>
              <a:t> qui capture la variance maximale dans les données standardisées. Cette nouvelle variable représente une version compressée des informations </a:t>
            </a:r>
            <a:r>
              <a:rPr b="1" lang="fr"/>
              <a:t>Thermal sensation</a:t>
            </a:r>
            <a:r>
              <a:rPr lang="fr"/>
              <a:t> et </a:t>
            </a:r>
            <a:r>
              <a:rPr b="1" lang="fr"/>
              <a:t>PMV </a:t>
            </a:r>
            <a:r>
              <a:rPr lang="fr"/>
              <a:t>avec w1= 0.707 et w2= 0.707</a:t>
            </a:r>
            <a:endParaRPr/>
          </a:p>
          <a:p>
            <a:pPr indent="0" lvl="0" marL="0" rtl="0" algn="l">
              <a:spcBef>
                <a:spcPts val="1200"/>
              </a:spcBef>
              <a:spcAft>
                <a:spcPts val="0"/>
              </a:spcAft>
              <a:buNone/>
            </a:pPr>
            <a:r>
              <a:rPr lang="fr"/>
              <a:t>Le vecteur propre </a:t>
            </a:r>
            <a:r>
              <a:rPr b="1" lang="fr"/>
              <a:t>w</a:t>
            </a:r>
            <a:r>
              <a:rPr lang="fr"/>
              <a:t> dans le contexte de la PCA est obtenu en résolvant le problème aux valeurs propres associé à la matrice de covariance des variables d'origine</a:t>
            </a:r>
            <a:endParaRPr/>
          </a:p>
          <a:p>
            <a:pPr indent="457200" lvl="0" marL="2286000" rtl="0" algn="l">
              <a:spcBef>
                <a:spcPts val="1200"/>
              </a:spcBef>
              <a:spcAft>
                <a:spcPts val="0"/>
              </a:spcAft>
              <a:buNone/>
            </a:pPr>
            <a:r>
              <a:rPr b="1" lang="fr" sz="1450">
                <a:solidFill>
                  <a:srgbClr val="374151"/>
                </a:solidFill>
                <a:latin typeface="Times New Roman"/>
                <a:ea typeface="Times New Roman"/>
                <a:cs typeface="Times New Roman"/>
                <a:sym typeface="Times New Roman"/>
              </a:rPr>
              <a:t>Cw</a:t>
            </a:r>
            <a:r>
              <a:rPr lang="fr" sz="1450">
                <a:solidFill>
                  <a:srgbClr val="374151"/>
                </a:solidFill>
                <a:latin typeface="Times New Roman"/>
                <a:ea typeface="Times New Roman"/>
                <a:cs typeface="Times New Roman"/>
                <a:sym typeface="Times New Roman"/>
              </a:rPr>
              <a:t>=</a:t>
            </a:r>
            <a:r>
              <a:rPr i="1" lang="fr" sz="1100">
                <a:solidFill>
                  <a:srgbClr val="000000"/>
                </a:solidFill>
                <a:latin typeface="Arial"/>
                <a:ea typeface="Arial"/>
                <a:cs typeface="Arial"/>
                <a:sym typeface="Arial"/>
              </a:rPr>
              <a:t>λ</a:t>
            </a:r>
            <a:r>
              <a:rPr b="1" lang="fr" sz="1450">
                <a:solidFill>
                  <a:srgbClr val="374151"/>
                </a:solidFill>
                <a:latin typeface="Times New Roman"/>
                <a:ea typeface="Times New Roman"/>
                <a:cs typeface="Times New Roman"/>
                <a:sym typeface="Times New Roman"/>
              </a:rPr>
              <a:t>w</a:t>
            </a:r>
            <a:endParaRPr/>
          </a:p>
          <a:p>
            <a:pPr indent="0" lvl="0" marL="0" rtl="0" algn="l">
              <a:spcBef>
                <a:spcPts val="1200"/>
              </a:spcBef>
              <a:spcAft>
                <a:spcPts val="1200"/>
              </a:spcAft>
              <a:buNone/>
            </a:pPr>
            <a:r>
              <a:t/>
            </a:r>
            <a:endParaRPr b="1"/>
          </a:p>
        </p:txBody>
      </p:sp>
      <p:pic>
        <p:nvPicPr>
          <p:cNvPr id="327" name="Google Shape;327;p29"/>
          <p:cNvPicPr preferRelativeResize="0"/>
          <p:nvPr/>
        </p:nvPicPr>
        <p:blipFill>
          <a:blip r:embed="rId3">
            <a:alphaModFix/>
          </a:blip>
          <a:stretch>
            <a:fillRect/>
          </a:stretch>
        </p:blipFill>
        <p:spPr>
          <a:xfrm>
            <a:off x="5241975" y="2870975"/>
            <a:ext cx="2724150" cy="1238250"/>
          </a:xfrm>
          <a:prstGeom prst="rect">
            <a:avLst/>
          </a:prstGeom>
          <a:noFill/>
          <a:ln>
            <a:noFill/>
          </a:ln>
        </p:spPr>
      </p:pic>
      <p:sp>
        <p:nvSpPr>
          <p:cNvPr id="328" name="Google Shape;328;p29"/>
          <p:cNvSpPr txBox="1"/>
          <p:nvPr>
            <p:ph type="title"/>
          </p:nvPr>
        </p:nvSpPr>
        <p:spPr>
          <a:xfrm>
            <a:off x="279525" y="151550"/>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Construction du prédicteur 2</a:t>
            </a:r>
            <a:endParaRPr b="1"/>
          </a:p>
        </p:txBody>
      </p:sp>
      <p:sp>
        <p:nvSpPr>
          <p:cNvPr id="329" name="Google Shape;329;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0"/>
          <p:cNvSpPr txBox="1"/>
          <p:nvPr>
            <p:ph type="title"/>
          </p:nvPr>
        </p:nvSpPr>
        <p:spPr>
          <a:xfrm>
            <a:off x="597325" y="851200"/>
            <a:ext cx="7505700" cy="73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800"/>
              <a:t>Création du modèle de </a:t>
            </a:r>
            <a:r>
              <a:rPr lang="fr" sz="1800"/>
              <a:t>prédiction</a:t>
            </a:r>
            <a:r>
              <a:rPr lang="fr"/>
              <a:t> </a:t>
            </a:r>
            <a:endParaRPr/>
          </a:p>
        </p:txBody>
      </p:sp>
      <p:sp>
        <p:nvSpPr>
          <p:cNvPr id="335" name="Google Shape;335;p30"/>
          <p:cNvSpPr txBox="1"/>
          <p:nvPr>
            <p:ph idx="1" type="body"/>
          </p:nvPr>
        </p:nvSpPr>
        <p:spPr>
          <a:xfrm>
            <a:off x="392800" y="1650425"/>
            <a:ext cx="3717600" cy="285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Division de l’ensemble des données en ensembles d'entraînement 0.8 et test 0.2 des données totales</a:t>
            </a:r>
            <a:endParaRPr/>
          </a:p>
          <a:p>
            <a:pPr indent="0" lvl="0" marL="0" rtl="0" algn="l">
              <a:spcBef>
                <a:spcPts val="1200"/>
              </a:spcBef>
              <a:spcAft>
                <a:spcPts val="0"/>
              </a:spcAft>
              <a:buNone/>
            </a:pPr>
            <a:r>
              <a:rPr lang="fr"/>
              <a:t>Utilisation d’un modèle de régression en utilisant les variables ['region', 'season', 'building_type', 'age', 'gender', 'ta', 'tr', 'rh', 'vel', 'met', 'clo'] pour </a:t>
            </a:r>
            <a:r>
              <a:rPr b="1" lang="fr"/>
              <a:t>prédire</a:t>
            </a:r>
            <a:r>
              <a:rPr lang="fr"/>
              <a:t> la valeur de </a:t>
            </a:r>
            <a:r>
              <a:rPr b="1" lang="fr"/>
              <a:t>combined pca variable</a:t>
            </a:r>
            <a:endParaRPr b="1"/>
          </a:p>
          <a:p>
            <a:pPr indent="-311150" lvl="0" marL="457200" rtl="0" algn="l">
              <a:lnSpc>
                <a:spcPct val="100000"/>
              </a:lnSpc>
              <a:spcBef>
                <a:spcPts val="1200"/>
              </a:spcBef>
              <a:spcAft>
                <a:spcPts val="0"/>
              </a:spcAft>
              <a:buSzPts val="1300"/>
              <a:buChar char="●"/>
            </a:pPr>
            <a:r>
              <a:rPr lang="fr"/>
              <a:t>Le modèle</a:t>
            </a:r>
            <a:r>
              <a:rPr b="1" lang="fr"/>
              <a:t> XGboost Regressor</a:t>
            </a:r>
            <a:r>
              <a:rPr lang="fr"/>
              <a:t> a été adopté.</a:t>
            </a:r>
            <a:endParaRPr/>
          </a:p>
          <a:p>
            <a:pPr indent="0" lvl="0" marL="0" rtl="0" algn="l">
              <a:spcBef>
                <a:spcPts val="1200"/>
              </a:spcBef>
              <a:spcAft>
                <a:spcPts val="1200"/>
              </a:spcAft>
              <a:buNone/>
            </a:pPr>
            <a:r>
              <a:rPr lang="fr"/>
              <a:t>Mean Squared Error (MSE) = </a:t>
            </a:r>
            <a:r>
              <a:rPr b="1" lang="fr"/>
              <a:t>0.259</a:t>
            </a:r>
            <a:endParaRPr b="1"/>
          </a:p>
        </p:txBody>
      </p:sp>
      <p:sp>
        <p:nvSpPr>
          <p:cNvPr id="336" name="Google Shape;336;p30"/>
          <p:cNvSpPr txBox="1"/>
          <p:nvPr>
            <p:ph type="title"/>
          </p:nvPr>
        </p:nvSpPr>
        <p:spPr>
          <a:xfrm>
            <a:off x="279525" y="151550"/>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Construction du prédicteur 2</a:t>
            </a:r>
            <a:endParaRPr b="1"/>
          </a:p>
        </p:txBody>
      </p:sp>
      <p:sp>
        <p:nvSpPr>
          <p:cNvPr id="337" name="Google Shape;337;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descr="Insertion de l’image..." id="338" name="Google Shape;338;p30"/>
          <p:cNvPicPr preferRelativeResize="0"/>
          <p:nvPr/>
        </p:nvPicPr>
        <p:blipFill>
          <a:blip r:embed="rId3">
            <a:alphaModFix/>
          </a:blip>
          <a:stretch>
            <a:fillRect/>
          </a:stretch>
        </p:blipFill>
        <p:spPr>
          <a:xfrm>
            <a:off x="5131923" y="341200"/>
            <a:ext cx="3717600" cy="2230560"/>
          </a:xfrm>
          <a:prstGeom prst="rect">
            <a:avLst/>
          </a:prstGeom>
          <a:noFill/>
          <a:ln>
            <a:noFill/>
          </a:ln>
        </p:spPr>
      </p:pic>
      <p:pic>
        <p:nvPicPr>
          <p:cNvPr id="339" name="Google Shape;339;p30"/>
          <p:cNvPicPr preferRelativeResize="0"/>
          <p:nvPr/>
        </p:nvPicPr>
        <p:blipFill>
          <a:blip r:embed="rId4">
            <a:alphaModFix/>
          </a:blip>
          <a:stretch>
            <a:fillRect/>
          </a:stretch>
        </p:blipFill>
        <p:spPr>
          <a:xfrm>
            <a:off x="5131937" y="2664731"/>
            <a:ext cx="3490425" cy="22725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1"/>
          <p:cNvSpPr txBox="1"/>
          <p:nvPr>
            <p:ph type="title"/>
          </p:nvPr>
        </p:nvSpPr>
        <p:spPr>
          <a:xfrm>
            <a:off x="344450" y="315225"/>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Analyse de sensibilité des modèles</a:t>
            </a:r>
            <a:endParaRPr b="1"/>
          </a:p>
        </p:txBody>
      </p:sp>
      <p:sp>
        <p:nvSpPr>
          <p:cNvPr id="345" name="Google Shape;345;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46" name="Google Shape;346;p31"/>
          <p:cNvSpPr txBox="1"/>
          <p:nvPr/>
        </p:nvSpPr>
        <p:spPr>
          <a:xfrm>
            <a:off x="1155025" y="1087150"/>
            <a:ext cx="1998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700">
                <a:solidFill>
                  <a:schemeClr val="dk2"/>
                </a:solidFill>
                <a:latin typeface="Calibri"/>
                <a:ea typeface="Calibri"/>
                <a:cs typeface="Calibri"/>
                <a:sym typeface="Calibri"/>
              </a:rPr>
              <a:t>Analyse univariable</a:t>
            </a:r>
            <a:endParaRPr b="1" sz="1700">
              <a:solidFill>
                <a:schemeClr val="dk2"/>
              </a:solidFill>
              <a:latin typeface="Calibri"/>
              <a:ea typeface="Calibri"/>
              <a:cs typeface="Calibri"/>
              <a:sym typeface="Calibri"/>
            </a:endParaRPr>
          </a:p>
        </p:txBody>
      </p:sp>
      <p:sp>
        <p:nvSpPr>
          <p:cNvPr id="347" name="Google Shape;347;p31"/>
          <p:cNvSpPr/>
          <p:nvPr/>
        </p:nvSpPr>
        <p:spPr>
          <a:xfrm>
            <a:off x="543550" y="1208225"/>
            <a:ext cx="548700" cy="20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aphicFrame>
        <p:nvGraphicFramePr>
          <p:cNvPr id="348" name="Google Shape;348;p31"/>
          <p:cNvGraphicFramePr/>
          <p:nvPr/>
        </p:nvGraphicFramePr>
        <p:xfrm>
          <a:off x="393713" y="1702513"/>
          <a:ext cx="3000000" cy="3000000"/>
        </p:xfrm>
        <a:graphic>
          <a:graphicData uri="http://schemas.openxmlformats.org/drawingml/2006/table">
            <a:tbl>
              <a:tblPr>
                <a:noFill/>
                <a:tableStyleId>{C5759B95-2C88-40A2-A39E-CCDDBFFC894B}</a:tableStyleId>
              </a:tblPr>
              <a:tblGrid>
                <a:gridCol w="761300"/>
                <a:gridCol w="826300"/>
                <a:gridCol w="1014675"/>
                <a:gridCol w="893975"/>
                <a:gridCol w="556125"/>
                <a:gridCol w="564950"/>
                <a:gridCol w="646100"/>
                <a:gridCol w="764525"/>
                <a:gridCol w="764525"/>
                <a:gridCol w="691550"/>
                <a:gridCol w="513025"/>
              </a:tblGrid>
              <a:tr h="517025">
                <a:tc gridSpan="11">
                  <a:txBody>
                    <a:bodyPr/>
                    <a:lstStyle/>
                    <a:p>
                      <a:pPr indent="0" lvl="0" marL="0" rtl="0" algn="ctr">
                        <a:spcBef>
                          <a:spcPts val="0"/>
                        </a:spcBef>
                        <a:spcAft>
                          <a:spcPts val="0"/>
                        </a:spcAft>
                        <a:buNone/>
                      </a:pPr>
                      <a:r>
                        <a:rPr b="1" lang="fr"/>
                        <a:t>Cas d’étude</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hMerge="1"/>
                <a:tc hMerge="1"/>
                <a:tc hMerge="1"/>
                <a:tc hMerge="1"/>
                <a:tc hMerge="1"/>
                <a:tc hMerge="1"/>
                <a:tc hMerge="1"/>
                <a:tc hMerge="1"/>
                <a:tc hMerge="1"/>
                <a:tc hMerge="1"/>
              </a:tr>
              <a:tr h="517025">
                <a:tc>
                  <a:txBody>
                    <a:bodyPr/>
                    <a:lstStyle/>
                    <a:p>
                      <a:pPr indent="0" lvl="0" marL="0" rtl="0" algn="l">
                        <a:spcBef>
                          <a:spcPts val="0"/>
                        </a:spcBef>
                        <a:spcAft>
                          <a:spcPts val="0"/>
                        </a:spcAft>
                        <a:buNone/>
                      </a:pPr>
                      <a:r>
                        <a:rPr b="1" lang="fr"/>
                        <a:t>r</a:t>
                      </a:r>
                      <a:r>
                        <a:rPr b="1" lang="fr"/>
                        <a:t>egion</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fr"/>
                        <a:t>season</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fr"/>
                        <a:t>building type</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fr"/>
                        <a:t>gender</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fr"/>
                        <a:t>age</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fr"/>
                        <a:t>ta (°C)</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fr"/>
                        <a:t>tr (°C)</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fr"/>
                        <a:t>rh (%)</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fr"/>
                        <a:t>vel (m/s)</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fr"/>
                        <a:t>met</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fr"/>
                        <a:t>clo</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r>
              <a:tr h="579950">
                <a:tc>
                  <a:txBody>
                    <a:bodyPr/>
                    <a:lstStyle/>
                    <a:p>
                      <a:pPr indent="0" lvl="0" marL="0" rtl="0" algn="l">
                        <a:spcBef>
                          <a:spcPts val="0"/>
                        </a:spcBef>
                        <a:spcAft>
                          <a:spcPts val="0"/>
                        </a:spcAft>
                        <a:buNone/>
                      </a:pPr>
                      <a:r>
                        <a:rPr lang="fr"/>
                        <a:t>europe</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fr"/>
                        <a:t>winter</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fr"/>
                        <a:t>classroom</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fr"/>
                        <a:t>male</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fr"/>
                        <a:t>23</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fr"/>
                        <a:t>16</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fr"/>
                        <a:t>17</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fr"/>
                        <a:t>50</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fr"/>
                        <a:t>0,2</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fr"/>
                        <a:t>1,2</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fr"/>
                        <a:t>1</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349" name="Google Shape;349;p31"/>
          <p:cNvSpPr/>
          <p:nvPr/>
        </p:nvSpPr>
        <p:spPr>
          <a:xfrm rot="-5400000">
            <a:off x="2216875" y="1822725"/>
            <a:ext cx="336900" cy="39531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50" name="Google Shape;350;p31"/>
          <p:cNvSpPr txBox="1"/>
          <p:nvPr/>
        </p:nvSpPr>
        <p:spPr>
          <a:xfrm>
            <a:off x="1878725" y="3967725"/>
            <a:ext cx="1047000" cy="3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300">
                <a:solidFill>
                  <a:schemeClr val="dk2"/>
                </a:solidFill>
                <a:latin typeface="Calibri"/>
                <a:ea typeface="Calibri"/>
                <a:cs typeface="Calibri"/>
                <a:sym typeface="Calibri"/>
              </a:rPr>
              <a:t>Fixes</a:t>
            </a:r>
            <a:endParaRPr b="1" sz="1300">
              <a:solidFill>
                <a:schemeClr val="dk2"/>
              </a:solidFill>
              <a:latin typeface="Calibri"/>
              <a:ea typeface="Calibri"/>
              <a:cs typeface="Calibri"/>
              <a:sym typeface="Calibri"/>
            </a:endParaRPr>
          </a:p>
        </p:txBody>
      </p:sp>
      <p:sp>
        <p:nvSpPr>
          <p:cNvPr id="351" name="Google Shape;351;p31"/>
          <p:cNvSpPr/>
          <p:nvPr/>
        </p:nvSpPr>
        <p:spPr>
          <a:xfrm rot="-5400000">
            <a:off x="6225274" y="1854675"/>
            <a:ext cx="336900" cy="38892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52" name="Google Shape;352;p31"/>
          <p:cNvSpPr txBox="1"/>
          <p:nvPr/>
        </p:nvSpPr>
        <p:spPr>
          <a:xfrm>
            <a:off x="6043275" y="3967725"/>
            <a:ext cx="924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dk2"/>
                </a:solidFill>
                <a:latin typeface="Calibri"/>
                <a:ea typeface="Calibri"/>
                <a:cs typeface="Calibri"/>
                <a:sym typeface="Calibri"/>
              </a:rPr>
              <a:t>Variables </a:t>
            </a:r>
            <a:endParaRPr b="1" sz="1300">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554325" y="406525"/>
            <a:ext cx="4979400" cy="49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Sommaire</a:t>
            </a:r>
            <a:endParaRPr/>
          </a:p>
        </p:txBody>
      </p:sp>
      <p:sp>
        <p:nvSpPr>
          <p:cNvPr id="140" name="Google Shape;140;p14"/>
          <p:cNvSpPr txBox="1"/>
          <p:nvPr>
            <p:ph idx="1" type="body"/>
          </p:nvPr>
        </p:nvSpPr>
        <p:spPr>
          <a:xfrm>
            <a:off x="549000" y="1446375"/>
            <a:ext cx="8046000" cy="2448000"/>
          </a:xfrm>
          <a:prstGeom prst="rect">
            <a:avLst/>
          </a:prstGeom>
        </p:spPr>
        <p:txBody>
          <a:bodyPr anchorCtr="0" anchor="t" bIns="91425" lIns="91425" spcFirstLastPara="1" rIns="91425" wrap="square" tIns="91425">
            <a:normAutofit/>
          </a:bodyPr>
          <a:lstStyle/>
          <a:p>
            <a:pPr indent="-400050" lvl="0" marL="457200" rtl="0" algn="l">
              <a:spcBef>
                <a:spcPts val="0"/>
              </a:spcBef>
              <a:spcAft>
                <a:spcPts val="0"/>
              </a:spcAft>
              <a:buSzPts val="2700"/>
              <a:buAutoNum type="arabicPeriod"/>
            </a:pPr>
            <a:r>
              <a:rPr lang="fr" sz="2700"/>
              <a:t>Contexte du projet </a:t>
            </a:r>
            <a:endParaRPr sz="2700"/>
          </a:p>
          <a:p>
            <a:pPr indent="-400050" lvl="0" marL="457200" rtl="0" algn="l">
              <a:spcBef>
                <a:spcPts val="0"/>
              </a:spcBef>
              <a:spcAft>
                <a:spcPts val="0"/>
              </a:spcAft>
              <a:buSzPts val="2700"/>
              <a:buAutoNum type="arabicPeriod"/>
            </a:pPr>
            <a:r>
              <a:rPr lang="fr" sz="2700"/>
              <a:t>Présentation du dataset</a:t>
            </a:r>
            <a:endParaRPr sz="2700"/>
          </a:p>
          <a:p>
            <a:pPr indent="-400050" lvl="0" marL="457200" rtl="0" algn="l">
              <a:spcBef>
                <a:spcPts val="0"/>
              </a:spcBef>
              <a:spcAft>
                <a:spcPts val="0"/>
              </a:spcAft>
              <a:buSzPts val="2700"/>
              <a:buAutoNum type="arabicPeriod"/>
            </a:pPr>
            <a:r>
              <a:rPr lang="fr" sz="2700"/>
              <a:t>Analyse exploratoire de données</a:t>
            </a:r>
            <a:endParaRPr sz="2700"/>
          </a:p>
          <a:p>
            <a:pPr indent="-400050" lvl="0" marL="457200" rtl="0" algn="l">
              <a:spcBef>
                <a:spcPts val="0"/>
              </a:spcBef>
              <a:spcAft>
                <a:spcPts val="0"/>
              </a:spcAft>
              <a:buSzPts val="2700"/>
              <a:buAutoNum type="arabicPeriod"/>
            </a:pPr>
            <a:r>
              <a:rPr lang="fr" sz="2700"/>
              <a:t>Modèles prédicteurs du confort </a:t>
            </a:r>
            <a:endParaRPr sz="2700"/>
          </a:p>
        </p:txBody>
      </p:sp>
      <p:sp>
        <p:nvSpPr>
          <p:cNvPr id="141" name="Google Shape;141;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2"/>
          <p:cNvSpPr txBox="1"/>
          <p:nvPr>
            <p:ph type="title"/>
          </p:nvPr>
        </p:nvSpPr>
        <p:spPr>
          <a:xfrm>
            <a:off x="279525" y="151550"/>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Analyse de sensibilité du modèle 1</a:t>
            </a:r>
            <a:endParaRPr b="1"/>
          </a:p>
        </p:txBody>
      </p:sp>
      <p:sp>
        <p:nvSpPr>
          <p:cNvPr id="358" name="Google Shape;358;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59" name="Google Shape;359;p32"/>
          <p:cNvPicPr preferRelativeResize="0"/>
          <p:nvPr/>
        </p:nvPicPr>
        <p:blipFill>
          <a:blip r:embed="rId3">
            <a:alphaModFix/>
          </a:blip>
          <a:stretch>
            <a:fillRect/>
          </a:stretch>
        </p:blipFill>
        <p:spPr>
          <a:xfrm>
            <a:off x="4416000" y="767250"/>
            <a:ext cx="3897501" cy="2019461"/>
          </a:xfrm>
          <a:prstGeom prst="rect">
            <a:avLst/>
          </a:prstGeom>
          <a:noFill/>
          <a:ln>
            <a:noFill/>
          </a:ln>
        </p:spPr>
      </p:pic>
      <p:pic>
        <p:nvPicPr>
          <p:cNvPr id="360" name="Google Shape;360;p32"/>
          <p:cNvPicPr preferRelativeResize="0"/>
          <p:nvPr/>
        </p:nvPicPr>
        <p:blipFill>
          <a:blip r:embed="rId4">
            <a:alphaModFix/>
          </a:blip>
          <a:stretch>
            <a:fillRect/>
          </a:stretch>
        </p:blipFill>
        <p:spPr>
          <a:xfrm>
            <a:off x="350750" y="752450"/>
            <a:ext cx="3897501" cy="2002500"/>
          </a:xfrm>
          <a:prstGeom prst="rect">
            <a:avLst/>
          </a:prstGeom>
          <a:noFill/>
          <a:ln>
            <a:noFill/>
          </a:ln>
        </p:spPr>
      </p:pic>
      <p:pic>
        <p:nvPicPr>
          <p:cNvPr id="361" name="Google Shape;361;p32"/>
          <p:cNvPicPr preferRelativeResize="0"/>
          <p:nvPr/>
        </p:nvPicPr>
        <p:blipFill>
          <a:blip r:embed="rId5">
            <a:alphaModFix/>
          </a:blip>
          <a:stretch>
            <a:fillRect/>
          </a:stretch>
        </p:blipFill>
        <p:spPr>
          <a:xfrm>
            <a:off x="352300" y="2839175"/>
            <a:ext cx="3897501" cy="1993684"/>
          </a:xfrm>
          <a:prstGeom prst="rect">
            <a:avLst/>
          </a:prstGeom>
          <a:noFill/>
          <a:ln>
            <a:noFill/>
          </a:ln>
        </p:spPr>
      </p:pic>
      <p:pic>
        <p:nvPicPr>
          <p:cNvPr id="362" name="Google Shape;362;p32"/>
          <p:cNvPicPr preferRelativeResize="0"/>
          <p:nvPr/>
        </p:nvPicPr>
        <p:blipFill>
          <a:blip r:embed="rId6">
            <a:alphaModFix/>
          </a:blip>
          <a:stretch>
            <a:fillRect/>
          </a:stretch>
        </p:blipFill>
        <p:spPr>
          <a:xfrm>
            <a:off x="4478401" y="2862910"/>
            <a:ext cx="3836133" cy="1976527"/>
          </a:xfrm>
          <a:prstGeom prst="rect">
            <a:avLst/>
          </a:prstGeom>
          <a:noFill/>
          <a:ln>
            <a:noFill/>
          </a:ln>
        </p:spPr>
      </p:pic>
      <p:sp>
        <p:nvSpPr>
          <p:cNvPr id="363" name="Google Shape;363;p32"/>
          <p:cNvSpPr txBox="1"/>
          <p:nvPr/>
        </p:nvSpPr>
        <p:spPr>
          <a:xfrm>
            <a:off x="2277950" y="2044525"/>
            <a:ext cx="1835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2"/>
                </a:solidFill>
                <a:latin typeface="Calibri"/>
                <a:ea typeface="Calibri"/>
                <a:cs typeface="Calibri"/>
                <a:sym typeface="Calibri"/>
              </a:rPr>
              <a:t>Température ambiante</a:t>
            </a:r>
            <a:endParaRPr sz="1300">
              <a:solidFill>
                <a:schemeClr val="dk2"/>
              </a:solidFill>
              <a:latin typeface="Calibri"/>
              <a:ea typeface="Calibri"/>
              <a:cs typeface="Calibri"/>
              <a:sym typeface="Calibri"/>
            </a:endParaRPr>
          </a:p>
        </p:txBody>
      </p:sp>
      <p:sp>
        <p:nvSpPr>
          <p:cNvPr id="364" name="Google Shape;364;p32"/>
          <p:cNvSpPr txBox="1"/>
          <p:nvPr/>
        </p:nvSpPr>
        <p:spPr>
          <a:xfrm>
            <a:off x="6478100" y="1013675"/>
            <a:ext cx="1835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2"/>
                </a:solidFill>
                <a:latin typeface="Calibri"/>
                <a:ea typeface="Calibri"/>
                <a:cs typeface="Calibri"/>
                <a:sym typeface="Calibri"/>
              </a:rPr>
              <a:t>Température radiante</a:t>
            </a:r>
            <a:endParaRPr sz="1300">
              <a:solidFill>
                <a:schemeClr val="dk2"/>
              </a:solidFill>
              <a:latin typeface="Calibri"/>
              <a:ea typeface="Calibri"/>
              <a:cs typeface="Calibri"/>
              <a:sym typeface="Calibri"/>
            </a:endParaRPr>
          </a:p>
        </p:txBody>
      </p:sp>
      <p:sp>
        <p:nvSpPr>
          <p:cNvPr id="365" name="Google Shape;365;p32"/>
          <p:cNvSpPr txBox="1"/>
          <p:nvPr/>
        </p:nvSpPr>
        <p:spPr>
          <a:xfrm>
            <a:off x="2430350" y="4178125"/>
            <a:ext cx="1835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2"/>
                </a:solidFill>
                <a:latin typeface="Calibri"/>
                <a:ea typeface="Calibri"/>
                <a:cs typeface="Calibri"/>
                <a:sym typeface="Calibri"/>
              </a:rPr>
              <a:t>humidité relative</a:t>
            </a:r>
            <a:endParaRPr sz="1300">
              <a:solidFill>
                <a:schemeClr val="dk2"/>
              </a:solidFill>
              <a:latin typeface="Calibri"/>
              <a:ea typeface="Calibri"/>
              <a:cs typeface="Calibri"/>
              <a:sym typeface="Calibri"/>
            </a:endParaRPr>
          </a:p>
        </p:txBody>
      </p:sp>
      <p:sp>
        <p:nvSpPr>
          <p:cNvPr id="366" name="Google Shape;366;p32"/>
          <p:cNvSpPr txBox="1"/>
          <p:nvPr/>
        </p:nvSpPr>
        <p:spPr>
          <a:xfrm>
            <a:off x="6983575" y="2983075"/>
            <a:ext cx="1835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2"/>
                </a:solidFill>
                <a:latin typeface="Calibri"/>
                <a:ea typeface="Calibri"/>
                <a:cs typeface="Calibri"/>
                <a:sym typeface="Calibri"/>
              </a:rPr>
              <a:t>Vitesse de l’air</a:t>
            </a:r>
            <a:endParaRPr sz="1300">
              <a:solidFill>
                <a:schemeClr val="dk2"/>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3"/>
          <p:cNvSpPr txBox="1"/>
          <p:nvPr>
            <p:ph type="title"/>
          </p:nvPr>
        </p:nvSpPr>
        <p:spPr>
          <a:xfrm>
            <a:off x="279525" y="151550"/>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Analyse de sensibilité du modèle 2</a:t>
            </a:r>
            <a:endParaRPr b="1"/>
          </a:p>
        </p:txBody>
      </p:sp>
      <p:sp>
        <p:nvSpPr>
          <p:cNvPr id="372" name="Google Shape;372;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73" name="Google Shape;373;p33"/>
          <p:cNvPicPr preferRelativeResize="0"/>
          <p:nvPr/>
        </p:nvPicPr>
        <p:blipFill>
          <a:blip r:embed="rId3">
            <a:alphaModFix/>
          </a:blip>
          <a:stretch>
            <a:fillRect/>
          </a:stretch>
        </p:blipFill>
        <p:spPr>
          <a:xfrm>
            <a:off x="4191250" y="709850"/>
            <a:ext cx="3816353" cy="1942375"/>
          </a:xfrm>
          <a:prstGeom prst="rect">
            <a:avLst/>
          </a:prstGeom>
          <a:noFill/>
          <a:ln>
            <a:noFill/>
          </a:ln>
        </p:spPr>
      </p:pic>
      <p:pic>
        <p:nvPicPr>
          <p:cNvPr id="374" name="Google Shape;374;p33"/>
          <p:cNvPicPr preferRelativeResize="0"/>
          <p:nvPr/>
        </p:nvPicPr>
        <p:blipFill>
          <a:blip r:embed="rId4">
            <a:alphaModFix/>
          </a:blip>
          <a:stretch>
            <a:fillRect/>
          </a:stretch>
        </p:blipFill>
        <p:spPr>
          <a:xfrm>
            <a:off x="256250" y="729775"/>
            <a:ext cx="3770425" cy="1922445"/>
          </a:xfrm>
          <a:prstGeom prst="rect">
            <a:avLst/>
          </a:prstGeom>
          <a:noFill/>
          <a:ln>
            <a:noFill/>
          </a:ln>
        </p:spPr>
      </p:pic>
      <p:pic>
        <p:nvPicPr>
          <p:cNvPr id="375" name="Google Shape;375;p33"/>
          <p:cNvPicPr preferRelativeResize="0"/>
          <p:nvPr/>
        </p:nvPicPr>
        <p:blipFill>
          <a:blip r:embed="rId5">
            <a:alphaModFix/>
          </a:blip>
          <a:stretch>
            <a:fillRect/>
          </a:stretch>
        </p:blipFill>
        <p:spPr>
          <a:xfrm>
            <a:off x="228600" y="2985850"/>
            <a:ext cx="3783385" cy="1929050"/>
          </a:xfrm>
          <a:prstGeom prst="rect">
            <a:avLst/>
          </a:prstGeom>
          <a:noFill/>
          <a:ln>
            <a:noFill/>
          </a:ln>
        </p:spPr>
      </p:pic>
      <p:pic>
        <p:nvPicPr>
          <p:cNvPr id="376" name="Google Shape;376;p33"/>
          <p:cNvPicPr preferRelativeResize="0"/>
          <p:nvPr/>
        </p:nvPicPr>
        <p:blipFill>
          <a:blip r:embed="rId6">
            <a:alphaModFix/>
          </a:blip>
          <a:stretch>
            <a:fillRect/>
          </a:stretch>
        </p:blipFill>
        <p:spPr>
          <a:xfrm>
            <a:off x="4297600" y="2909650"/>
            <a:ext cx="3770423" cy="1929050"/>
          </a:xfrm>
          <a:prstGeom prst="rect">
            <a:avLst/>
          </a:prstGeom>
          <a:noFill/>
          <a:ln>
            <a:noFill/>
          </a:ln>
        </p:spPr>
      </p:pic>
      <p:sp>
        <p:nvSpPr>
          <p:cNvPr id="377" name="Google Shape;377;p33"/>
          <p:cNvSpPr txBox="1"/>
          <p:nvPr/>
        </p:nvSpPr>
        <p:spPr>
          <a:xfrm>
            <a:off x="2277950" y="2044525"/>
            <a:ext cx="1835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2"/>
                </a:solidFill>
                <a:latin typeface="Calibri"/>
                <a:ea typeface="Calibri"/>
                <a:cs typeface="Calibri"/>
                <a:sym typeface="Calibri"/>
              </a:rPr>
              <a:t>Température ambiante</a:t>
            </a:r>
            <a:endParaRPr sz="1300">
              <a:solidFill>
                <a:schemeClr val="dk2"/>
              </a:solidFill>
              <a:latin typeface="Calibri"/>
              <a:ea typeface="Calibri"/>
              <a:cs typeface="Calibri"/>
              <a:sym typeface="Calibri"/>
            </a:endParaRPr>
          </a:p>
        </p:txBody>
      </p:sp>
      <p:sp>
        <p:nvSpPr>
          <p:cNvPr id="378" name="Google Shape;378;p33"/>
          <p:cNvSpPr txBox="1"/>
          <p:nvPr/>
        </p:nvSpPr>
        <p:spPr>
          <a:xfrm>
            <a:off x="6401900" y="1470875"/>
            <a:ext cx="1835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2"/>
                </a:solidFill>
                <a:latin typeface="Calibri"/>
                <a:ea typeface="Calibri"/>
                <a:cs typeface="Calibri"/>
                <a:sym typeface="Calibri"/>
              </a:rPr>
              <a:t>Température radiante</a:t>
            </a:r>
            <a:endParaRPr sz="1300">
              <a:solidFill>
                <a:schemeClr val="dk2"/>
              </a:solidFill>
              <a:latin typeface="Calibri"/>
              <a:ea typeface="Calibri"/>
              <a:cs typeface="Calibri"/>
              <a:sym typeface="Calibri"/>
            </a:endParaRPr>
          </a:p>
        </p:txBody>
      </p:sp>
      <p:sp>
        <p:nvSpPr>
          <p:cNvPr id="379" name="Google Shape;379;p33"/>
          <p:cNvSpPr txBox="1"/>
          <p:nvPr/>
        </p:nvSpPr>
        <p:spPr>
          <a:xfrm>
            <a:off x="2506550" y="4178125"/>
            <a:ext cx="1835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2"/>
                </a:solidFill>
                <a:latin typeface="Calibri"/>
                <a:ea typeface="Calibri"/>
                <a:cs typeface="Calibri"/>
                <a:sym typeface="Calibri"/>
              </a:rPr>
              <a:t>humidité relative</a:t>
            </a:r>
            <a:endParaRPr sz="1300">
              <a:solidFill>
                <a:schemeClr val="dk2"/>
              </a:solidFill>
              <a:latin typeface="Calibri"/>
              <a:ea typeface="Calibri"/>
              <a:cs typeface="Calibri"/>
              <a:sym typeface="Calibri"/>
            </a:endParaRPr>
          </a:p>
        </p:txBody>
      </p:sp>
      <p:sp>
        <p:nvSpPr>
          <p:cNvPr id="380" name="Google Shape;380;p33"/>
          <p:cNvSpPr txBox="1"/>
          <p:nvPr/>
        </p:nvSpPr>
        <p:spPr>
          <a:xfrm>
            <a:off x="6831175" y="2906875"/>
            <a:ext cx="1835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2"/>
                </a:solidFill>
                <a:latin typeface="Calibri"/>
                <a:ea typeface="Calibri"/>
                <a:cs typeface="Calibri"/>
                <a:sym typeface="Calibri"/>
              </a:rPr>
              <a:t>Vitesse de l’air</a:t>
            </a:r>
            <a:endParaRPr sz="1300">
              <a:solidFill>
                <a:schemeClr val="dk2"/>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4"/>
          <p:cNvSpPr txBox="1"/>
          <p:nvPr>
            <p:ph type="title"/>
          </p:nvPr>
        </p:nvSpPr>
        <p:spPr>
          <a:xfrm>
            <a:off x="279525" y="151550"/>
            <a:ext cx="75057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Conclusion &amp; Perspectives</a:t>
            </a:r>
            <a:endParaRPr b="1"/>
          </a:p>
        </p:txBody>
      </p:sp>
      <p:sp>
        <p:nvSpPr>
          <p:cNvPr id="386" name="Google Shape;386;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87" name="Google Shape;387;p34"/>
          <p:cNvSpPr txBox="1"/>
          <p:nvPr/>
        </p:nvSpPr>
        <p:spPr>
          <a:xfrm>
            <a:off x="532100" y="701250"/>
            <a:ext cx="7505700" cy="18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u="sng">
                <a:solidFill>
                  <a:schemeClr val="dk2"/>
                </a:solidFill>
                <a:latin typeface="Calibri"/>
                <a:ea typeface="Calibri"/>
                <a:cs typeface="Calibri"/>
                <a:sym typeface="Calibri"/>
              </a:rPr>
              <a:t>Limitations des prédictions:</a:t>
            </a:r>
            <a:r>
              <a:rPr lang="fr">
                <a:solidFill>
                  <a:schemeClr val="dk2"/>
                </a:solidFill>
                <a:latin typeface="Calibri"/>
                <a:ea typeface="Calibri"/>
                <a:cs typeface="Calibri"/>
                <a:sym typeface="Calibri"/>
              </a:rPr>
              <a:t> </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Char char="➔"/>
            </a:pPr>
            <a:r>
              <a:rPr lang="fr">
                <a:solidFill>
                  <a:schemeClr val="dk2"/>
                </a:solidFill>
                <a:latin typeface="Calibri"/>
                <a:ea typeface="Calibri"/>
                <a:cs typeface="Calibri"/>
                <a:sym typeface="Calibri"/>
              </a:rPr>
              <a:t>Nature subjective de la sensation thermique</a:t>
            </a:r>
            <a:endParaRPr>
              <a:solidFill>
                <a:schemeClr val="dk2"/>
              </a:solidFill>
              <a:latin typeface="Calibri"/>
              <a:ea typeface="Calibri"/>
              <a:cs typeface="Calibri"/>
              <a:sym typeface="Calibri"/>
            </a:endParaRPr>
          </a:p>
          <a:p>
            <a:pPr indent="0" lvl="0" marL="457200" rtl="0" algn="l">
              <a:spcBef>
                <a:spcPts val="0"/>
              </a:spcBef>
              <a:spcAft>
                <a:spcPts val="0"/>
              </a:spcAft>
              <a:buNone/>
            </a:pPr>
            <a:r>
              <a:t/>
            </a:r>
            <a:endParaRPr>
              <a:solidFill>
                <a:schemeClr val="dk2"/>
              </a:solidFill>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Char char="➔"/>
            </a:pPr>
            <a:r>
              <a:rPr lang="fr">
                <a:solidFill>
                  <a:schemeClr val="dk2"/>
                </a:solidFill>
                <a:latin typeface="Calibri"/>
                <a:ea typeface="Calibri"/>
                <a:cs typeface="Calibri"/>
                <a:sym typeface="Calibri"/>
              </a:rPr>
              <a:t>le vote de la sensation thermique (effet hawthorne)</a:t>
            </a:r>
            <a:endParaRPr>
              <a:solidFill>
                <a:schemeClr val="dk2"/>
              </a:solidFill>
              <a:latin typeface="Calibri"/>
              <a:ea typeface="Calibri"/>
              <a:cs typeface="Calibri"/>
              <a:sym typeface="Calibri"/>
            </a:endParaRPr>
          </a:p>
          <a:p>
            <a:pPr indent="0" lvl="0" marL="457200" rtl="0" algn="l">
              <a:spcBef>
                <a:spcPts val="0"/>
              </a:spcBef>
              <a:spcAft>
                <a:spcPts val="0"/>
              </a:spcAft>
              <a:buNone/>
            </a:pPr>
            <a:r>
              <a:t/>
            </a:r>
            <a:endParaRPr>
              <a:solidFill>
                <a:schemeClr val="dk2"/>
              </a:solidFill>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Char char="➔"/>
            </a:pPr>
            <a:r>
              <a:rPr lang="fr">
                <a:solidFill>
                  <a:schemeClr val="dk2"/>
                </a:solidFill>
                <a:latin typeface="Calibri"/>
                <a:ea typeface="Calibri"/>
                <a:cs typeface="Calibri"/>
                <a:sym typeface="Calibri"/>
              </a:rPr>
              <a:t>L’imputation de certains paramètres comme l’âge, le sexe</a:t>
            </a:r>
            <a:endParaRPr>
              <a:solidFill>
                <a:schemeClr val="dk2"/>
              </a:solidFill>
              <a:latin typeface="Calibri"/>
              <a:ea typeface="Calibri"/>
              <a:cs typeface="Calibri"/>
              <a:sym typeface="Calibri"/>
            </a:endParaRPr>
          </a:p>
        </p:txBody>
      </p:sp>
      <p:sp>
        <p:nvSpPr>
          <p:cNvPr id="388" name="Google Shape;388;p34"/>
          <p:cNvSpPr txBox="1"/>
          <p:nvPr/>
        </p:nvSpPr>
        <p:spPr>
          <a:xfrm>
            <a:off x="525775" y="2631575"/>
            <a:ext cx="7505700" cy="18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u="sng">
                <a:solidFill>
                  <a:schemeClr val="dk2"/>
                </a:solidFill>
                <a:latin typeface="Calibri"/>
                <a:ea typeface="Calibri"/>
                <a:cs typeface="Calibri"/>
                <a:sym typeface="Calibri"/>
              </a:rPr>
              <a:t>Perspectives d’évolution:</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Char char="➔"/>
            </a:pPr>
            <a:r>
              <a:rPr lang="fr">
                <a:solidFill>
                  <a:schemeClr val="dk2"/>
                </a:solidFill>
                <a:latin typeface="Calibri"/>
                <a:ea typeface="Calibri"/>
                <a:cs typeface="Calibri"/>
                <a:sym typeface="Calibri"/>
              </a:rPr>
              <a:t>Intégration des paramètres externes (température, humidité)</a:t>
            </a:r>
            <a:endParaRPr>
              <a:solidFill>
                <a:schemeClr val="dk2"/>
              </a:solidFill>
              <a:latin typeface="Calibri"/>
              <a:ea typeface="Calibri"/>
              <a:cs typeface="Calibri"/>
              <a:sym typeface="Calibri"/>
            </a:endParaRPr>
          </a:p>
          <a:p>
            <a:pPr indent="0" lvl="0" marL="457200" rtl="0" algn="l">
              <a:spcBef>
                <a:spcPts val="0"/>
              </a:spcBef>
              <a:spcAft>
                <a:spcPts val="0"/>
              </a:spcAft>
              <a:buNone/>
            </a:pPr>
            <a:r>
              <a:t/>
            </a:r>
            <a:endParaRPr>
              <a:solidFill>
                <a:schemeClr val="dk2"/>
              </a:solidFill>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Char char="➔"/>
            </a:pPr>
            <a:r>
              <a:rPr lang="fr">
                <a:solidFill>
                  <a:schemeClr val="dk2"/>
                </a:solidFill>
                <a:latin typeface="Calibri"/>
                <a:ea typeface="Calibri"/>
                <a:cs typeface="Calibri"/>
                <a:sym typeface="Calibri"/>
              </a:rPr>
              <a:t>Intégration  des données subjectives ( activités récentes, maladies…etc)</a:t>
            </a:r>
            <a:endParaRPr>
              <a:solidFill>
                <a:schemeClr val="dk2"/>
              </a:solidFill>
              <a:latin typeface="Calibri"/>
              <a:ea typeface="Calibri"/>
              <a:cs typeface="Calibri"/>
              <a:sym typeface="Calibri"/>
            </a:endParaRPr>
          </a:p>
          <a:p>
            <a:pPr indent="0" lvl="0" marL="457200" rtl="0" algn="l">
              <a:spcBef>
                <a:spcPts val="0"/>
              </a:spcBef>
              <a:spcAft>
                <a:spcPts val="0"/>
              </a:spcAft>
              <a:buNone/>
            </a:pPr>
            <a:r>
              <a:t/>
            </a:r>
            <a:endParaRPr>
              <a:solidFill>
                <a:schemeClr val="dk2"/>
              </a:solidFill>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Char char="➔"/>
            </a:pPr>
            <a:r>
              <a:rPr lang="fr">
                <a:solidFill>
                  <a:schemeClr val="dk2"/>
                </a:solidFill>
                <a:latin typeface="Calibri"/>
                <a:ea typeface="Calibri"/>
                <a:cs typeface="Calibri"/>
                <a:sym typeface="Calibri"/>
              </a:rPr>
              <a:t>Emploi de technologies telles que les montres connectées</a:t>
            </a:r>
            <a:endParaRPr>
              <a:solidFill>
                <a:schemeClr val="dk2"/>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394" name="Google Shape;394;p35"/>
          <p:cNvPicPr preferRelativeResize="0"/>
          <p:nvPr/>
        </p:nvPicPr>
        <p:blipFill>
          <a:blip r:embed="rId3">
            <a:alphaModFix/>
          </a:blip>
          <a:stretch>
            <a:fillRect/>
          </a:stretch>
        </p:blipFill>
        <p:spPr>
          <a:xfrm>
            <a:off x="5335625" y="644750"/>
            <a:ext cx="2561550" cy="2554675"/>
          </a:xfrm>
          <a:prstGeom prst="rect">
            <a:avLst/>
          </a:prstGeom>
          <a:noFill/>
          <a:ln>
            <a:noFill/>
          </a:ln>
        </p:spPr>
      </p:pic>
      <p:sp>
        <p:nvSpPr>
          <p:cNvPr id="395" name="Google Shape;395;p35"/>
          <p:cNvSpPr txBox="1"/>
          <p:nvPr>
            <p:ph type="title"/>
          </p:nvPr>
        </p:nvSpPr>
        <p:spPr>
          <a:xfrm>
            <a:off x="0" y="2824050"/>
            <a:ext cx="4999500" cy="60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fr" sz="4880"/>
              <a:t>Merci pour votre écoute</a:t>
            </a:r>
            <a:endParaRPr b="1" sz="488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6"/>
          <p:cNvSpPr txBox="1"/>
          <p:nvPr>
            <p:ph type="ctrTitle"/>
          </p:nvPr>
        </p:nvSpPr>
        <p:spPr>
          <a:xfrm>
            <a:off x="1054075" y="1112650"/>
            <a:ext cx="7275900" cy="11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Prédiction du confort thermique</a:t>
            </a:r>
            <a:endParaRPr/>
          </a:p>
        </p:txBody>
      </p:sp>
      <p:sp>
        <p:nvSpPr>
          <p:cNvPr id="401" name="Google Shape;401;p36"/>
          <p:cNvSpPr txBox="1"/>
          <p:nvPr>
            <p:ph idx="1" type="subTitle"/>
          </p:nvPr>
        </p:nvSpPr>
        <p:spPr>
          <a:xfrm>
            <a:off x="726225" y="2796350"/>
            <a:ext cx="1977600" cy="1266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fr" sz="1400"/>
              <a:t>Réalisé par: </a:t>
            </a:r>
            <a:endParaRPr sz="1400"/>
          </a:p>
          <a:p>
            <a:pPr indent="0" lvl="0" marL="0" rtl="0" algn="l">
              <a:lnSpc>
                <a:spcPct val="80000"/>
              </a:lnSpc>
              <a:spcBef>
                <a:spcPts val="0"/>
              </a:spcBef>
              <a:spcAft>
                <a:spcPts val="0"/>
              </a:spcAft>
              <a:buSzPts val="605"/>
              <a:buNone/>
            </a:pPr>
            <a:r>
              <a:t/>
            </a:r>
            <a:endParaRPr sz="1400"/>
          </a:p>
          <a:p>
            <a:pPr indent="0" lvl="0" marL="0" rtl="0" algn="l">
              <a:lnSpc>
                <a:spcPct val="80000"/>
              </a:lnSpc>
              <a:spcBef>
                <a:spcPts val="0"/>
              </a:spcBef>
              <a:spcAft>
                <a:spcPts val="0"/>
              </a:spcAft>
              <a:buSzPts val="605"/>
              <a:buNone/>
            </a:pPr>
            <a:r>
              <a:rPr lang="fr" sz="1400"/>
              <a:t>     NASSA Ayoub</a:t>
            </a:r>
            <a:endParaRPr sz="1400"/>
          </a:p>
          <a:p>
            <a:pPr indent="0" lvl="0" marL="0" rtl="0" algn="l">
              <a:lnSpc>
                <a:spcPct val="80000"/>
              </a:lnSpc>
              <a:spcBef>
                <a:spcPts val="0"/>
              </a:spcBef>
              <a:spcAft>
                <a:spcPts val="0"/>
              </a:spcAft>
              <a:buSzPts val="605"/>
              <a:buNone/>
            </a:pPr>
            <a:r>
              <a:rPr lang="fr" sz="1400"/>
              <a:t>     ESSABBAR Hicham</a:t>
            </a:r>
            <a:endParaRPr sz="1400"/>
          </a:p>
          <a:p>
            <a:pPr indent="0" lvl="0" marL="0" rtl="0" algn="l">
              <a:lnSpc>
                <a:spcPct val="80000"/>
              </a:lnSpc>
              <a:spcBef>
                <a:spcPts val="0"/>
              </a:spcBef>
              <a:spcAft>
                <a:spcPts val="0"/>
              </a:spcAft>
              <a:buSzPts val="605"/>
              <a:buNone/>
            </a:pPr>
            <a:r>
              <a:rPr lang="fr" sz="1400"/>
              <a:t>     BABA Anass</a:t>
            </a:r>
            <a:endParaRPr sz="1400"/>
          </a:p>
          <a:p>
            <a:pPr indent="0" lvl="0" marL="0" rtl="0" algn="l">
              <a:lnSpc>
                <a:spcPct val="80000"/>
              </a:lnSpc>
              <a:spcBef>
                <a:spcPts val="0"/>
              </a:spcBef>
              <a:spcAft>
                <a:spcPts val="0"/>
              </a:spcAft>
              <a:buSzPts val="605"/>
              <a:buNone/>
            </a:pPr>
            <a:r>
              <a:rPr lang="fr" sz="1400"/>
              <a:t>     HATAFI Rami</a:t>
            </a:r>
            <a:endParaRPr sz="1400"/>
          </a:p>
        </p:txBody>
      </p:sp>
      <p:sp>
        <p:nvSpPr>
          <p:cNvPr id="402" name="Google Shape;402;p36"/>
          <p:cNvSpPr txBox="1"/>
          <p:nvPr>
            <p:ph idx="1" type="subTitle"/>
          </p:nvPr>
        </p:nvSpPr>
        <p:spPr>
          <a:xfrm>
            <a:off x="3550550" y="2880075"/>
            <a:ext cx="1977600" cy="11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fr" sz="1400"/>
              <a:t>Encadré par: </a:t>
            </a:r>
            <a:endParaRPr sz="1400"/>
          </a:p>
          <a:p>
            <a:pPr indent="0" lvl="0" marL="0" rtl="0" algn="l">
              <a:lnSpc>
                <a:spcPct val="80000"/>
              </a:lnSpc>
              <a:spcBef>
                <a:spcPts val="0"/>
              </a:spcBef>
              <a:spcAft>
                <a:spcPts val="0"/>
              </a:spcAft>
              <a:buSzPts val="605"/>
              <a:buNone/>
            </a:pPr>
            <a:r>
              <a:rPr lang="fr" sz="1400"/>
              <a:t>     </a:t>
            </a:r>
            <a:endParaRPr sz="1400"/>
          </a:p>
          <a:p>
            <a:pPr indent="0" lvl="0" marL="0" rtl="0" algn="l">
              <a:lnSpc>
                <a:spcPct val="80000"/>
              </a:lnSpc>
              <a:spcBef>
                <a:spcPts val="0"/>
              </a:spcBef>
              <a:spcAft>
                <a:spcPts val="0"/>
              </a:spcAft>
              <a:buSzPts val="605"/>
              <a:buNone/>
            </a:pPr>
            <a:r>
              <a:rPr lang="fr" sz="1400"/>
              <a:t>      M. Benjamin Bertin</a:t>
            </a:r>
            <a:endParaRPr sz="1400"/>
          </a:p>
        </p:txBody>
      </p:sp>
      <p:sp>
        <p:nvSpPr>
          <p:cNvPr id="403" name="Google Shape;403;p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404" name="Google Shape;404;p36"/>
          <p:cNvSpPr txBox="1"/>
          <p:nvPr>
            <p:ph idx="1" type="subTitle"/>
          </p:nvPr>
        </p:nvSpPr>
        <p:spPr>
          <a:xfrm>
            <a:off x="6293750" y="2956275"/>
            <a:ext cx="2295000" cy="11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fr" sz="1400"/>
              <a:t>Soutenu devant le jury: </a:t>
            </a:r>
            <a:endParaRPr sz="1400"/>
          </a:p>
          <a:p>
            <a:pPr indent="0" lvl="0" marL="0" rtl="0" algn="l">
              <a:lnSpc>
                <a:spcPct val="80000"/>
              </a:lnSpc>
              <a:spcBef>
                <a:spcPts val="0"/>
              </a:spcBef>
              <a:spcAft>
                <a:spcPts val="0"/>
              </a:spcAft>
              <a:buSzPts val="605"/>
              <a:buNone/>
            </a:pPr>
            <a:r>
              <a:rPr lang="fr" sz="1400"/>
              <a:t>     </a:t>
            </a:r>
            <a:endParaRPr sz="1400"/>
          </a:p>
          <a:p>
            <a:pPr indent="0" lvl="0" marL="0" rtl="0" algn="l">
              <a:lnSpc>
                <a:spcPct val="80000"/>
              </a:lnSpc>
              <a:spcBef>
                <a:spcPts val="0"/>
              </a:spcBef>
              <a:spcAft>
                <a:spcPts val="0"/>
              </a:spcAft>
              <a:buSzPts val="605"/>
              <a:buNone/>
            </a:pPr>
            <a:r>
              <a:rPr lang="fr" sz="1400"/>
              <a:t>      M. Benjamin Bertin</a:t>
            </a:r>
            <a:endParaRPr sz="1400"/>
          </a:p>
          <a:p>
            <a:pPr indent="0" lvl="0" marL="0" rtl="0" algn="l">
              <a:lnSpc>
                <a:spcPct val="80000"/>
              </a:lnSpc>
              <a:spcBef>
                <a:spcPts val="0"/>
              </a:spcBef>
              <a:spcAft>
                <a:spcPts val="0"/>
              </a:spcAft>
              <a:buSzPts val="605"/>
              <a:buNone/>
            </a:pPr>
            <a:r>
              <a:rPr lang="fr" sz="1400"/>
              <a:t>      M. ROUSSET François</a:t>
            </a:r>
            <a:endParaRPr sz="1400"/>
          </a:p>
          <a:p>
            <a:pPr indent="0" lvl="0" marL="0" rtl="0" algn="l">
              <a:lnSpc>
                <a:spcPct val="80000"/>
              </a:lnSpc>
              <a:spcBef>
                <a:spcPts val="0"/>
              </a:spcBef>
              <a:spcAft>
                <a:spcPts val="0"/>
              </a:spcAft>
              <a:buSzPts val="605"/>
              <a:buNone/>
            </a:pPr>
            <a:r>
              <a:rPr lang="fr" sz="1400"/>
              <a:t>      M. BOUSSAID Taha</a:t>
            </a:r>
            <a:endParaRPr sz="1400"/>
          </a:p>
        </p:txBody>
      </p:sp>
      <p:pic>
        <p:nvPicPr>
          <p:cNvPr id="405" name="Google Shape;405;p36"/>
          <p:cNvPicPr preferRelativeResize="0"/>
          <p:nvPr/>
        </p:nvPicPr>
        <p:blipFill>
          <a:blip r:embed="rId3">
            <a:alphaModFix/>
          </a:blip>
          <a:stretch>
            <a:fillRect/>
          </a:stretch>
        </p:blipFill>
        <p:spPr>
          <a:xfrm>
            <a:off x="3281720" y="277025"/>
            <a:ext cx="2631031" cy="759425"/>
          </a:xfrm>
          <a:prstGeom prst="rect">
            <a:avLst/>
          </a:prstGeom>
          <a:noFill/>
          <a:ln>
            <a:noFill/>
          </a:ln>
        </p:spPr>
      </p:pic>
      <p:sp>
        <p:nvSpPr>
          <p:cNvPr id="406" name="Google Shape;406;p36"/>
          <p:cNvSpPr txBox="1"/>
          <p:nvPr/>
        </p:nvSpPr>
        <p:spPr>
          <a:xfrm>
            <a:off x="3494000" y="4364350"/>
            <a:ext cx="2295000" cy="53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300">
                <a:solidFill>
                  <a:schemeClr val="dk2"/>
                </a:solidFill>
                <a:latin typeface="Calibri"/>
                <a:ea typeface="Calibri"/>
                <a:cs typeface="Calibri"/>
                <a:sym typeface="Calibri"/>
              </a:rPr>
              <a:t>5GEn</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fr" sz="1300">
                <a:solidFill>
                  <a:schemeClr val="dk2"/>
                </a:solidFill>
                <a:latin typeface="Calibri"/>
                <a:ea typeface="Calibri"/>
                <a:cs typeface="Calibri"/>
                <a:sym typeface="Calibri"/>
              </a:rPr>
              <a:t>Année universitaire 2023/2024</a:t>
            </a:r>
            <a:endParaRPr sz="13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554325" y="406525"/>
            <a:ext cx="4979400" cy="49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Contexte du Projet:</a:t>
            </a:r>
            <a:endParaRPr/>
          </a:p>
        </p:txBody>
      </p:sp>
      <p:sp>
        <p:nvSpPr>
          <p:cNvPr id="147" name="Google Shape;147;p15"/>
          <p:cNvSpPr txBox="1"/>
          <p:nvPr>
            <p:ph idx="1" type="body"/>
          </p:nvPr>
        </p:nvSpPr>
        <p:spPr>
          <a:xfrm>
            <a:off x="266275" y="1555125"/>
            <a:ext cx="45642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fr" sz="1800" u="sng"/>
              <a:t>Problème:</a:t>
            </a:r>
            <a:r>
              <a:rPr lang="fr" sz="1800"/>
              <a:t> Le PMV est différent par rapport à la sensation thermique</a:t>
            </a:r>
            <a:endParaRPr sz="1800"/>
          </a:p>
          <a:p>
            <a:pPr indent="-342900" lvl="0" marL="457200" rtl="0" algn="l">
              <a:spcBef>
                <a:spcPts val="0"/>
              </a:spcBef>
              <a:spcAft>
                <a:spcPts val="0"/>
              </a:spcAft>
              <a:buSzPts val="1800"/>
              <a:buChar char="-"/>
            </a:pPr>
            <a:r>
              <a:rPr b="1" lang="fr" sz="1800" u="sng"/>
              <a:t>Solution: </a:t>
            </a:r>
            <a:r>
              <a:rPr lang="fr" sz="1800"/>
              <a:t>Chercher une nouvelle variable calculable à partir des paramètres donnés dans le dataset</a:t>
            </a:r>
            <a:endParaRPr sz="1800"/>
          </a:p>
          <a:p>
            <a:pPr indent="-355600" lvl="0" marL="457200" rtl="0" algn="l">
              <a:spcBef>
                <a:spcPts val="0"/>
              </a:spcBef>
              <a:spcAft>
                <a:spcPts val="0"/>
              </a:spcAft>
              <a:buSzPts val="2000"/>
              <a:buChar char="-"/>
            </a:pPr>
            <a:r>
              <a:rPr b="1" lang="fr" sz="1800" u="sng"/>
              <a:t>Méthode</a:t>
            </a:r>
            <a:r>
              <a:rPr b="1" lang="fr" sz="1800" u="sng"/>
              <a:t>: </a:t>
            </a:r>
            <a:r>
              <a:rPr lang="fr" sz="1800"/>
              <a:t>Entraîner</a:t>
            </a:r>
            <a:r>
              <a:rPr lang="fr" sz="1800"/>
              <a:t> un modèle de prédiction</a:t>
            </a:r>
            <a:endParaRPr sz="1800"/>
          </a:p>
        </p:txBody>
      </p:sp>
      <p:pic>
        <p:nvPicPr>
          <p:cNvPr id="148" name="Google Shape;148;p15"/>
          <p:cNvPicPr preferRelativeResize="0"/>
          <p:nvPr/>
        </p:nvPicPr>
        <p:blipFill>
          <a:blip r:embed="rId3">
            <a:alphaModFix/>
          </a:blip>
          <a:stretch>
            <a:fillRect/>
          </a:stretch>
        </p:blipFill>
        <p:spPr>
          <a:xfrm>
            <a:off x="4721900" y="1566363"/>
            <a:ext cx="4123749" cy="2577926"/>
          </a:xfrm>
          <a:prstGeom prst="rect">
            <a:avLst/>
          </a:prstGeom>
          <a:noFill/>
          <a:ln>
            <a:noFill/>
          </a:ln>
        </p:spPr>
      </p:pic>
      <p:sp>
        <p:nvSpPr>
          <p:cNvPr id="149" name="Google Shape;149;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554325" y="406525"/>
            <a:ext cx="4979400" cy="49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Predicted</a:t>
            </a:r>
            <a:r>
              <a:rPr lang="fr" sz="1200">
                <a:solidFill>
                  <a:srgbClr val="000000"/>
                </a:solidFill>
                <a:latin typeface="Arial"/>
                <a:ea typeface="Arial"/>
                <a:cs typeface="Arial"/>
                <a:sym typeface="Arial"/>
              </a:rPr>
              <a:t> </a:t>
            </a:r>
            <a:r>
              <a:rPr lang="fr"/>
              <a:t>Mean Vote (PMV):</a:t>
            </a:r>
            <a:endParaRPr/>
          </a:p>
        </p:txBody>
      </p:sp>
      <p:sp>
        <p:nvSpPr>
          <p:cNvPr id="155" name="Google Shape;155;p16"/>
          <p:cNvSpPr txBox="1"/>
          <p:nvPr/>
        </p:nvSpPr>
        <p:spPr>
          <a:xfrm>
            <a:off x="2530400" y="1541900"/>
            <a:ext cx="4492200" cy="50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2050">
                <a:solidFill>
                  <a:srgbClr val="374151"/>
                </a:solidFill>
                <a:latin typeface="Times New Roman"/>
                <a:ea typeface="Times New Roman"/>
                <a:cs typeface="Times New Roman"/>
                <a:sym typeface="Times New Roman"/>
              </a:rPr>
              <a:t>PMV</a:t>
            </a:r>
            <a:r>
              <a:rPr lang="fr" sz="2050">
                <a:solidFill>
                  <a:srgbClr val="374151"/>
                </a:solidFill>
                <a:latin typeface="Times New Roman"/>
                <a:ea typeface="Times New Roman"/>
                <a:cs typeface="Times New Roman"/>
                <a:sym typeface="Times New Roman"/>
              </a:rPr>
              <a:t>=(0.303</a:t>
            </a:r>
            <a:r>
              <a:rPr i="1" lang="fr" sz="2050">
                <a:solidFill>
                  <a:srgbClr val="374151"/>
                </a:solidFill>
                <a:latin typeface="Times New Roman"/>
                <a:ea typeface="Times New Roman"/>
                <a:cs typeface="Times New Roman"/>
                <a:sym typeface="Times New Roman"/>
              </a:rPr>
              <a:t>exp(</a:t>
            </a:r>
            <a:r>
              <a:rPr lang="fr" sz="1600">
                <a:solidFill>
                  <a:srgbClr val="374151"/>
                </a:solidFill>
                <a:latin typeface="Times New Roman"/>
                <a:ea typeface="Times New Roman"/>
                <a:cs typeface="Times New Roman"/>
                <a:sym typeface="Times New Roman"/>
              </a:rPr>
              <a:t>−0.036</a:t>
            </a:r>
            <a:r>
              <a:rPr i="1" lang="fr" sz="1600">
                <a:solidFill>
                  <a:srgbClr val="374151"/>
                </a:solidFill>
                <a:latin typeface="Times New Roman"/>
                <a:ea typeface="Times New Roman"/>
                <a:cs typeface="Times New Roman"/>
                <a:sym typeface="Times New Roman"/>
              </a:rPr>
              <a:t>M</a:t>
            </a:r>
            <a:r>
              <a:rPr lang="fr" sz="2050">
                <a:solidFill>
                  <a:srgbClr val="374151"/>
                </a:solidFill>
                <a:latin typeface="Times New Roman"/>
                <a:ea typeface="Times New Roman"/>
                <a:cs typeface="Times New Roman"/>
                <a:sym typeface="Times New Roman"/>
              </a:rPr>
              <a:t>)+0.028)×(</a:t>
            </a:r>
            <a:r>
              <a:rPr i="1" lang="fr" sz="2050">
                <a:solidFill>
                  <a:srgbClr val="374151"/>
                </a:solidFill>
                <a:latin typeface="Times New Roman"/>
                <a:ea typeface="Times New Roman"/>
                <a:cs typeface="Times New Roman"/>
                <a:sym typeface="Times New Roman"/>
              </a:rPr>
              <a:t>L</a:t>
            </a:r>
            <a:r>
              <a:rPr lang="fr" sz="2050">
                <a:solidFill>
                  <a:srgbClr val="374151"/>
                </a:solidFill>
                <a:latin typeface="Times New Roman"/>
                <a:ea typeface="Times New Roman"/>
                <a:cs typeface="Times New Roman"/>
                <a:sym typeface="Times New Roman"/>
              </a:rPr>
              <a:t>)</a:t>
            </a:r>
            <a:endParaRPr sz="2000"/>
          </a:p>
        </p:txBody>
      </p:sp>
      <p:sp>
        <p:nvSpPr>
          <p:cNvPr id="156" name="Google Shape;156;p16"/>
          <p:cNvSpPr txBox="1"/>
          <p:nvPr/>
        </p:nvSpPr>
        <p:spPr>
          <a:xfrm>
            <a:off x="1400350" y="3880825"/>
            <a:ext cx="58767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200">
                <a:solidFill>
                  <a:srgbClr val="980000"/>
                </a:solidFill>
                <a:latin typeface="Roboto"/>
                <a:ea typeface="Roboto"/>
                <a:cs typeface="Roboto"/>
                <a:sym typeface="Roboto"/>
              </a:rPr>
              <a:t>le PMV est une prédiction de la sensation moyenne d'un groupe et donc ne reflète pas  précisément le confort individuel.</a:t>
            </a:r>
            <a:endParaRPr b="1" sz="1300">
              <a:solidFill>
                <a:srgbClr val="980000"/>
              </a:solidFill>
              <a:latin typeface="Calibri"/>
              <a:ea typeface="Calibri"/>
              <a:cs typeface="Calibri"/>
              <a:sym typeface="Calibri"/>
            </a:endParaRPr>
          </a:p>
        </p:txBody>
      </p:sp>
      <p:sp>
        <p:nvSpPr>
          <p:cNvPr id="157" name="Google Shape;157;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cxnSp>
        <p:nvCxnSpPr>
          <p:cNvPr id="158" name="Google Shape;158;p16"/>
          <p:cNvCxnSpPr/>
          <p:nvPr/>
        </p:nvCxnSpPr>
        <p:spPr>
          <a:xfrm flipH="1">
            <a:off x="4852175" y="1885525"/>
            <a:ext cx="227700" cy="254400"/>
          </a:xfrm>
          <a:prstGeom prst="straightConnector1">
            <a:avLst/>
          </a:prstGeom>
          <a:noFill/>
          <a:ln cap="flat" cmpd="sng" w="9525">
            <a:solidFill>
              <a:schemeClr val="dk2"/>
            </a:solidFill>
            <a:prstDash val="solid"/>
            <a:round/>
            <a:headEnd len="med" w="med" type="none"/>
            <a:tailEnd len="med" w="med" type="none"/>
          </a:ln>
        </p:spPr>
      </p:cxnSp>
      <p:sp>
        <p:nvSpPr>
          <p:cNvPr id="159" name="Google Shape;159;p16"/>
          <p:cNvSpPr txBox="1"/>
          <p:nvPr/>
        </p:nvSpPr>
        <p:spPr>
          <a:xfrm>
            <a:off x="3789000" y="2042000"/>
            <a:ext cx="1566000" cy="2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2"/>
                </a:solidFill>
                <a:latin typeface="Calibri"/>
                <a:ea typeface="Calibri"/>
                <a:cs typeface="Calibri"/>
                <a:sym typeface="Calibri"/>
              </a:rPr>
              <a:t>Activité métabolique</a:t>
            </a:r>
            <a:endParaRPr sz="1100">
              <a:solidFill>
                <a:schemeClr val="dk2"/>
              </a:solidFill>
              <a:latin typeface="Calibri"/>
              <a:ea typeface="Calibri"/>
              <a:cs typeface="Calibri"/>
              <a:sym typeface="Calibri"/>
            </a:endParaRPr>
          </a:p>
        </p:txBody>
      </p:sp>
      <p:sp>
        <p:nvSpPr>
          <p:cNvPr id="160" name="Google Shape;160;p16"/>
          <p:cNvSpPr txBox="1"/>
          <p:nvPr/>
        </p:nvSpPr>
        <p:spPr>
          <a:xfrm>
            <a:off x="2958150" y="2616375"/>
            <a:ext cx="30000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650">
                <a:solidFill>
                  <a:srgbClr val="374151"/>
                </a:solidFill>
                <a:latin typeface="Times New Roman"/>
                <a:ea typeface="Times New Roman"/>
                <a:cs typeface="Times New Roman"/>
                <a:sym typeface="Times New Roman"/>
              </a:rPr>
              <a:t>L= f(Ta ,Tr , v, HR, Clo, Met)  </a:t>
            </a:r>
            <a:endParaRPr/>
          </a:p>
        </p:txBody>
      </p:sp>
      <p:sp>
        <p:nvSpPr>
          <p:cNvPr id="161" name="Google Shape;161;p16"/>
          <p:cNvSpPr txBox="1"/>
          <p:nvPr/>
        </p:nvSpPr>
        <p:spPr>
          <a:xfrm>
            <a:off x="578500" y="1146150"/>
            <a:ext cx="3893100" cy="3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u="sng">
                <a:solidFill>
                  <a:schemeClr val="dk2"/>
                </a:solidFill>
                <a:latin typeface="Calibri"/>
                <a:ea typeface="Calibri"/>
                <a:cs typeface="Calibri"/>
                <a:sym typeface="Calibri"/>
              </a:rPr>
              <a:t>6 paramètres pris en compte pour le calcul du PMV: </a:t>
            </a:r>
            <a:endParaRPr b="1" sz="1300" u="sng">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478125" y="406525"/>
            <a:ext cx="4979400" cy="49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Présentation du dataset</a:t>
            </a:r>
            <a:endParaRPr/>
          </a:p>
        </p:txBody>
      </p:sp>
      <p:sp>
        <p:nvSpPr>
          <p:cNvPr id="167" name="Google Shape;167;p17"/>
          <p:cNvSpPr txBox="1"/>
          <p:nvPr/>
        </p:nvSpPr>
        <p:spPr>
          <a:xfrm>
            <a:off x="1396950" y="1367375"/>
            <a:ext cx="6350100" cy="2850900"/>
          </a:xfrm>
          <a:prstGeom prst="rect">
            <a:avLst/>
          </a:prstGeom>
          <a:noFill/>
          <a:ln>
            <a:noFill/>
          </a:ln>
        </p:spPr>
        <p:txBody>
          <a:bodyPr anchorCtr="0" anchor="t" bIns="91425" lIns="91425" spcFirstLastPara="1" rIns="91425" wrap="square" tIns="91425">
            <a:noAutofit/>
          </a:bodyPr>
          <a:lstStyle/>
          <a:p>
            <a:pPr indent="-228600" lvl="0" marL="457200" rtl="0" algn="l">
              <a:lnSpc>
                <a:spcPct val="125000"/>
              </a:lnSpc>
              <a:spcBef>
                <a:spcPts val="1800"/>
              </a:spcBef>
              <a:spcAft>
                <a:spcPts val="0"/>
              </a:spcAft>
              <a:buClr>
                <a:srgbClr val="374151"/>
              </a:buClr>
              <a:buSzPts val="1200"/>
              <a:buFont typeface="Roboto"/>
              <a:buNone/>
            </a:pPr>
            <a:r>
              <a:rPr b="1" lang="fr" sz="2100">
                <a:solidFill>
                  <a:srgbClr val="1F2328"/>
                </a:solidFill>
                <a:highlight>
                  <a:srgbClr val="FFFFFF"/>
                </a:highlight>
              </a:rPr>
              <a:t>ASHRAE Global Thermal Comfort Database</a:t>
            </a:r>
            <a:endParaRPr b="1" sz="2100">
              <a:solidFill>
                <a:srgbClr val="1F2328"/>
              </a:solidFill>
              <a:highlight>
                <a:srgbClr val="FFFFFF"/>
              </a:highlight>
            </a:endParaRPr>
          </a:p>
          <a:p>
            <a:pPr indent="-228600" lvl="0" marL="457200" rtl="0" algn="l">
              <a:lnSpc>
                <a:spcPct val="150000"/>
              </a:lnSpc>
              <a:spcBef>
                <a:spcPts val="0"/>
              </a:spcBef>
              <a:spcAft>
                <a:spcPts val="0"/>
              </a:spcAft>
              <a:buClr>
                <a:srgbClr val="374151"/>
              </a:buClr>
              <a:buSzPts val="1200"/>
              <a:buFont typeface="Roboto"/>
              <a:buNone/>
            </a:pPr>
            <a:r>
              <a:t/>
            </a:r>
            <a:endParaRPr b="1" u="sng">
              <a:solidFill>
                <a:srgbClr val="374151"/>
              </a:solidFill>
              <a:latin typeface="Roboto"/>
              <a:ea typeface="Roboto"/>
              <a:cs typeface="Roboto"/>
              <a:sym typeface="Roboto"/>
            </a:endParaRPr>
          </a:p>
          <a:p>
            <a:pPr indent="-228600" lvl="0" marL="457200" rtl="0" algn="l">
              <a:lnSpc>
                <a:spcPct val="150000"/>
              </a:lnSpc>
              <a:spcBef>
                <a:spcPts val="0"/>
              </a:spcBef>
              <a:spcAft>
                <a:spcPts val="0"/>
              </a:spcAft>
              <a:buClr>
                <a:srgbClr val="374151"/>
              </a:buClr>
              <a:buSzPts val="1400"/>
              <a:buFont typeface="Roboto"/>
              <a:buNone/>
            </a:pPr>
            <a:r>
              <a:rPr b="1" lang="fr" u="sng">
                <a:solidFill>
                  <a:srgbClr val="374151"/>
                </a:solidFill>
                <a:latin typeface="Roboto"/>
                <a:ea typeface="Roboto"/>
                <a:cs typeface="Roboto"/>
                <a:sym typeface="Roboto"/>
              </a:rPr>
              <a:t>Taille du Dataset </a:t>
            </a:r>
            <a:r>
              <a:rPr b="1" lang="fr" u="sng">
                <a:solidFill>
                  <a:srgbClr val="374151"/>
                </a:solidFill>
                <a:latin typeface="Roboto"/>
                <a:ea typeface="Roboto"/>
                <a:cs typeface="Roboto"/>
                <a:sym typeface="Roboto"/>
              </a:rPr>
              <a:t>measurement</a:t>
            </a:r>
            <a:r>
              <a:rPr b="1" lang="fr" u="sng">
                <a:solidFill>
                  <a:srgbClr val="374151"/>
                </a:solidFill>
                <a:latin typeface="Roboto"/>
                <a:ea typeface="Roboto"/>
                <a:cs typeface="Roboto"/>
                <a:sym typeface="Roboto"/>
              </a:rPr>
              <a:t>: </a:t>
            </a:r>
            <a:r>
              <a:rPr lang="fr">
                <a:solidFill>
                  <a:srgbClr val="374151"/>
                </a:solidFill>
                <a:latin typeface="Roboto"/>
                <a:ea typeface="Roboto"/>
                <a:cs typeface="Roboto"/>
                <a:sym typeface="Roboto"/>
              </a:rPr>
              <a:t>110 069 Lignes et 53 Colonnes</a:t>
            </a:r>
            <a:endParaRPr>
              <a:solidFill>
                <a:srgbClr val="374151"/>
              </a:solidFill>
              <a:latin typeface="Roboto"/>
              <a:ea typeface="Roboto"/>
              <a:cs typeface="Roboto"/>
              <a:sym typeface="Roboto"/>
            </a:endParaRPr>
          </a:p>
          <a:p>
            <a:pPr indent="-228600" lvl="0" marL="457200" rtl="0" algn="l">
              <a:lnSpc>
                <a:spcPct val="150000"/>
              </a:lnSpc>
              <a:spcBef>
                <a:spcPts val="0"/>
              </a:spcBef>
              <a:spcAft>
                <a:spcPts val="0"/>
              </a:spcAft>
              <a:buClr>
                <a:srgbClr val="374151"/>
              </a:buClr>
              <a:buSzPts val="1200"/>
              <a:buFont typeface="Roboto"/>
              <a:buNone/>
            </a:pPr>
            <a:r>
              <a:rPr b="1" lang="fr" u="sng">
                <a:solidFill>
                  <a:srgbClr val="374151"/>
                </a:solidFill>
                <a:latin typeface="Roboto"/>
                <a:ea typeface="Roboto"/>
                <a:cs typeface="Roboto"/>
                <a:sym typeface="Roboto"/>
              </a:rPr>
              <a:t>Taille du DataSet metadata:</a:t>
            </a:r>
            <a:r>
              <a:rPr lang="fr">
                <a:solidFill>
                  <a:srgbClr val="374151"/>
                </a:solidFill>
                <a:latin typeface="Roboto"/>
                <a:ea typeface="Roboto"/>
                <a:cs typeface="Roboto"/>
                <a:sym typeface="Roboto"/>
              </a:rPr>
              <a:t> 869 Lignes et 4 Colonnes.</a:t>
            </a:r>
            <a:endParaRPr>
              <a:solidFill>
                <a:srgbClr val="374151"/>
              </a:solidFill>
              <a:latin typeface="Roboto"/>
              <a:ea typeface="Roboto"/>
              <a:cs typeface="Roboto"/>
              <a:sym typeface="Roboto"/>
            </a:endParaRPr>
          </a:p>
          <a:p>
            <a:pPr indent="-228600" lvl="0" marL="457200" rtl="0" algn="l">
              <a:lnSpc>
                <a:spcPct val="150000"/>
              </a:lnSpc>
              <a:spcBef>
                <a:spcPts val="0"/>
              </a:spcBef>
              <a:spcAft>
                <a:spcPts val="0"/>
              </a:spcAft>
              <a:buClr>
                <a:srgbClr val="374151"/>
              </a:buClr>
              <a:buSzPts val="1200"/>
              <a:buFont typeface="Roboto"/>
              <a:buNone/>
            </a:pPr>
            <a:r>
              <a:rPr lang="fr">
                <a:solidFill>
                  <a:srgbClr val="374151"/>
                </a:solidFill>
                <a:latin typeface="Roboto"/>
                <a:ea typeface="Roboto"/>
                <a:cs typeface="Roboto"/>
                <a:sym typeface="Roboto"/>
              </a:rPr>
              <a:t>-&gt; Le deuxième dataset contient (La source et le contributeur pour chaque </a:t>
            </a:r>
            <a:r>
              <a:rPr lang="fr">
                <a:solidFill>
                  <a:srgbClr val="374151"/>
                </a:solidFill>
                <a:latin typeface="Roboto"/>
                <a:ea typeface="Roboto"/>
                <a:cs typeface="Roboto"/>
                <a:sym typeface="Roboto"/>
              </a:rPr>
              <a:t>bâtiment</a:t>
            </a:r>
            <a:r>
              <a:rPr lang="fr">
                <a:solidFill>
                  <a:srgbClr val="374151"/>
                </a:solidFill>
                <a:latin typeface="Roboto"/>
                <a:ea typeface="Roboto"/>
                <a:cs typeface="Roboto"/>
                <a:sym typeface="Roboto"/>
              </a:rPr>
              <a:t>)</a:t>
            </a:r>
            <a:endParaRPr>
              <a:solidFill>
                <a:srgbClr val="374151"/>
              </a:solidFill>
              <a:latin typeface="Roboto"/>
              <a:ea typeface="Roboto"/>
              <a:cs typeface="Roboto"/>
              <a:sym typeface="Roboto"/>
            </a:endParaRPr>
          </a:p>
          <a:p>
            <a:pPr indent="-228600" lvl="0" marL="457200" rtl="0" algn="l">
              <a:lnSpc>
                <a:spcPct val="150000"/>
              </a:lnSpc>
              <a:spcBef>
                <a:spcPts val="0"/>
              </a:spcBef>
              <a:spcAft>
                <a:spcPts val="0"/>
              </a:spcAft>
              <a:buClr>
                <a:srgbClr val="374151"/>
              </a:buClr>
              <a:buSzPts val="1200"/>
              <a:buFont typeface="Roboto"/>
              <a:buNone/>
            </a:pPr>
            <a:r>
              <a:t/>
            </a:r>
            <a:endParaRPr>
              <a:solidFill>
                <a:srgbClr val="374151"/>
              </a:solidFill>
              <a:latin typeface="Roboto"/>
              <a:ea typeface="Roboto"/>
              <a:cs typeface="Roboto"/>
              <a:sym typeface="Roboto"/>
            </a:endParaRPr>
          </a:p>
          <a:p>
            <a:pPr indent="0" lvl="0" marL="0" rtl="0" algn="l">
              <a:spcBef>
                <a:spcPts val="1500"/>
              </a:spcBef>
              <a:spcAft>
                <a:spcPts val="0"/>
              </a:spcAft>
              <a:buNone/>
            </a:pPr>
            <a:r>
              <a:t/>
            </a:r>
            <a:endParaRPr sz="1500">
              <a:solidFill>
                <a:schemeClr val="dk2"/>
              </a:solidFill>
              <a:latin typeface="Calibri"/>
              <a:ea typeface="Calibri"/>
              <a:cs typeface="Calibri"/>
              <a:sym typeface="Calibri"/>
            </a:endParaRPr>
          </a:p>
        </p:txBody>
      </p:sp>
      <p:sp>
        <p:nvSpPr>
          <p:cNvPr id="168" name="Google Shape;168;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478125" y="406525"/>
            <a:ext cx="4979400" cy="49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Présentation du dataset</a:t>
            </a:r>
            <a:endParaRPr/>
          </a:p>
        </p:txBody>
      </p:sp>
      <p:sp>
        <p:nvSpPr>
          <p:cNvPr id="174" name="Google Shape;174;p18"/>
          <p:cNvSpPr txBox="1"/>
          <p:nvPr/>
        </p:nvSpPr>
        <p:spPr>
          <a:xfrm>
            <a:off x="546100" y="1149725"/>
            <a:ext cx="6350100" cy="3635100"/>
          </a:xfrm>
          <a:prstGeom prst="rect">
            <a:avLst/>
          </a:prstGeom>
          <a:noFill/>
          <a:ln>
            <a:noFill/>
          </a:ln>
        </p:spPr>
        <p:txBody>
          <a:bodyPr anchorCtr="0" anchor="t" bIns="91425" lIns="91425" spcFirstLastPara="1" rIns="91425" wrap="square" tIns="91425">
            <a:noAutofit/>
          </a:bodyPr>
          <a:lstStyle/>
          <a:p>
            <a:pPr indent="-228600" lvl="0" marL="457200" rtl="0" algn="l">
              <a:lnSpc>
                <a:spcPct val="150000"/>
              </a:lnSpc>
              <a:spcBef>
                <a:spcPts val="1500"/>
              </a:spcBef>
              <a:spcAft>
                <a:spcPts val="0"/>
              </a:spcAft>
              <a:buClr>
                <a:srgbClr val="374151"/>
              </a:buClr>
              <a:buSzPts val="1400"/>
              <a:buFont typeface="Roboto"/>
              <a:buNone/>
            </a:pPr>
            <a:r>
              <a:rPr b="1" lang="fr" u="sng">
                <a:solidFill>
                  <a:srgbClr val="374151"/>
                </a:solidFill>
                <a:latin typeface="Roboto"/>
                <a:ea typeface="Roboto"/>
                <a:cs typeface="Roboto"/>
                <a:sym typeface="Roboto"/>
              </a:rPr>
              <a:t>Données relatives aux personnes : </a:t>
            </a:r>
            <a:r>
              <a:rPr lang="fr">
                <a:solidFill>
                  <a:srgbClr val="374151"/>
                </a:solidFill>
                <a:latin typeface="Roboto"/>
                <a:ea typeface="Roboto"/>
                <a:cs typeface="Roboto"/>
                <a:sym typeface="Roboto"/>
              </a:rPr>
              <a:t>Ces données incluent des informations sur les individus qui ont participé à l'étude, comme leur âge, genre, poids, taille, etc.</a:t>
            </a:r>
            <a:endParaRPr>
              <a:solidFill>
                <a:srgbClr val="374151"/>
              </a:solidFill>
              <a:latin typeface="Roboto"/>
              <a:ea typeface="Roboto"/>
              <a:cs typeface="Roboto"/>
              <a:sym typeface="Roboto"/>
            </a:endParaRPr>
          </a:p>
          <a:p>
            <a:pPr indent="-228600" lvl="0" marL="457200" rtl="0" algn="l">
              <a:lnSpc>
                <a:spcPct val="150000"/>
              </a:lnSpc>
              <a:spcBef>
                <a:spcPts val="0"/>
              </a:spcBef>
              <a:spcAft>
                <a:spcPts val="0"/>
              </a:spcAft>
              <a:buClr>
                <a:srgbClr val="374151"/>
              </a:buClr>
              <a:buSzPts val="1200"/>
              <a:buFont typeface="Roboto"/>
              <a:buNone/>
            </a:pPr>
            <a:r>
              <a:t/>
            </a:r>
            <a:endParaRPr>
              <a:solidFill>
                <a:srgbClr val="374151"/>
              </a:solidFill>
              <a:latin typeface="Roboto"/>
              <a:ea typeface="Roboto"/>
              <a:cs typeface="Roboto"/>
              <a:sym typeface="Roboto"/>
            </a:endParaRPr>
          </a:p>
          <a:p>
            <a:pPr indent="-228600" lvl="0" marL="457200" rtl="0" algn="l">
              <a:lnSpc>
                <a:spcPct val="150000"/>
              </a:lnSpc>
              <a:spcBef>
                <a:spcPts val="0"/>
              </a:spcBef>
              <a:spcAft>
                <a:spcPts val="0"/>
              </a:spcAft>
              <a:buClr>
                <a:srgbClr val="374151"/>
              </a:buClr>
              <a:buSzPts val="1400"/>
              <a:buFont typeface="Roboto"/>
              <a:buNone/>
            </a:pPr>
            <a:r>
              <a:rPr b="1" lang="fr" u="sng">
                <a:solidFill>
                  <a:srgbClr val="374151"/>
                </a:solidFill>
                <a:latin typeface="Roboto"/>
                <a:ea typeface="Roboto"/>
                <a:cs typeface="Roboto"/>
                <a:sym typeface="Roboto"/>
              </a:rPr>
              <a:t>Données relatives à l’environnement d’étude : </a:t>
            </a:r>
            <a:r>
              <a:rPr lang="fr">
                <a:solidFill>
                  <a:srgbClr val="374151"/>
                </a:solidFill>
                <a:latin typeface="Roboto"/>
                <a:ea typeface="Roboto"/>
                <a:cs typeface="Roboto"/>
                <a:sym typeface="Roboto"/>
              </a:rPr>
              <a:t>Ces variables concernent les conditions environnementales du lieu de l'étude, telles que les paramètres du bâtiment ou les conditions climatiques extérieures.</a:t>
            </a:r>
            <a:endParaRPr>
              <a:solidFill>
                <a:srgbClr val="374151"/>
              </a:solidFill>
              <a:latin typeface="Roboto"/>
              <a:ea typeface="Roboto"/>
              <a:cs typeface="Roboto"/>
              <a:sym typeface="Roboto"/>
            </a:endParaRPr>
          </a:p>
          <a:p>
            <a:pPr indent="-228600" lvl="0" marL="457200" rtl="0" algn="l">
              <a:lnSpc>
                <a:spcPct val="150000"/>
              </a:lnSpc>
              <a:spcBef>
                <a:spcPts val="0"/>
              </a:spcBef>
              <a:spcAft>
                <a:spcPts val="0"/>
              </a:spcAft>
              <a:buClr>
                <a:srgbClr val="374151"/>
              </a:buClr>
              <a:buSzPts val="1200"/>
              <a:buFont typeface="Roboto"/>
              <a:buNone/>
            </a:pPr>
            <a:r>
              <a:t/>
            </a:r>
            <a:endParaRPr>
              <a:solidFill>
                <a:srgbClr val="374151"/>
              </a:solidFill>
              <a:latin typeface="Roboto"/>
              <a:ea typeface="Roboto"/>
              <a:cs typeface="Roboto"/>
              <a:sym typeface="Roboto"/>
            </a:endParaRPr>
          </a:p>
          <a:p>
            <a:pPr indent="-228600" lvl="0" marL="457200" rtl="0" algn="l">
              <a:lnSpc>
                <a:spcPct val="150000"/>
              </a:lnSpc>
              <a:spcBef>
                <a:spcPts val="0"/>
              </a:spcBef>
              <a:spcAft>
                <a:spcPts val="0"/>
              </a:spcAft>
              <a:buClr>
                <a:srgbClr val="374151"/>
              </a:buClr>
              <a:buSzPts val="1400"/>
              <a:buFont typeface="Roboto"/>
              <a:buNone/>
            </a:pPr>
            <a:r>
              <a:rPr b="1" lang="fr" u="sng">
                <a:solidFill>
                  <a:srgbClr val="374151"/>
                </a:solidFill>
                <a:latin typeface="Roboto"/>
                <a:ea typeface="Roboto"/>
                <a:cs typeface="Roboto"/>
                <a:sym typeface="Roboto"/>
              </a:rPr>
              <a:t>Données mesurées sur le confort :</a:t>
            </a:r>
            <a:r>
              <a:rPr lang="fr">
                <a:solidFill>
                  <a:srgbClr val="374151"/>
                </a:solidFill>
                <a:latin typeface="Roboto"/>
                <a:ea typeface="Roboto"/>
                <a:cs typeface="Roboto"/>
                <a:sym typeface="Roboto"/>
              </a:rPr>
              <a:t> Ces données comprennent les mesures et les perceptions liées au confort thermique, comme le PMV, la sensation thermique, etc.</a:t>
            </a:r>
            <a:endParaRPr>
              <a:solidFill>
                <a:srgbClr val="374151"/>
              </a:solidFill>
              <a:latin typeface="Roboto"/>
              <a:ea typeface="Roboto"/>
              <a:cs typeface="Roboto"/>
              <a:sym typeface="Roboto"/>
            </a:endParaRPr>
          </a:p>
          <a:p>
            <a:pPr indent="0" lvl="0" marL="0" rtl="0" algn="l">
              <a:spcBef>
                <a:spcPts val="1500"/>
              </a:spcBef>
              <a:spcAft>
                <a:spcPts val="0"/>
              </a:spcAft>
              <a:buNone/>
            </a:pPr>
            <a:r>
              <a:t/>
            </a:r>
            <a:endParaRPr sz="1500">
              <a:solidFill>
                <a:schemeClr val="dk2"/>
              </a:solidFill>
              <a:latin typeface="Calibri"/>
              <a:ea typeface="Calibri"/>
              <a:cs typeface="Calibri"/>
              <a:sym typeface="Calibri"/>
            </a:endParaRPr>
          </a:p>
        </p:txBody>
      </p:sp>
      <p:sp>
        <p:nvSpPr>
          <p:cNvPr id="175" name="Google Shape;175;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291750" y="282275"/>
            <a:ext cx="8277000" cy="49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Présentation du dataset: Diagramme de Corrélation</a:t>
            </a:r>
            <a:endParaRPr/>
          </a:p>
        </p:txBody>
      </p:sp>
      <p:pic>
        <p:nvPicPr>
          <p:cNvPr descr="Output image" id="181" name="Google Shape;181;p19"/>
          <p:cNvPicPr preferRelativeResize="0"/>
          <p:nvPr/>
        </p:nvPicPr>
        <p:blipFill>
          <a:blip r:embed="rId3">
            <a:alphaModFix/>
          </a:blip>
          <a:stretch>
            <a:fillRect/>
          </a:stretch>
        </p:blipFill>
        <p:spPr>
          <a:xfrm>
            <a:off x="701125" y="781775"/>
            <a:ext cx="4456695" cy="4056925"/>
          </a:xfrm>
          <a:prstGeom prst="rect">
            <a:avLst/>
          </a:prstGeom>
          <a:noFill/>
          <a:ln>
            <a:noFill/>
          </a:ln>
        </p:spPr>
      </p:pic>
      <p:sp>
        <p:nvSpPr>
          <p:cNvPr id="182" name="Google Shape;182;p19"/>
          <p:cNvSpPr txBox="1"/>
          <p:nvPr/>
        </p:nvSpPr>
        <p:spPr>
          <a:xfrm>
            <a:off x="5865550" y="1600250"/>
            <a:ext cx="2629800" cy="2505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fr" sz="1300">
                <a:solidFill>
                  <a:schemeClr val="dk2"/>
                </a:solidFill>
                <a:latin typeface="Calibri"/>
                <a:ea typeface="Calibri"/>
                <a:cs typeface="Calibri"/>
                <a:sym typeface="Calibri"/>
              </a:rPr>
              <a:t>Corrélation entre pmv et les températures</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fr" sz="1300">
                <a:solidFill>
                  <a:schemeClr val="dk2"/>
                </a:solidFill>
                <a:latin typeface="Calibri"/>
                <a:ea typeface="Calibri"/>
                <a:cs typeface="Calibri"/>
                <a:sym typeface="Calibri"/>
              </a:rPr>
              <a:t>Corrélation entre thermal sensation et les températures</a:t>
            </a:r>
            <a:endParaRPr sz="1300">
              <a:solidFill>
                <a:schemeClr val="dk2"/>
              </a:solidFill>
              <a:latin typeface="Calibri"/>
              <a:ea typeface="Calibri"/>
              <a:cs typeface="Calibri"/>
              <a:sym typeface="Calibri"/>
            </a:endParaRPr>
          </a:p>
        </p:txBody>
      </p:sp>
      <p:sp>
        <p:nvSpPr>
          <p:cNvPr id="183" name="Google Shape;183;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84" name="Google Shape;184;p19"/>
          <p:cNvSpPr/>
          <p:nvPr/>
        </p:nvSpPr>
        <p:spPr>
          <a:xfrm>
            <a:off x="583450" y="2902125"/>
            <a:ext cx="156300" cy="498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5" name="Google Shape;185;p19"/>
          <p:cNvSpPr/>
          <p:nvPr/>
        </p:nvSpPr>
        <p:spPr>
          <a:xfrm rot="-5525313">
            <a:off x="4179392" y="4439704"/>
            <a:ext cx="156404" cy="49833"/>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6" name="Google Shape;186;p19"/>
          <p:cNvSpPr/>
          <p:nvPr/>
        </p:nvSpPr>
        <p:spPr>
          <a:xfrm>
            <a:off x="4160025" y="2885325"/>
            <a:ext cx="201300" cy="993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7" name="Google Shape;187;p19"/>
          <p:cNvSpPr/>
          <p:nvPr/>
        </p:nvSpPr>
        <p:spPr>
          <a:xfrm rot="5400000">
            <a:off x="3927675" y="1694175"/>
            <a:ext cx="666000" cy="939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8" name="Google Shape;188;p19"/>
          <p:cNvSpPr/>
          <p:nvPr/>
        </p:nvSpPr>
        <p:spPr>
          <a:xfrm>
            <a:off x="1842050" y="2888025"/>
            <a:ext cx="666000" cy="939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377250" y="316900"/>
            <a:ext cx="8421300" cy="49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Présentation du dataset: données manquantes</a:t>
            </a:r>
            <a:endParaRPr/>
          </a:p>
        </p:txBody>
      </p:sp>
      <p:sp>
        <p:nvSpPr>
          <p:cNvPr id="194" name="Google Shape;194;p20"/>
          <p:cNvSpPr txBox="1"/>
          <p:nvPr/>
        </p:nvSpPr>
        <p:spPr>
          <a:xfrm>
            <a:off x="6199700" y="1251225"/>
            <a:ext cx="2598900" cy="24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b="1" lang="fr" sz="1200" u="sng">
                <a:solidFill>
                  <a:srgbClr val="374151"/>
                </a:solidFill>
                <a:latin typeface="Roboto"/>
                <a:ea typeface="Roboto"/>
                <a:cs typeface="Roboto"/>
                <a:sym typeface="Roboto"/>
              </a:rPr>
              <a:t>Objectif: </a:t>
            </a:r>
            <a:endParaRPr b="1" sz="1200" u="sng">
              <a:solidFill>
                <a:srgbClr val="374151"/>
              </a:solidFill>
              <a:latin typeface="Roboto"/>
              <a:ea typeface="Roboto"/>
              <a:cs typeface="Roboto"/>
              <a:sym typeface="Roboto"/>
            </a:endParaRPr>
          </a:p>
          <a:p>
            <a:pPr indent="0" lvl="0" marL="0" rtl="0" algn="l">
              <a:spcBef>
                <a:spcPts val="0"/>
              </a:spcBef>
              <a:spcAft>
                <a:spcPts val="0"/>
              </a:spcAft>
              <a:buNone/>
            </a:pPr>
            <a:r>
              <a:t/>
            </a:r>
            <a:endParaRPr b="1" sz="1200" u="sng">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fr" sz="1200">
                <a:solidFill>
                  <a:srgbClr val="374151"/>
                </a:solidFill>
                <a:latin typeface="Roboto"/>
                <a:ea typeface="Roboto"/>
                <a:cs typeface="Roboto"/>
                <a:sym typeface="Roboto"/>
              </a:rPr>
              <a:t>Les variables ayant un très grand nombre de valeurs manquantes vont être supprimées</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fr" sz="1200">
                <a:solidFill>
                  <a:srgbClr val="374151"/>
                </a:solidFill>
                <a:latin typeface="Roboto"/>
                <a:ea typeface="Roboto"/>
                <a:cs typeface="Roboto"/>
                <a:sym typeface="Roboto"/>
              </a:rPr>
              <a:t>Imputer les valeurs manquantes </a:t>
            </a:r>
            <a:endParaRPr sz="1200">
              <a:solidFill>
                <a:srgbClr val="374151"/>
              </a:solidFill>
              <a:latin typeface="Roboto"/>
              <a:ea typeface="Roboto"/>
              <a:cs typeface="Roboto"/>
              <a:sym typeface="Roboto"/>
            </a:endParaRPr>
          </a:p>
        </p:txBody>
      </p:sp>
      <p:pic>
        <p:nvPicPr>
          <p:cNvPr id="195" name="Google Shape;195;p20"/>
          <p:cNvPicPr preferRelativeResize="0"/>
          <p:nvPr/>
        </p:nvPicPr>
        <p:blipFill>
          <a:blip r:embed="rId3">
            <a:alphaModFix/>
          </a:blip>
          <a:stretch>
            <a:fillRect/>
          </a:stretch>
        </p:blipFill>
        <p:spPr>
          <a:xfrm>
            <a:off x="237050" y="1079575"/>
            <a:ext cx="5962650" cy="3414713"/>
          </a:xfrm>
          <a:prstGeom prst="rect">
            <a:avLst/>
          </a:prstGeom>
          <a:noFill/>
          <a:ln>
            <a:noFill/>
          </a:ln>
        </p:spPr>
      </p:pic>
      <p:sp>
        <p:nvSpPr>
          <p:cNvPr id="196" name="Google Shape;196;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358650" y="276300"/>
            <a:ext cx="7285800" cy="46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Répartition des données selon les pays :</a:t>
            </a:r>
            <a:endParaRPr/>
          </a:p>
        </p:txBody>
      </p:sp>
      <p:pic>
        <p:nvPicPr>
          <p:cNvPr id="202" name="Google Shape;202;p21"/>
          <p:cNvPicPr preferRelativeResize="0"/>
          <p:nvPr/>
        </p:nvPicPr>
        <p:blipFill>
          <a:blip r:embed="rId3">
            <a:alphaModFix/>
          </a:blip>
          <a:stretch>
            <a:fillRect/>
          </a:stretch>
        </p:blipFill>
        <p:spPr>
          <a:xfrm>
            <a:off x="617938" y="866100"/>
            <a:ext cx="7908136" cy="4009925"/>
          </a:xfrm>
          <a:prstGeom prst="rect">
            <a:avLst/>
          </a:prstGeom>
          <a:noFill/>
          <a:ln>
            <a:noFill/>
          </a:ln>
        </p:spPr>
      </p:pic>
      <p:sp>
        <p:nvSpPr>
          <p:cNvPr id="203" name="Google Shape;203;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