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sldIdLst>
    <p:sldId id="256" r:id="rId2"/>
    <p:sldId id="263" r:id="rId3"/>
    <p:sldId id="280" r:id="rId4"/>
    <p:sldId id="281" r:id="rId5"/>
    <p:sldId id="282" r:id="rId6"/>
    <p:sldId id="286" r:id="rId7"/>
    <p:sldId id="285" r:id="rId8"/>
    <p:sldId id="283" r:id="rId9"/>
    <p:sldId id="284" r:id="rId10"/>
    <p:sldId id="264" r:id="rId11"/>
    <p:sldId id="257" r:id="rId12"/>
    <p:sldId id="259" r:id="rId13"/>
    <p:sldId id="260" r:id="rId14"/>
    <p:sldId id="261" r:id="rId15"/>
    <p:sldId id="258" r:id="rId16"/>
    <p:sldId id="262" r:id="rId17"/>
    <p:sldId id="276" r:id="rId18"/>
    <p:sldId id="277" r:id="rId19"/>
    <p:sldId id="278" r:id="rId20"/>
    <p:sldId id="279" r:id="rId21"/>
    <p:sldId id="266" r:id="rId22"/>
    <p:sldId id="265" r:id="rId23"/>
    <p:sldId id="267" r:id="rId24"/>
    <p:sldId id="268" r:id="rId25"/>
    <p:sldId id="269" r:id="rId26"/>
    <p:sldId id="270" r:id="rId27"/>
    <p:sldId id="272" r:id="rId28"/>
    <p:sldId id="271" r:id="rId29"/>
    <p:sldId id="273" r:id="rId30"/>
    <p:sldId id="274" r:id="rId31"/>
    <p:sldId id="27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234" autoAdjust="0"/>
  </p:normalViewPr>
  <p:slideViewPr>
    <p:cSldViewPr>
      <p:cViewPr varScale="1">
        <p:scale>
          <a:sx n="61" d="100"/>
          <a:sy n="61" d="100"/>
        </p:scale>
        <p:origin x="16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611FB8-0C1A-0F4B-8636-DE796ACDDB08}" type="doc">
      <dgm:prSet loTypeId="urn:microsoft.com/office/officeart/2005/8/layout/list1" loCatId="" qsTypeId="urn:microsoft.com/office/officeart/2005/8/quickstyle/simple5" qsCatId="simple" csTypeId="urn:microsoft.com/office/officeart/2005/8/colors/accent5_4" csCatId="accent5" phldr="1"/>
      <dgm:spPr/>
      <dgm:t>
        <a:bodyPr/>
        <a:lstStyle/>
        <a:p>
          <a:endParaRPr lang="zh-CN" altLang="en-US"/>
        </a:p>
      </dgm:t>
    </dgm:pt>
    <dgm:pt modelId="{F93B7988-72A8-474C-A83D-646CE27ACB1E}">
      <dgm:prSet phldrT="[文本]" custT="1"/>
      <dgm:spPr/>
      <dgm:t>
        <a:bodyPr/>
        <a:lstStyle/>
        <a:p>
          <a:r>
            <a:rPr lang="en-US" altLang="zh-CN" sz="1800" smtClean="0">
              <a:solidFill>
                <a:srgbClr val="000000"/>
              </a:solidFill>
              <a:latin typeface="Avenir Medium"/>
              <a:cs typeface="Avenir Medium"/>
            </a:rPr>
            <a:t>Produce comprehensive models</a:t>
          </a:r>
          <a:endParaRPr lang="zh-CN" altLang="en-US" sz="1800" dirty="0">
            <a:solidFill>
              <a:srgbClr val="000000"/>
            </a:solidFill>
            <a:latin typeface="Avenir Medium"/>
            <a:cs typeface="Avenir Medium"/>
          </a:endParaRPr>
        </a:p>
      </dgm:t>
    </dgm:pt>
    <dgm:pt modelId="{F5E9A537-6C78-0F49-A61E-EF7970ECB3B2}" type="parTrans" cxnId="{3E65B556-9792-B843-A5E1-753791AF76BF}">
      <dgm:prSet/>
      <dgm:spPr/>
      <dgm:t>
        <a:bodyPr/>
        <a:lstStyle/>
        <a:p>
          <a:endParaRPr lang="zh-CN" altLang="en-US" sz="1800">
            <a:solidFill>
              <a:srgbClr val="000000"/>
            </a:solidFill>
            <a:latin typeface="Avenir Medium"/>
            <a:cs typeface="Avenir Medium"/>
          </a:endParaRPr>
        </a:p>
      </dgm:t>
    </dgm:pt>
    <dgm:pt modelId="{A999FFEC-E9EF-8849-80AA-BDC58C2BE70A}" type="sibTrans" cxnId="{3E65B556-9792-B843-A5E1-753791AF76BF}">
      <dgm:prSet/>
      <dgm:spPr/>
      <dgm:t>
        <a:bodyPr/>
        <a:lstStyle/>
        <a:p>
          <a:endParaRPr lang="zh-CN" altLang="en-US" sz="1800">
            <a:solidFill>
              <a:srgbClr val="000000"/>
            </a:solidFill>
            <a:latin typeface="Avenir Medium"/>
            <a:cs typeface="Avenir Medium"/>
          </a:endParaRPr>
        </a:p>
      </dgm:t>
    </dgm:pt>
    <dgm:pt modelId="{0A88E987-E25C-0F48-88D9-90389AF7B1F7}">
      <dgm:prSet phldrT="[文本]" custT="1"/>
      <dgm:spPr/>
      <dgm:t>
        <a:bodyPr/>
        <a:lstStyle/>
        <a:p>
          <a:r>
            <a:rPr lang="en-US" altLang="zh-CN" sz="1800" dirty="0" smtClean="0">
              <a:solidFill>
                <a:srgbClr val="000000"/>
              </a:solidFill>
              <a:latin typeface="Avenir Medium"/>
              <a:cs typeface="Avenir Medium"/>
            </a:rPr>
            <a:t>When attributes contribute equally and independently to the decision</a:t>
          </a:r>
          <a:endParaRPr lang="zh-CN" altLang="en-US" sz="1800" dirty="0">
            <a:solidFill>
              <a:srgbClr val="000000"/>
            </a:solidFill>
            <a:latin typeface="Avenir Medium"/>
            <a:cs typeface="Avenir Medium"/>
          </a:endParaRPr>
        </a:p>
      </dgm:t>
    </dgm:pt>
    <dgm:pt modelId="{079867C1-A181-8945-813C-91F469451A0F}" type="parTrans" cxnId="{4FBF4270-A591-904A-B3E9-6E356C9E21F6}">
      <dgm:prSet/>
      <dgm:spPr/>
      <dgm:t>
        <a:bodyPr/>
        <a:lstStyle/>
        <a:p>
          <a:endParaRPr lang="zh-CN" altLang="en-US" sz="1800">
            <a:solidFill>
              <a:srgbClr val="000000"/>
            </a:solidFill>
            <a:latin typeface="Avenir Medium"/>
            <a:cs typeface="Avenir Medium"/>
          </a:endParaRPr>
        </a:p>
      </dgm:t>
    </dgm:pt>
    <dgm:pt modelId="{0526BB6B-825E-B34F-B58F-E4332AD825B8}" type="sibTrans" cxnId="{4FBF4270-A591-904A-B3E9-6E356C9E21F6}">
      <dgm:prSet/>
      <dgm:spPr/>
      <dgm:t>
        <a:bodyPr/>
        <a:lstStyle/>
        <a:p>
          <a:endParaRPr lang="zh-CN" altLang="en-US" sz="1800">
            <a:solidFill>
              <a:srgbClr val="000000"/>
            </a:solidFill>
            <a:latin typeface="Avenir Medium"/>
            <a:cs typeface="Avenir Medium"/>
          </a:endParaRPr>
        </a:p>
      </dgm:t>
    </dgm:pt>
    <dgm:pt modelId="{897BCBAF-B065-6E41-AB9B-D6A0B4762837}">
      <dgm:prSet phldrT="[文本]" custT="1"/>
      <dgm:spPr/>
      <dgm:t>
        <a:bodyPr/>
        <a:lstStyle/>
        <a:p>
          <a:r>
            <a:rPr lang="en-US" altLang="zh-CN" sz="1800" dirty="0" smtClean="0">
              <a:solidFill>
                <a:srgbClr val="000000"/>
              </a:solidFill>
              <a:latin typeface="Avenir Medium"/>
              <a:cs typeface="Avenir Medium"/>
            </a:rPr>
            <a:t>Simply stores the training data without processing it</a:t>
          </a:r>
          <a:endParaRPr lang="zh-CN" altLang="en-US" sz="1800" dirty="0">
            <a:solidFill>
              <a:srgbClr val="000000"/>
            </a:solidFill>
            <a:latin typeface="Avenir Medium"/>
            <a:cs typeface="Avenir Medium"/>
          </a:endParaRPr>
        </a:p>
      </dgm:t>
    </dgm:pt>
    <dgm:pt modelId="{46B0BFC3-A4AC-714F-B3ED-79601D89BD15}" type="parTrans" cxnId="{206ED005-77B8-F044-81D0-245F3DACBC60}">
      <dgm:prSet/>
      <dgm:spPr/>
      <dgm:t>
        <a:bodyPr/>
        <a:lstStyle/>
        <a:p>
          <a:endParaRPr lang="zh-CN" altLang="en-US" sz="1800">
            <a:solidFill>
              <a:srgbClr val="000000"/>
            </a:solidFill>
            <a:latin typeface="Avenir Medium"/>
            <a:cs typeface="Avenir Medium"/>
          </a:endParaRPr>
        </a:p>
      </dgm:t>
    </dgm:pt>
    <dgm:pt modelId="{086A86CE-ACFD-CF4A-9049-E024927BDBA0}" type="sibTrans" cxnId="{206ED005-77B8-F044-81D0-245F3DACBC60}">
      <dgm:prSet/>
      <dgm:spPr/>
      <dgm:t>
        <a:bodyPr/>
        <a:lstStyle/>
        <a:p>
          <a:endParaRPr lang="zh-CN" altLang="en-US" sz="1800">
            <a:solidFill>
              <a:srgbClr val="000000"/>
            </a:solidFill>
            <a:latin typeface="Avenir Medium"/>
            <a:cs typeface="Avenir Medium"/>
          </a:endParaRPr>
        </a:p>
      </dgm:t>
    </dgm:pt>
    <dgm:pt modelId="{DF7C1F21-E3D1-CC4E-8914-733FA53B9121}">
      <dgm:prSet custT="1"/>
      <dgm:spPr/>
      <dgm:t>
        <a:bodyPr/>
        <a:lstStyle/>
        <a:p>
          <a:r>
            <a:rPr lang="en-US" altLang="zh-CN" sz="1800" smtClean="0">
              <a:solidFill>
                <a:srgbClr val="000000"/>
              </a:solidFill>
              <a:latin typeface="Avenir Medium"/>
              <a:cs typeface="Avenir Medium"/>
            </a:rPr>
            <a:t>Calculate a linear decision boundary</a:t>
          </a:r>
          <a:endParaRPr lang="zh-CN" altLang="en-US" sz="1800" dirty="0">
            <a:solidFill>
              <a:srgbClr val="000000"/>
            </a:solidFill>
            <a:latin typeface="Avenir Medium"/>
            <a:cs typeface="Avenir Medium"/>
          </a:endParaRPr>
        </a:p>
      </dgm:t>
    </dgm:pt>
    <dgm:pt modelId="{71CAFEDD-D17B-0247-A3D1-7D9D65D44EBC}" type="parTrans" cxnId="{CBF37AC6-8EFE-A940-8D57-58644068112E}">
      <dgm:prSet/>
      <dgm:spPr/>
      <dgm:t>
        <a:bodyPr/>
        <a:lstStyle/>
        <a:p>
          <a:endParaRPr lang="zh-CN" altLang="en-US" sz="1800">
            <a:solidFill>
              <a:srgbClr val="000000"/>
            </a:solidFill>
            <a:latin typeface="Avenir Medium"/>
            <a:cs typeface="Avenir Medium"/>
          </a:endParaRPr>
        </a:p>
      </dgm:t>
    </dgm:pt>
    <dgm:pt modelId="{54CD5366-C837-5747-925D-401413230A23}" type="sibTrans" cxnId="{CBF37AC6-8EFE-A940-8D57-58644068112E}">
      <dgm:prSet/>
      <dgm:spPr/>
      <dgm:t>
        <a:bodyPr/>
        <a:lstStyle/>
        <a:p>
          <a:endParaRPr lang="zh-CN" altLang="en-US" sz="1800">
            <a:solidFill>
              <a:srgbClr val="000000"/>
            </a:solidFill>
            <a:latin typeface="Avenir Medium"/>
            <a:cs typeface="Avenir Medium"/>
          </a:endParaRPr>
        </a:p>
      </dgm:t>
    </dgm:pt>
    <dgm:pt modelId="{8B002FFA-F476-3544-9220-6DC210A6E62A}">
      <dgm:prSet custT="1"/>
      <dgm:spPr/>
      <dgm:t>
        <a:bodyPr/>
        <a:lstStyle/>
        <a:p>
          <a:r>
            <a:rPr lang="en-US" altLang="zh-CN" sz="1800" dirty="0" smtClean="0">
              <a:solidFill>
                <a:srgbClr val="000000"/>
              </a:solidFill>
              <a:latin typeface="Avenir Medium"/>
              <a:cs typeface="Avenir Medium"/>
            </a:rPr>
            <a:t>Avoids </a:t>
          </a:r>
          <a:r>
            <a:rPr lang="en-US" altLang="zh-CN" sz="1800" dirty="0" err="1" smtClean="0">
              <a:solidFill>
                <a:srgbClr val="000000"/>
              </a:solidFill>
              <a:latin typeface="Avenir Medium"/>
              <a:cs typeface="Avenir Medium"/>
            </a:rPr>
            <a:t>overfitting</a:t>
          </a:r>
          <a:r>
            <a:rPr lang="en-US" altLang="zh-CN" sz="1800" dirty="0" smtClean="0">
              <a:solidFill>
                <a:srgbClr val="000000"/>
              </a:solidFill>
              <a:latin typeface="Avenir Medium"/>
              <a:cs typeface="Avenir Medium"/>
            </a:rPr>
            <a:t>, even with large numbers of attributes</a:t>
          </a:r>
          <a:endParaRPr lang="zh-CN" altLang="en-US" sz="1800" dirty="0">
            <a:solidFill>
              <a:srgbClr val="000000"/>
            </a:solidFill>
            <a:latin typeface="Avenir Medium"/>
            <a:cs typeface="Avenir Medium"/>
          </a:endParaRPr>
        </a:p>
      </dgm:t>
    </dgm:pt>
    <dgm:pt modelId="{1290ADB0-9517-C54D-8DB4-201C54753966}" type="parTrans" cxnId="{EA594E3B-2C30-FD4F-B045-5A73A7D6EB5F}">
      <dgm:prSet/>
      <dgm:spPr/>
      <dgm:t>
        <a:bodyPr/>
        <a:lstStyle/>
        <a:p>
          <a:endParaRPr lang="zh-CN" altLang="en-US" sz="1800">
            <a:solidFill>
              <a:srgbClr val="000000"/>
            </a:solidFill>
            <a:latin typeface="Avenir Medium"/>
            <a:cs typeface="Avenir Medium"/>
          </a:endParaRPr>
        </a:p>
      </dgm:t>
    </dgm:pt>
    <dgm:pt modelId="{4CC89AC2-4C26-8243-80B9-7501F9F16D98}" type="sibTrans" cxnId="{EA594E3B-2C30-FD4F-B045-5A73A7D6EB5F}">
      <dgm:prSet/>
      <dgm:spPr/>
      <dgm:t>
        <a:bodyPr/>
        <a:lstStyle/>
        <a:p>
          <a:endParaRPr lang="zh-CN" altLang="en-US" sz="1800">
            <a:solidFill>
              <a:srgbClr val="000000"/>
            </a:solidFill>
            <a:latin typeface="Avenir Medium"/>
            <a:cs typeface="Avenir Medium"/>
          </a:endParaRPr>
        </a:p>
      </dgm:t>
    </dgm:pt>
    <dgm:pt modelId="{186072A4-DC36-8A49-A126-BF8E7C26BAA1}">
      <dgm:prSet custT="1"/>
      <dgm:spPr/>
      <dgm:t>
        <a:bodyPr/>
        <a:lstStyle/>
        <a:p>
          <a:r>
            <a:rPr lang="en-US" altLang="zh-CN" sz="1800" dirty="0" smtClean="0">
              <a:solidFill>
                <a:srgbClr val="000000"/>
              </a:solidFill>
              <a:latin typeface="Avenir Medium"/>
              <a:cs typeface="Avenir Medium"/>
            </a:rPr>
            <a:t>Determines the baseline performance </a:t>
          </a:r>
          <a:endParaRPr lang="zh-CN" altLang="en-US" sz="1800" dirty="0">
            <a:solidFill>
              <a:srgbClr val="000000"/>
            </a:solidFill>
            <a:latin typeface="Avenir Medium"/>
            <a:cs typeface="Avenir Medium"/>
          </a:endParaRPr>
        </a:p>
      </dgm:t>
    </dgm:pt>
    <dgm:pt modelId="{A52F2B01-5EAB-6C47-A93D-2815116EF6E4}" type="parTrans" cxnId="{955DBEED-DA4F-8143-A1E4-94658DDAB5A2}">
      <dgm:prSet/>
      <dgm:spPr/>
      <dgm:t>
        <a:bodyPr/>
        <a:lstStyle/>
        <a:p>
          <a:endParaRPr lang="zh-CN" altLang="en-US" sz="1800">
            <a:solidFill>
              <a:srgbClr val="000000"/>
            </a:solidFill>
            <a:latin typeface="Avenir Medium"/>
            <a:cs typeface="Avenir Medium"/>
          </a:endParaRPr>
        </a:p>
      </dgm:t>
    </dgm:pt>
    <dgm:pt modelId="{A65A693C-DE2A-0C42-93C5-F8465FB13C13}" type="sibTrans" cxnId="{955DBEED-DA4F-8143-A1E4-94658DDAB5A2}">
      <dgm:prSet/>
      <dgm:spPr/>
      <dgm:t>
        <a:bodyPr/>
        <a:lstStyle/>
        <a:p>
          <a:endParaRPr lang="zh-CN" altLang="en-US" sz="1800">
            <a:solidFill>
              <a:srgbClr val="000000"/>
            </a:solidFill>
            <a:latin typeface="Avenir Medium"/>
            <a:cs typeface="Avenir Medium"/>
          </a:endParaRPr>
        </a:p>
      </dgm:t>
    </dgm:pt>
    <dgm:pt modelId="{4587127F-55BD-8A4F-9E07-60F17FD428E4}" type="pres">
      <dgm:prSet presAssocID="{21611FB8-0C1A-0F4B-8636-DE796ACDDB08}" presName="linear" presStyleCnt="0">
        <dgm:presLayoutVars>
          <dgm:dir/>
          <dgm:animLvl val="lvl"/>
          <dgm:resizeHandles val="exact"/>
        </dgm:presLayoutVars>
      </dgm:prSet>
      <dgm:spPr/>
      <dgm:t>
        <a:bodyPr/>
        <a:lstStyle/>
        <a:p>
          <a:endParaRPr lang="zh-CN" altLang="en-US"/>
        </a:p>
      </dgm:t>
    </dgm:pt>
    <dgm:pt modelId="{0BE1242B-BEE7-524B-B776-B7FA1D27F475}" type="pres">
      <dgm:prSet presAssocID="{F93B7988-72A8-474C-A83D-646CE27ACB1E}" presName="parentLin" presStyleCnt="0"/>
      <dgm:spPr/>
    </dgm:pt>
    <dgm:pt modelId="{3BB82E6A-8672-1E41-8061-89FC30FA7AA4}" type="pres">
      <dgm:prSet presAssocID="{F93B7988-72A8-474C-A83D-646CE27ACB1E}" presName="parentLeftMargin" presStyleLbl="node1" presStyleIdx="0" presStyleCnt="6"/>
      <dgm:spPr/>
      <dgm:t>
        <a:bodyPr/>
        <a:lstStyle/>
        <a:p>
          <a:endParaRPr lang="zh-CN" altLang="en-US"/>
        </a:p>
      </dgm:t>
    </dgm:pt>
    <dgm:pt modelId="{0F07BE68-0580-7B44-919E-5F15A144B9A6}" type="pres">
      <dgm:prSet presAssocID="{F93B7988-72A8-474C-A83D-646CE27ACB1E}" presName="parentText" presStyleLbl="node1" presStyleIdx="0" presStyleCnt="6" custScaleX="142366">
        <dgm:presLayoutVars>
          <dgm:chMax val="0"/>
          <dgm:bulletEnabled val="1"/>
        </dgm:presLayoutVars>
      </dgm:prSet>
      <dgm:spPr/>
      <dgm:t>
        <a:bodyPr/>
        <a:lstStyle/>
        <a:p>
          <a:endParaRPr lang="zh-CN" altLang="en-US"/>
        </a:p>
      </dgm:t>
    </dgm:pt>
    <dgm:pt modelId="{45A84306-B03A-3D4D-B7C3-CC4CD37BFE17}" type="pres">
      <dgm:prSet presAssocID="{F93B7988-72A8-474C-A83D-646CE27ACB1E}" presName="negativeSpace" presStyleCnt="0"/>
      <dgm:spPr/>
    </dgm:pt>
    <dgm:pt modelId="{8FEFB15A-AFDF-D449-8682-26FCCCE62205}" type="pres">
      <dgm:prSet presAssocID="{F93B7988-72A8-474C-A83D-646CE27ACB1E}" presName="childText" presStyleLbl="conFgAcc1" presStyleIdx="0" presStyleCnt="6">
        <dgm:presLayoutVars>
          <dgm:bulletEnabled val="1"/>
        </dgm:presLayoutVars>
      </dgm:prSet>
      <dgm:spPr/>
    </dgm:pt>
    <dgm:pt modelId="{C8BFE1E8-4967-0946-A8ED-42ED8CFCF487}" type="pres">
      <dgm:prSet presAssocID="{A999FFEC-E9EF-8849-80AA-BDC58C2BE70A}" presName="spaceBetweenRectangles" presStyleCnt="0"/>
      <dgm:spPr/>
    </dgm:pt>
    <dgm:pt modelId="{CDF6179F-C025-0E41-A116-7BDC4684D1DF}" type="pres">
      <dgm:prSet presAssocID="{0A88E987-E25C-0F48-88D9-90389AF7B1F7}" presName="parentLin" presStyleCnt="0"/>
      <dgm:spPr/>
    </dgm:pt>
    <dgm:pt modelId="{0302EA4C-F015-2948-9BE7-958249C66A22}" type="pres">
      <dgm:prSet presAssocID="{0A88E987-E25C-0F48-88D9-90389AF7B1F7}" presName="parentLeftMargin" presStyleLbl="node1" presStyleIdx="0" presStyleCnt="6"/>
      <dgm:spPr/>
      <dgm:t>
        <a:bodyPr/>
        <a:lstStyle/>
        <a:p>
          <a:endParaRPr lang="zh-CN" altLang="en-US"/>
        </a:p>
      </dgm:t>
    </dgm:pt>
    <dgm:pt modelId="{2C05CB41-CE79-A849-B1E7-46C3FB9A8BA9}" type="pres">
      <dgm:prSet presAssocID="{0A88E987-E25C-0F48-88D9-90389AF7B1F7}" presName="parentText" presStyleLbl="node1" presStyleIdx="1" presStyleCnt="6" custScaleX="140228">
        <dgm:presLayoutVars>
          <dgm:chMax val="0"/>
          <dgm:bulletEnabled val="1"/>
        </dgm:presLayoutVars>
      </dgm:prSet>
      <dgm:spPr/>
      <dgm:t>
        <a:bodyPr/>
        <a:lstStyle/>
        <a:p>
          <a:endParaRPr lang="zh-CN" altLang="en-US"/>
        </a:p>
      </dgm:t>
    </dgm:pt>
    <dgm:pt modelId="{FDAD56E9-B4F9-2342-A95B-AAA2878D690B}" type="pres">
      <dgm:prSet presAssocID="{0A88E987-E25C-0F48-88D9-90389AF7B1F7}" presName="negativeSpace" presStyleCnt="0"/>
      <dgm:spPr/>
    </dgm:pt>
    <dgm:pt modelId="{E2550B91-F1A7-2948-8DDB-6BF3A70DD114}" type="pres">
      <dgm:prSet presAssocID="{0A88E987-E25C-0F48-88D9-90389AF7B1F7}" presName="childText" presStyleLbl="conFgAcc1" presStyleIdx="1" presStyleCnt="6">
        <dgm:presLayoutVars>
          <dgm:bulletEnabled val="1"/>
        </dgm:presLayoutVars>
      </dgm:prSet>
      <dgm:spPr/>
    </dgm:pt>
    <dgm:pt modelId="{FBA06828-9325-1440-BB84-9A2984998D06}" type="pres">
      <dgm:prSet presAssocID="{0526BB6B-825E-B34F-B58F-E4332AD825B8}" presName="spaceBetweenRectangles" presStyleCnt="0"/>
      <dgm:spPr/>
    </dgm:pt>
    <dgm:pt modelId="{564C5E86-EAAE-E64A-BE80-1AC78A568474}" type="pres">
      <dgm:prSet presAssocID="{897BCBAF-B065-6E41-AB9B-D6A0B4762837}" presName="parentLin" presStyleCnt="0"/>
      <dgm:spPr/>
    </dgm:pt>
    <dgm:pt modelId="{21777815-FED9-7B45-8A54-CCC4E217377B}" type="pres">
      <dgm:prSet presAssocID="{897BCBAF-B065-6E41-AB9B-D6A0B4762837}" presName="parentLeftMargin" presStyleLbl="node1" presStyleIdx="1" presStyleCnt="6"/>
      <dgm:spPr/>
      <dgm:t>
        <a:bodyPr/>
        <a:lstStyle/>
        <a:p>
          <a:endParaRPr lang="zh-CN" altLang="en-US"/>
        </a:p>
      </dgm:t>
    </dgm:pt>
    <dgm:pt modelId="{77BFEE3B-F104-0D45-9400-260DF5FBEE35}" type="pres">
      <dgm:prSet presAssocID="{897BCBAF-B065-6E41-AB9B-D6A0B4762837}" presName="parentText" presStyleLbl="node1" presStyleIdx="2" presStyleCnt="6" custScaleX="137267">
        <dgm:presLayoutVars>
          <dgm:chMax val="0"/>
          <dgm:bulletEnabled val="1"/>
        </dgm:presLayoutVars>
      </dgm:prSet>
      <dgm:spPr/>
      <dgm:t>
        <a:bodyPr/>
        <a:lstStyle/>
        <a:p>
          <a:endParaRPr lang="zh-CN" altLang="en-US"/>
        </a:p>
      </dgm:t>
    </dgm:pt>
    <dgm:pt modelId="{68108643-4FAC-8040-94C1-39354B784C0A}" type="pres">
      <dgm:prSet presAssocID="{897BCBAF-B065-6E41-AB9B-D6A0B4762837}" presName="negativeSpace" presStyleCnt="0"/>
      <dgm:spPr/>
    </dgm:pt>
    <dgm:pt modelId="{72D5C6FD-D62F-EC4D-B104-740D8F03427C}" type="pres">
      <dgm:prSet presAssocID="{897BCBAF-B065-6E41-AB9B-D6A0B4762837}" presName="childText" presStyleLbl="conFgAcc1" presStyleIdx="2" presStyleCnt="6">
        <dgm:presLayoutVars>
          <dgm:bulletEnabled val="1"/>
        </dgm:presLayoutVars>
      </dgm:prSet>
      <dgm:spPr/>
    </dgm:pt>
    <dgm:pt modelId="{F7D699CF-0A6B-0F40-94FE-BBE13EF740A4}" type="pres">
      <dgm:prSet presAssocID="{086A86CE-ACFD-CF4A-9049-E024927BDBA0}" presName="spaceBetweenRectangles" presStyleCnt="0"/>
      <dgm:spPr/>
    </dgm:pt>
    <dgm:pt modelId="{6685BEF2-BAFC-8A40-8306-7402D879AD20}" type="pres">
      <dgm:prSet presAssocID="{DF7C1F21-E3D1-CC4E-8914-733FA53B9121}" presName="parentLin" presStyleCnt="0"/>
      <dgm:spPr/>
    </dgm:pt>
    <dgm:pt modelId="{FF39046E-45A1-A848-ADAA-F9CD06F20727}" type="pres">
      <dgm:prSet presAssocID="{DF7C1F21-E3D1-CC4E-8914-733FA53B9121}" presName="parentLeftMargin" presStyleLbl="node1" presStyleIdx="2" presStyleCnt="6"/>
      <dgm:spPr/>
      <dgm:t>
        <a:bodyPr/>
        <a:lstStyle/>
        <a:p>
          <a:endParaRPr lang="zh-CN" altLang="en-US"/>
        </a:p>
      </dgm:t>
    </dgm:pt>
    <dgm:pt modelId="{61BACD23-444B-6840-B088-9C9CC0ED02FD}" type="pres">
      <dgm:prSet presAssocID="{DF7C1F21-E3D1-CC4E-8914-733FA53B9121}" presName="parentText" presStyleLbl="node1" presStyleIdx="3" presStyleCnt="6" custScaleX="137732">
        <dgm:presLayoutVars>
          <dgm:chMax val="0"/>
          <dgm:bulletEnabled val="1"/>
        </dgm:presLayoutVars>
      </dgm:prSet>
      <dgm:spPr/>
      <dgm:t>
        <a:bodyPr/>
        <a:lstStyle/>
        <a:p>
          <a:endParaRPr lang="zh-CN" altLang="en-US"/>
        </a:p>
      </dgm:t>
    </dgm:pt>
    <dgm:pt modelId="{E58BA25F-D678-CC42-A056-6B535A2150CA}" type="pres">
      <dgm:prSet presAssocID="{DF7C1F21-E3D1-CC4E-8914-733FA53B9121}" presName="negativeSpace" presStyleCnt="0"/>
      <dgm:spPr/>
    </dgm:pt>
    <dgm:pt modelId="{C498E99F-7229-AC42-BFA2-40218A7DA21F}" type="pres">
      <dgm:prSet presAssocID="{DF7C1F21-E3D1-CC4E-8914-733FA53B9121}" presName="childText" presStyleLbl="conFgAcc1" presStyleIdx="3" presStyleCnt="6">
        <dgm:presLayoutVars>
          <dgm:bulletEnabled val="1"/>
        </dgm:presLayoutVars>
      </dgm:prSet>
      <dgm:spPr/>
    </dgm:pt>
    <dgm:pt modelId="{67DCF44C-1BEF-CB45-A69D-654E980A913B}" type="pres">
      <dgm:prSet presAssocID="{54CD5366-C837-5747-925D-401413230A23}" presName="spaceBetweenRectangles" presStyleCnt="0"/>
      <dgm:spPr/>
    </dgm:pt>
    <dgm:pt modelId="{C7A86EEC-60C7-4F41-A798-F6701E192A2A}" type="pres">
      <dgm:prSet presAssocID="{8B002FFA-F476-3544-9220-6DC210A6E62A}" presName="parentLin" presStyleCnt="0"/>
      <dgm:spPr/>
    </dgm:pt>
    <dgm:pt modelId="{6B996A68-E5CE-5744-A146-9F91054315B0}" type="pres">
      <dgm:prSet presAssocID="{8B002FFA-F476-3544-9220-6DC210A6E62A}" presName="parentLeftMargin" presStyleLbl="node1" presStyleIdx="3" presStyleCnt="6"/>
      <dgm:spPr/>
      <dgm:t>
        <a:bodyPr/>
        <a:lstStyle/>
        <a:p>
          <a:endParaRPr lang="zh-CN" altLang="en-US"/>
        </a:p>
      </dgm:t>
    </dgm:pt>
    <dgm:pt modelId="{ED4BA7F2-6C05-0E4C-B16B-38AC1BC31345}" type="pres">
      <dgm:prSet presAssocID="{8B002FFA-F476-3544-9220-6DC210A6E62A}" presName="parentText" presStyleLbl="node1" presStyleIdx="4" presStyleCnt="6" custScaleX="137408">
        <dgm:presLayoutVars>
          <dgm:chMax val="0"/>
          <dgm:bulletEnabled val="1"/>
        </dgm:presLayoutVars>
      </dgm:prSet>
      <dgm:spPr/>
      <dgm:t>
        <a:bodyPr/>
        <a:lstStyle/>
        <a:p>
          <a:endParaRPr lang="zh-CN" altLang="en-US"/>
        </a:p>
      </dgm:t>
    </dgm:pt>
    <dgm:pt modelId="{4B64347F-9912-D346-B684-961091A6A2F3}" type="pres">
      <dgm:prSet presAssocID="{8B002FFA-F476-3544-9220-6DC210A6E62A}" presName="negativeSpace" presStyleCnt="0"/>
      <dgm:spPr/>
    </dgm:pt>
    <dgm:pt modelId="{369949C5-6351-FB40-883B-F94A0D5F9A64}" type="pres">
      <dgm:prSet presAssocID="{8B002FFA-F476-3544-9220-6DC210A6E62A}" presName="childText" presStyleLbl="conFgAcc1" presStyleIdx="4" presStyleCnt="6">
        <dgm:presLayoutVars>
          <dgm:bulletEnabled val="1"/>
        </dgm:presLayoutVars>
      </dgm:prSet>
      <dgm:spPr/>
    </dgm:pt>
    <dgm:pt modelId="{BC483AC6-A6F0-5746-85E9-63109439148B}" type="pres">
      <dgm:prSet presAssocID="{4CC89AC2-4C26-8243-80B9-7501F9F16D98}" presName="spaceBetweenRectangles" presStyleCnt="0"/>
      <dgm:spPr/>
    </dgm:pt>
    <dgm:pt modelId="{E0AA8F82-331F-D44C-9AE5-DAE0AEC9B346}" type="pres">
      <dgm:prSet presAssocID="{186072A4-DC36-8A49-A126-BF8E7C26BAA1}" presName="parentLin" presStyleCnt="0"/>
      <dgm:spPr/>
    </dgm:pt>
    <dgm:pt modelId="{21CC024F-2301-0049-9516-FD8288743512}" type="pres">
      <dgm:prSet presAssocID="{186072A4-DC36-8A49-A126-BF8E7C26BAA1}" presName="parentLeftMargin" presStyleLbl="node1" presStyleIdx="4" presStyleCnt="6"/>
      <dgm:spPr/>
      <dgm:t>
        <a:bodyPr/>
        <a:lstStyle/>
        <a:p>
          <a:endParaRPr lang="zh-CN" altLang="en-US"/>
        </a:p>
      </dgm:t>
    </dgm:pt>
    <dgm:pt modelId="{85BFE0F6-1CA0-4347-B10A-D84E5CAE0D77}" type="pres">
      <dgm:prSet presAssocID="{186072A4-DC36-8A49-A126-BF8E7C26BAA1}" presName="parentText" presStyleLbl="node1" presStyleIdx="5" presStyleCnt="6" custScaleX="139156">
        <dgm:presLayoutVars>
          <dgm:chMax val="0"/>
          <dgm:bulletEnabled val="1"/>
        </dgm:presLayoutVars>
      </dgm:prSet>
      <dgm:spPr/>
      <dgm:t>
        <a:bodyPr/>
        <a:lstStyle/>
        <a:p>
          <a:endParaRPr lang="zh-CN" altLang="en-US"/>
        </a:p>
      </dgm:t>
    </dgm:pt>
    <dgm:pt modelId="{46436053-AEA6-D544-8CAA-EECBD33FFE43}" type="pres">
      <dgm:prSet presAssocID="{186072A4-DC36-8A49-A126-BF8E7C26BAA1}" presName="negativeSpace" presStyleCnt="0"/>
      <dgm:spPr/>
    </dgm:pt>
    <dgm:pt modelId="{6E6897CA-E3A6-5740-95AE-3D78DF52E610}" type="pres">
      <dgm:prSet presAssocID="{186072A4-DC36-8A49-A126-BF8E7C26BAA1}" presName="childText" presStyleLbl="conFgAcc1" presStyleIdx="5" presStyleCnt="6">
        <dgm:presLayoutVars>
          <dgm:bulletEnabled val="1"/>
        </dgm:presLayoutVars>
      </dgm:prSet>
      <dgm:spPr/>
    </dgm:pt>
  </dgm:ptLst>
  <dgm:cxnLst>
    <dgm:cxn modelId="{CBBDBDC3-E389-420F-A6A9-8FFEC27C4598}" type="presOf" srcId="{897BCBAF-B065-6E41-AB9B-D6A0B4762837}" destId="{21777815-FED9-7B45-8A54-CCC4E217377B}" srcOrd="0" destOrd="0" presId="urn:microsoft.com/office/officeart/2005/8/layout/list1"/>
    <dgm:cxn modelId="{955DBEED-DA4F-8143-A1E4-94658DDAB5A2}" srcId="{21611FB8-0C1A-0F4B-8636-DE796ACDDB08}" destId="{186072A4-DC36-8A49-A126-BF8E7C26BAA1}" srcOrd="5" destOrd="0" parTransId="{A52F2B01-5EAB-6C47-A93D-2815116EF6E4}" sibTransId="{A65A693C-DE2A-0C42-93C5-F8465FB13C13}"/>
    <dgm:cxn modelId="{EAE63F49-5F9C-4E0F-A4C4-20DF213599B0}" type="presOf" srcId="{21611FB8-0C1A-0F4B-8636-DE796ACDDB08}" destId="{4587127F-55BD-8A4F-9E07-60F17FD428E4}" srcOrd="0" destOrd="0" presId="urn:microsoft.com/office/officeart/2005/8/layout/list1"/>
    <dgm:cxn modelId="{5E36077D-CDAB-4CF1-9D3C-E07B3426E65D}" type="presOf" srcId="{8B002FFA-F476-3544-9220-6DC210A6E62A}" destId="{6B996A68-E5CE-5744-A146-9F91054315B0}" srcOrd="0" destOrd="0" presId="urn:microsoft.com/office/officeart/2005/8/layout/list1"/>
    <dgm:cxn modelId="{4FBF4270-A591-904A-B3E9-6E356C9E21F6}" srcId="{21611FB8-0C1A-0F4B-8636-DE796ACDDB08}" destId="{0A88E987-E25C-0F48-88D9-90389AF7B1F7}" srcOrd="1" destOrd="0" parTransId="{079867C1-A181-8945-813C-91F469451A0F}" sibTransId="{0526BB6B-825E-B34F-B58F-E4332AD825B8}"/>
    <dgm:cxn modelId="{92507EE3-DDA0-41BB-9760-0804B2F79EBC}" type="presOf" srcId="{F93B7988-72A8-474C-A83D-646CE27ACB1E}" destId="{3BB82E6A-8672-1E41-8061-89FC30FA7AA4}" srcOrd="0" destOrd="0" presId="urn:microsoft.com/office/officeart/2005/8/layout/list1"/>
    <dgm:cxn modelId="{8BDDE2F3-D34F-4AC4-B58D-876BE72E9815}" type="presOf" srcId="{897BCBAF-B065-6E41-AB9B-D6A0B4762837}" destId="{77BFEE3B-F104-0D45-9400-260DF5FBEE35}" srcOrd="1" destOrd="0" presId="urn:microsoft.com/office/officeart/2005/8/layout/list1"/>
    <dgm:cxn modelId="{AF623972-272B-4FD7-86BC-25402542DDF8}" type="presOf" srcId="{186072A4-DC36-8A49-A126-BF8E7C26BAA1}" destId="{21CC024F-2301-0049-9516-FD8288743512}" srcOrd="0" destOrd="0" presId="urn:microsoft.com/office/officeart/2005/8/layout/list1"/>
    <dgm:cxn modelId="{5595C295-DBCB-4473-9B92-125EB5C9553B}" type="presOf" srcId="{F93B7988-72A8-474C-A83D-646CE27ACB1E}" destId="{0F07BE68-0580-7B44-919E-5F15A144B9A6}" srcOrd="1" destOrd="0" presId="urn:microsoft.com/office/officeart/2005/8/layout/list1"/>
    <dgm:cxn modelId="{AC212C49-CAFA-47FE-AE2D-9412DCCB3DAF}" type="presOf" srcId="{186072A4-DC36-8A49-A126-BF8E7C26BAA1}" destId="{85BFE0F6-1CA0-4347-B10A-D84E5CAE0D77}" srcOrd="1" destOrd="0" presId="urn:microsoft.com/office/officeart/2005/8/layout/list1"/>
    <dgm:cxn modelId="{BFF29CCE-2462-44F0-B2E2-A780070420BB}" type="presOf" srcId="{0A88E987-E25C-0F48-88D9-90389AF7B1F7}" destId="{0302EA4C-F015-2948-9BE7-958249C66A22}" srcOrd="0" destOrd="0" presId="urn:microsoft.com/office/officeart/2005/8/layout/list1"/>
    <dgm:cxn modelId="{A6F07CCE-29DA-4D62-B2BA-F6B0CC577F08}" type="presOf" srcId="{DF7C1F21-E3D1-CC4E-8914-733FA53B9121}" destId="{61BACD23-444B-6840-B088-9C9CC0ED02FD}" srcOrd="1" destOrd="0" presId="urn:microsoft.com/office/officeart/2005/8/layout/list1"/>
    <dgm:cxn modelId="{3E65B556-9792-B843-A5E1-753791AF76BF}" srcId="{21611FB8-0C1A-0F4B-8636-DE796ACDDB08}" destId="{F93B7988-72A8-474C-A83D-646CE27ACB1E}" srcOrd="0" destOrd="0" parTransId="{F5E9A537-6C78-0F49-A61E-EF7970ECB3B2}" sibTransId="{A999FFEC-E9EF-8849-80AA-BDC58C2BE70A}"/>
    <dgm:cxn modelId="{DFEF3255-8469-4DB5-805A-27DDF3CAEA55}" type="presOf" srcId="{DF7C1F21-E3D1-CC4E-8914-733FA53B9121}" destId="{FF39046E-45A1-A848-ADAA-F9CD06F20727}" srcOrd="0" destOrd="0" presId="urn:microsoft.com/office/officeart/2005/8/layout/list1"/>
    <dgm:cxn modelId="{CBF37AC6-8EFE-A940-8D57-58644068112E}" srcId="{21611FB8-0C1A-0F4B-8636-DE796ACDDB08}" destId="{DF7C1F21-E3D1-CC4E-8914-733FA53B9121}" srcOrd="3" destOrd="0" parTransId="{71CAFEDD-D17B-0247-A3D1-7D9D65D44EBC}" sibTransId="{54CD5366-C837-5747-925D-401413230A23}"/>
    <dgm:cxn modelId="{DAFA608D-E437-4958-9BE3-82CD43D33839}" type="presOf" srcId="{0A88E987-E25C-0F48-88D9-90389AF7B1F7}" destId="{2C05CB41-CE79-A849-B1E7-46C3FB9A8BA9}" srcOrd="1" destOrd="0" presId="urn:microsoft.com/office/officeart/2005/8/layout/list1"/>
    <dgm:cxn modelId="{206ED005-77B8-F044-81D0-245F3DACBC60}" srcId="{21611FB8-0C1A-0F4B-8636-DE796ACDDB08}" destId="{897BCBAF-B065-6E41-AB9B-D6A0B4762837}" srcOrd="2" destOrd="0" parTransId="{46B0BFC3-A4AC-714F-B3ED-79601D89BD15}" sibTransId="{086A86CE-ACFD-CF4A-9049-E024927BDBA0}"/>
    <dgm:cxn modelId="{BC14C551-BCEC-48BA-83BA-B4B1569992B0}" type="presOf" srcId="{8B002FFA-F476-3544-9220-6DC210A6E62A}" destId="{ED4BA7F2-6C05-0E4C-B16B-38AC1BC31345}" srcOrd="1" destOrd="0" presId="urn:microsoft.com/office/officeart/2005/8/layout/list1"/>
    <dgm:cxn modelId="{EA594E3B-2C30-FD4F-B045-5A73A7D6EB5F}" srcId="{21611FB8-0C1A-0F4B-8636-DE796ACDDB08}" destId="{8B002FFA-F476-3544-9220-6DC210A6E62A}" srcOrd="4" destOrd="0" parTransId="{1290ADB0-9517-C54D-8DB4-201C54753966}" sibTransId="{4CC89AC2-4C26-8243-80B9-7501F9F16D98}"/>
    <dgm:cxn modelId="{24E6E3D5-A9BE-4333-8438-B194D2AE1D38}" type="presParOf" srcId="{4587127F-55BD-8A4F-9E07-60F17FD428E4}" destId="{0BE1242B-BEE7-524B-B776-B7FA1D27F475}" srcOrd="0" destOrd="0" presId="urn:microsoft.com/office/officeart/2005/8/layout/list1"/>
    <dgm:cxn modelId="{77E458BE-0851-4CA9-B5AE-88E6E296D9A0}" type="presParOf" srcId="{0BE1242B-BEE7-524B-B776-B7FA1D27F475}" destId="{3BB82E6A-8672-1E41-8061-89FC30FA7AA4}" srcOrd="0" destOrd="0" presId="urn:microsoft.com/office/officeart/2005/8/layout/list1"/>
    <dgm:cxn modelId="{CB8CB748-0E22-48EE-866F-9EA8C12FE668}" type="presParOf" srcId="{0BE1242B-BEE7-524B-B776-B7FA1D27F475}" destId="{0F07BE68-0580-7B44-919E-5F15A144B9A6}" srcOrd="1" destOrd="0" presId="urn:microsoft.com/office/officeart/2005/8/layout/list1"/>
    <dgm:cxn modelId="{079E0BFC-27E0-4400-910D-4C2CB2ACF88C}" type="presParOf" srcId="{4587127F-55BD-8A4F-9E07-60F17FD428E4}" destId="{45A84306-B03A-3D4D-B7C3-CC4CD37BFE17}" srcOrd="1" destOrd="0" presId="urn:microsoft.com/office/officeart/2005/8/layout/list1"/>
    <dgm:cxn modelId="{43A4F9DF-F6F2-4937-9701-EEBEC4C9E170}" type="presParOf" srcId="{4587127F-55BD-8A4F-9E07-60F17FD428E4}" destId="{8FEFB15A-AFDF-D449-8682-26FCCCE62205}" srcOrd="2" destOrd="0" presId="urn:microsoft.com/office/officeart/2005/8/layout/list1"/>
    <dgm:cxn modelId="{0F6ABEB4-19D6-4E45-948F-FA3A1808BBE6}" type="presParOf" srcId="{4587127F-55BD-8A4F-9E07-60F17FD428E4}" destId="{C8BFE1E8-4967-0946-A8ED-42ED8CFCF487}" srcOrd="3" destOrd="0" presId="urn:microsoft.com/office/officeart/2005/8/layout/list1"/>
    <dgm:cxn modelId="{275AAF1A-09F3-405F-9B8A-C67004F8F222}" type="presParOf" srcId="{4587127F-55BD-8A4F-9E07-60F17FD428E4}" destId="{CDF6179F-C025-0E41-A116-7BDC4684D1DF}" srcOrd="4" destOrd="0" presId="urn:microsoft.com/office/officeart/2005/8/layout/list1"/>
    <dgm:cxn modelId="{188E9786-965B-4611-AE11-FA8C6343DE6E}" type="presParOf" srcId="{CDF6179F-C025-0E41-A116-7BDC4684D1DF}" destId="{0302EA4C-F015-2948-9BE7-958249C66A22}" srcOrd="0" destOrd="0" presId="urn:microsoft.com/office/officeart/2005/8/layout/list1"/>
    <dgm:cxn modelId="{1E8E0320-B6EF-4922-97DF-E638A6496BD3}" type="presParOf" srcId="{CDF6179F-C025-0E41-A116-7BDC4684D1DF}" destId="{2C05CB41-CE79-A849-B1E7-46C3FB9A8BA9}" srcOrd="1" destOrd="0" presId="urn:microsoft.com/office/officeart/2005/8/layout/list1"/>
    <dgm:cxn modelId="{FF76BF65-D8A8-4DC5-A3C0-B508BCD9522C}" type="presParOf" srcId="{4587127F-55BD-8A4F-9E07-60F17FD428E4}" destId="{FDAD56E9-B4F9-2342-A95B-AAA2878D690B}" srcOrd="5" destOrd="0" presId="urn:microsoft.com/office/officeart/2005/8/layout/list1"/>
    <dgm:cxn modelId="{FFCEF30E-4303-40D7-8397-41D08ECDA4AF}" type="presParOf" srcId="{4587127F-55BD-8A4F-9E07-60F17FD428E4}" destId="{E2550B91-F1A7-2948-8DDB-6BF3A70DD114}" srcOrd="6" destOrd="0" presId="urn:microsoft.com/office/officeart/2005/8/layout/list1"/>
    <dgm:cxn modelId="{DCC41753-120D-4CD7-8D21-097C530CF8E8}" type="presParOf" srcId="{4587127F-55BD-8A4F-9E07-60F17FD428E4}" destId="{FBA06828-9325-1440-BB84-9A2984998D06}" srcOrd="7" destOrd="0" presId="urn:microsoft.com/office/officeart/2005/8/layout/list1"/>
    <dgm:cxn modelId="{21C0814A-DA06-401D-B757-C93C06D7B307}" type="presParOf" srcId="{4587127F-55BD-8A4F-9E07-60F17FD428E4}" destId="{564C5E86-EAAE-E64A-BE80-1AC78A568474}" srcOrd="8" destOrd="0" presId="urn:microsoft.com/office/officeart/2005/8/layout/list1"/>
    <dgm:cxn modelId="{73E1C9C4-AF0C-4F87-A344-14ABD58882E8}" type="presParOf" srcId="{564C5E86-EAAE-E64A-BE80-1AC78A568474}" destId="{21777815-FED9-7B45-8A54-CCC4E217377B}" srcOrd="0" destOrd="0" presId="urn:microsoft.com/office/officeart/2005/8/layout/list1"/>
    <dgm:cxn modelId="{3DD4E05C-C97A-4E26-8CDC-930C21240032}" type="presParOf" srcId="{564C5E86-EAAE-E64A-BE80-1AC78A568474}" destId="{77BFEE3B-F104-0D45-9400-260DF5FBEE35}" srcOrd="1" destOrd="0" presId="urn:microsoft.com/office/officeart/2005/8/layout/list1"/>
    <dgm:cxn modelId="{F820AEC1-7495-4E24-B1B7-7830175182C1}" type="presParOf" srcId="{4587127F-55BD-8A4F-9E07-60F17FD428E4}" destId="{68108643-4FAC-8040-94C1-39354B784C0A}" srcOrd="9" destOrd="0" presId="urn:microsoft.com/office/officeart/2005/8/layout/list1"/>
    <dgm:cxn modelId="{E456CDF3-3134-4B4B-BBE6-B9734CE8C218}" type="presParOf" srcId="{4587127F-55BD-8A4F-9E07-60F17FD428E4}" destId="{72D5C6FD-D62F-EC4D-B104-740D8F03427C}" srcOrd="10" destOrd="0" presId="urn:microsoft.com/office/officeart/2005/8/layout/list1"/>
    <dgm:cxn modelId="{F098E9F9-43F6-4E52-91F2-19F3E71F05DE}" type="presParOf" srcId="{4587127F-55BD-8A4F-9E07-60F17FD428E4}" destId="{F7D699CF-0A6B-0F40-94FE-BBE13EF740A4}" srcOrd="11" destOrd="0" presId="urn:microsoft.com/office/officeart/2005/8/layout/list1"/>
    <dgm:cxn modelId="{BD9CF770-D0AE-436D-8A25-AF8BC09BE7AB}" type="presParOf" srcId="{4587127F-55BD-8A4F-9E07-60F17FD428E4}" destId="{6685BEF2-BAFC-8A40-8306-7402D879AD20}" srcOrd="12" destOrd="0" presId="urn:microsoft.com/office/officeart/2005/8/layout/list1"/>
    <dgm:cxn modelId="{050F1418-23DF-4393-8B6C-F96953DC851F}" type="presParOf" srcId="{6685BEF2-BAFC-8A40-8306-7402D879AD20}" destId="{FF39046E-45A1-A848-ADAA-F9CD06F20727}" srcOrd="0" destOrd="0" presId="urn:microsoft.com/office/officeart/2005/8/layout/list1"/>
    <dgm:cxn modelId="{11B60F8A-3CB6-4712-B6FF-8C0AFC6670FC}" type="presParOf" srcId="{6685BEF2-BAFC-8A40-8306-7402D879AD20}" destId="{61BACD23-444B-6840-B088-9C9CC0ED02FD}" srcOrd="1" destOrd="0" presId="urn:microsoft.com/office/officeart/2005/8/layout/list1"/>
    <dgm:cxn modelId="{3F32B418-E8D8-4C02-A785-486FF279DB8D}" type="presParOf" srcId="{4587127F-55BD-8A4F-9E07-60F17FD428E4}" destId="{E58BA25F-D678-CC42-A056-6B535A2150CA}" srcOrd="13" destOrd="0" presId="urn:microsoft.com/office/officeart/2005/8/layout/list1"/>
    <dgm:cxn modelId="{A8740A0D-6C16-4CB5-92A7-B72FCB696052}" type="presParOf" srcId="{4587127F-55BD-8A4F-9E07-60F17FD428E4}" destId="{C498E99F-7229-AC42-BFA2-40218A7DA21F}" srcOrd="14" destOrd="0" presId="urn:microsoft.com/office/officeart/2005/8/layout/list1"/>
    <dgm:cxn modelId="{C009AA2F-09D5-4987-A8F0-2F58DB048D37}" type="presParOf" srcId="{4587127F-55BD-8A4F-9E07-60F17FD428E4}" destId="{67DCF44C-1BEF-CB45-A69D-654E980A913B}" srcOrd="15" destOrd="0" presId="urn:microsoft.com/office/officeart/2005/8/layout/list1"/>
    <dgm:cxn modelId="{20E8CF86-80E9-453B-887D-78CA9D63965A}" type="presParOf" srcId="{4587127F-55BD-8A4F-9E07-60F17FD428E4}" destId="{C7A86EEC-60C7-4F41-A798-F6701E192A2A}" srcOrd="16" destOrd="0" presId="urn:microsoft.com/office/officeart/2005/8/layout/list1"/>
    <dgm:cxn modelId="{E76FD39D-B2FD-4C21-A8DC-3A251BC42896}" type="presParOf" srcId="{C7A86EEC-60C7-4F41-A798-F6701E192A2A}" destId="{6B996A68-E5CE-5744-A146-9F91054315B0}" srcOrd="0" destOrd="0" presId="urn:microsoft.com/office/officeart/2005/8/layout/list1"/>
    <dgm:cxn modelId="{606D5117-9243-497B-A689-4174E2D9BAFC}" type="presParOf" srcId="{C7A86EEC-60C7-4F41-A798-F6701E192A2A}" destId="{ED4BA7F2-6C05-0E4C-B16B-38AC1BC31345}" srcOrd="1" destOrd="0" presId="urn:microsoft.com/office/officeart/2005/8/layout/list1"/>
    <dgm:cxn modelId="{25CAD553-5492-4407-9285-E08D0E5FE062}" type="presParOf" srcId="{4587127F-55BD-8A4F-9E07-60F17FD428E4}" destId="{4B64347F-9912-D346-B684-961091A6A2F3}" srcOrd="17" destOrd="0" presId="urn:microsoft.com/office/officeart/2005/8/layout/list1"/>
    <dgm:cxn modelId="{AA454B99-F32A-4262-BAF6-08F79FD2A4D6}" type="presParOf" srcId="{4587127F-55BD-8A4F-9E07-60F17FD428E4}" destId="{369949C5-6351-FB40-883B-F94A0D5F9A64}" srcOrd="18" destOrd="0" presId="urn:microsoft.com/office/officeart/2005/8/layout/list1"/>
    <dgm:cxn modelId="{008F21E6-4466-49E3-9331-1F4B03A9CEA1}" type="presParOf" srcId="{4587127F-55BD-8A4F-9E07-60F17FD428E4}" destId="{BC483AC6-A6F0-5746-85E9-63109439148B}" srcOrd="19" destOrd="0" presId="urn:microsoft.com/office/officeart/2005/8/layout/list1"/>
    <dgm:cxn modelId="{0E2B9505-4F15-48CC-B73D-F84E57B92625}" type="presParOf" srcId="{4587127F-55BD-8A4F-9E07-60F17FD428E4}" destId="{E0AA8F82-331F-D44C-9AE5-DAE0AEC9B346}" srcOrd="20" destOrd="0" presId="urn:microsoft.com/office/officeart/2005/8/layout/list1"/>
    <dgm:cxn modelId="{8D358435-3211-4509-BCC5-9A9755669C54}" type="presParOf" srcId="{E0AA8F82-331F-D44C-9AE5-DAE0AEC9B346}" destId="{21CC024F-2301-0049-9516-FD8288743512}" srcOrd="0" destOrd="0" presId="urn:microsoft.com/office/officeart/2005/8/layout/list1"/>
    <dgm:cxn modelId="{003F7C64-2735-4466-B238-216C6272E0B1}" type="presParOf" srcId="{E0AA8F82-331F-D44C-9AE5-DAE0AEC9B346}" destId="{85BFE0F6-1CA0-4347-B10A-D84E5CAE0D77}" srcOrd="1" destOrd="0" presId="urn:microsoft.com/office/officeart/2005/8/layout/list1"/>
    <dgm:cxn modelId="{A48EDFC1-70CE-4DAB-A047-0568997453A6}" type="presParOf" srcId="{4587127F-55BD-8A4F-9E07-60F17FD428E4}" destId="{46436053-AEA6-D544-8CAA-EECBD33FFE43}" srcOrd="21" destOrd="0" presId="urn:microsoft.com/office/officeart/2005/8/layout/list1"/>
    <dgm:cxn modelId="{8EA35DAE-F97B-4F7E-9030-EB4D8A8E849E}" type="presParOf" srcId="{4587127F-55BD-8A4F-9E07-60F17FD428E4}" destId="{6E6897CA-E3A6-5740-95AE-3D78DF52E610}"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32F8E1-8590-5A49-B794-387EBBD30DC2}" type="doc">
      <dgm:prSet loTypeId="urn:microsoft.com/office/officeart/2005/8/layout/venn3" loCatId="" qsTypeId="urn:microsoft.com/office/officeart/2005/8/quickstyle/3D3" qsCatId="3D" csTypeId="urn:microsoft.com/office/officeart/2005/8/colors/colorful2" csCatId="colorful" phldr="1"/>
      <dgm:spPr/>
      <dgm:t>
        <a:bodyPr/>
        <a:lstStyle/>
        <a:p>
          <a:endParaRPr lang="zh-CN" altLang="en-US"/>
        </a:p>
      </dgm:t>
    </dgm:pt>
    <dgm:pt modelId="{779BFBCB-0610-364B-8DFE-F8D142747E0C}">
      <dgm:prSet phldrT="[文本]" custT="1"/>
      <dgm:spPr/>
      <dgm:t>
        <a:bodyPr/>
        <a:lstStyle/>
        <a:p>
          <a:r>
            <a:rPr lang="en-US" altLang="zh-CN" sz="1600" dirty="0" smtClean="0">
              <a:latin typeface="Arial Rounded MT Bold"/>
              <a:cs typeface="Arial Rounded MT Bold"/>
            </a:rPr>
            <a:t>filters</a:t>
          </a:r>
          <a:endParaRPr lang="zh-CN" altLang="en-US" sz="1600" dirty="0">
            <a:latin typeface="Arial Rounded MT Bold"/>
            <a:cs typeface="Arial Rounded MT Bold"/>
          </a:endParaRPr>
        </a:p>
      </dgm:t>
    </dgm:pt>
    <dgm:pt modelId="{8A9E1701-16C6-DA41-AFB2-A871168C66B5}" type="parTrans" cxnId="{C0E66FE1-B51E-0A4D-B2CB-50F0F1627F33}">
      <dgm:prSet/>
      <dgm:spPr/>
      <dgm:t>
        <a:bodyPr/>
        <a:lstStyle/>
        <a:p>
          <a:endParaRPr lang="zh-CN" altLang="en-US" sz="1600">
            <a:latin typeface="Arial Rounded MT Bold"/>
            <a:cs typeface="Arial Rounded MT Bold"/>
          </a:endParaRPr>
        </a:p>
      </dgm:t>
    </dgm:pt>
    <dgm:pt modelId="{D63C7B89-BDAF-D941-A97B-E249BE63C523}" type="sibTrans" cxnId="{C0E66FE1-B51E-0A4D-B2CB-50F0F1627F33}">
      <dgm:prSet/>
      <dgm:spPr/>
      <dgm:t>
        <a:bodyPr/>
        <a:lstStyle/>
        <a:p>
          <a:endParaRPr lang="zh-CN" altLang="en-US" sz="1600">
            <a:latin typeface="Arial Rounded MT Bold"/>
            <a:cs typeface="Arial Rounded MT Bold"/>
          </a:endParaRPr>
        </a:p>
      </dgm:t>
    </dgm:pt>
    <dgm:pt modelId="{FEB91EA7-A262-3C43-A0F2-601CD25D30EB}">
      <dgm:prSet phldrT="[文本]" custT="1"/>
      <dgm:spPr/>
      <dgm:t>
        <a:bodyPr/>
        <a:lstStyle/>
        <a:p>
          <a:r>
            <a:rPr lang="en-US" altLang="zh-CN" sz="1600" dirty="0" smtClean="0">
              <a:latin typeface="Arial Rounded MT Bold"/>
              <a:cs typeface="Arial Rounded MT Bold"/>
            </a:rPr>
            <a:t>Attribute selection</a:t>
          </a:r>
          <a:endParaRPr lang="zh-CN" altLang="en-US" sz="1600" dirty="0">
            <a:latin typeface="Arial Rounded MT Bold"/>
            <a:cs typeface="Arial Rounded MT Bold"/>
          </a:endParaRPr>
        </a:p>
      </dgm:t>
    </dgm:pt>
    <dgm:pt modelId="{5202C87A-0898-4942-BD20-8BF4E0DA897E}" type="parTrans" cxnId="{539B03DF-454E-654A-9134-1EF8D06FE2B4}">
      <dgm:prSet/>
      <dgm:spPr/>
      <dgm:t>
        <a:bodyPr/>
        <a:lstStyle/>
        <a:p>
          <a:endParaRPr lang="zh-CN" altLang="en-US" sz="1600">
            <a:latin typeface="Arial Rounded MT Bold"/>
            <a:cs typeface="Arial Rounded MT Bold"/>
          </a:endParaRPr>
        </a:p>
      </dgm:t>
    </dgm:pt>
    <dgm:pt modelId="{E59DD098-0AA4-5E47-B9EB-2306E4CA82D3}" type="sibTrans" cxnId="{539B03DF-454E-654A-9134-1EF8D06FE2B4}">
      <dgm:prSet/>
      <dgm:spPr/>
      <dgm:t>
        <a:bodyPr/>
        <a:lstStyle/>
        <a:p>
          <a:endParaRPr lang="zh-CN" altLang="en-US" sz="1600">
            <a:latin typeface="Arial Rounded MT Bold"/>
            <a:cs typeface="Arial Rounded MT Bold"/>
          </a:endParaRPr>
        </a:p>
      </dgm:t>
    </dgm:pt>
    <dgm:pt modelId="{43C8E51B-7740-B64A-B160-AE5AD88F45A0}">
      <dgm:prSet phldrT="[文本]" custT="1"/>
      <dgm:spPr/>
      <dgm:t>
        <a:bodyPr/>
        <a:lstStyle/>
        <a:p>
          <a:r>
            <a:rPr lang="en-US" altLang="zh-CN" sz="1600" dirty="0" smtClean="0">
              <a:latin typeface="Arial Rounded MT Bold"/>
              <a:cs typeface="Arial Rounded MT Bold"/>
            </a:rPr>
            <a:t>Data visualization</a:t>
          </a:r>
          <a:endParaRPr lang="zh-CN" altLang="en-US" sz="1600" dirty="0">
            <a:latin typeface="Arial Rounded MT Bold"/>
            <a:cs typeface="Arial Rounded MT Bold"/>
          </a:endParaRPr>
        </a:p>
      </dgm:t>
    </dgm:pt>
    <dgm:pt modelId="{B9BDF36E-2218-7D40-8F19-E4CEEF530220}" type="parTrans" cxnId="{BF29D575-7B59-C345-922A-8BBF67676863}">
      <dgm:prSet/>
      <dgm:spPr/>
      <dgm:t>
        <a:bodyPr/>
        <a:lstStyle/>
        <a:p>
          <a:endParaRPr lang="zh-CN" altLang="en-US" sz="1600">
            <a:latin typeface="Arial Rounded MT Bold"/>
            <a:cs typeface="Arial Rounded MT Bold"/>
          </a:endParaRPr>
        </a:p>
      </dgm:t>
    </dgm:pt>
    <dgm:pt modelId="{F49FA046-AD81-CA43-BDBE-3DEA3D504C8B}" type="sibTrans" cxnId="{BF29D575-7B59-C345-922A-8BBF67676863}">
      <dgm:prSet/>
      <dgm:spPr/>
      <dgm:t>
        <a:bodyPr/>
        <a:lstStyle/>
        <a:p>
          <a:endParaRPr lang="zh-CN" altLang="en-US" sz="1600">
            <a:latin typeface="Arial Rounded MT Bold"/>
            <a:cs typeface="Arial Rounded MT Bold"/>
          </a:endParaRPr>
        </a:p>
      </dgm:t>
    </dgm:pt>
    <dgm:pt modelId="{48CEAA67-F2F1-2F4B-8C77-2E0F3B27FC6A}">
      <dgm:prSet phldrT="[文本]" custT="1"/>
      <dgm:spPr/>
      <dgm:t>
        <a:bodyPr/>
        <a:lstStyle/>
        <a:p>
          <a:r>
            <a:rPr lang="en-US" altLang="zh-CN" sz="1600" dirty="0" smtClean="0">
              <a:latin typeface="Arial Rounded MT Bold"/>
              <a:cs typeface="Arial Rounded MT Bold"/>
            </a:rPr>
            <a:t>classifiers</a:t>
          </a:r>
          <a:endParaRPr lang="zh-CN" altLang="en-US" sz="1600" dirty="0">
            <a:latin typeface="Arial Rounded MT Bold"/>
            <a:cs typeface="Arial Rounded MT Bold"/>
          </a:endParaRPr>
        </a:p>
      </dgm:t>
    </dgm:pt>
    <dgm:pt modelId="{827D3BC9-F8FC-AD44-A3EB-4B0135637C01}" type="parTrans" cxnId="{D08775A1-5761-9C45-8DCD-0FD7D5DDF13E}">
      <dgm:prSet/>
      <dgm:spPr/>
      <dgm:t>
        <a:bodyPr/>
        <a:lstStyle/>
        <a:p>
          <a:endParaRPr lang="zh-CN" altLang="en-US" sz="1600">
            <a:latin typeface="Arial Rounded MT Bold"/>
            <a:cs typeface="Arial Rounded MT Bold"/>
          </a:endParaRPr>
        </a:p>
      </dgm:t>
    </dgm:pt>
    <dgm:pt modelId="{F2AA94E2-80D9-584D-8611-8A4208E1D995}" type="sibTrans" cxnId="{D08775A1-5761-9C45-8DCD-0FD7D5DDF13E}">
      <dgm:prSet/>
      <dgm:spPr/>
      <dgm:t>
        <a:bodyPr/>
        <a:lstStyle/>
        <a:p>
          <a:endParaRPr lang="zh-CN" altLang="en-US" sz="1600">
            <a:latin typeface="Arial Rounded MT Bold"/>
            <a:cs typeface="Arial Rounded MT Bold"/>
          </a:endParaRPr>
        </a:p>
      </dgm:t>
    </dgm:pt>
    <dgm:pt modelId="{56F4ABE6-17B4-9A49-97E6-8F62AD40E6B1}">
      <dgm:prSet custT="1"/>
      <dgm:spPr/>
      <dgm:t>
        <a:bodyPr/>
        <a:lstStyle/>
        <a:p>
          <a:r>
            <a:rPr lang="en-US" altLang="zh-CN" sz="1600" dirty="0" smtClean="0">
              <a:latin typeface="Arial Rounded MT Bold"/>
              <a:cs typeface="Arial Rounded MT Bold"/>
            </a:rPr>
            <a:t>clusters</a:t>
          </a:r>
          <a:endParaRPr lang="zh-CN" altLang="en-US" sz="1600" dirty="0">
            <a:latin typeface="Arial Rounded MT Bold"/>
            <a:cs typeface="Arial Rounded MT Bold"/>
          </a:endParaRPr>
        </a:p>
      </dgm:t>
    </dgm:pt>
    <dgm:pt modelId="{1F4E3F4C-25DF-EF48-9FE3-678D5B4672DB}" type="parTrans" cxnId="{4CA4E0FE-F23C-DB47-87A2-DC61A60E745B}">
      <dgm:prSet/>
      <dgm:spPr/>
      <dgm:t>
        <a:bodyPr/>
        <a:lstStyle/>
        <a:p>
          <a:endParaRPr lang="zh-CN" altLang="en-US" sz="1600">
            <a:latin typeface="Arial Rounded MT Bold"/>
            <a:cs typeface="Arial Rounded MT Bold"/>
          </a:endParaRPr>
        </a:p>
      </dgm:t>
    </dgm:pt>
    <dgm:pt modelId="{35E0C752-225D-5545-84E0-13FDF303A035}" type="sibTrans" cxnId="{4CA4E0FE-F23C-DB47-87A2-DC61A60E745B}">
      <dgm:prSet/>
      <dgm:spPr/>
      <dgm:t>
        <a:bodyPr/>
        <a:lstStyle/>
        <a:p>
          <a:endParaRPr lang="zh-CN" altLang="en-US" sz="1600">
            <a:latin typeface="Arial Rounded MT Bold"/>
            <a:cs typeface="Arial Rounded MT Bold"/>
          </a:endParaRPr>
        </a:p>
      </dgm:t>
    </dgm:pt>
    <dgm:pt modelId="{38191371-8023-0B4D-9495-F81838174005}" type="pres">
      <dgm:prSet presAssocID="{1D32F8E1-8590-5A49-B794-387EBBD30DC2}" presName="Name0" presStyleCnt="0">
        <dgm:presLayoutVars>
          <dgm:dir/>
          <dgm:resizeHandles val="exact"/>
        </dgm:presLayoutVars>
      </dgm:prSet>
      <dgm:spPr/>
      <dgm:t>
        <a:bodyPr/>
        <a:lstStyle/>
        <a:p>
          <a:endParaRPr lang="zh-CN" altLang="en-US"/>
        </a:p>
      </dgm:t>
    </dgm:pt>
    <dgm:pt modelId="{C413D10F-9304-4744-9D1C-1983FAD05559}" type="pres">
      <dgm:prSet presAssocID="{779BFBCB-0610-364B-8DFE-F8D142747E0C}" presName="Name5" presStyleLbl="vennNode1" presStyleIdx="0" presStyleCnt="5">
        <dgm:presLayoutVars>
          <dgm:bulletEnabled val="1"/>
        </dgm:presLayoutVars>
      </dgm:prSet>
      <dgm:spPr/>
      <dgm:t>
        <a:bodyPr/>
        <a:lstStyle/>
        <a:p>
          <a:endParaRPr lang="zh-CN" altLang="en-US"/>
        </a:p>
      </dgm:t>
    </dgm:pt>
    <dgm:pt modelId="{103E52BB-FF2B-0942-87C8-DFDA25FAD08D}" type="pres">
      <dgm:prSet presAssocID="{D63C7B89-BDAF-D941-A97B-E249BE63C523}" presName="space" presStyleCnt="0"/>
      <dgm:spPr/>
    </dgm:pt>
    <dgm:pt modelId="{243C15AF-1395-BF41-90DC-BBB28FE7EC61}" type="pres">
      <dgm:prSet presAssocID="{FEB91EA7-A262-3C43-A0F2-601CD25D30EB}" presName="Name5" presStyleLbl="vennNode1" presStyleIdx="1" presStyleCnt="5">
        <dgm:presLayoutVars>
          <dgm:bulletEnabled val="1"/>
        </dgm:presLayoutVars>
      </dgm:prSet>
      <dgm:spPr/>
      <dgm:t>
        <a:bodyPr/>
        <a:lstStyle/>
        <a:p>
          <a:endParaRPr lang="zh-CN" altLang="en-US"/>
        </a:p>
      </dgm:t>
    </dgm:pt>
    <dgm:pt modelId="{589DCC8D-C10A-A34F-85C5-613905F6B182}" type="pres">
      <dgm:prSet presAssocID="{E59DD098-0AA4-5E47-B9EB-2306E4CA82D3}" presName="space" presStyleCnt="0"/>
      <dgm:spPr/>
    </dgm:pt>
    <dgm:pt modelId="{2C388652-EB4F-454B-81A4-6EDDB103DA3F}" type="pres">
      <dgm:prSet presAssocID="{43C8E51B-7740-B64A-B160-AE5AD88F45A0}" presName="Name5" presStyleLbl="vennNode1" presStyleIdx="2" presStyleCnt="5" custScaleX="122168">
        <dgm:presLayoutVars>
          <dgm:bulletEnabled val="1"/>
        </dgm:presLayoutVars>
      </dgm:prSet>
      <dgm:spPr/>
      <dgm:t>
        <a:bodyPr/>
        <a:lstStyle/>
        <a:p>
          <a:endParaRPr lang="zh-CN" altLang="en-US"/>
        </a:p>
      </dgm:t>
    </dgm:pt>
    <dgm:pt modelId="{96EC9546-DBB8-CD40-9F6E-E386A80B4A0F}" type="pres">
      <dgm:prSet presAssocID="{F49FA046-AD81-CA43-BDBE-3DEA3D504C8B}" presName="space" presStyleCnt="0"/>
      <dgm:spPr/>
    </dgm:pt>
    <dgm:pt modelId="{E1843F5C-A023-8442-8F95-E98FA7A805F9}" type="pres">
      <dgm:prSet presAssocID="{48CEAA67-F2F1-2F4B-8C77-2E0F3B27FC6A}" presName="Name5" presStyleLbl="vennNode1" presStyleIdx="3" presStyleCnt="5">
        <dgm:presLayoutVars>
          <dgm:bulletEnabled val="1"/>
        </dgm:presLayoutVars>
      </dgm:prSet>
      <dgm:spPr/>
      <dgm:t>
        <a:bodyPr/>
        <a:lstStyle/>
        <a:p>
          <a:endParaRPr lang="zh-CN" altLang="en-US"/>
        </a:p>
      </dgm:t>
    </dgm:pt>
    <dgm:pt modelId="{FC2F68DC-9133-2F4C-996E-31B6D1D1A474}" type="pres">
      <dgm:prSet presAssocID="{F2AA94E2-80D9-584D-8611-8A4208E1D995}" presName="space" presStyleCnt="0"/>
      <dgm:spPr/>
    </dgm:pt>
    <dgm:pt modelId="{4F2A1BB0-38E8-9948-AEF4-7AEB0CC695E3}" type="pres">
      <dgm:prSet presAssocID="{56F4ABE6-17B4-9A49-97E6-8F62AD40E6B1}" presName="Name5" presStyleLbl="vennNode1" presStyleIdx="4" presStyleCnt="5">
        <dgm:presLayoutVars>
          <dgm:bulletEnabled val="1"/>
        </dgm:presLayoutVars>
      </dgm:prSet>
      <dgm:spPr/>
      <dgm:t>
        <a:bodyPr/>
        <a:lstStyle/>
        <a:p>
          <a:endParaRPr lang="zh-CN" altLang="en-US"/>
        </a:p>
      </dgm:t>
    </dgm:pt>
  </dgm:ptLst>
  <dgm:cxnLst>
    <dgm:cxn modelId="{539B03DF-454E-654A-9134-1EF8D06FE2B4}" srcId="{1D32F8E1-8590-5A49-B794-387EBBD30DC2}" destId="{FEB91EA7-A262-3C43-A0F2-601CD25D30EB}" srcOrd="1" destOrd="0" parTransId="{5202C87A-0898-4942-BD20-8BF4E0DA897E}" sibTransId="{E59DD098-0AA4-5E47-B9EB-2306E4CA82D3}"/>
    <dgm:cxn modelId="{BF29D575-7B59-C345-922A-8BBF67676863}" srcId="{1D32F8E1-8590-5A49-B794-387EBBD30DC2}" destId="{43C8E51B-7740-B64A-B160-AE5AD88F45A0}" srcOrd="2" destOrd="0" parTransId="{B9BDF36E-2218-7D40-8F19-E4CEEF530220}" sibTransId="{F49FA046-AD81-CA43-BDBE-3DEA3D504C8B}"/>
    <dgm:cxn modelId="{D08775A1-5761-9C45-8DCD-0FD7D5DDF13E}" srcId="{1D32F8E1-8590-5A49-B794-387EBBD30DC2}" destId="{48CEAA67-F2F1-2F4B-8C77-2E0F3B27FC6A}" srcOrd="3" destOrd="0" parTransId="{827D3BC9-F8FC-AD44-A3EB-4B0135637C01}" sibTransId="{F2AA94E2-80D9-584D-8611-8A4208E1D995}"/>
    <dgm:cxn modelId="{85E16372-22AB-42BA-83A8-CBBE01FAE0D2}" type="presOf" srcId="{1D32F8E1-8590-5A49-B794-387EBBD30DC2}" destId="{38191371-8023-0B4D-9495-F81838174005}" srcOrd="0" destOrd="0" presId="urn:microsoft.com/office/officeart/2005/8/layout/venn3"/>
    <dgm:cxn modelId="{83AA5C3A-CD20-4911-9AC5-B61ABE31B07B}" type="presOf" srcId="{FEB91EA7-A262-3C43-A0F2-601CD25D30EB}" destId="{243C15AF-1395-BF41-90DC-BBB28FE7EC61}" srcOrd="0" destOrd="0" presId="urn:microsoft.com/office/officeart/2005/8/layout/venn3"/>
    <dgm:cxn modelId="{4CA4E0FE-F23C-DB47-87A2-DC61A60E745B}" srcId="{1D32F8E1-8590-5A49-B794-387EBBD30DC2}" destId="{56F4ABE6-17B4-9A49-97E6-8F62AD40E6B1}" srcOrd="4" destOrd="0" parTransId="{1F4E3F4C-25DF-EF48-9FE3-678D5B4672DB}" sibTransId="{35E0C752-225D-5545-84E0-13FDF303A035}"/>
    <dgm:cxn modelId="{10FBD080-CEAB-4F09-9349-10F0D5964260}" type="presOf" srcId="{779BFBCB-0610-364B-8DFE-F8D142747E0C}" destId="{C413D10F-9304-4744-9D1C-1983FAD05559}" srcOrd="0" destOrd="0" presId="urn:microsoft.com/office/officeart/2005/8/layout/venn3"/>
    <dgm:cxn modelId="{75B70676-3AE1-4D75-8F7B-802B6826D4E3}" type="presOf" srcId="{48CEAA67-F2F1-2F4B-8C77-2E0F3B27FC6A}" destId="{E1843F5C-A023-8442-8F95-E98FA7A805F9}" srcOrd="0" destOrd="0" presId="urn:microsoft.com/office/officeart/2005/8/layout/venn3"/>
    <dgm:cxn modelId="{C0E66FE1-B51E-0A4D-B2CB-50F0F1627F33}" srcId="{1D32F8E1-8590-5A49-B794-387EBBD30DC2}" destId="{779BFBCB-0610-364B-8DFE-F8D142747E0C}" srcOrd="0" destOrd="0" parTransId="{8A9E1701-16C6-DA41-AFB2-A871168C66B5}" sibTransId="{D63C7B89-BDAF-D941-A97B-E249BE63C523}"/>
    <dgm:cxn modelId="{76053C2C-C90A-4867-9622-FEC3A35B5426}" type="presOf" srcId="{56F4ABE6-17B4-9A49-97E6-8F62AD40E6B1}" destId="{4F2A1BB0-38E8-9948-AEF4-7AEB0CC695E3}" srcOrd="0" destOrd="0" presId="urn:microsoft.com/office/officeart/2005/8/layout/venn3"/>
    <dgm:cxn modelId="{4769CECE-5A92-4A9A-99E7-AC839C9DFDB6}" type="presOf" srcId="{43C8E51B-7740-B64A-B160-AE5AD88F45A0}" destId="{2C388652-EB4F-454B-81A4-6EDDB103DA3F}" srcOrd="0" destOrd="0" presId="urn:microsoft.com/office/officeart/2005/8/layout/venn3"/>
    <dgm:cxn modelId="{5CA58D88-09A4-49A6-A279-8170FA590EC0}" type="presParOf" srcId="{38191371-8023-0B4D-9495-F81838174005}" destId="{C413D10F-9304-4744-9D1C-1983FAD05559}" srcOrd="0" destOrd="0" presId="urn:microsoft.com/office/officeart/2005/8/layout/venn3"/>
    <dgm:cxn modelId="{D8F8E7EE-06AB-497F-AA43-10C661419585}" type="presParOf" srcId="{38191371-8023-0B4D-9495-F81838174005}" destId="{103E52BB-FF2B-0942-87C8-DFDA25FAD08D}" srcOrd="1" destOrd="0" presId="urn:microsoft.com/office/officeart/2005/8/layout/venn3"/>
    <dgm:cxn modelId="{98344096-DA7B-42FF-89A8-50783F19DDE8}" type="presParOf" srcId="{38191371-8023-0B4D-9495-F81838174005}" destId="{243C15AF-1395-BF41-90DC-BBB28FE7EC61}" srcOrd="2" destOrd="0" presId="urn:microsoft.com/office/officeart/2005/8/layout/venn3"/>
    <dgm:cxn modelId="{8FE3AB25-B014-423B-AD61-80AC48B3945B}" type="presParOf" srcId="{38191371-8023-0B4D-9495-F81838174005}" destId="{589DCC8D-C10A-A34F-85C5-613905F6B182}" srcOrd="3" destOrd="0" presId="urn:microsoft.com/office/officeart/2005/8/layout/venn3"/>
    <dgm:cxn modelId="{21726391-1674-4D4C-A119-B5FCA4302042}" type="presParOf" srcId="{38191371-8023-0B4D-9495-F81838174005}" destId="{2C388652-EB4F-454B-81A4-6EDDB103DA3F}" srcOrd="4" destOrd="0" presId="urn:microsoft.com/office/officeart/2005/8/layout/venn3"/>
    <dgm:cxn modelId="{6DF01E67-7171-43E7-8507-88ADD74D3384}" type="presParOf" srcId="{38191371-8023-0B4D-9495-F81838174005}" destId="{96EC9546-DBB8-CD40-9F6E-E386A80B4A0F}" srcOrd="5" destOrd="0" presId="urn:microsoft.com/office/officeart/2005/8/layout/venn3"/>
    <dgm:cxn modelId="{72AD6EA7-8720-41EC-B485-B2737C49F524}" type="presParOf" srcId="{38191371-8023-0B4D-9495-F81838174005}" destId="{E1843F5C-A023-8442-8F95-E98FA7A805F9}" srcOrd="6" destOrd="0" presId="urn:microsoft.com/office/officeart/2005/8/layout/venn3"/>
    <dgm:cxn modelId="{71A7C59E-2837-45DF-B79C-2C815EF295DC}" type="presParOf" srcId="{38191371-8023-0B4D-9495-F81838174005}" destId="{FC2F68DC-9133-2F4C-996E-31B6D1D1A474}" srcOrd="7" destOrd="0" presId="urn:microsoft.com/office/officeart/2005/8/layout/venn3"/>
    <dgm:cxn modelId="{6B2227EC-1B81-4308-A99A-044ED7B8C042}" type="presParOf" srcId="{38191371-8023-0B4D-9495-F81838174005}" destId="{4F2A1BB0-38E8-9948-AEF4-7AEB0CC695E3}" srcOrd="8"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EFB15A-AFDF-D449-8682-26FCCCE62205}">
      <dsp:nvSpPr>
        <dsp:cNvPr id="0" name=""/>
        <dsp:cNvSpPr/>
      </dsp:nvSpPr>
      <dsp:spPr>
        <a:xfrm>
          <a:off x="0" y="269459"/>
          <a:ext cx="8504238" cy="428400"/>
        </a:xfrm>
        <a:prstGeom prst="rect">
          <a:avLst/>
        </a:prstGeom>
        <a:solidFill>
          <a:schemeClr val="lt1">
            <a:alpha val="90000"/>
            <a:hueOff val="0"/>
            <a:satOff val="0"/>
            <a:lumOff val="0"/>
            <a:alphaOff val="0"/>
          </a:schemeClr>
        </a:solidFill>
        <a:ln w="9525" cap="flat" cmpd="sng" algn="ctr">
          <a:solidFill>
            <a:schemeClr val="accent5">
              <a:shade val="50000"/>
              <a:hueOff val="0"/>
              <a:satOff val="0"/>
              <a:lumOff val="0"/>
              <a:alphaOff val="0"/>
            </a:schemeClr>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alpha val="90000"/>
              <a:hueOff val="0"/>
              <a:satOff val="0"/>
              <a:lumOff val="0"/>
              <a:alphaOff val="0"/>
              <a:shade val="70000"/>
              <a:satMod val="105000"/>
            </a:schemeClr>
          </a:contourClr>
        </a:sp3d>
      </dsp:spPr>
      <dsp:style>
        <a:lnRef idx="1">
          <a:scrgbClr r="0" g="0" b="0"/>
        </a:lnRef>
        <a:fillRef idx="1">
          <a:scrgbClr r="0" g="0" b="0"/>
        </a:fillRef>
        <a:effectRef idx="2">
          <a:scrgbClr r="0" g="0" b="0"/>
        </a:effectRef>
        <a:fontRef idx="minor"/>
      </dsp:style>
    </dsp:sp>
    <dsp:sp modelId="{0F07BE68-0580-7B44-919E-5F15A144B9A6}">
      <dsp:nvSpPr>
        <dsp:cNvPr id="0" name=""/>
        <dsp:cNvSpPr/>
      </dsp:nvSpPr>
      <dsp:spPr>
        <a:xfrm>
          <a:off x="406110" y="18539"/>
          <a:ext cx="8094287" cy="501840"/>
        </a:xfrm>
        <a:prstGeom prst="roundRect">
          <a:avLst/>
        </a:prstGeom>
        <a:solidFill>
          <a:schemeClr val="accent5">
            <a:shade val="50000"/>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accent5">
              <a:shade val="50000"/>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5008" tIns="0" rIns="225008" bIns="0" numCol="1" spcCol="1270" anchor="ctr" anchorCtr="0">
          <a:noAutofit/>
        </a:bodyPr>
        <a:lstStyle/>
        <a:p>
          <a:pPr lvl="0" algn="l" defTabSz="800100">
            <a:lnSpc>
              <a:spcPct val="90000"/>
            </a:lnSpc>
            <a:spcBef>
              <a:spcPct val="0"/>
            </a:spcBef>
            <a:spcAft>
              <a:spcPct val="35000"/>
            </a:spcAft>
          </a:pPr>
          <a:r>
            <a:rPr lang="en-US" altLang="zh-CN" sz="1800" kern="1200" smtClean="0">
              <a:solidFill>
                <a:srgbClr val="000000"/>
              </a:solidFill>
              <a:latin typeface="Avenir Medium"/>
              <a:cs typeface="Avenir Medium"/>
            </a:rPr>
            <a:t>Produce comprehensive models</a:t>
          </a:r>
          <a:endParaRPr lang="zh-CN" altLang="en-US" sz="1800" kern="1200" dirty="0">
            <a:solidFill>
              <a:srgbClr val="000000"/>
            </a:solidFill>
            <a:latin typeface="Avenir Medium"/>
            <a:cs typeface="Avenir Medium"/>
          </a:endParaRPr>
        </a:p>
      </dsp:txBody>
      <dsp:txXfrm>
        <a:off x="430608" y="43037"/>
        <a:ext cx="8045291" cy="452844"/>
      </dsp:txXfrm>
    </dsp:sp>
    <dsp:sp modelId="{E2550B91-F1A7-2948-8DDB-6BF3A70DD114}">
      <dsp:nvSpPr>
        <dsp:cNvPr id="0" name=""/>
        <dsp:cNvSpPr/>
      </dsp:nvSpPr>
      <dsp:spPr>
        <a:xfrm>
          <a:off x="0" y="1040579"/>
          <a:ext cx="8504238" cy="428400"/>
        </a:xfrm>
        <a:prstGeom prst="rect">
          <a:avLst/>
        </a:prstGeom>
        <a:solidFill>
          <a:schemeClr val="lt1">
            <a:alpha val="90000"/>
            <a:hueOff val="0"/>
            <a:satOff val="0"/>
            <a:lumOff val="0"/>
            <a:alphaOff val="0"/>
          </a:schemeClr>
        </a:solidFill>
        <a:ln w="9525" cap="flat" cmpd="sng" algn="ctr">
          <a:solidFill>
            <a:schemeClr val="accent5">
              <a:shade val="50000"/>
              <a:hueOff val="9674"/>
              <a:satOff val="1111"/>
              <a:lumOff val="12362"/>
              <a:alphaOff val="0"/>
            </a:schemeClr>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alpha val="90000"/>
              <a:hueOff val="0"/>
              <a:satOff val="0"/>
              <a:lumOff val="0"/>
              <a:alphaOff val="0"/>
              <a:shade val="70000"/>
              <a:satMod val="105000"/>
            </a:schemeClr>
          </a:contourClr>
        </a:sp3d>
      </dsp:spPr>
      <dsp:style>
        <a:lnRef idx="1">
          <a:scrgbClr r="0" g="0" b="0"/>
        </a:lnRef>
        <a:fillRef idx="1">
          <a:scrgbClr r="0" g="0" b="0"/>
        </a:fillRef>
        <a:effectRef idx="2">
          <a:scrgbClr r="0" g="0" b="0"/>
        </a:effectRef>
        <a:fontRef idx="minor"/>
      </dsp:style>
    </dsp:sp>
    <dsp:sp modelId="{2C05CB41-CE79-A849-B1E7-46C3FB9A8BA9}">
      <dsp:nvSpPr>
        <dsp:cNvPr id="0" name=""/>
        <dsp:cNvSpPr/>
      </dsp:nvSpPr>
      <dsp:spPr>
        <a:xfrm>
          <a:off x="411924" y="789659"/>
          <a:ext cx="8086859" cy="501840"/>
        </a:xfrm>
        <a:prstGeom prst="roundRect">
          <a:avLst/>
        </a:prstGeom>
        <a:solidFill>
          <a:schemeClr val="accent5">
            <a:shade val="50000"/>
            <a:hueOff val="9674"/>
            <a:satOff val="1111"/>
            <a:lumOff val="12362"/>
            <a:alphaOff val="0"/>
          </a:schemeClr>
        </a:solidFill>
        <a:ln>
          <a:noFill/>
        </a:ln>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accent5">
              <a:shade val="50000"/>
              <a:hueOff val="9674"/>
              <a:satOff val="1111"/>
              <a:lumOff val="12362"/>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5008" tIns="0" rIns="225008" bIns="0" numCol="1" spcCol="1270" anchor="ctr" anchorCtr="0">
          <a:noAutofit/>
        </a:bodyPr>
        <a:lstStyle/>
        <a:p>
          <a:pPr lvl="0" algn="l" defTabSz="800100">
            <a:lnSpc>
              <a:spcPct val="90000"/>
            </a:lnSpc>
            <a:spcBef>
              <a:spcPct val="0"/>
            </a:spcBef>
            <a:spcAft>
              <a:spcPct val="35000"/>
            </a:spcAft>
          </a:pPr>
          <a:r>
            <a:rPr lang="en-US" altLang="zh-CN" sz="1800" kern="1200" dirty="0" smtClean="0">
              <a:solidFill>
                <a:srgbClr val="000000"/>
              </a:solidFill>
              <a:latin typeface="Avenir Medium"/>
              <a:cs typeface="Avenir Medium"/>
            </a:rPr>
            <a:t>When attributes contribute equally and independently to the decision</a:t>
          </a:r>
          <a:endParaRPr lang="zh-CN" altLang="en-US" sz="1800" kern="1200" dirty="0">
            <a:solidFill>
              <a:srgbClr val="000000"/>
            </a:solidFill>
            <a:latin typeface="Avenir Medium"/>
            <a:cs typeface="Avenir Medium"/>
          </a:endParaRPr>
        </a:p>
      </dsp:txBody>
      <dsp:txXfrm>
        <a:off x="436422" y="814157"/>
        <a:ext cx="8037863" cy="452844"/>
      </dsp:txXfrm>
    </dsp:sp>
    <dsp:sp modelId="{72D5C6FD-D62F-EC4D-B104-740D8F03427C}">
      <dsp:nvSpPr>
        <dsp:cNvPr id="0" name=""/>
        <dsp:cNvSpPr/>
      </dsp:nvSpPr>
      <dsp:spPr>
        <a:xfrm>
          <a:off x="0" y="1811700"/>
          <a:ext cx="8504238" cy="428400"/>
        </a:xfrm>
        <a:prstGeom prst="rect">
          <a:avLst/>
        </a:prstGeom>
        <a:solidFill>
          <a:schemeClr val="lt1">
            <a:alpha val="90000"/>
            <a:hueOff val="0"/>
            <a:satOff val="0"/>
            <a:lumOff val="0"/>
            <a:alphaOff val="0"/>
          </a:schemeClr>
        </a:solidFill>
        <a:ln w="9525" cap="flat" cmpd="sng" algn="ctr">
          <a:solidFill>
            <a:schemeClr val="accent5">
              <a:shade val="50000"/>
              <a:hueOff val="19348"/>
              <a:satOff val="2222"/>
              <a:lumOff val="24725"/>
              <a:alphaOff val="0"/>
            </a:schemeClr>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alpha val="90000"/>
              <a:hueOff val="0"/>
              <a:satOff val="0"/>
              <a:lumOff val="0"/>
              <a:alphaOff val="0"/>
              <a:shade val="70000"/>
              <a:satMod val="105000"/>
            </a:schemeClr>
          </a:contourClr>
        </a:sp3d>
      </dsp:spPr>
      <dsp:style>
        <a:lnRef idx="1">
          <a:scrgbClr r="0" g="0" b="0"/>
        </a:lnRef>
        <a:fillRef idx="1">
          <a:scrgbClr r="0" g="0" b="0"/>
        </a:fillRef>
        <a:effectRef idx="2">
          <a:scrgbClr r="0" g="0" b="0"/>
        </a:effectRef>
        <a:fontRef idx="minor"/>
      </dsp:style>
    </dsp:sp>
    <dsp:sp modelId="{77BFEE3B-F104-0D45-9400-260DF5FBEE35}">
      <dsp:nvSpPr>
        <dsp:cNvPr id="0" name=""/>
        <dsp:cNvSpPr/>
      </dsp:nvSpPr>
      <dsp:spPr>
        <a:xfrm>
          <a:off x="420228" y="1560779"/>
          <a:ext cx="8075699" cy="501840"/>
        </a:xfrm>
        <a:prstGeom prst="roundRect">
          <a:avLst/>
        </a:prstGeom>
        <a:solidFill>
          <a:schemeClr val="accent5">
            <a:shade val="50000"/>
            <a:hueOff val="19348"/>
            <a:satOff val="2222"/>
            <a:lumOff val="24725"/>
            <a:alphaOff val="0"/>
          </a:schemeClr>
        </a:solidFill>
        <a:ln>
          <a:noFill/>
        </a:ln>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accent5">
              <a:shade val="50000"/>
              <a:hueOff val="19348"/>
              <a:satOff val="2222"/>
              <a:lumOff val="24725"/>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5008" tIns="0" rIns="225008" bIns="0" numCol="1" spcCol="1270" anchor="ctr" anchorCtr="0">
          <a:noAutofit/>
        </a:bodyPr>
        <a:lstStyle/>
        <a:p>
          <a:pPr lvl="0" algn="l" defTabSz="800100">
            <a:lnSpc>
              <a:spcPct val="90000"/>
            </a:lnSpc>
            <a:spcBef>
              <a:spcPct val="0"/>
            </a:spcBef>
            <a:spcAft>
              <a:spcPct val="35000"/>
            </a:spcAft>
          </a:pPr>
          <a:r>
            <a:rPr lang="en-US" altLang="zh-CN" sz="1800" kern="1200" dirty="0" smtClean="0">
              <a:solidFill>
                <a:srgbClr val="000000"/>
              </a:solidFill>
              <a:latin typeface="Avenir Medium"/>
              <a:cs typeface="Avenir Medium"/>
            </a:rPr>
            <a:t>Simply stores the training data without processing it</a:t>
          </a:r>
          <a:endParaRPr lang="zh-CN" altLang="en-US" sz="1800" kern="1200" dirty="0">
            <a:solidFill>
              <a:srgbClr val="000000"/>
            </a:solidFill>
            <a:latin typeface="Avenir Medium"/>
            <a:cs typeface="Avenir Medium"/>
          </a:endParaRPr>
        </a:p>
      </dsp:txBody>
      <dsp:txXfrm>
        <a:off x="444726" y="1585277"/>
        <a:ext cx="8026703" cy="452844"/>
      </dsp:txXfrm>
    </dsp:sp>
    <dsp:sp modelId="{C498E99F-7229-AC42-BFA2-40218A7DA21F}">
      <dsp:nvSpPr>
        <dsp:cNvPr id="0" name=""/>
        <dsp:cNvSpPr/>
      </dsp:nvSpPr>
      <dsp:spPr>
        <a:xfrm>
          <a:off x="0" y="2582820"/>
          <a:ext cx="8504238" cy="428400"/>
        </a:xfrm>
        <a:prstGeom prst="rect">
          <a:avLst/>
        </a:prstGeom>
        <a:solidFill>
          <a:schemeClr val="lt1">
            <a:alpha val="90000"/>
            <a:hueOff val="0"/>
            <a:satOff val="0"/>
            <a:lumOff val="0"/>
            <a:alphaOff val="0"/>
          </a:schemeClr>
        </a:solidFill>
        <a:ln w="9525" cap="flat" cmpd="sng" algn="ctr">
          <a:solidFill>
            <a:schemeClr val="accent5">
              <a:shade val="50000"/>
              <a:hueOff val="29023"/>
              <a:satOff val="3333"/>
              <a:lumOff val="37087"/>
              <a:alphaOff val="0"/>
            </a:schemeClr>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alpha val="90000"/>
              <a:hueOff val="0"/>
              <a:satOff val="0"/>
              <a:lumOff val="0"/>
              <a:alphaOff val="0"/>
              <a:shade val="70000"/>
              <a:satMod val="105000"/>
            </a:schemeClr>
          </a:contourClr>
        </a:sp3d>
      </dsp:spPr>
      <dsp:style>
        <a:lnRef idx="1">
          <a:scrgbClr r="0" g="0" b="0"/>
        </a:lnRef>
        <a:fillRef idx="1">
          <a:scrgbClr r="0" g="0" b="0"/>
        </a:fillRef>
        <a:effectRef idx="2">
          <a:scrgbClr r="0" g="0" b="0"/>
        </a:effectRef>
        <a:fontRef idx="minor"/>
      </dsp:style>
    </dsp:sp>
    <dsp:sp modelId="{61BACD23-444B-6840-B088-9C9CC0ED02FD}">
      <dsp:nvSpPr>
        <dsp:cNvPr id="0" name=""/>
        <dsp:cNvSpPr/>
      </dsp:nvSpPr>
      <dsp:spPr>
        <a:xfrm>
          <a:off x="418983" y="2331900"/>
          <a:ext cx="8079035" cy="501840"/>
        </a:xfrm>
        <a:prstGeom prst="roundRect">
          <a:avLst/>
        </a:prstGeom>
        <a:solidFill>
          <a:schemeClr val="accent5">
            <a:shade val="50000"/>
            <a:hueOff val="29023"/>
            <a:satOff val="3333"/>
            <a:lumOff val="37087"/>
            <a:alphaOff val="0"/>
          </a:schemeClr>
        </a:solidFill>
        <a:ln>
          <a:noFill/>
        </a:ln>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accent5">
              <a:shade val="50000"/>
              <a:hueOff val="29023"/>
              <a:satOff val="3333"/>
              <a:lumOff val="37087"/>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5008" tIns="0" rIns="225008" bIns="0" numCol="1" spcCol="1270" anchor="ctr" anchorCtr="0">
          <a:noAutofit/>
        </a:bodyPr>
        <a:lstStyle/>
        <a:p>
          <a:pPr lvl="0" algn="l" defTabSz="800100">
            <a:lnSpc>
              <a:spcPct val="90000"/>
            </a:lnSpc>
            <a:spcBef>
              <a:spcPct val="0"/>
            </a:spcBef>
            <a:spcAft>
              <a:spcPct val="35000"/>
            </a:spcAft>
          </a:pPr>
          <a:r>
            <a:rPr lang="en-US" altLang="zh-CN" sz="1800" kern="1200" smtClean="0">
              <a:solidFill>
                <a:srgbClr val="000000"/>
              </a:solidFill>
              <a:latin typeface="Avenir Medium"/>
              <a:cs typeface="Avenir Medium"/>
            </a:rPr>
            <a:t>Calculate a linear decision boundary</a:t>
          </a:r>
          <a:endParaRPr lang="zh-CN" altLang="en-US" sz="1800" kern="1200" dirty="0">
            <a:solidFill>
              <a:srgbClr val="000000"/>
            </a:solidFill>
            <a:latin typeface="Avenir Medium"/>
            <a:cs typeface="Avenir Medium"/>
          </a:endParaRPr>
        </a:p>
      </dsp:txBody>
      <dsp:txXfrm>
        <a:off x="443481" y="2356398"/>
        <a:ext cx="8030039" cy="452844"/>
      </dsp:txXfrm>
    </dsp:sp>
    <dsp:sp modelId="{369949C5-6351-FB40-883B-F94A0D5F9A64}">
      <dsp:nvSpPr>
        <dsp:cNvPr id="0" name=""/>
        <dsp:cNvSpPr/>
      </dsp:nvSpPr>
      <dsp:spPr>
        <a:xfrm>
          <a:off x="0" y="3353939"/>
          <a:ext cx="8504238" cy="428400"/>
        </a:xfrm>
        <a:prstGeom prst="rect">
          <a:avLst/>
        </a:prstGeom>
        <a:solidFill>
          <a:schemeClr val="lt1">
            <a:alpha val="90000"/>
            <a:hueOff val="0"/>
            <a:satOff val="0"/>
            <a:lumOff val="0"/>
            <a:alphaOff val="0"/>
          </a:schemeClr>
        </a:solidFill>
        <a:ln w="9525" cap="flat" cmpd="sng" algn="ctr">
          <a:solidFill>
            <a:schemeClr val="accent5">
              <a:shade val="50000"/>
              <a:hueOff val="19348"/>
              <a:satOff val="2222"/>
              <a:lumOff val="24725"/>
              <a:alphaOff val="0"/>
            </a:schemeClr>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alpha val="90000"/>
              <a:hueOff val="0"/>
              <a:satOff val="0"/>
              <a:lumOff val="0"/>
              <a:alphaOff val="0"/>
              <a:shade val="70000"/>
              <a:satMod val="105000"/>
            </a:schemeClr>
          </a:contourClr>
        </a:sp3d>
      </dsp:spPr>
      <dsp:style>
        <a:lnRef idx="1">
          <a:scrgbClr r="0" g="0" b="0"/>
        </a:lnRef>
        <a:fillRef idx="1">
          <a:scrgbClr r="0" g="0" b="0"/>
        </a:fillRef>
        <a:effectRef idx="2">
          <a:scrgbClr r="0" g="0" b="0"/>
        </a:effectRef>
        <a:fontRef idx="minor"/>
      </dsp:style>
    </dsp:sp>
    <dsp:sp modelId="{ED4BA7F2-6C05-0E4C-B16B-38AC1BC31345}">
      <dsp:nvSpPr>
        <dsp:cNvPr id="0" name=""/>
        <dsp:cNvSpPr/>
      </dsp:nvSpPr>
      <dsp:spPr>
        <a:xfrm>
          <a:off x="420228" y="3103019"/>
          <a:ext cx="8083994" cy="501840"/>
        </a:xfrm>
        <a:prstGeom prst="roundRect">
          <a:avLst/>
        </a:prstGeom>
        <a:solidFill>
          <a:schemeClr val="accent5">
            <a:shade val="50000"/>
            <a:hueOff val="19348"/>
            <a:satOff val="2222"/>
            <a:lumOff val="24725"/>
            <a:alphaOff val="0"/>
          </a:schemeClr>
        </a:solidFill>
        <a:ln>
          <a:noFill/>
        </a:ln>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accent5">
              <a:shade val="50000"/>
              <a:hueOff val="19348"/>
              <a:satOff val="2222"/>
              <a:lumOff val="24725"/>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5008" tIns="0" rIns="225008" bIns="0" numCol="1" spcCol="1270" anchor="ctr" anchorCtr="0">
          <a:noAutofit/>
        </a:bodyPr>
        <a:lstStyle/>
        <a:p>
          <a:pPr lvl="0" algn="l" defTabSz="800100">
            <a:lnSpc>
              <a:spcPct val="90000"/>
            </a:lnSpc>
            <a:spcBef>
              <a:spcPct val="0"/>
            </a:spcBef>
            <a:spcAft>
              <a:spcPct val="35000"/>
            </a:spcAft>
          </a:pPr>
          <a:r>
            <a:rPr lang="en-US" altLang="zh-CN" sz="1800" kern="1200" dirty="0" smtClean="0">
              <a:solidFill>
                <a:srgbClr val="000000"/>
              </a:solidFill>
              <a:latin typeface="Avenir Medium"/>
              <a:cs typeface="Avenir Medium"/>
            </a:rPr>
            <a:t>Avoids </a:t>
          </a:r>
          <a:r>
            <a:rPr lang="en-US" altLang="zh-CN" sz="1800" kern="1200" dirty="0" err="1" smtClean="0">
              <a:solidFill>
                <a:srgbClr val="000000"/>
              </a:solidFill>
              <a:latin typeface="Avenir Medium"/>
              <a:cs typeface="Avenir Medium"/>
            </a:rPr>
            <a:t>overfitting</a:t>
          </a:r>
          <a:r>
            <a:rPr lang="en-US" altLang="zh-CN" sz="1800" kern="1200" dirty="0" smtClean="0">
              <a:solidFill>
                <a:srgbClr val="000000"/>
              </a:solidFill>
              <a:latin typeface="Avenir Medium"/>
              <a:cs typeface="Avenir Medium"/>
            </a:rPr>
            <a:t>, even with large numbers of attributes</a:t>
          </a:r>
          <a:endParaRPr lang="zh-CN" altLang="en-US" sz="1800" kern="1200" dirty="0">
            <a:solidFill>
              <a:srgbClr val="000000"/>
            </a:solidFill>
            <a:latin typeface="Avenir Medium"/>
            <a:cs typeface="Avenir Medium"/>
          </a:endParaRPr>
        </a:p>
      </dsp:txBody>
      <dsp:txXfrm>
        <a:off x="444726" y="3127517"/>
        <a:ext cx="8034998" cy="452844"/>
      </dsp:txXfrm>
    </dsp:sp>
    <dsp:sp modelId="{6E6897CA-E3A6-5740-95AE-3D78DF52E610}">
      <dsp:nvSpPr>
        <dsp:cNvPr id="0" name=""/>
        <dsp:cNvSpPr/>
      </dsp:nvSpPr>
      <dsp:spPr>
        <a:xfrm>
          <a:off x="0" y="4125060"/>
          <a:ext cx="8504238" cy="428400"/>
        </a:xfrm>
        <a:prstGeom prst="rect">
          <a:avLst/>
        </a:prstGeom>
        <a:solidFill>
          <a:schemeClr val="lt1">
            <a:alpha val="90000"/>
            <a:hueOff val="0"/>
            <a:satOff val="0"/>
            <a:lumOff val="0"/>
            <a:alphaOff val="0"/>
          </a:schemeClr>
        </a:solidFill>
        <a:ln w="9525" cap="flat" cmpd="sng" algn="ctr">
          <a:solidFill>
            <a:schemeClr val="accent5">
              <a:shade val="50000"/>
              <a:hueOff val="9674"/>
              <a:satOff val="1111"/>
              <a:lumOff val="12362"/>
              <a:alphaOff val="0"/>
            </a:schemeClr>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alpha val="90000"/>
              <a:hueOff val="0"/>
              <a:satOff val="0"/>
              <a:lumOff val="0"/>
              <a:alphaOff val="0"/>
              <a:shade val="70000"/>
              <a:satMod val="105000"/>
            </a:schemeClr>
          </a:contourClr>
        </a:sp3d>
      </dsp:spPr>
      <dsp:style>
        <a:lnRef idx="1">
          <a:scrgbClr r="0" g="0" b="0"/>
        </a:lnRef>
        <a:fillRef idx="1">
          <a:scrgbClr r="0" g="0" b="0"/>
        </a:fillRef>
        <a:effectRef idx="2">
          <a:scrgbClr r="0" g="0" b="0"/>
        </a:effectRef>
        <a:fontRef idx="minor"/>
      </dsp:style>
    </dsp:sp>
    <dsp:sp modelId="{85BFE0F6-1CA0-4347-B10A-D84E5CAE0D77}">
      <dsp:nvSpPr>
        <dsp:cNvPr id="0" name=""/>
        <dsp:cNvSpPr/>
      </dsp:nvSpPr>
      <dsp:spPr>
        <a:xfrm>
          <a:off x="414830" y="3874140"/>
          <a:ext cx="8081666" cy="501840"/>
        </a:xfrm>
        <a:prstGeom prst="roundRect">
          <a:avLst/>
        </a:prstGeom>
        <a:solidFill>
          <a:schemeClr val="accent5">
            <a:shade val="50000"/>
            <a:hueOff val="9674"/>
            <a:satOff val="1111"/>
            <a:lumOff val="12362"/>
            <a:alphaOff val="0"/>
          </a:schemeClr>
        </a:solidFill>
        <a:ln>
          <a:noFill/>
        </a:ln>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accent5">
              <a:shade val="50000"/>
              <a:hueOff val="9674"/>
              <a:satOff val="1111"/>
              <a:lumOff val="12362"/>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5008" tIns="0" rIns="225008" bIns="0" numCol="1" spcCol="1270" anchor="ctr" anchorCtr="0">
          <a:noAutofit/>
        </a:bodyPr>
        <a:lstStyle/>
        <a:p>
          <a:pPr lvl="0" algn="l" defTabSz="800100">
            <a:lnSpc>
              <a:spcPct val="90000"/>
            </a:lnSpc>
            <a:spcBef>
              <a:spcPct val="0"/>
            </a:spcBef>
            <a:spcAft>
              <a:spcPct val="35000"/>
            </a:spcAft>
          </a:pPr>
          <a:r>
            <a:rPr lang="en-US" altLang="zh-CN" sz="1800" kern="1200" dirty="0" smtClean="0">
              <a:solidFill>
                <a:srgbClr val="000000"/>
              </a:solidFill>
              <a:latin typeface="Avenir Medium"/>
              <a:cs typeface="Avenir Medium"/>
            </a:rPr>
            <a:t>Determines the baseline performance </a:t>
          </a:r>
          <a:endParaRPr lang="zh-CN" altLang="en-US" sz="1800" kern="1200" dirty="0">
            <a:solidFill>
              <a:srgbClr val="000000"/>
            </a:solidFill>
            <a:latin typeface="Avenir Medium"/>
            <a:cs typeface="Avenir Medium"/>
          </a:endParaRPr>
        </a:p>
      </dsp:txBody>
      <dsp:txXfrm>
        <a:off x="439328" y="3898638"/>
        <a:ext cx="8032670"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13D10F-9304-4744-9D1C-1983FAD05559}">
      <dsp:nvSpPr>
        <dsp:cNvPr id="0" name=""/>
        <dsp:cNvSpPr/>
      </dsp:nvSpPr>
      <dsp:spPr>
        <a:xfrm>
          <a:off x="1488" y="314790"/>
          <a:ext cx="1808819" cy="1808819"/>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99545" tIns="20320" rIns="99545" bIns="20320"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Arial Rounded MT Bold"/>
              <a:cs typeface="Arial Rounded MT Bold"/>
            </a:rPr>
            <a:t>filters</a:t>
          </a:r>
          <a:endParaRPr lang="zh-CN" altLang="en-US" sz="1600" kern="1200" dirty="0">
            <a:latin typeface="Arial Rounded MT Bold"/>
            <a:cs typeface="Arial Rounded MT Bold"/>
          </a:endParaRPr>
        </a:p>
      </dsp:txBody>
      <dsp:txXfrm>
        <a:off x="266383" y="579685"/>
        <a:ext cx="1279029" cy="1279029"/>
      </dsp:txXfrm>
    </dsp:sp>
    <dsp:sp modelId="{243C15AF-1395-BF41-90DC-BBB28FE7EC61}">
      <dsp:nvSpPr>
        <dsp:cNvPr id="0" name=""/>
        <dsp:cNvSpPr/>
      </dsp:nvSpPr>
      <dsp:spPr>
        <a:xfrm>
          <a:off x="1448544" y="314790"/>
          <a:ext cx="1808819" cy="1808819"/>
        </a:xfrm>
        <a:prstGeom prst="ellipse">
          <a:avLst/>
        </a:prstGeom>
        <a:solidFill>
          <a:schemeClr val="accent2">
            <a:alpha val="50000"/>
            <a:hueOff val="1932342"/>
            <a:satOff val="-20663"/>
            <a:lumOff val="5392"/>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99545" tIns="20320" rIns="99545" bIns="20320"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Arial Rounded MT Bold"/>
              <a:cs typeface="Arial Rounded MT Bold"/>
            </a:rPr>
            <a:t>Attribute selection</a:t>
          </a:r>
          <a:endParaRPr lang="zh-CN" altLang="en-US" sz="1600" kern="1200" dirty="0">
            <a:latin typeface="Arial Rounded MT Bold"/>
            <a:cs typeface="Arial Rounded MT Bold"/>
          </a:endParaRPr>
        </a:p>
      </dsp:txBody>
      <dsp:txXfrm>
        <a:off x="1713439" y="579685"/>
        <a:ext cx="1279029" cy="1279029"/>
      </dsp:txXfrm>
    </dsp:sp>
    <dsp:sp modelId="{2C388652-EB4F-454B-81A4-6EDDB103DA3F}">
      <dsp:nvSpPr>
        <dsp:cNvPr id="0" name=""/>
        <dsp:cNvSpPr/>
      </dsp:nvSpPr>
      <dsp:spPr>
        <a:xfrm>
          <a:off x="2895600" y="314790"/>
          <a:ext cx="2209799" cy="1808819"/>
        </a:xfrm>
        <a:prstGeom prst="ellipse">
          <a:avLst/>
        </a:prstGeom>
        <a:solidFill>
          <a:schemeClr val="accent2">
            <a:alpha val="50000"/>
            <a:hueOff val="3864684"/>
            <a:satOff val="-41326"/>
            <a:lumOff val="10784"/>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99545" tIns="20320" rIns="99545" bIns="20320"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Arial Rounded MT Bold"/>
              <a:cs typeface="Arial Rounded MT Bold"/>
            </a:rPr>
            <a:t>Data visualization</a:t>
          </a:r>
          <a:endParaRPr lang="zh-CN" altLang="en-US" sz="1600" kern="1200" dirty="0">
            <a:latin typeface="Arial Rounded MT Bold"/>
            <a:cs typeface="Arial Rounded MT Bold"/>
          </a:endParaRPr>
        </a:p>
      </dsp:txBody>
      <dsp:txXfrm>
        <a:off x="3219218" y="579685"/>
        <a:ext cx="1562563" cy="1279029"/>
      </dsp:txXfrm>
    </dsp:sp>
    <dsp:sp modelId="{E1843F5C-A023-8442-8F95-E98FA7A805F9}">
      <dsp:nvSpPr>
        <dsp:cNvPr id="0" name=""/>
        <dsp:cNvSpPr/>
      </dsp:nvSpPr>
      <dsp:spPr>
        <a:xfrm>
          <a:off x="4743635" y="314790"/>
          <a:ext cx="1808819" cy="1808819"/>
        </a:xfrm>
        <a:prstGeom prst="ellipse">
          <a:avLst/>
        </a:prstGeom>
        <a:solidFill>
          <a:schemeClr val="accent2">
            <a:alpha val="50000"/>
            <a:hueOff val="5797025"/>
            <a:satOff val="-61990"/>
            <a:lumOff val="16177"/>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99545" tIns="20320" rIns="99545" bIns="20320"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Arial Rounded MT Bold"/>
              <a:cs typeface="Arial Rounded MT Bold"/>
            </a:rPr>
            <a:t>classifiers</a:t>
          </a:r>
          <a:endParaRPr lang="zh-CN" altLang="en-US" sz="1600" kern="1200" dirty="0">
            <a:latin typeface="Arial Rounded MT Bold"/>
            <a:cs typeface="Arial Rounded MT Bold"/>
          </a:endParaRPr>
        </a:p>
      </dsp:txBody>
      <dsp:txXfrm>
        <a:off x="5008530" y="579685"/>
        <a:ext cx="1279029" cy="1279029"/>
      </dsp:txXfrm>
    </dsp:sp>
    <dsp:sp modelId="{4F2A1BB0-38E8-9948-AEF4-7AEB0CC695E3}">
      <dsp:nvSpPr>
        <dsp:cNvPr id="0" name=""/>
        <dsp:cNvSpPr/>
      </dsp:nvSpPr>
      <dsp:spPr>
        <a:xfrm>
          <a:off x="6190691" y="314790"/>
          <a:ext cx="1808819" cy="1808819"/>
        </a:xfrm>
        <a:prstGeom prst="ellipse">
          <a:avLst/>
        </a:prstGeom>
        <a:solidFill>
          <a:schemeClr val="accent2">
            <a:alpha val="50000"/>
            <a:hueOff val="7729367"/>
            <a:satOff val="-82653"/>
            <a:lumOff val="21569"/>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99545" tIns="20320" rIns="99545" bIns="20320"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Arial Rounded MT Bold"/>
              <a:cs typeface="Arial Rounded MT Bold"/>
            </a:rPr>
            <a:t>clusters</a:t>
          </a:r>
          <a:endParaRPr lang="zh-CN" altLang="en-US" sz="1600" kern="1200" dirty="0">
            <a:latin typeface="Arial Rounded MT Bold"/>
            <a:cs typeface="Arial Rounded MT Bold"/>
          </a:endParaRPr>
        </a:p>
      </dsp:txBody>
      <dsp:txXfrm>
        <a:off x="6455586" y="579685"/>
        <a:ext cx="1279029" cy="127902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ECFE41-C156-4CD8-ABE3-98F3D395E45E}" type="datetimeFigureOut">
              <a:rPr lang="zh-CN" altLang="en-US" smtClean="0"/>
              <a:t>2013/10/14</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E53549-C5E1-42BC-8CDB-13C0AAA90DCE}" type="slidenum">
              <a:rPr lang="zh-CN" altLang="en-US" smtClean="0"/>
              <a:t>‹#›</a:t>
            </a:fld>
            <a:endParaRPr lang="zh-CN" altLang="en-US"/>
          </a:p>
        </p:txBody>
      </p:sp>
    </p:spTree>
    <p:extLst>
      <p:ext uri="{BB962C8B-B14F-4D97-AF65-F5344CB8AC3E}">
        <p14:creationId xmlns:p14="http://schemas.microsoft.com/office/powerpoint/2010/main" val="611021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Griswold_v._Connecticut" TargetMode="External"/><Relationship Id="rId13" Type="http://schemas.openxmlformats.org/officeDocument/2006/relationships/hyperlink" Target="http://en.wikipedia.org/wiki/Safe_Harbor_Principles" TargetMode="External"/><Relationship Id="rId3" Type="http://schemas.openxmlformats.org/officeDocument/2006/relationships/hyperlink" Target="http://en.wikipedia.org/wiki/Information_privacy_law#United_States" TargetMode="External"/><Relationship Id="rId7" Type="http://schemas.openxmlformats.org/officeDocument/2006/relationships/hyperlink" Target="http://en.wikipedia.org/wiki/Fair_and_Accurate_Credit_Transactions_Act" TargetMode="External"/><Relationship Id="rId12" Type="http://schemas.openxmlformats.org/officeDocument/2006/relationships/hyperlink" Target="http://en.wikipedia.org/wiki/Privacy_policy"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en.wikipedia.org/wiki/Children's_Online_Privacy_Protection_Act" TargetMode="External"/><Relationship Id="rId11" Type="http://schemas.openxmlformats.org/officeDocument/2006/relationships/hyperlink" Target="http://en.wikipedia.org/wiki/Online_Privacy_Protection_Act" TargetMode="External"/><Relationship Id="rId5" Type="http://schemas.openxmlformats.org/officeDocument/2006/relationships/hyperlink" Target="http://en.wikipedia.org/wiki/Health_Insurance_Portability_and_Accountability_Act" TargetMode="External"/><Relationship Id="rId10" Type="http://schemas.openxmlformats.org/officeDocument/2006/relationships/hyperlink" Target="http://en.wikipedia.org/wiki/California_Constitution" TargetMode="External"/><Relationship Id="rId4" Type="http://schemas.openxmlformats.org/officeDocument/2006/relationships/hyperlink" Target="http://en.wikipedia.org/wiki/United_States" TargetMode="External"/><Relationship Id="rId9" Type="http://schemas.openxmlformats.org/officeDocument/2006/relationships/hyperlink" Target="http://en.wikipedia.org/wiki/California" TargetMode="External"/><Relationship Id="rId14" Type="http://schemas.openxmlformats.org/officeDocument/2006/relationships/hyperlink" Target="http://en.wikipedia.org/wiki/United_States_Department_of_Commerc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Liu, </a:t>
            </a:r>
            <a:r>
              <a:rPr lang="en-US" altLang="zh-CN" sz="1200" b="0" i="0" u="none" strike="noStrike" kern="1200" dirty="0" err="1" smtClean="0">
                <a:solidFill>
                  <a:schemeClr val="tx1"/>
                </a:solidFill>
                <a:effectLst/>
                <a:latin typeface="+mn-lt"/>
                <a:ea typeface="+mn-ea"/>
                <a:cs typeface="+mn-cs"/>
              </a:rPr>
              <a:t>Kexin</a:t>
            </a:r>
            <a:r>
              <a:rPr lang="en-US" altLang="zh-CN" sz="1200" b="0" i="0" kern="1200" dirty="0" smtClean="0">
                <a:solidFill>
                  <a:schemeClr val="tx1"/>
                </a:solidFill>
                <a:effectLst/>
                <a:latin typeface="+mn-lt"/>
                <a:ea typeface="+mn-ea"/>
                <a:cs typeface="+mn-cs"/>
              </a:rPr>
              <a:t>‎; </a:t>
            </a:r>
            <a:r>
              <a:rPr lang="en-US" altLang="zh-CN" sz="1200" b="0" i="0" u="none" strike="noStrike" kern="1200" dirty="0" err="1" smtClean="0">
                <a:solidFill>
                  <a:schemeClr val="tx1"/>
                </a:solidFill>
                <a:effectLst/>
                <a:latin typeface="+mn-lt"/>
                <a:ea typeface="+mn-ea"/>
                <a:cs typeface="+mn-cs"/>
              </a:rPr>
              <a:t>Geng</a:t>
            </a:r>
            <a:r>
              <a:rPr lang="en-US" altLang="zh-CN" sz="1200" b="0" i="0" u="none" strike="noStrike" kern="1200" dirty="0" smtClean="0">
                <a:solidFill>
                  <a:schemeClr val="tx1"/>
                </a:solidFill>
                <a:effectLst/>
                <a:latin typeface="+mn-lt"/>
                <a:ea typeface="+mn-ea"/>
                <a:cs typeface="+mn-cs"/>
              </a:rPr>
              <a:t>, </a:t>
            </a:r>
            <a:r>
              <a:rPr lang="en-US" altLang="zh-CN" sz="1200" b="0" i="0" u="none" strike="noStrike" kern="1200" dirty="0" err="1" smtClean="0">
                <a:solidFill>
                  <a:schemeClr val="tx1"/>
                </a:solidFill>
                <a:effectLst/>
                <a:latin typeface="+mn-lt"/>
                <a:ea typeface="+mn-ea"/>
                <a:cs typeface="+mn-cs"/>
              </a:rPr>
              <a:t>Pengfei</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Liu, </a:t>
            </a:r>
            <a:r>
              <a:rPr lang="en-US" altLang="zh-CN" sz="1200" b="0" i="0" u="none" strike="noStrike" kern="1200" dirty="0" err="1" smtClean="0">
                <a:solidFill>
                  <a:schemeClr val="tx1"/>
                </a:solidFill>
                <a:effectLst/>
                <a:latin typeface="+mn-lt"/>
                <a:ea typeface="+mn-ea"/>
                <a:cs typeface="+mn-cs"/>
              </a:rPr>
              <a:t>Ya</a:t>
            </a:r>
            <a:r>
              <a:rPr lang="en-US" altLang="zh-CN" sz="1200" b="0" i="0" kern="1200" dirty="0" smtClean="0">
                <a:solidFill>
                  <a:schemeClr val="tx1"/>
                </a:solidFill>
                <a:effectLst/>
                <a:latin typeface="+mn-lt"/>
                <a:ea typeface="+mn-ea"/>
                <a:cs typeface="+mn-cs"/>
              </a:rPr>
              <a:t>‎; </a:t>
            </a:r>
            <a:r>
              <a:rPr lang="en-US" altLang="zh-CN" sz="1200" b="0" i="0" u="none" strike="noStrike" kern="1200" dirty="0" err="1" smtClean="0">
                <a:solidFill>
                  <a:schemeClr val="tx1"/>
                </a:solidFill>
                <a:effectLst/>
                <a:latin typeface="+mn-lt"/>
                <a:ea typeface="+mn-ea"/>
                <a:cs typeface="+mn-cs"/>
              </a:rPr>
              <a:t>Tian</a:t>
            </a:r>
            <a:r>
              <a:rPr lang="en-US" altLang="zh-CN" sz="1200" b="0" i="0" u="none" strike="noStrike" kern="1200" dirty="0" smtClean="0">
                <a:solidFill>
                  <a:schemeClr val="tx1"/>
                </a:solidFill>
                <a:effectLst/>
                <a:latin typeface="+mn-lt"/>
                <a:ea typeface="+mn-ea"/>
                <a:cs typeface="+mn-cs"/>
              </a:rPr>
              <a:t>, </a:t>
            </a:r>
            <a:r>
              <a:rPr lang="en-US" altLang="zh-CN" sz="1200" b="0" i="0" u="none" strike="noStrike" kern="1200" dirty="0" err="1" smtClean="0">
                <a:solidFill>
                  <a:schemeClr val="tx1"/>
                </a:solidFill>
                <a:effectLst/>
                <a:latin typeface="+mn-lt"/>
                <a:ea typeface="+mn-ea"/>
                <a:cs typeface="+mn-cs"/>
              </a:rPr>
              <a:t>Yujia</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Zhou, </a:t>
            </a:r>
            <a:r>
              <a:rPr lang="en-US" altLang="zh-CN" sz="1200" b="0" i="0" u="none" strike="noStrike" kern="1200" dirty="0" err="1" smtClean="0">
                <a:solidFill>
                  <a:schemeClr val="tx1"/>
                </a:solidFill>
                <a:effectLst/>
                <a:latin typeface="+mn-lt"/>
                <a:ea typeface="+mn-ea"/>
                <a:cs typeface="+mn-cs"/>
              </a:rPr>
              <a:t>Hao</a:t>
            </a:r>
            <a:r>
              <a:rPr lang="en-US" altLang="zh-CN" sz="1200" b="0" i="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Ian H. Witten, </a:t>
            </a:r>
            <a:r>
              <a:rPr lang="en-US" altLang="zh-CN" sz="1200" kern="1200" dirty="0" err="1" smtClean="0">
                <a:solidFill>
                  <a:schemeClr val="tx1"/>
                </a:solidFill>
                <a:effectLst/>
                <a:latin typeface="+mn-lt"/>
                <a:ea typeface="+mn-ea"/>
                <a:cs typeface="+mn-cs"/>
              </a:rPr>
              <a:t>Elke</a:t>
            </a:r>
            <a:r>
              <a:rPr lang="en-US" altLang="zh-CN" sz="120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 </a:t>
            </a:r>
            <a:r>
              <a:rPr lang="en-US" altLang="zh-CN" sz="1200" b="0" i="0" kern="1200" dirty="0" err="1" smtClean="0">
                <a:solidFill>
                  <a:schemeClr val="tx1"/>
                </a:solidFill>
                <a:effectLst/>
                <a:latin typeface="+mn-lt"/>
                <a:ea typeface="+mn-ea"/>
                <a:cs typeface="+mn-cs"/>
              </a:rPr>
              <a:t>Rundensteiner</a:t>
            </a:r>
            <a:endParaRPr lang="en-US" altLang="zh-CN" sz="1200" kern="1200" dirty="0" smtClean="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10"/>
          </p:nvPr>
        </p:nvSpPr>
        <p:spPr/>
        <p:txBody>
          <a:bodyPr/>
          <a:lstStyle/>
          <a:p>
            <a:fld id="{7BE53549-C5E1-42BC-8CDB-13C0AAA90DCE}" type="slidenum">
              <a:rPr lang="zh-CN" altLang="en-US" smtClean="0"/>
              <a:t>1</a:t>
            </a:fld>
            <a:endParaRPr lang="zh-CN" altLang="en-US"/>
          </a:p>
        </p:txBody>
      </p:sp>
    </p:spTree>
    <p:extLst>
      <p:ext uri="{BB962C8B-B14F-4D97-AF65-F5344CB8AC3E}">
        <p14:creationId xmlns:p14="http://schemas.microsoft.com/office/powerpoint/2010/main" val="2851128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Information privacy laws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Anonymization</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The purpose of data mining</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Correlation causation</a:t>
            </a:r>
            <a:endParaRPr lang="zh-CN" altLang="zh-CN" sz="1200" kern="1200" dirty="0" smtClean="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10"/>
          </p:nvPr>
        </p:nvSpPr>
        <p:spPr/>
        <p:txBody>
          <a:bodyPr/>
          <a:lstStyle/>
          <a:p>
            <a:fld id="{7BE53549-C5E1-42BC-8CDB-13C0AAA90DCE}" type="slidenum">
              <a:rPr lang="zh-CN" altLang="en-US" smtClean="0"/>
              <a:t>11</a:t>
            </a:fld>
            <a:endParaRPr lang="zh-CN" altLang="en-US"/>
          </a:p>
        </p:txBody>
      </p:sp>
    </p:spTree>
    <p:extLst>
      <p:ext uri="{BB962C8B-B14F-4D97-AF65-F5344CB8AC3E}">
        <p14:creationId xmlns:p14="http://schemas.microsoft.com/office/powerpoint/2010/main" val="3404435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 A purpose must be stated for any personal information collected</a:t>
            </a:r>
          </a:p>
          <a:p>
            <a:r>
              <a:rPr lang="en-US" altLang="zh-CN" sz="1200" b="0" i="0" u="none" strike="noStrike" kern="1200" baseline="0" dirty="0" smtClean="0">
                <a:solidFill>
                  <a:schemeClr val="tx1"/>
                </a:solidFill>
                <a:latin typeface="+mn-lt"/>
                <a:ea typeface="+mn-ea"/>
                <a:cs typeface="+mn-cs"/>
              </a:rPr>
              <a:t> Such information must not be disclosed to others without consent</a:t>
            </a:r>
          </a:p>
          <a:p>
            <a:r>
              <a:rPr lang="en-US" altLang="zh-CN" sz="1200" b="0" i="0" u="none" strike="noStrike" kern="1200" baseline="0" dirty="0" smtClean="0">
                <a:solidFill>
                  <a:schemeClr val="tx1"/>
                </a:solidFill>
                <a:latin typeface="+mn-lt"/>
                <a:ea typeface="+mn-ea"/>
                <a:cs typeface="+mn-cs"/>
              </a:rPr>
              <a:t> Records kept on individuals must be accurate and up to date</a:t>
            </a:r>
          </a:p>
          <a:p>
            <a:r>
              <a:rPr lang="en-US" altLang="zh-CN" sz="1200" b="0" i="0" u="none" strike="noStrike" kern="1200" baseline="0" dirty="0" smtClean="0">
                <a:solidFill>
                  <a:schemeClr val="tx1"/>
                </a:solidFill>
                <a:latin typeface="+mn-lt"/>
                <a:ea typeface="+mn-ea"/>
                <a:cs typeface="+mn-cs"/>
              </a:rPr>
              <a:t> To ensure accuracy, individuals should be able to review data about themselves</a:t>
            </a:r>
          </a:p>
          <a:p>
            <a:r>
              <a:rPr lang="en-US" altLang="zh-CN" sz="1200" b="0" i="0" u="none" strike="noStrike" kern="1200" baseline="0" dirty="0" smtClean="0">
                <a:solidFill>
                  <a:schemeClr val="tx1"/>
                </a:solidFill>
                <a:latin typeface="+mn-lt"/>
                <a:ea typeface="+mn-ea"/>
                <a:cs typeface="+mn-cs"/>
              </a:rPr>
              <a:t> Data must be deleted when it is no longer needed for the stated purpose</a:t>
            </a:r>
          </a:p>
          <a:p>
            <a:r>
              <a:rPr lang="en-US" altLang="zh-CN" sz="1200" b="0" i="0" u="none" strike="noStrike" kern="1200" baseline="0" dirty="0" smtClean="0">
                <a:solidFill>
                  <a:schemeClr val="tx1"/>
                </a:solidFill>
                <a:latin typeface="+mn-lt"/>
                <a:ea typeface="+mn-ea"/>
                <a:cs typeface="+mn-cs"/>
              </a:rPr>
              <a:t> Personal information must not be transmitted to locations where equivalent</a:t>
            </a:r>
          </a:p>
          <a:p>
            <a:r>
              <a:rPr lang="en-US" altLang="zh-CN" sz="1200" b="0" i="0" u="none" strike="noStrike" kern="1200" baseline="0" dirty="0" smtClean="0">
                <a:solidFill>
                  <a:schemeClr val="tx1"/>
                </a:solidFill>
                <a:latin typeface="+mn-lt"/>
                <a:ea typeface="+mn-ea"/>
                <a:cs typeface="+mn-cs"/>
              </a:rPr>
              <a:t>data protection cannot be assured</a:t>
            </a:r>
          </a:p>
          <a:p>
            <a:r>
              <a:rPr lang="en-US" altLang="zh-CN" sz="1200" b="0" i="0" u="none" strike="noStrike" kern="1200" baseline="0" dirty="0" smtClean="0">
                <a:solidFill>
                  <a:schemeClr val="tx1"/>
                </a:solidFill>
                <a:latin typeface="+mn-lt"/>
                <a:ea typeface="+mn-ea"/>
                <a:cs typeface="+mn-cs"/>
              </a:rPr>
              <a:t> Some data is too sensitive to be collected, except in extreme circumstances</a:t>
            </a:r>
          </a:p>
          <a:p>
            <a:r>
              <a:rPr lang="en-US" altLang="zh-CN" sz="1200" b="0" i="0" u="none" strike="noStrike" kern="1200" baseline="0" dirty="0" smtClean="0">
                <a:solidFill>
                  <a:schemeClr val="tx1"/>
                </a:solidFill>
                <a:latin typeface="+mn-lt"/>
                <a:ea typeface="+mn-ea"/>
                <a:cs typeface="+mn-cs"/>
              </a:rPr>
              <a:t>(e.g., sexual orientation, religion)</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No sensitive data, </a:t>
            </a:r>
            <a:r>
              <a:rPr lang="en-US" altLang="zh-CN" dirty="0" err="1" smtClean="0"/>
              <a:t>example:</a:t>
            </a:r>
            <a:r>
              <a:rPr lang="en-US" altLang="zh-CN" sz="1200" b="1" kern="1200" dirty="0" err="1" smtClean="0">
                <a:solidFill>
                  <a:schemeClr val="tx1"/>
                </a:solidFill>
                <a:effectLst/>
                <a:latin typeface="+mn-lt"/>
                <a:ea typeface="+mn-ea"/>
                <a:cs typeface="+mn-cs"/>
              </a:rPr>
              <a:t>Scandinavia</a:t>
            </a:r>
            <a:r>
              <a:rPr lang="en-US" altLang="zh-CN"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(US) Information privacy law</a:t>
            </a:r>
            <a:endParaRPr lang="en-US" altLang="zh-CN" dirty="0" smtClean="0">
              <a:hlinkClick r:id="rId3"/>
            </a:endParaRPr>
          </a:p>
          <a:p>
            <a:r>
              <a:rPr lang="en-US" altLang="zh-CN" dirty="0" smtClean="0">
                <a:hlinkClick r:id="rId3"/>
              </a:rPr>
              <a:t>http://en.wikipedia.org/wiki/Information_privacy_law#United_States</a:t>
            </a:r>
            <a:endParaRPr lang="en-US" altLang="zh-CN" dirty="0" smtClean="0"/>
          </a:p>
          <a:p>
            <a:r>
              <a:rPr lang="en-US" altLang="zh-CN" dirty="0" smtClean="0"/>
              <a:t>Sum:</a:t>
            </a:r>
          </a:p>
          <a:p>
            <a:r>
              <a:rPr lang="en-US" altLang="zh-CN" sz="1200" b="0" i="0" kern="1200" dirty="0" smtClean="0">
                <a:solidFill>
                  <a:schemeClr val="tx1"/>
                </a:solidFill>
                <a:effectLst/>
                <a:latin typeface="+mn-lt"/>
                <a:ea typeface="+mn-ea"/>
                <a:cs typeface="+mn-cs"/>
              </a:rPr>
              <a:t>Data privacy is not highly legislated or regulated in the </a:t>
            </a:r>
            <a:r>
              <a:rPr lang="en-US" altLang="zh-CN" sz="1200" b="0" i="0" u="none" strike="noStrike" kern="1200" dirty="0" smtClean="0">
                <a:solidFill>
                  <a:schemeClr val="tx1"/>
                </a:solidFill>
                <a:effectLst/>
                <a:latin typeface="+mn-lt"/>
                <a:ea typeface="+mn-ea"/>
                <a:cs typeface="+mn-cs"/>
                <a:hlinkClick r:id="rId4" tooltip="United States"/>
              </a:rPr>
              <a:t>U.S.</a:t>
            </a:r>
            <a:r>
              <a:rPr lang="en-US" altLang="zh-CN" sz="1200" b="0" i="0" kern="1200" dirty="0" smtClean="0">
                <a:solidFill>
                  <a:schemeClr val="tx1"/>
                </a:solidFill>
                <a:effectLst/>
                <a:latin typeface="+mn-lt"/>
                <a:ea typeface="+mn-ea"/>
                <a:cs typeface="+mn-cs"/>
              </a:rPr>
              <a:t>. In the United States, access to private data contained in for example third-party credit reports may be sought when seeking employment or medical care, or making automobile, housing, or other purchases on credit terms. Although partial regulations exist, there is no all-encompassing law regulating the acquisition, storage, or use of personal data in the U.S. In general terms, in the U.S., whoever can be troubled to key in the data, is deemed to own the right to store and use it, even if the data were collected without permission. For instance the </a:t>
            </a:r>
            <a:r>
              <a:rPr lang="en-US" altLang="zh-CN" sz="1200" b="0" i="0" u="none" strike="noStrike" kern="1200" dirty="0" smtClean="0">
                <a:solidFill>
                  <a:schemeClr val="tx1"/>
                </a:solidFill>
                <a:effectLst/>
                <a:latin typeface="+mn-lt"/>
                <a:ea typeface="+mn-ea"/>
                <a:cs typeface="+mn-cs"/>
                <a:hlinkClick r:id="rId5" tooltip="Health Insurance Portability and Accountability Act"/>
              </a:rPr>
              <a:t>Health Insurance Portability and Accountability Act of 1996</a:t>
            </a:r>
            <a:r>
              <a:rPr lang="en-US" altLang="zh-CN" sz="1200" b="0" i="0" kern="1200" dirty="0" smtClean="0">
                <a:solidFill>
                  <a:schemeClr val="tx1"/>
                </a:solidFill>
                <a:effectLst/>
                <a:latin typeface="+mn-lt"/>
                <a:ea typeface="+mn-ea"/>
                <a:cs typeface="+mn-cs"/>
              </a:rPr>
              <a:t> (HIPAA), the </a:t>
            </a:r>
            <a:r>
              <a:rPr lang="en-US" altLang="zh-CN" sz="1200" b="0" i="0" u="none" strike="noStrike" kern="1200" dirty="0" smtClean="0">
                <a:solidFill>
                  <a:schemeClr val="tx1"/>
                </a:solidFill>
                <a:effectLst/>
                <a:latin typeface="+mn-lt"/>
                <a:ea typeface="+mn-ea"/>
                <a:cs typeface="+mn-cs"/>
                <a:hlinkClick r:id="rId6" tooltip="Children's Online Privacy Protection Act"/>
              </a:rPr>
              <a:t>Children's Online Privacy Protection Act of 1998</a:t>
            </a:r>
            <a:r>
              <a:rPr lang="en-US" altLang="zh-CN" sz="1200" b="0" i="0" kern="1200" dirty="0" smtClean="0">
                <a:solidFill>
                  <a:schemeClr val="tx1"/>
                </a:solidFill>
                <a:effectLst/>
                <a:latin typeface="+mn-lt"/>
                <a:ea typeface="+mn-ea"/>
                <a:cs typeface="+mn-cs"/>
              </a:rPr>
              <a:t> (COPPA), and the </a:t>
            </a:r>
            <a:r>
              <a:rPr lang="en-US" altLang="zh-CN" sz="1200" b="0" i="0" u="none" strike="noStrike" kern="1200" dirty="0" smtClean="0">
                <a:solidFill>
                  <a:schemeClr val="tx1"/>
                </a:solidFill>
                <a:effectLst/>
                <a:latin typeface="+mn-lt"/>
                <a:ea typeface="+mn-ea"/>
                <a:cs typeface="+mn-cs"/>
                <a:hlinkClick r:id="rId7" tooltip="Fair and Accurate Credit Transactions Act"/>
              </a:rPr>
              <a:t>Fair and Accurate Credit Transactions Act of 2003</a:t>
            </a:r>
            <a:r>
              <a:rPr lang="en-US" altLang="zh-CN" sz="1200" b="0" i="0" kern="1200" dirty="0" smtClean="0">
                <a:solidFill>
                  <a:schemeClr val="tx1"/>
                </a:solidFill>
                <a:effectLst/>
                <a:latin typeface="+mn-lt"/>
                <a:ea typeface="+mn-ea"/>
                <a:cs typeface="+mn-cs"/>
              </a:rPr>
              <a:t> (FACTA), are all examples of U.S. federal laws with provisions which tend to favor information flow efficiencies and operational profits over the rights of individuals to control their own personal data.</a:t>
            </a:r>
          </a:p>
          <a:p>
            <a:r>
              <a:rPr lang="en-US" altLang="zh-CN" sz="1200" b="0" i="0" kern="1200" dirty="0" smtClean="0">
                <a:solidFill>
                  <a:schemeClr val="tx1"/>
                </a:solidFill>
                <a:effectLst/>
                <a:latin typeface="+mn-lt"/>
                <a:ea typeface="+mn-ea"/>
                <a:cs typeface="+mn-cs"/>
              </a:rPr>
              <a:t>The Supreme Court interpreted the Constitution to grant a right of privacy to individuals in </a:t>
            </a:r>
            <a:r>
              <a:rPr lang="en-US" altLang="zh-CN" sz="1200" b="0" i="1" u="none" strike="noStrike" kern="1200" dirty="0" smtClean="0">
                <a:solidFill>
                  <a:schemeClr val="tx1"/>
                </a:solidFill>
                <a:effectLst/>
                <a:latin typeface="+mn-lt"/>
                <a:ea typeface="+mn-ea"/>
                <a:cs typeface="+mn-cs"/>
                <a:hlinkClick r:id="rId8" tooltip="Griswold v. Connecticut"/>
              </a:rPr>
              <a:t>Griswold v. Connecticut</a:t>
            </a:r>
            <a:r>
              <a:rPr lang="en-US" altLang="zh-CN" sz="1200" b="0" i="0" kern="1200" dirty="0" smtClean="0">
                <a:solidFill>
                  <a:schemeClr val="tx1"/>
                </a:solidFill>
                <a:effectLst/>
                <a:latin typeface="+mn-lt"/>
                <a:ea typeface="+mn-ea"/>
                <a:cs typeface="+mn-cs"/>
              </a:rPr>
              <a:t>. Very few states, however, recognize an individual's right to privacy, a notable exception being </a:t>
            </a:r>
            <a:r>
              <a:rPr lang="en-US" altLang="zh-CN" sz="1200" b="0" i="0" u="none" strike="noStrike" kern="1200" dirty="0" smtClean="0">
                <a:solidFill>
                  <a:schemeClr val="tx1"/>
                </a:solidFill>
                <a:effectLst/>
                <a:latin typeface="+mn-lt"/>
                <a:ea typeface="+mn-ea"/>
                <a:cs typeface="+mn-cs"/>
                <a:hlinkClick r:id="rId9" tooltip="California"/>
              </a:rPr>
              <a:t>California</a:t>
            </a:r>
            <a:r>
              <a:rPr lang="en-US" altLang="zh-CN" sz="1200" b="0" i="0" kern="1200" dirty="0" smtClean="0">
                <a:solidFill>
                  <a:schemeClr val="tx1"/>
                </a:solidFill>
                <a:effectLst/>
                <a:latin typeface="+mn-lt"/>
                <a:ea typeface="+mn-ea"/>
                <a:cs typeface="+mn-cs"/>
              </a:rPr>
              <a:t>. An inalienable right to privacy is enshrined in the </a:t>
            </a:r>
            <a:r>
              <a:rPr lang="en-US" altLang="zh-CN" sz="1200" b="0" i="0" u="none" strike="noStrike" kern="1200" dirty="0" smtClean="0">
                <a:solidFill>
                  <a:schemeClr val="tx1"/>
                </a:solidFill>
                <a:effectLst/>
                <a:latin typeface="+mn-lt"/>
                <a:ea typeface="+mn-ea"/>
                <a:cs typeface="+mn-cs"/>
                <a:hlinkClick r:id="rId10" tooltip="California Constitution"/>
              </a:rPr>
              <a:t>California Constitution</a:t>
            </a:r>
            <a:r>
              <a:rPr lang="en-US" altLang="zh-CN" sz="1200" b="0" i="0" kern="1200" dirty="0" smtClean="0">
                <a:solidFill>
                  <a:schemeClr val="tx1"/>
                </a:solidFill>
                <a:effectLst/>
                <a:latin typeface="+mn-lt"/>
                <a:ea typeface="+mn-ea"/>
                <a:cs typeface="+mn-cs"/>
              </a:rPr>
              <a:t>'s article 1, section 1, and the California legislature has enacted several pieces of legislation aimed at protecting this right. The California </a:t>
            </a:r>
            <a:r>
              <a:rPr lang="en-US" altLang="zh-CN" sz="1200" b="0" i="0" u="none" strike="noStrike" kern="1200" dirty="0" smtClean="0">
                <a:solidFill>
                  <a:schemeClr val="tx1"/>
                </a:solidFill>
                <a:effectLst/>
                <a:latin typeface="+mn-lt"/>
                <a:ea typeface="+mn-ea"/>
                <a:cs typeface="+mn-cs"/>
                <a:hlinkClick r:id="rId11" tooltip="Online Privacy Protection Act"/>
              </a:rPr>
              <a:t>Online Privacy Protection Act</a:t>
            </a:r>
            <a:r>
              <a:rPr lang="en-US" altLang="zh-CN" sz="1200" b="0" i="0" kern="1200" dirty="0" smtClean="0">
                <a:solidFill>
                  <a:schemeClr val="tx1"/>
                </a:solidFill>
                <a:effectLst/>
                <a:latin typeface="+mn-lt"/>
                <a:ea typeface="+mn-ea"/>
                <a:cs typeface="+mn-cs"/>
              </a:rPr>
              <a:t> (OPPA) of 2003 requires operators of commercial web sites or online services that collect personal information on California residents through a web site to conspicuously post a </a:t>
            </a:r>
            <a:r>
              <a:rPr lang="en-US" altLang="zh-CN" sz="1200" b="0" i="0" u="none" strike="noStrike" kern="1200" dirty="0" smtClean="0">
                <a:solidFill>
                  <a:schemeClr val="tx1"/>
                </a:solidFill>
                <a:effectLst/>
                <a:latin typeface="+mn-lt"/>
                <a:ea typeface="+mn-ea"/>
                <a:cs typeface="+mn-cs"/>
                <a:hlinkClick r:id="rId12" tooltip="Privacy policy"/>
              </a:rPr>
              <a:t>privacy policy</a:t>
            </a:r>
            <a:r>
              <a:rPr lang="en-US" altLang="zh-CN" sz="1200" b="0" i="0" kern="1200" dirty="0" smtClean="0">
                <a:solidFill>
                  <a:schemeClr val="tx1"/>
                </a:solidFill>
                <a:effectLst/>
                <a:latin typeface="+mn-lt"/>
                <a:ea typeface="+mn-ea"/>
                <a:cs typeface="+mn-cs"/>
              </a:rPr>
              <a:t> on the site and to comply with its policy.</a:t>
            </a:r>
          </a:p>
          <a:p>
            <a:r>
              <a:rPr lang="en-US" altLang="zh-CN" sz="1200" b="0" i="0" kern="1200" dirty="0" smtClean="0">
                <a:solidFill>
                  <a:schemeClr val="tx1"/>
                </a:solidFill>
                <a:effectLst/>
                <a:latin typeface="+mn-lt"/>
                <a:ea typeface="+mn-ea"/>
                <a:cs typeface="+mn-cs"/>
              </a:rPr>
              <a:t>The </a:t>
            </a:r>
            <a:r>
              <a:rPr lang="en-US" altLang="zh-CN" sz="1200" b="0" i="0" u="none" strike="noStrike" kern="1200" dirty="0" smtClean="0">
                <a:solidFill>
                  <a:schemeClr val="tx1"/>
                </a:solidFill>
                <a:effectLst/>
                <a:latin typeface="+mn-lt"/>
                <a:ea typeface="+mn-ea"/>
                <a:cs typeface="+mn-cs"/>
                <a:hlinkClick r:id="rId13" tooltip="Safe Harbor Principles"/>
              </a:rPr>
              <a:t>safe harbor arrangement</a:t>
            </a:r>
            <a:r>
              <a:rPr lang="en-US" altLang="zh-CN" sz="1200" b="0" i="0" kern="1200" dirty="0" smtClean="0">
                <a:solidFill>
                  <a:schemeClr val="tx1"/>
                </a:solidFill>
                <a:effectLst/>
                <a:latin typeface="+mn-lt"/>
                <a:ea typeface="+mn-ea"/>
                <a:cs typeface="+mn-cs"/>
              </a:rPr>
              <a:t> was developed by the </a:t>
            </a:r>
            <a:r>
              <a:rPr lang="en-US" altLang="zh-CN" sz="1200" b="0" i="0" u="none" strike="noStrike" kern="1200" dirty="0" smtClean="0">
                <a:solidFill>
                  <a:schemeClr val="tx1"/>
                </a:solidFill>
                <a:effectLst/>
                <a:latin typeface="+mn-lt"/>
                <a:ea typeface="+mn-ea"/>
                <a:cs typeface="+mn-cs"/>
                <a:hlinkClick r:id="rId14" tooltip="United States Department of Commerce"/>
              </a:rPr>
              <a:t>United States Department of Commerce</a:t>
            </a:r>
            <a:r>
              <a:rPr lang="en-US" altLang="zh-CN" sz="1200" b="0" i="0" kern="1200" dirty="0" smtClean="0">
                <a:solidFill>
                  <a:schemeClr val="tx1"/>
                </a:solidFill>
                <a:effectLst/>
                <a:latin typeface="+mn-lt"/>
                <a:ea typeface="+mn-ea"/>
                <a:cs typeface="+mn-cs"/>
              </a:rPr>
              <a:t> in order to provide a means for U.S. companies to demonstrate compliance with European Commission directives and thus to simplify relations between them and European businesses.</a:t>
            </a:r>
          </a:p>
          <a:p>
            <a:endParaRPr lang="zh-CN" altLang="en-US" dirty="0"/>
          </a:p>
        </p:txBody>
      </p:sp>
      <p:sp>
        <p:nvSpPr>
          <p:cNvPr id="4" name="Slide Number Placeholder 3"/>
          <p:cNvSpPr>
            <a:spLocks noGrp="1"/>
          </p:cNvSpPr>
          <p:nvPr>
            <p:ph type="sldNum" sz="quarter" idx="10"/>
          </p:nvPr>
        </p:nvSpPr>
        <p:spPr/>
        <p:txBody>
          <a:bodyPr/>
          <a:lstStyle/>
          <a:p>
            <a:fld id="{7BE53549-C5E1-42BC-8CDB-13C0AAA90DCE}" type="slidenum">
              <a:rPr lang="zh-CN" altLang="en-US" smtClean="0"/>
              <a:t>12</a:t>
            </a:fld>
            <a:endParaRPr lang="zh-CN" altLang="en-US"/>
          </a:p>
        </p:txBody>
      </p:sp>
    </p:spTree>
    <p:extLst>
      <p:ext uri="{BB962C8B-B14F-4D97-AF65-F5344CB8AC3E}">
        <p14:creationId xmlns:p14="http://schemas.microsoft.com/office/powerpoint/2010/main" val="538139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Re-Identification is powerful and make it </a:t>
            </a:r>
            <a:r>
              <a:rPr lang="en-US" altLang="zh-CN" baseline="0" dirty="0" smtClean="0"/>
              <a:t>hard to</a:t>
            </a:r>
            <a:r>
              <a:rPr lang="en-US" altLang="zh-CN" dirty="0" smtClean="0"/>
              <a:t> </a:t>
            </a:r>
            <a:r>
              <a:rPr lang="en-US" altLang="zh-CN" dirty="0" err="1" smtClean="0"/>
              <a:t>anonymize</a:t>
            </a:r>
            <a:endParaRPr lang="en-US" altLang="zh-CN" dirty="0" smtClean="0"/>
          </a:p>
          <a:p>
            <a:endParaRPr lang="en-US" altLang="zh-CN" dirty="0" smtClean="0"/>
          </a:p>
          <a:p>
            <a:endParaRPr lang="en-US" altLang="zh-CN" dirty="0" smtClean="0"/>
          </a:p>
          <a:p>
            <a:r>
              <a:rPr lang="en-US" altLang="zh-CN" sz="1200" b="1" i="0" u="none" strike="noStrike" kern="1200" baseline="0" dirty="0" err="1" smtClean="0">
                <a:solidFill>
                  <a:schemeClr val="tx1"/>
                </a:solidFill>
                <a:latin typeface="+mn-lt"/>
                <a:ea typeface="+mn-ea"/>
                <a:cs typeface="+mn-cs"/>
              </a:rPr>
              <a:t>Anonymization</a:t>
            </a:r>
            <a:r>
              <a:rPr lang="en-US" altLang="zh-CN" sz="1200" b="1" i="0" u="none" strike="noStrike" kern="1200" baseline="0" dirty="0" smtClean="0">
                <a:solidFill>
                  <a:schemeClr val="tx1"/>
                </a:solidFill>
                <a:latin typeface="+mn-lt"/>
                <a:ea typeface="+mn-ea"/>
                <a:cs typeface="+mn-cs"/>
              </a:rPr>
              <a:t> is harder than you think</a:t>
            </a:r>
          </a:p>
          <a:p>
            <a:r>
              <a:rPr lang="en-US" altLang="zh-CN" sz="1200" b="0" i="1" u="none" strike="noStrike" kern="1200" baseline="0" dirty="0" smtClean="0">
                <a:solidFill>
                  <a:schemeClr val="tx1"/>
                </a:solidFill>
                <a:latin typeface="+mn-lt"/>
                <a:ea typeface="+mn-ea"/>
                <a:cs typeface="+mn-cs"/>
              </a:rPr>
              <a:t>When Massachusetts released medical records summarizing every state</a:t>
            </a:r>
          </a:p>
          <a:p>
            <a:r>
              <a:rPr lang="en-US" altLang="zh-CN" sz="1200" b="0" i="1" u="none" strike="noStrike" kern="1200" baseline="0" dirty="0" smtClean="0">
                <a:solidFill>
                  <a:schemeClr val="tx1"/>
                </a:solidFill>
                <a:latin typeface="+mn-lt"/>
                <a:ea typeface="+mn-ea"/>
                <a:cs typeface="+mn-cs"/>
              </a:rPr>
              <a:t>employee’s hospital record in the mid‐1990s, the governor gave a public</a:t>
            </a:r>
          </a:p>
          <a:p>
            <a:r>
              <a:rPr lang="en-US" altLang="zh-CN" sz="1200" b="0" i="1" u="none" strike="noStrike" kern="1200" baseline="0" dirty="0" smtClean="0">
                <a:solidFill>
                  <a:schemeClr val="tx1"/>
                </a:solidFill>
                <a:latin typeface="+mn-lt"/>
                <a:ea typeface="+mn-ea"/>
                <a:cs typeface="+mn-cs"/>
              </a:rPr>
              <a:t>assurance that it had been </a:t>
            </a:r>
            <a:r>
              <a:rPr lang="en-US" altLang="zh-CN" sz="1200" b="0" i="1" u="none" strike="noStrike" kern="1200" baseline="0" dirty="0" err="1" smtClean="0">
                <a:solidFill>
                  <a:schemeClr val="tx1"/>
                </a:solidFill>
                <a:latin typeface="+mn-lt"/>
                <a:ea typeface="+mn-ea"/>
                <a:cs typeface="+mn-cs"/>
              </a:rPr>
              <a:t>anonymized</a:t>
            </a:r>
            <a:r>
              <a:rPr lang="en-US" altLang="zh-CN" sz="1200" b="0" i="1" u="none" strike="noStrike" kern="1200" baseline="0" dirty="0" smtClean="0">
                <a:solidFill>
                  <a:schemeClr val="tx1"/>
                </a:solidFill>
                <a:latin typeface="+mn-lt"/>
                <a:ea typeface="+mn-ea"/>
                <a:cs typeface="+mn-cs"/>
              </a:rPr>
              <a:t> by removing all identifying information</a:t>
            </a:r>
          </a:p>
          <a:p>
            <a:r>
              <a:rPr lang="en-US" altLang="zh-CN" sz="1200" b="0" i="1" u="none" strike="noStrike" kern="1200" baseline="0" dirty="0" smtClean="0">
                <a:solidFill>
                  <a:schemeClr val="tx1"/>
                </a:solidFill>
                <a:latin typeface="+mn-lt"/>
                <a:ea typeface="+mn-ea"/>
                <a:cs typeface="+mn-cs"/>
              </a:rPr>
              <a:t>such as name, address, and social security number. He was surprised to receive</a:t>
            </a:r>
          </a:p>
          <a:p>
            <a:r>
              <a:rPr lang="en-US" altLang="zh-CN" sz="1200" b="0" i="1" u="none" strike="noStrike" kern="1200" baseline="0" dirty="0" smtClean="0">
                <a:solidFill>
                  <a:schemeClr val="tx1"/>
                </a:solidFill>
                <a:latin typeface="+mn-lt"/>
                <a:ea typeface="+mn-ea"/>
                <a:cs typeface="+mn-cs"/>
              </a:rPr>
              <a:t>his own health records (which included diagnoses and prescriptions) in the mail.</a:t>
            </a:r>
            <a:endParaRPr lang="en-US" altLang="zh-CN" sz="1200" b="1" i="0" u="none" strike="noStrike" kern="1200" baseline="0" dirty="0" smtClean="0">
              <a:solidFill>
                <a:schemeClr val="tx1"/>
              </a:solidFill>
              <a:latin typeface="+mn-lt"/>
              <a:ea typeface="+mn-ea"/>
              <a:cs typeface="+mn-cs"/>
            </a:endParaRPr>
          </a:p>
          <a:p>
            <a:endParaRPr lang="en-US" altLang="zh-CN" sz="1200" b="1" i="0" u="none" strike="noStrike" kern="1200" baseline="0" dirty="0" smtClean="0">
              <a:solidFill>
                <a:schemeClr val="tx1"/>
              </a:solidFill>
              <a:latin typeface="+mn-lt"/>
              <a:ea typeface="+mn-ea"/>
              <a:cs typeface="+mn-cs"/>
            </a:endParaRPr>
          </a:p>
          <a:p>
            <a:r>
              <a:rPr lang="en-US" altLang="zh-CN" sz="1200" b="1" i="0" u="none" strike="noStrike" kern="1200" baseline="0" dirty="0" err="1" smtClean="0">
                <a:solidFill>
                  <a:schemeClr val="tx1"/>
                </a:solidFill>
                <a:latin typeface="+mn-lt"/>
                <a:ea typeface="+mn-ea"/>
                <a:cs typeface="+mn-cs"/>
              </a:rPr>
              <a:t>Reidentification</a:t>
            </a:r>
            <a:r>
              <a:rPr lang="en-US" altLang="zh-CN" sz="1200" b="1" i="0" u="none" strike="noStrike" kern="1200" baseline="0" dirty="0" smtClean="0">
                <a:solidFill>
                  <a:schemeClr val="tx1"/>
                </a:solidFill>
                <a:latin typeface="+mn-lt"/>
                <a:ea typeface="+mn-ea"/>
                <a:cs typeface="+mn-cs"/>
              </a:rPr>
              <a:t> techniques. Using publicly available records:</a:t>
            </a:r>
          </a:p>
          <a:p>
            <a:r>
              <a:rPr lang="en-US" altLang="zh-CN" sz="1200" b="1" i="0" u="none" strike="noStrike" kern="1200" baseline="0" dirty="0" smtClean="0">
                <a:solidFill>
                  <a:schemeClr val="tx1"/>
                </a:solidFill>
                <a:latin typeface="+mn-lt"/>
                <a:ea typeface="+mn-ea"/>
                <a:cs typeface="+mn-cs"/>
              </a:rPr>
              <a:t>Netflix movie database: 100 million records of movie ratings (1–5)</a:t>
            </a:r>
          </a:p>
          <a:p>
            <a:r>
              <a:rPr lang="en-US" altLang="zh-CN" sz="1200" b="0" i="0" u="none" strike="noStrike" kern="1200" baseline="0" dirty="0" smtClean="0">
                <a:solidFill>
                  <a:schemeClr val="tx1"/>
                </a:solidFill>
                <a:latin typeface="+mn-lt"/>
                <a:ea typeface="+mn-ea"/>
                <a:cs typeface="+mn-cs"/>
              </a:rPr>
              <a:t> 50% of Americans can be identified from city, birth date, and sex</a:t>
            </a:r>
          </a:p>
          <a:p>
            <a:r>
              <a:rPr lang="en-US" altLang="zh-CN" sz="1200" b="0" i="0" u="none" strike="noStrike" kern="1200" baseline="0" dirty="0" smtClean="0">
                <a:solidFill>
                  <a:schemeClr val="tx1"/>
                </a:solidFill>
                <a:latin typeface="+mn-lt"/>
                <a:ea typeface="+mn-ea"/>
                <a:cs typeface="+mn-cs"/>
              </a:rPr>
              <a:t> 85% can be identified if you include the 5‐digit zip code as well</a:t>
            </a:r>
          </a:p>
          <a:p>
            <a:r>
              <a:rPr lang="en-US" altLang="zh-CN" sz="1200" b="0" i="0" u="none" strike="noStrike" kern="1200" baseline="0" dirty="0" smtClean="0">
                <a:solidFill>
                  <a:schemeClr val="tx1"/>
                </a:solidFill>
                <a:latin typeface="+mn-lt"/>
                <a:ea typeface="+mn-ea"/>
                <a:cs typeface="+mn-cs"/>
              </a:rPr>
              <a:t> Can identify 99% of people in the database if you know their ratings for 6</a:t>
            </a:r>
          </a:p>
          <a:p>
            <a:r>
              <a:rPr lang="en-US" altLang="zh-CN" sz="1200" b="0" i="0" u="none" strike="noStrike" kern="1200" baseline="0" dirty="0" smtClean="0">
                <a:solidFill>
                  <a:schemeClr val="tx1"/>
                </a:solidFill>
                <a:latin typeface="+mn-lt"/>
                <a:ea typeface="+mn-ea"/>
                <a:cs typeface="+mn-cs"/>
              </a:rPr>
              <a:t>movies and approximately when they saw the movies ( one week)</a:t>
            </a:r>
          </a:p>
          <a:p>
            <a:r>
              <a:rPr lang="en-US" altLang="zh-CN" sz="1200" b="0" i="0" u="none" strike="noStrike" kern="1200" baseline="0" dirty="0" smtClean="0">
                <a:solidFill>
                  <a:schemeClr val="tx1"/>
                </a:solidFill>
                <a:latin typeface="+mn-lt"/>
                <a:ea typeface="+mn-ea"/>
                <a:cs typeface="+mn-cs"/>
              </a:rPr>
              <a:t> Can identify 70% if you know their ratings for 2 movies and roughly when</a:t>
            </a:r>
          </a:p>
          <a:p>
            <a:r>
              <a:rPr lang="en-US" altLang="zh-CN" sz="1200" b="0" i="0" u="none" strike="noStrike" kern="1200" baseline="0" dirty="0" smtClean="0">
                <a:solidFill>
                  <a:schemeClr val="tx1"/>
                </a:solidFill>
                <a:latin typeface="+mn-lt"/>
                <a:ea typeface="+mn-ea"/>
                <a:cs typeface="+mn-cs"/>
              </a:rPr>
              <a:t>they saw them</a:t>
            </a:r>
            <a:endParaRPr lang="zh-CN" altLang="en-US" dirty="0"/>
          </a:p>
        </p:txBody>
      </p:sp>
      <p:sp>
        <p:nvSpPr>
          <p:cNvPr id="4" name="Slide Number Placeholder 3"/>
          <p:cNvSpPr>
            <a:spLocks noGrp="1"/>
          </p:cNvSpPr>
          <p:nvPr>
            <p:ph type="sldNum" sz="quarter" idx="10"/>
          </p:nvPr>
        </p:nvSpPr>
        <p:spPr/>
        <p:txBody>
          <a:bodyPr/>
          <a:lstStyle/>
          <a:p>
            <a:fld id="{7BE53549-C5E1-42BC-8CDB-13C0AAA90DCE}" type="slidenum">
              <a:rPr lang="zh-CN" altLang="en-US" smtClean="0"/>
              <a:t>13</a:t>
            </a:fld>
            <a:endParaRPr lang="zh-CN" altLang="en-US"/>
          </a:p>
        </p:txBody>
      </p:sp>
    </p:spTree>
    <p:extLst>
      <p:ext uri="{BB962C8B-B14F-4D97-AF65-F5344CB8AC3E}">
        <p14:creationId xmlns:p14="http://schemas.microsoft.com/office/powerpoint/2010/main" val="1669045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 for your kind attention</a:t>
            </a:r>
          </a:p>
          <a:p>
            <a:endParaRPr lang="zh-CN" altLang="en-US" dirty="0"/>
          </a:p>
        </p:txBody>
      </p:sp>
      <p:sp>
        <p:nvSpPr>
          <p:cNvPr id="4" name="Slide Number Placeholder 3"/>
          <p:cNvSpPr>
            <a:spLocks noGrp="1"/>
          </p:cNvSpPr>
          <p:nvPr>
            <p:ph type="sldNum" sz="quarter" idx="10"/>
          </p:nvPr>
        </p:nvSpPr>
        <p:spPr/>
        <p:txBody>
          <a:bodyPr/>
          <a:lstStyle/>
          <a:p>
            <a:fld id="{7BE53549-C5E1-42BC-8CDB-13C0AAA90DCE}" type="slidenum">
              <a:rPr lang="zh-CN" altLang="en-US" smtClean="0"/>
              <a:t>31</a:t>
            </a:fld>
            <a:endParaRPr lang="zh-CN" altLang="en-US"/>
          </a:p>
        </p:txBody>
      </p:sp>
    </p:spTree>
    <p:extLst>
      <p:ext uri="{BB962C8B-B14F-4D97-AF65-F5344CB8AC3E}">
        <p14:creationId xmlns:p14="http://schemas.microsoft.com/office/powerpoint/2010/main" val="2570461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10/14/2013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ltLang="zh-CN"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10/14/2013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ltLang="zh-CN"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ltLang="zh-CN"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CN"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ltLang="zh-CN"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ltLang="zh-CN"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10/14/2013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10/14/2013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ltLang="zh-CN"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10/14/2013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ltLang="zh-CN"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10/14/2013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ltLang="zh-CN"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ltLang="zh-CN"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ltLang="zh-CN"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10/14/2013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10/14/2013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ltLang="zh-CN"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581400"/>
            <a:ext cx="7772400" cy="2362200"/>
          </a:xfrm>
        </p:spPr>
        <p:txBody>
          <a:bodyPr>
            <a:noAutofit/>
          </a:bodyPr>
          <a:lstStyle/>
          <a:p>
            <a:pPr algn="l"/>
            <a:r>
              <a:rPr lang="en-US" altLang="zh-CN" sz="2000" b="1" dirty="0" smtClean="0">
                <a:solidFill>
                  <a:schemeClr val="tx1"/>
                </a:solidFill>
              </a:rPr>
              <a:t>Team members: </a:t>
            </a:r>
          </a:p>
          <a:p>
            <a:pPr algn="l"/>
            <a:r>
              <a:rPr lang="en-US" altLang="zh-CN" sz="2000" b="1" dirty="0" err="1" smtClean="0">
                <a:solidFill>
                  <a:schemeClr val="tx1"/>
                </a:solidFill>
              </a:rPr>
              <a:t>Hao</a:t>
            </a:r>
            <a:r>
              <a:rPr lang="en-US" altLang="zh-CN" sz="2000" b="1" dirty="0" smtClean="0">
                <a:solidFill>
                  <a:schemeClr val="tx1"/>
                </a:solidFill>
              </a:rPr>
              <a:t> </a:t>
            </a:r>
            <a:r>
              <a:rPr lang="en-US" altLang="zh-CN" sz="2000" b="1" dirty="0">
                <a:solidFill>
                  <a:schemeClr val="tx1"/>
                </a:solidFill>
              </a:rPr>
              <a:t>Zhou, </a:t>
            </a:r>
            <a:r>
              <a:rPr lang="en-US" altLang="zh-CN" sz="2000" dirty="0" err="1">
                <a:solidFill>
                  <a:schemeClr val="tx1"/>
                </a:solidFill>
              </a:rPr>
              <a:t>Yujia</a:t>
            </a:r>
            <a:r>
              <a:rPr lang="en-US" altLang="zh-CN" sz="2000" dirty="0">
                <a:solidFill>
                  <a:schemeClr val="tx1"/>
                </a:solidFill>
              </a:rPr>
              <a:t> </a:t>
            </a:r>
            <a:r>
              <a:rPr lang="en-US" altLang="zh-CN" sz="2000" dirty="0" err="1" smtClean="0">
                <a:solidFill>
                  <a:schemeClr val="tx1"/>
                </a:solidFill>
              </a:rPr>
              <a:t>Tian</a:t>
            </a:r>
            <a:r>
              <a:rPr lang="en-US" altLang="zh-CN" sz="2000" b="1" dirty="0" smtClean="0">
                <a:solidFill>
                  <a:schemeClr val="tx1"/>
                </a:solidFill>
              </a:rPr>
              <a:t>, </a:t>
            </a:r>
            <a:r>
              <a:rPr lang="en-US" altLang="zh-CN" sz="2000" b="1" dirty="0" err="1" smtClean="0">
                <a:solidFill>
                  <a:schemeClr val="tx1"/>
                </a:solidFill>
              </a:rPr>
              <a:t>Pengfei</a:t>
            </a:r>
            <a:r>
              <a:rPr lang="en-US" altLang="zh-CN" sz="2000" b="1" dirty="0">
                <a:solidFill>
                  <a:schemeClr val="tx1"/>
                </a:solidFill>
              </a:rPr>
              <a:t>‎ </a:t>
            </a:r>
            <a:r>
              <a:rPr lang="en-US" altLang="zh-CN" sz="2000" b="1" dirty="0" err="1" smtClean="0">
                <a:solidFill>
                  <a:schemeClr val="tx1"/>
                </a:solidFill>
              </a:rPr>
              <a:t>Geng</a:t>
            </a:r>
            <a:r>
              <a:rPr lang="en-US" altLang="zh-CN" sz="2000" b="1" dirty="0" smtClean="0">
                <a:solidFill>
                  <a:schemeClr val="tx1"/>
                </a:solidFill>
              </a:rPr>
              <a:t>,</a:t>
            </a:r>
            <a:r>
              <a:rPr lang="en-US" altLang="zh-CN" sz="2000" b="1" dirty="0">
                <a:solidFill>
                  <a:schemeClr val="tx1"/>
                </a:solidFill>
              </a:rPr>
              <a:t> </a:t>
            </a:r>
            <a:endParaRPr lang="en-US" altLang="zh-CN" sz="2000" b="1" dirty="0" smtClean="0">
              <a:solidFill>
                <a:schemeClr val="tx1"/>
              </a:solidFill>
            </a:endParaRPr>
          </a:p>
          <a:p>
            <a:pPr algn="l"/>
            <a:r>
              <a:rPr lang="en-US" altLang="zh-CN" sz="2000" b="1" dirty="0" smtClean="0">
                <a:solidFill>
                  <a:schemeClr val="tx1"/>
                </a:solidFill>
              </a:rPr>
              <a:t>Yanqing Zhou,  </a:t>
            </a:r>
            <a:r>
              <a:rPr lang="en-US" altLang="zh-CN" sz="2000" b="1" dirty="0" err="1" smtClean="0">
                <a:solidFill>
                  <a:schemeClr val="tx1"/>
                </a:solidFill>
              </a:rPr>
              <a:t>Ya</a:t>
            </a:r>
            <a:r>
              <a:rPr lang="en-US" altLang="zh-CN" sz="2000" b="1" dirty="0" smtClean="0">
                <a:solidFill>
                  <a:schemeClr val="tx1"/>
                </a:solidFill>
              </a:rPr>
              <a:t> Liu‎, </a:t>
            </a:r>
            <a:r>
              <a:rPr lang="en-US" altLang="zh-CN" sz="2000" dirty="0" err="1">
                <a:solidFill>
                  <a:schemeClr val="tx1"/>
                </a:solidFill>
              </a:rPr>
              <a:t>Kexin</a:t>
            </a:r>
            <a:r>
              <a:rPr lang="en-US" altLang="zh-CN" sz="2000" dirty="0">
                <a:solidFill>
                  <a:schemeClr val="tx1"/>
                </a:solidFill>
              </a:rPr>
              <a:t> Liu</a:t>
            </a:r>
            <a:endParaRPr lang="en-US" altLang="zh-CN" sz="2000" b="1" dirty="0" smtClean="0">
              <a:solidFill>
                <a:schemeClr val="tx1"/>
              </a:solidFill>
            </a:endParaRPr>
          </a:p>
          <a:p>
            <a:pPr algn="l"/>
            <a:endParaRPr lang="en-US" altLang="zh-CN" sz="2000" b="1" dirty="0" smtClean="0">
              <a:solidFill>
                <a:schemeClr val="tx1"/>
              </a:solidFill>
            </a:endParaRPr>
          </a:p>
          <a:p>
            <a:pPr algn="l"/>
            <a:r>
              <a:rPr lang="en-US" altLang="zh-CN" sz="2000" b="1" dirty="0" smtClean="0">
                <a:solidFill>
                  <a:schemeClr val="tx1"/>
                </a:solidFill>
              </a:rPr>
              <a:t>Director:</a:t>
            </a:r>
          </a:p>
          <a:p>
            <a:pPr algn="l"/>
            <a:r>
              <a:rPr lang="en-US" altLang="zh-CN" sz="2000" b="1" dirty="0" smtClean="0">
                <a:solidFill>
                  <a:schemeClr val="tx1"/>
                </a:solidFill>
              </a:rPr>
              <a:t>Prof. </a:t>
            </a:r>
            <a:r>
              <a:rPr lang="en-US" altLang="zh-CN" sz="2000" b="1" dirty="0" err="1">
                <a:solidFill>
                  <a:schemeClr val="tx1"/>
                </a:solidFill>
              </a:rPr>
              <a:t>Elke</a:t>
            </a:r>
            <a:r>
              <a:rPr lang="en-US" altLang="zh-CN" sz="2000" b="1" dirty="0">
                <a:solidFill>
                  <a:schemeClr val="tx1"/>
                </a:solidFill>
              </a:rPr>
              <a:t> A. </a:t>
            </a:r>
            <a:r>
              <a:rPr lang="en-US" altLang="zh-CN" sz="2000" b="1" dirty="0" err="1" smtClean="0">
                <a:solidFill>
                  <a:schemeClr val="tx1"/>
                </a:solidFill>
              </a:rPr>
              <a:t>Rundensteiner</a:t>
            </a:r>
            <a:endParaRPr lang="en-US" altLang="zh-CN" sz="2000" b="1" dirty="0">
              <a:solidFill>
                <a:schemeClr val="tx1"/>
              </a:solidFill>
            </a:endParaRPr>
          </a:p>
          <a:p>
            <a:pPr algn="l"/>
            <a:r>
              <a:rPr lang="en-US" altLang="zh-CN" sz="2000" b="1" dirty="0" smtClean="0">
                <a:solidFill>
                  <a:schemeClr val="tx1"/>
                </a:solidFill>
              </a:rPr>
              <a:t>Prof. </a:t>
            </a:r>
            <a:r>
              <a:rPr lang="en-US" altLang="zh-CN" sz="2000" b="1" dirty="0">
                <a:solidFill>
                  <a:schemeClr val="tx1"/>
                </a:solidFill>
              </a:rPr>
              <a:t>Ian H. </a:t>
            </a:r>
            <a:r>
              <a:rPr lang="en-US" altLang="zh-CN" sz="2000" b="1" dirty="0" smtClean="0">
                <a:solidFill>
                  <a:schemeClr val="tx1"/>
                </a:solidFill>
              </a:rPr>
              <a:t>Witten</a:t>
            </a:r>
          </a:p>
        </p:txBody>
      </p:sp>
      <p:sp>
        <p:nvSpPr>
          <p:cNvPr id="2" name="Title 1"/>
          <p:cNvSpPr>
            <a:spLocks noGrp="1"/>
          </p:cNvSpPr>
          <p:nvPr>
            <p:ph type="ctrTitle"/>
          </p:nvPr>
        </p:nvSpPr>
        <p:spPr>
          <a:xfrm>
            <a:off x="838200" y="1752600"/>
            <a:ext cx="7772400" cy="1470025"/>
          </a:xfrm>
        </p:spPr>
        <p:style>
          <a:lnRef idx="2">
            <a:schemeClr val="accent1"/>
          </a:lnRef>
          <a:fillRef idx="1">
            <a:schemeClr val="lt1"/>
          </a:fillRef>
          <a:effectRef idx="0">
            <a:schemeClr val="accent1"/>
          </a:effectRef>
          <a:fontRef idx="minor">
            <a:schemeClr val="dk1"/>
          </a:fontRef>
        </p:style>
        <p:txBody>
          <a:bodyPr>
            <a:noAutofit/>
          </a:bodyPr>
          <a:lstStyle/>
          <a:p>
            <a:r>
              <a:rPr lang="en-US" altLang="zh-CN" sz="4400" b="1" i="1" dirty="0"/>
              <a:t>Data Mining with Weka</a:t>
            </a:r>
            <a:r>
              <a:rPr lang="zh-CN" altLang="en-US" sz="4400" dirty="0"/>
              <a:t/>
            </a:r>
            <a:br>
              <a:rPr lang="zh-CN" altLang="en-US" sz="4400" dirty="0"/>
            </a:br>
            <a:r>
              <a:rPr lang="en-US" altLang="zh-CN" sz="4400" dirty="0" smtClean="0"/>
              <a:t>Putting </a:t>
            </a:r>
            <a:r>
              <a:rPr lang="en-US" altLang="zh-CN" sz="4400" dirty="0"/>
              <a:t>it all together</a:t>
            </a:r>
            <a:endParaRPr lang="zh-CN" altLang="en-US" sz="4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9677" y="248313"/>
            <a:ext cx="3190589" cy="970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descr="http://www.cwins.wpi.edu/images/WPI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04316"/>
            <a:ext cx="2362200" cy="914884"/>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5865" y="248313"/>
            <a:ext cx="1055520" cy="1027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99508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5.2</a:t>
            </a:r>
            <a:endParaRPr lang="zh-CN" altLang="en-US" dirty="0"/>
          </a:p>
        </p:txBody>
      </p:sp>
      <p:sp>
        <p:nvSpPr>
          <p:cNvPr id="3" name="Content Placeholder 2"/>
          <p:cNvSpPr>
            <a:spLocks noGrp="1"/>
          </p:cNvSpPr>
          <p:nvPr>
            <p:ph sz="quarter" idx="1"/>
          </p:nvPr>
        </p:nvSpPr>
        <p:spPr/>
        <p:txBody>
          <a:bodyPr/>
          <a:lstStyle/>
          <a:p>
            <a:endParaRPr lang="zh-CN" altLang="en-US"/>
          </a:p>
        </p:txBody>
      </p:sp>
    </p:spTree>
    <p:extLst>
      <p:ext uri="{BB962C8B-B14F-4D97-AF65-F5344CB8AC3E}">
        <p14:creationId xmlns:p14="http://schemas.microsoft.com/office/powerpoint/2010/main" val="41290673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solidFill>
                  <a:schemeClr val="tx1"/>
                </a:solidFill>
              </a:rPr>
              <a:t>5.3 Data mining and ethics </a:t>
            </a:r>
            <a:endParaRPr lang="zh-CN" altLang="en-US" dirty="0"/>
          </a:p>
        </p:txBody>
      </p:sp>
      <p:sp>
        <p:nvSpPr>
          <p:cNvPr id="3" name="Content Placeholder 2"/>
          <p:cNvSpPr>
            <a:spLocks noGrp="1"/>
          </p:cNvSpPr>
          <p:nvPr>
            <p:ph sz="quarter" idx="1"/>
          </p:nvPr>
        </p:nvSpPr>
        <p:spPr/>
        <p:txBody>
          <a:bodyPr/>
          <a:lstStyle/>
          <a:p>
            <a:r>
              <a:rPr lang="en-US" altLang="zh-CN" sz="2800" dirty="0"/>
              <a:t>	Information privacy laws</a:t>
            </a:r>
            <a:endParaRPr lang="zh-CN" altLang="zh-CN" sz="2800" dirty="0"/>
          </a:p>
          <a:p>
            <a:r>
              <a:rPr lang="en-US" altLang="zh-CN" sz="2800" dirty="0"/>
              <a:t>	</a:t>
            </a:r>
            <a:r>
              <a:rPr lang="en-US" altLang="zh-CN" sz="2800" dirty="0" err="1"/>
              <a:t>Anonymization</a:t>
            </a:r>
            <a:r>
              <a:rPr lang="en-US" altLang="zh-CN" sz="2800" dirty="0"/>
              <a:t> </a:t>
            </a:r>
            <a:endParaRPr lang="zh-CN" altLang="zh-CN" sz="2800" dirty="0"/>
          </a:p>
          <a:p>
            <a:r>
              <a:rPr lang="en-US" altLang="zh-CN" sz="2800" dirty="0"/>
              <a:t>	The purpose of data mining</a:t>
            </a:r>
            <a:endParaRPr lang="zh-CN" altLang="zh-CN" sz="2800" dirty="0"/>
          </a:p>
          <a:p>
            <a:r>
              <a:rPr lang="en-US" altLang="zh-CN" sz="2800" dirty="0"/>
              <a:t>	Correlation causation</a:t>
            </a:r>
            <a:endParaRPr lang="zh-CN" altLang="zh-CN" sz="2800" dirty="0"/>
          </a:p>
          <a:p>
            <a:endParaRPr lang="zh-CN" altLang="en-US" dirty="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524000"/>
            <a:ext cx="3157538" cy="2084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descr="http://www.ediscoveryreadingroom.com/wp-content/uploads/2012/06/Anonymizati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810000"/>
            <a:ext cx="2276475" cy="22860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810000"/>
            <a:ext cx="3062984" cy="2286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961784" y="6096000"/>
            <a:ext cx="1552028" cy="246221"/>
          </a:xfrm>
          <a:prstGeom prst="rect">
            <a:avLst/>
          </a:prstGeom>
        </p:spPr>
        <p:txBody>
          <a:bodyPr wrap="none">
            <a:spAutoFit/>
          </a:bodyPr>
          <a:lstStyle/>
          <a:p>
            <a:r>
              <a:rPr lang="en-US" altLang="zh-CN" sz="1000" i="1" dirty="0" smtClean="0"/>
              <a:t>Source: www.mum.edu</a:t>
            </a:r>
            <a:endParaRPr lang="zh-CN" altLang="en-US" sz="1000" i="1" dirty="0"/>
          </a:p>
        </p:txBody>
      </p:sp>
      <p:sp>
        <p:nvSpPr>
          <p:cNvPr id="8" name="Rectangle 7"/>
          <p:cNvSpPr/>
          <p:nvPr/>
        </p:nvSpPr>
        <p:spPr>
          <a:xfrm>
            <a:off x="612088" y="6123801"/>
            <a:ext cx="2664512" cy="246221"/>
          </a:xfrm>
          <a:prstGeom prst="rect">
            <a:avLst/>
          </a:prstGeom>
        </p:spPr>
        <p:txBody>
          <a:bodyPr wrap="none">
            <a:spAutoFit/>
          </a:bodyPr>
          <a:lstStyle/>
          <a:p>
            <a:r>
              <a:rPr lang="en-US" altLang="zh-CN" sz="1000" i="1" dirty="0" smtClean="0"/>
              <a:t>Source: www.ediscoveryreadingroom.com</a:t>
            </a:r>
            <a:endParaRPr lang="zh-CN" altLang="en-US" sz="1000" i="1" dirty="0"/>
          </a:p>
        </p:txBody>
      </p:sp>
      <p:sp>
        <p:nvSpPr>
          <p:cNvPr id="9" name="Rectangle 8"/>
          <p:cNvSpPr/>
          <p:nvPr/>
        </p:nvSpPr>
        <p:spPr>
          <a:xfrm>
            <a:off x="6477000" y="3581400"/>
            <a:ext cx="1872629" cy="246221"/>
          </a:xfrm>
          <a:prstGeom prst="rect">
            <a:avLst/>
          </a:prstGeom>
        </p:spPr>
        <p:txBody>
          <a:bodyPr wrap="none">
            <a:spAutoFit/>
          </a:bodyPr>
          <a:lstStyle/>
          <a:p>
            <a:r>
              <a:rPr lang="en-US" altLang="zh-CN" sz="1000" i="1" dirty="0" smtClean="0"/>
              <a:t>Source: www.zerohedge.com</a:t>
            </a:r>
            <a:endParaRPr lang="zh-CN" altLang="en-US" sz="1000" i="1" dirty="0"/>
          </a:p>
        </p:txBody>
      </p:sp>
    </p:spTree>
    <p:extLst>
      <p:ext uri="{BB962C8B-B14F-4D97-AF65-F5344CB8AC3E}">
        <p14:creationId xmlns:p14="http://schemas.microsoft.com/office/powerpoint/2010/main" val="22985444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dirty="0">
                <a:solidFill>
                  <a:schemeClr val="tx1"/>
                </a:solidFill>
              </a:rPr>
              <a:t>Information privacy laws</a:t>
            </a:r>
            <a:endParaRPr lang="zh-CN" altLang="en-US" dirty="0">
              <a:solidFill>
                <a:schemeClr val="tx1"/>
              </a:solidFill>
            </a:endParaRPr>
          </a:p>
        </p:txBody>
      </p:sp>
      <p:sp>
        <p:nvSpPr>
          <p:cNvPr id="3" name="Content Placeholder 2"/>
          <p:cNvSpPr>
            <a:spLocks noGrp="1"/>
          </p:cNvSpPr>
          <p:nvPr>
            <p:ph sz="quarter" idx="1"/>
          </p:nvPr>
        </p:nvSpPr>
        <p:spPr/>
        <p:txBody>
          <a:bodyPr>
            <a:normAutofit/>
          </a:bodyPr>
          <a:lstStyle/>
          <a:p>
            <a:r>
              <a:rPr lang="en-US" altLang="zh-CN" b="1" dirty="0" smtClean="0"/>
              <a:t>In Europe</a:t>
            </a:r>
          </a:p>
          <a:p>
            <a:pPr lvl="1"/>
            <a:r>
              <a:rPr lang="en-US" altLang="zh-CN" dirty="0" smtClean="0"/>
              <a:t>Purpose; Keep secret; Accurately update; </a:t>
            </a:r>
          </a:p>
          <a:p>
            <a:pPr lvl="1"/>
            <a:r>
              <a:rPr lang="en-US" altLang="zh-CN" dirty="0" smtClean="0"/>
              <a:t>Provider can review; Deleted </a:t>
            </a:r>
            <a:r>
              <a:rPr lang="en-US" altLang="zh-CN" dirty="0" err="1" smtClean="0"/>
              <a:t>asap</a:t>
            </a:r>
            <a:r>
              <a:rPr lang="en-US" altLang="zh-CN" dirty="0" smtClean="0"/>
              <a:t>; </a:t>
            </a:r>
          </a:p>
          <a:p>
            <a:pPr lvl="1"/>
            <a:r>
              <a:rPr lang="en-US" altLang="zh-CN" dirty="0" smtClean="0"/>
              <a:t>Un-transmittable</a:t>
            </a:r>
            <a:r>
              <a:rPr lang="en-US" altLang="zh-CN" sz="1600" dirty="0" smtClean="0"/>
              <a:t> (for &lt; protection)</a:t>
            </a:r>
            <a:endParaRPr lang="en-US" altLang="zh-CN" dirty="0" smtClean="0"/>
          </a:p>
          <a:p>
            <a:pPr lvl="1"/>
            <a:r>
              <a:rPr lang="en-US" altLang="zh-CN" dirty="0" smtClean="0"/>
              <a:t>No sensitive data</a:t>
            </a:r>
            <a:r>
              <a:rPr lang="en-US" altLang="zh-CN" sz="1600" dirty="0" smtClean="0"/>
              <a:t> (sexual orientation, religion )</a:t>
            </a:r>
            <a:endParaRPr lang="en-US" altLang="zh-CN" sz="1600" b="1" dirty="0" smtClean="0"/>
          </a:p>
          <a:p>
            <a:r>
              <a:rPr lang="en-US" altLang="zh-CN" b="1" dirty="0" smtClean="0"/>
              <a:t>In US</a:t>
            </a:r>
          </a:p>
          <a:p>
            <a:pPr lvl="1"/>
            <a:r>
              <a:rPr lang="en-US" altLang="zh-CN" dirty="0" smtClean="0"/>
              <a:t>Not </a:t>
            </a:r>
            <a:r>
              <a:rPr lang="en-US" altLang="zh-CN" dirty="0"/>
              <a:t>highly legislated or </a:t>
            </a:r>
            <a:r>
              <a:rPr lang="en-US" altLang="zh-CN" dirty="0" smtClean="0"/>
              <a:t>regulated</a:t>
            </a:r>
          </a:p>
          <a:p>
            <a:pPr lvl="1"/>
            <a:r>
              <a:rPr lang="en-US" altLang="zh-CN" dirty="0" smtClean="0"/>
              <a:t>HIPAA, FCRA, ECPA, etc. </a:t>
            </a:r>
            <a:endParaRPr lang="en-US" altLang="zh-CN" dirty="0"/>
          </a:p>
          <a:p>
            <a:pPr lvl="1"/>
            <a:r>
              <a:rPr lang="en-US" altLang="zh-CN" dirty="0" smtClean="0"/>
              <a:t>But hard </a:t>
            </a:r>
            <a:r>
              <a:rPr lang="en-US" altLang="zh-CN" dirty="0"/>
              <a:t>to </a:t>
            </a:r>
            <a:r>
              <a:rPr lang="en-US" altLang="zh-CN" dirty="0" smtClean="0"/>
              <a:t>be anonymous...</a:t>
            </a:r>
          </a:p>
          <a:p>
            <a:r>
              <a:rPr lang="en-US" altLang="zh-CN" dirty="0" smtClean="0"/>
              <a:t>Be aware ethical issues and laws</a:t>
            </a:r>
          </a:p>
          <a:p>
            <a:pPr lvl="1"/>
            <a:endParaRPr lang="zh-CN" altLang="en-US" dirty="0"/>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501653"/>
            <a:ext cx="2600325" cy="2549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854132" y="4051756"/>
            <a:ext cx="1680268" cy="215444"/>
          </a:xfrm>
          <a:prstGeom prst="rect">
            <a:avLst/>
          </a:prstGeom>
        </p:spPr>
        <p:txBody>
          <a:bodyPr wrap="none">
            <a:spAutoFit/>
          </a:bodyPr>
          <a:lstStyle/>
          <a:p>
            <a:r>
              <a:rPr lang="en-US" altLang="zh-CN" sz="800" i="1" dirty="0" smtClean="0"/>
              <a:t>Source: www.livingwithgod.org</a:t>
            </a:r>
            <a:endParaRPr lang="zh-CN" altLang="en-US" sz="800" i="1" dirty="0"/>
          </a:p>
        </p:txBody>
      </p:sp>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2433" y="4267200"/>
            <a:ext cx="2856767" cy="2005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6951056" y="6248400"/>
            <a:ext cx="1507144" cy="215444"/>
          </a:xfrm>
          <a:prstGeom prst="rect">
            <a:avLst/>
          </a:prstGeom>
        </p:spPr>
        <p:txBody>
          <a:bodyPr wrap="none">
            <a:spAutoFit/>
          </a:bodyPr>
          <a:lstStyle/>
          <a:p>
            <a:r>
              <a:rPr lang="en-US" altLang="zh-CN" sz="800" i="1" dirty="0" smtClean="0"/>
              <a:t>Source: www.adigaskell.org</a:t>
            </a:r>
            <a:endParaRPr lang="zh-CN" altLang="en-US" sz="800" i="1" dirty="0"/>
          </a:p>
        </p:txBody>
      </p:sp>
    </p:spTree>
    <p:extLst>
      <p:ext uri="{BB962C8B-B14F-4D97-AF65-F5344CB8AC3E}">
        <p14:creationId xmlns:p14="http://schemas.microsoft.com/office/powerpoint/2010/main" val="16663616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dirty="0" err="1">
                <a:solidFill>
                  <a:schemeClr val="tx1"/>
                </a:solidFill>
              </a:rPr>
              <a:t>Anonymization</a:t>
            </a:r>
            <a:endParaRPr lang="zh-CN" altLang="en-US" dirty="0">
              <a:solidFill>
                <a:schemeClr val="tx1"/>
              </a:solidFill>
            </a:endParaRPr>
          </a:p>
        </p:txBody>
      </p:sp>
      <p:sp>
        <p:nvSpPr>
          <p:cNvPr id="3" name="Content Placeholder 2"/>
          <p:cNvSpPr>
            <a:spLocks noGrp="1"/>
          </p:cNvSpPr>
          <p:nvPr>
            <p:ph sz="quarter" idx="1"/>
          </p:nvPr>
        </p:nvSpPr>
        <p:spPr/>
        <p:txBody>
          <a:bodyPr>
            <a:normAutofit/>
          </a:bodyPr>
          <a:lstStyle/>
          <a:p>
            <a:r>
              <a:rPr lang="en-US" altLang="zh-CN" dirty="0" smtClean="0"/>
              <a:t>It is much harder than you think.</a:t>
            </a:r>
          </a:p>
          <a:p>
            <a:pPr lvl="1"/>
            <a:r>
              <a:rPr lang="en-US" altLang="zh-CN" dirty="0" smtClean="0"/>
              <a:t>Story: MA release medical </a:t>
            </a:r>
            <a:r>
              <a:rPr lang="en-US" altLang="zh-CN" dirty="0" err="1" smtClean="0"/>
              <a:t>recods</a:t>
            </a:r>
            <a:endParaRPr lang="en-US" altLang="zh-CN" dirty="0" smtClean="0"/>
          </a:p>
          <a:p>
            <a:pPr lvl="1"/>
            <a:r>
              <a:rPr lang="en-US" altLang="zh-CN" dirty="0" smtClean="0"/>
              <a:t>Re-identification technique</a:t>
            </a:r>
          </a:p>
          <a:p>
            <a:r>
              <a:rPr lang="en-US" altLang="zh-CN" dirty="0"/>
              <a:t> </a:t>
            </a:r>
            <a:r>
              <a:rPr lang="en-US" altLang="zh-CN" dirty="0" smtClean="0"/>
              <a:t>Public records:</a:t>
            </a:r>
          </a:p>
          <a:p>
            <a:pPr lvl="1"/>
            <a:r>
              <a:rPr lang="en-US" altLang="zh-CN" dirty="0" smtClean="0"/>
              <a:t>City, Birth, gender:  50% of US can be identify</a:t>
            </a:r>
          </a:p>
          <a:p>
            <a:pPr lvl="1"/>
            <a:r>
              <a:rPr lang="en-US" altLang="zh-CN" dirty="0" smtClean="0"/>
              <a:t>One more attribute – </a:t>
            </a:r>
            <a:r>
              <a:rPr lang="en-US" altLang="zh-CN" dirty="0" err="1" smtClean="0"/>
              <a:t>zipcode</a:t>
            </a:r>
            <a:r>
              <a:rPr lang="en-US" altLang="zh-CN" dirty="0" smtClean="0"/>
              <a:t>: 85% identification</a:t>
            </a:r>
          </a:p>
          <a:p>
            <a:r>
              <a:rPr lang="en-US" altLang="zh-CN" dirty="0" smtClean="0"/>
              <a:t>Netflix </a:t>
            </a:r>
          </a:p>
          <a:p>
            <a:pPr lvl="1"/>
            <a:r>
              <a:rPr lang="en-US" altLang="zh-CN" dirty="0" smtClean="0"/>
              <a:t>Use movie rating system to identify people</a:t>
            </a:r>
          </a:p>
          <a:p>
            <a:pPr lvl="1"/>
            <a:r>
              <a:rPr lang="en-US" altLang="zh-CN" dirty="0" smtClean="0"/>
              <a:t>99% 6 movies</a:t>
            </a:r>
          </a:p>
          <a:p>
            <a:pPr lvl="1"/>
            <a:r>
              <a:rPr lang="en-US" altLang="zh-CN" dirty="0" smtClean="0"/>
              <a:t>70% 2 movies</a:t>
            </a:r>
          </a:p>
          <a:p>
            <a:endParaRPr lang="zh-CN" altLang="en-US" dirty="0"/>
          </a:p>
        </p:txBody>
      </p:sp>
      <p:pic>
        <p:nvPicPr>
          <p:cNvPr id="5122" name="Picture 2" descr="http://eofdreams.com/data_images/dreams/surprise/surprise-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714" y="381000"/>
            <a:ext cx="1700212" cy="2438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419473" y="2777606"/>
            <a:ext cx="1266693" cy="215444"/>
          </a:xfrm>
          <a:prstGeom prst="rect">
            <a:avLst/>
          </a:prstGeom>
        </p:spPr>
        <p:txBody>
          <a:bodyPr wrap="none">
            <a:spAutoFit/>
          </a:bodyPr>
          <a:lstStyle/>
          <a:p>
            <a:r>
              <a:rPr lang="en-US" altLang="zh-CN" sz="800" i="1" dirty="0" smtClean="0"/>
              <a:t>Source: eofdreams.com</a:t>
            </a:r>
            <a:endParaRPr lang="zh-CN" altLang="en-US" sz="800" i="1" dirty="0"/>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2714" y="3352800"/>
            <a:ext cx="1700212" cy="1660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7282416" y="4953000"/>
            <a:ext cx="1587294" cy="215444"/>
          </a:xfrm>
          <a:prstGeom prst="rect">
            <a:avLst/>
          </a:prstGeom>
        </p:spPr>
        <p:txBody>
          <a:bodyPr wrap="none">
            <a:spAutoFit/>
          </a:bodyPr>
          <a:lstStyle/>
          <a:p>
            <a:r>
              <a:rPr lang="en-US" altLang="zh-CN" sz="800" i="1" dirty="0"/>
              <a:t>www.resteasypestcontrol.com</a:t>
            </a:r>
            <a:endParaRPr lang="zh-CN" altLang="en-US" sz="800" i="1" dirty="0"/>
          </a:p>
        </p:txBody>
      </p:sp>
      <p:pic>
        <p:nvPicPr>
          <p:cNvPr id="5125" name="Picture 5" descr="http://www.hor11.com/wp-content/uploads/2013/07/netflex.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40177" y="5327507"/>
            <a:ext cx="1425286" cy="106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049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dirty="0">
                <a:solidFill>
                  <a:schemeClr val="tx1"/>
                </a:solidFill>
              </a:rPr>
              <a:t>The purpose of data mining</a:t>
            </a:r>
            <a:endParaRPr lang="zh-CN" altLang="en-US" dirty="0">
              <a:solidFill>
                <a:schemeClr val="tx1"/>
              </a:solidFill>
            </a:endParaRPr>
          </a:p>
        </p:txBody>
      </p:sp>
      <p:sp>
        <p:nvSpPr>
          <p:cNvPr id="3" name="Content Placeholder 2"/>
          <p:cNvSpPr>
            <a:spLocks noGrp="1"/>
          </p:cNvSpPr>
          <p:nvPr>
            <p:ph sz="quarter" idx="1"/>
          </p:nvPr>
        </p:nvSpPr>
        <p:spPr/>
        <p:txBody>
          <a:bodyPr>
            <a:normAutofit fontScale="92500" lnSpcReduction="20000"/>
          </a:bodyPr>
          <a:lstStyle/>
          <a:p>
            <a:r>
              <a:rPr lang="en-US" altLang="zh-CN" b="1" dirty="0"/>
              <a:t>The purpose of data mining is to discriminate …</a:t>
            </a:r>
          </a:p>
          <a:p>
            <a:pPr lvl="1"/>
            <a:r>
              <a:rPr lang="en-US" altLang="zh-CN" dirty="0" smtClean="0"/>
              <a:t>who </a:t>
            </a:r>
            <a:r>
              <a:rPr lang="en-US" altLang="zh-CN" dirty="0"/>
              <a:t>gets the loan</a:t>
            </a:r>
          </a:p>
          <a:p>
            <a:pPr lvl="1"/>
            <a:r>
              <a:rPr lang="en-US" altLang="zh-CN" dirty="0" smtClean="0"/>
              <a:t>who </a:t>
            </a:r>
            <a:r>
              <a:rPr lang="en-US" altLang="zh-CN" dirty="0"/>
              <a:t>gets the special offer</a:t>
            </a:r>
          </a:p>
          <a:p>
            <a:r>
              <a:rPr lang="en-US" altLang="zh-CN" b="1" dirty="0"/>
              <a:t>Certain kinds of discrimination are unethical, and illegal</a:t>
            </a:r>
          </a:p>
          <a:p>
            <a:pPr lvl="1"/>
            <a:r>
              <a:rPr lang="en-US" altLang="zh-CN" dirty="0" smtClean="0"/>
              <a:t>racial</a:t>
            </a:r>
            <a:r>
              <a:rPr lang="en-US" altLang="zh-CN" dirty="0"/>
              <a:t>, sexual, religious, …</a:t>
            </a:r>
          </a:p>
          <a:p>
            <a:r>
              <a:rPr lang="en-US" altLang="zh-CN" b="1" dirty="0"/>
              <a:t>But it depends on the context</a:t>
            </a:r>
          </a:p>
          <a:p>
            <a:pPr lvl="1"/>
            <a:r>
              <a:rPr lang="en-US" altLang="zh-CN" dirty="0" smtClean="0"/>
              <a:t>sexual </a:t>
            </a:r>
            <a:r>
              <a:rPr lang="en-US" altLang="zh-CN" dirty="0"/>
              <a:t>discrimination is usually illegal</a:t>
            </a:r>
          </a:p>
          <a:p>
            <a:pPr lvl="1"/>
            <a:r>
              <a:rPr lang="en-US" altLang="zh-CN" dirty="0" smtClean="0"/>
              <a:t>… </a:t>
            </a:r>
            <a:r>
              <a:rPr lang="en-US" altLang="zh-CN" dirty="0"/>
              <a:t>except for doctors, who are </a:t>
            </a:r>
            <a:r>
              <a:rPr lang="en-US" altLang="zh-CN" i="1" dirty="0"/>
              <a:t>expected </a:t>
            </a:r>
            <a:r>
              <a:rPr lang="en-US" altLang="zh-CN" dirty="0"/>
              <a:t>to take gender into account</a:t>
            </a:r>
          </a:p>
          <a:p>
            <a:r>
              <a:rPr lang="en-US" altLang="zh-CN" b="1" dirty="0"/>
              <a:t>… and information that appears innocuous may not be</a:t>
            </a:r>
          </a:p>
          <a:p>
            <a:pPr lvl="1"/>
            <a:r>
              <a:rPr lang="en-US" altLang="zh-CN" dirty="0" smtClean="0"/>
              <a:t>ZIP </a:t>
            </a:r>
            <a:r>
              <a:rPr lang="en-US" altLang="zh-CN" dirty="0"/>
              <a:t>code correlates with race</a:t>
            </a:r>
          </a:p>
          <a:p>
            <a:pPr lvl="1"/>
            <a:r>
              <a:rPr lang="en-US" altLang="zh-CN" dirty="0" smtClean="0"/>
              <a:t>membership </a:t>
            </a:r>
            <a:r>
              <a:rPr lang="en-US" altLang="zh-CN" dirty="0"/>
              <a:t>of certain organizations correlates with gender</a:t>
            </a:r>
            <a:endParaRPr lang="zh-CN" altLang="en-US" dirty="0"/>
          </a:p>
        </p:txBody>
      </p:sp>
    </p:spTree>
    <p:extLst>
      <p:ext uri="{BB962C8B-B14F-4D97-AF65-F5344CB8AC3E}">
        <p14:creationId xmlns:p14="http://schemas.microsoft.com/office/powerpoint/2010/main" val="1468049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smtClean="0">
                <a:solidFill>
                  <a:schemeClr val="tx1"/>
                </a:solidFill>
              </a:rPr>
              <a:t>Correlation and Causation</a:t>
            </a:r>
            <a:endParaRPr lang="zh-CN" altLang="en-US" dirty="0">
              <a:solidFill>
                <a:schemeClr val="tx1"/>
              </a:solidFill>
            </a:endParaRPr>
          </a:p>
        </p:txBody>
      </p:sp>
      <p:sp>
        <p:nvSpPr>
          <p:cNvPr id="3" name="Content Placeholder 2"/>
          <p:cNvSpPr>
            <a:spLocks noGrp="1"/>
          </p:cNvSpPr>
          <p:nvPr>
            <p:ph sz="quarter" idx="1"/>
          </p:nvPr>
        </p:nvSpPr>
        <p:spPr/>
        <p:txBody>
          <a:bodyPr/>
          <a:lstStyle/>
          <a:p>
            <a:r>
              <a:rPr lang="en-US" altLang="zh-CN" b="1" dirty="0"/>
              <a:t>Correlation does not imply </a:t>
            </a:r>
            <a:r>
              <a:rPr lang="en-US" altLang="zh-CN" b="1" dirty="0" smtClean="0"/>
              <a:t>causation</a:t>
            </a:r>
          </a:p>
          <a:p>
            <a:pPr lvl="1"/>
            <a:r>
              <a:rPr lang="en-US" altLang="zh-CN" i="1" dirty="0"/>
              <a:t>As </a:t>
            </a:r>
            <a:r>
              <a:rPr lang="en-US" altLang="zh-CN" i="1" dirty="0" err="1"/>
              <a:t>icecream</a:t>
            </a:r>
            <a:r>
              <a:rPr lang="en-US" altLang="zh-CN" i="1" dirty="0"/>
              <a:t> sales increase, so does the rate of </a:t>
            </a:r>
            <a:r>
              <a:rPr lang="en-US" altLang="zh-CN" i="1" dirty="0" err="1"/>
              <a:t>drownings</a:t>
            </a:r>
            <a:r>
              <a:rPr lang="en-US" altLang="zh-CN" i="1" dirty="0"/>
              <a:t>.</a:t>
            </a:r>
          </a:p>
          <a:p>
            <a:pPr lvl="1"/>
            <a:r>
              <a:rPr lang="en-US" altLang="zh-CN" i="1" dirty="0"/>
              <a:t>Therefore </a:t>
            </a:r>
            <a:r>
              <a:rPr lang="en-US" altLang="zh-CN" i="1" dirty="0" err="1"/>
              <a:t>icecream</a:t>
            </a:r>
            <a:r>
              <a:rPr lang="en-US" altLang="zh-CN" i="1" dirty="0"/>
              <a:t> consumption causes drowning</a:t>
            </a:r>
            <a:r>
              <a:rPr lang="en-US" altLang="zh-CN" i="1" dirty="0" smtClean="0"/>
              <a:t>???</a:t>
            </a:r>
          </a:p>
          <a:p>
            <a:r>
              <a:rPr lang="en-US" altLang="zh-CN" b="1" dirty="0"/>
              <a:t>Data mining reveals correlation, not causation</a:t>
            </a:r>
          </a:p>
          <a:p>
            <a:pPr lvl="1"/>
            <a:r>
              <a:rPr lang="en-US" altLang="zh-CN" i="1" dirty="0"/>
              <a:t>but really, we want to predict the effects of our actions</a:t>
            </a:r>
            <a:endParaRPr lang="zh-CN" altLang="en-US" dirty="0"/>
          </a:p>
        </p:txBody>
      </p:sp>
      <p:pic>
        <p:nvPicPr>
          <p:cNvPr id="4" name="Picture 2" descr="http://www.johnmyleswhite.com/notebook/wp-content/uploads/2010/10/correlation_vs_caus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412570"/>
            <a:ext cx="2408701" cy="180652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michaelnielsen.org/ddi/wp-content/uploads/2012/01/smoking_basic_causal_mod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418870"/>
            <a:ext cx="2295455" cy="18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6580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5.3 Summary</a:t>
            </a:r>
            <a:endParaRPr lang="zh-CN" altLang="en-US" dirty="0"/>
          </a:p>
        </p:txBody>
      </p:sp>
      <p:sp>
        <p:nvSpPr>
          <p:cNvPr id="3" name="Content Placeholder 2"/>
          <p:cNvSpPr>
            <a:spLocks noGrp="1"/>
          </p:cNvSpPr>
          <p:nvPr>
            <p:ph sz="quarter" idx="1"/>
          </p:nvPr>
        </p:nvSpPr>
        <p:spPr/>
        <p:txBody>
          <a:bodyPr/>
          <a:lstStyle/>
          <a:p>
            <a:r>
              <a:rPr lang="en-US" altLang="zh-CN" dirty="0" smtClean="0"/>
              <a:t>Privacy </a:t>
            </a:r>
            <a:r>
              <a:rPr lang="en-US" altLang="zh-CN" dirty="0"/>
              <a:t>of personal information</a:t>
            </a:r>
          </a:p>
          <a:p>
            <a:r>
              <a:rPr lang="en-US" altLang="zh-CN" dirty="0" err="1" smtClean="0"/>
              <a:t>Anonymization</a:t>
            </a:r>
            <a:r>
              <a:rPr lang="en-US" altLang="zh-CN" dirty="0" smtClean="0"/>
              <a:t> </a:t>
            </a:r>
            <a:r>
              <a:rPr lang="en-US" altLang="zh-CN" dirty="0"/>
              <a:t>is harder than you think</a:t>
            </a:r>
          </a:p>
          <a:p>
            <a:r>
              <a:rPr lang="en-US" altLang="zh-CN" dirty="0" err="1" smtClean="0"/>
              <a:t>Reidentification</a:t>
            </a:r>
            <a:r>
              <a:rPr lang="en-US" altLang="zh-CN" dirty="0" smtClean="0"/>
              <a:t> </a:t>
            </a:r>
            <a:r>
              <a:rPr lang="en-US" altLang="zh-CN" dirty="0"/>
              <a:t>from supposedly </a:t>
            </a:r>
            <a:r>
              <a:rPr lang="en-US" altLang="zh-CN" dirty="0" err="1"/>
              <a:t>anonymized</a:t>
            </a:r>
            <a:r>
              <a:rPr lang="en-US" altLang="zh-CN" dirty="0"/>
              <a:t> data</a:t>
            </a:r>
          </a:p>
          <a:p>
            <a:r>
              <a:rPr lang="en-US" altLang="zh-CN" dirty="0" smtClean="0"/>
              <a:t>Data </a:t>
            </a:r>
            <a:r>
              <a:rPr lang="en-US" altLang="zh-CN" dirty="0"/>
              <a:t>mining and discrimination</a:t>
            </a:r>
          </a:p>
          <a:p>
            <a:r>
              <a:rPr lang="en-US" altLang="zh-CN" dirty="0" smtClean="0"/>
              <a:t>Correlation </a:t>
            </a:r>
            <a:r>
              <a:rPr lang="en-US" altLang="zh-CN" dirty="0"/>
              <a:t>does not imply causation</a:t>
            </a:r>
            <a:endParaRPr lang="zh-CN" altLang="en-US" dirty="0"/>
          </a:p>
        </p:txBody>
      </p:sp>
    </p:spTree>
    <p:extLst>
      <p:ext uri="{BB962C8B-B14F-4D97-AF65-F5344CB8AC3E}">
        <p14:creationId xmlns:p14="http://schemas.microsoft.com/office/powerpoint/2010/main" val="24433201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dirty="0"/>
              <a:t>Lesson 5.4 </a:t>
            </a:r>
            <a:r>
              <a:rPr kumimoji="1" lang="en-US" altLang="zh-CN" sz="3600" dirty="0" smtClean="0"/>
              <a:t>SUMMARY (Part A)</a:t>
            </a:r>
            <a:endParaRPr kumimoji="1" lang="zh-CN" altLang="en-US" dirty="0"/>
          </a:p>
        </p:txBody>
      </p:sp>
      <p:sp>
        <p:nvSpPr>
          <p:cNvPr id="3" name="内容占位符 2"/>
          <p:cNvSpPr>
            <a:spLocks noGrp="1"/>
          </p:cNvSpPr>
          <p:nvPr>
            <p:ph sz="quarter" idx="1"/>
          </p:nvPr>
        </p:nvSpPr>
        <p:spPr/>
        <p:txBody>
          <a:bodyPr/>
          <a:lstStyle/>
          <a:p>
            <a:r>
              <a:rPr lang="en-US" altLang="zh-CN" b="1" dirty="0"/>
              <a:t>There’s no magic in data mining</a:t>
            </a:r>
            <a:br>
              <a:rPr lang="en-US" altLang="zh-CN" b="1" dirty="0"/>
            </a:br>
            <a:r>
              <a:rPr lang="en-US" altLang="zh-CN" dirty="0"/>
              <a:t>– </a:t>
            </a:r>
            <a:r>
              <a:rPr lang="en-US" altLang="zh-CN" i="1" dirty="0"/>
              <a:t>Instead, a huge array of alternative </a:t>
            </a:r>
            <a:r>
              <a:rPr lang="en-US" altLang="zh-CN" i="1" dirty="0" smtClean="0"/>
              <a:t>techniques</a:t>
            </a:r>
          </a:p>
          <a:p>
            <a:pPr marL="0" indent="0">
              <a:buNone/>
            </a:pPr>
            <a:r>
              <a:rPr lang="en-US" altLang="zh-CN" i="1" dirty="0" smtClean="0"/>
              <a:t> </a:t>
            </a:r>
            <a:endParaRPr lang="en-US" altLang="zh-CN" dirty="0"/>
          </a:p>
          <a:p>
            <a:r>
              <a:rPr lang="en-US" altLang="zh-CN" dirty="0">
                <a:latin typeface="Wingdings"/>
              </a:rPr>
              <a:t></a:t>
            </a:r>
            <a:r>
              <a:rPr lang="en-US" altLang="zh-CN" b="1" dirty="0"/>
              <a:t>There’s no single universal “best method” </a:t>
            </a:r>
            <a:r>
              <a:rPr lang="en-US" altLang="zh-CN" dirty="0"/>
              <a:t>– </a:t>
            </a:r>
            <a:r>
              <a:rPr lang="en-US" altLang="zh-CN" i="1" dirty="0"/>
              <a:t>It’s an experimental science!</a:t>
            </a:r>
            <a:br>
              <a:rPr lang="en-US" altLang="zh-CN" i="1" dirty="0"/>
            </a:br>
            <a:r>
              <a:rPr lang="en-US" altLang="zh-CN" dirty="0"/>
              <a:t>– </a:t>
            </a:r>
            <a:r>
              <a:rPr lang="en-US" altLang="zh-CN" i="1" dirty="0"/>
              <a:t>What works best on your problem? </a:t>
            </a:r>
            <a:endParaRPr lang="en-US" altLang="zh-CN" dirty="0"/>
          </a:p>
          <a:p>
            <a:endParaRPr kumimoji="1" lang="zh-CN" altLang="en-US" dirty="0"/>
          </a:p>
        </p:txBody>
      </p:sp>
    </p:spTree>
    <p:extLst>
      <p:ext uri="{BB962C8B-B14F-4D97-AF65-F5344CB8AC3E}">
        <p14:creationId xmlns:p14="http://schemas.microsoft.com/office/powerpoint/2010/main" val="35058464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dirty="0"/>
              <a:t>Lesson 5.4 SUMMARY</a:t>
            </a:r>
            <a:endParaRPr kumimoji="1" lang="zh-CN" altLang="en-US" dirty="0"/>
          </a:p>
        </p:txBody>
      </p:sp>
      <p:graphicFrame>
        <p:nvGraphicFramePr>
          <p:cNvPr id="4" name="内容占位符 6"/>
          <p:cNvGraphicFramePr>
            <a:graphicFrameLocks noGrp="1"/>
          </p:cNvGraphicFramePr>
          <p:nvPr>
            <p:ph sz="quarter" idx="1"/>
            <p:extLst>
              <p:ext uri="{D42A27DB-BD31-4B8C-83A1-F6EECF244321}">
                <p14:modId xmlns:p14="http://schemas.microsoft.com/office/powerpoint/2010/main" val="1374421923"/>
              </p:ext>
            </p:extLst>
          </p:nvPr>
        </p:nvGraphicFramePr>
        <p:xfrm>
          <a:off x="304800" y="1600200"/>
          <a:ext cx="85042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9315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dirty="0"/>
              <a:t>Lesson 5.4 SUMMARY</a:t>
            </a:r>
            <a:endParaRPr kumimoji="1" lang="zh-CN" altLang="en-US" dirty="0"/>
          </a:p>
        </p:txBody>
      </p:sp>
      <p:sp>
        <p:nvSpPr>
          <p:cNvPr id="3" name="内容占位符 2"/>
          <p:cNvSpPr>
            <a:spLocks noGrp="1"/>
          </p:cNvSpPr>
          <p:nvPr>
            <p:ph sz="quarter" idx="1"/>
          </p:nvPr>
        </p:nvSpPr>
        <p:spPr/>
        <p:txBody>
          <a:bodyPr/>
          <a:lstStyle/>
          <a:p>
            <a:r>
              <a:rPr lang="en-US" altLang="zh-CN" dirty="0">
                <a:latin typeface="Wingdings"/>
              </a:rPr>
              <a:t></a:t>
            </a:r>
            <a:r>
              <a:rPr lang="en-US" altLang="zh-CN" b="1" dirty="0"/>
              <a:t>Weka makes it easy </a:t>
            </a:r>
            <a:r>
              <a:rPr lang="en-US" altLang="zh-CN" dirty="0"/>
              <a:t>– </a:t>
            </a:r>
            <a:r>
              <a:rPr lang="en-US" altLang="zh-CN" i="1" dirty="0"/>
              <a:t>... maybe too easy</a:t>
            </a:r>
            <a:r>
              <a:rPr lang="en-US" altLang="zh-CN" i="1" dirty="0" smtClean="0"/>
              <a:t>?</a:t>
            </a:r>
          </a:p>
          <a:p>
            <a:pPr marL="0" indent="0">
              <a:buNone/>
            </a:pPr>
            <a:endParaRPr lang="en-US" altLang="zh-CN" i="1" dirty="0" smtClean="0"/>
          </a:p>
          <a:p>
            <a:pPr marL="0" indent="0">
              <a:buNone/>
            </a:pPr>
            <a:endParaRPr lang="en-US" altLang="zh-CN" i="1" dirty="0"/>
          </a:p>
          <a:p>
            <a:pPr marL="0" indent="0">
              <a:buNone/>
            </a:pPr>
            <a:endParaRPr lang="en-US" altLang="zh-CN" i="1" dirty="0" smtClean="0"/>
          </a:p>
          <a:p>
            <a:pPr marL="0" indent="0">
              <a:buNone/>
            </a:pPr>
            <a:endParaRPr lang="en-US" altLang="zh-CN" i="1" dirty="0" smtClean="0"/>
          </a:p>
          <a:p>
            <a:endParaRPr lang="en-US" altLang="zh-CN" dirty="0" smtClean="0">
              <a:latin typeface="Wingdings"/>
            </a:endParaRPr>
          </a:p>
          <a:p>
            <a:r>
              <a:rPr lang="en-US" altLang="zh-CN" dirty="0" smtClean="0">
                <a:latin typeface="Wingdings"/>
              </a:rPr>
              <a:t></a:t>
            </a:r>
            <a:r>
              <a:rPr lang="en-US" altLang="zh-CN" b="1" dirty="0"/>
              <a:t>There are many pitfalls</a:t>
            </a:r>
            <a:br>
              <a:rPr lang="en-US" altLang="zh-CN" b="1" dirty="0"/>
            </a:br>
            <a:r>
              <a:rPr lang="en-US" altLang="zh-CN" dirty="0"/>
              <a:t>– </a:t>
            </a:r>
            <a:r>
              <a:rPr lang="en-US" altLang="zh-CN" i="1" dirty="0"/>
              <a:t>You need to understand what you’re doing! </a:t>
            </a:r>
            <a:endParaRPr lang="en-US" altLang="zh-CN" dirty="0"/>
          </a:p>
          <a:p>
            <a:endParaRPr kumimoji="1" lang="zh-CN" altLang="en-US" dirty="0"/>
          </a:p>
        </p:txBody>
      </p:sp>
      <p:graphicFrame>
        <p:nvGraphicFramePr>
          <p:cNvPr id="7" name="图表 6"/>
          <p:cNvGraphicFramePr/>
          <p:nvPr>
            <p:extLst>
              <p:ext uri="{D42A27DB-BD31-4B8C-83A1-F6EECF244321}">
                <p14:modId xmlns:p14="http://schemas.microsoft.com/office/powerpoint/2010/main" val="1000937558"/>
              </p:ext>
            </p:extLst>
          </p:nvPr>
        </p:nvGraphicFramePr>
        <p:xfrm>
          <a:off x="609600" y="1905000"/>
          <a:ext cx="8001000" cy="243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62165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3200"/>
            <a:ext cx="8534400" cy="1444752"/>
          </a:xfrm>
        </p:spPr>
        <p:txBody>
          <a:bodyPr>
            <a:normAutofit/>
          </a:bodyPr>
          <a:lstStyle/>
          <a:p>
            <a:r>
              <a:rPr lang="en-US" altLang="zh-CN" sz="4000" dirty="0" smtClean="0">
                <a:solidFill>
                  <a:schemeClr val="tx1"/>
                </a:solidFill>
              </a:rPr>
              <a:t>5.1 </a:t>
            </a:r>
            <a:r>
              <a:rPr lang="en-US" altLang="zh-CN" sz="4000" b="1" dirty="0">
                <a:solidFill>
                  <a:schemeClr val="tx1"/>
                </a:solidFill>
              </a:rPr>
              <a:t>The data mining </a:t>
            </a:r>
            <a:r>
              <a:rPr lang="en-US" altLang="zh-CN" sz="4000" b="1" dirty="0" smtClean="0">
                <a:solidFill>
                  <a:schemeClr val="tx1"/>
                </a:solidFill>
              </a:rPr>
              <a:t>process</a:t>
            </a:r>
            <a:br>
              <a:rPr lang="en-US" altLang="zh-CN" sz="4000" b="1" dirty="0" smtClean="0">
                <a:solidFill>
                  <a:schemeClr val="tx1"/>
                </a:solidFill>
              </a:rPr>
            </a:br>
            <a:endParaRPr lang="zh-CN" altLang="en-US" sz="4000" dirty="0">
              <a:solidFill>
                <a:schemeClr val="tx1"/>
              </a:solidFill>
            </a:endParaRPr>
          </a:p>
        </p:txBody>
      </p:sp>
      <p:sp>
        <p:nvSpPr>
          <p:cNvPr id="4" name="TextBox 3"/>
          <p:cNvSpPr txBox="1"/>
          <p:nvPr/>
        </p:nvSpPr>
        <p:spPr>
          <a:xfrm>
            <a:off x="6972300" y="4003286"/>
            <a:ext cx="4343400" cy="369332"/>
          </a:xfrm>
          <a:prstGeom prst="rect">
            <a:avLst/>
          </a:prstGeom>
          <a:noFill/>
        </p:spPr>
        <p:txBody>
          <a:bodyPr wrap="square" rtlCol="0">
            <a:spAutoFit/>
          </a:bodyPr>
          <a:lstStyle/>
          <a:p>
            <a:r>
              <a:rPr lang="en-US" altLang="zh-CN" dirty="0" smtClean="0"/>
              <a:t>By Hao</a:t>
            </a:r>
            <a:endParaRPr lang="zh-CN" altLang="en-US" dirty="0"/>
          </a:p>
        </p:txBody>
      </p:sp>
    </p:spTree>
    <p:extLst>
      <p:ext uri="{BB962C8B-B14F-4D97-AF65-F5344CB8AC3E}">
        <p14:creationId xmlns:p14="http://schemas.microsoft.com/office/powerpoint/2010/main" val="16787097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dirty="0"/>
              <a:t>Lesson 5.4 SUMMARY</a:t>
            </a:r>
            <a:endParaRPr kumimoji="1" lang="zh-CN" altLang="en-US" dirty="0"/>
          </a:p>
        </p:txBody>
      </p:sp>
      <p:sp>
        <p:nvSpPr>
          <p:cNvPr id="3" name="内容占位符 2"/>
          <p:cNvSpPr>
            <a:spLocks noGrp="1"/>
          </p:cNvSpPr>
          <p:nvPr>
            <p:ph sz="quarter" idx="1"/>
          </p:nvPr>
        </p:nvSpPr>
        <p:spPr/>
        <p:txBody>
          <a:bodyPr/>
          <a:lstStyle/>
          <a:p>
            <a:r>
              <a:rPr lang="en-US" altLang="zh-CN" dirty="0">
                <a:latin typeface="Wingdings"/>
              </a:rPr>
              <a:t></a:t>
            </a:r>
            <a:r>
              <a:rPr lang="en-US" altLang="zh-CN" b="1" dirty="0"/>
              <a:t>Focus on evaluation ... and significance</a:t>
            </a:r>
            <a:br>
              <a:rPr lang="en-US" altLang="zh-CN" b="1" dirty="0"/>
            </a:br>
            <a:r>
              <a:rPr lang="en-US" altLang="zh-CN" dirty="0"/>
              <a:t>– </a:t>
            </a:r>
            <a:r>
              <a:rPr lang="en-US" altLang="zh-CN" i="1" dirty="0"/>
              <a:t>Different algorithms differ in performance – but is it significant?</a:t>
            </a:r>
            <a:endParaRPr kumimoji="1" lang="zh-CN" altLang="en-US" dirty="0"/>
          </a:p>
          <a:p>
            <a:endParaRPr kumimoji="1" lang="zh-CN" altLang="en-US" dirty="0"/>
          </a:p>
        </p:txBody>
      </p:sp>
    </p:spTree>
    <p:extLst>
      <p:ext uri="{BB962C8B-B14F-4D97-AF65-F5344CB8AC3E}">
        <p14:creationId xmlns:p14="http://schemas.microsoft.com/office/powerpoint/2010/main" val="38671322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71878"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7495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Advanced </a:t>
            </a:r>
            <a:r>
              <a:rPr lang="en-US" altLang="zh-CN" dirty="0" err="1"/>
              <a:t>Datamining</a:t>
            </a:r>
            <a:r>
              <a:rPr lang="en-US" altLang="zh-CN" dirty="0"/>
              <a:t> with </a:t>
            </a:r>
            <a:r>
              <a:rPr lang="en-US" altLang="zh-CN" dirty="0" smtClean="0"/>
              <a:t>Weka</a:t>
            </a:r>
            <a:endParaRPr lang="zh-CN" altLang="en-US" dirty="0"/>
          </a:p>
        </p:txBody>
      </p:sp>
      <p:sp>
        <p:nvSpPr>
          <p:cNvPr id="3" name="Content Placeholder 2"/>
          <p:cNvSpPr>
            <a:spLocks noGrp="1"/>
          </p:cNvSpPr>
          <p:nvPr>
            <p:ph sz="quarter" idx="1"/>
          </p:nvPr>
        </p:nvSpPr>
        <p:spPr/>
        <p:txBody>
          <a:bodyPr>
            <a:normAutofit/>
          </a:bodyPr>
          <a:lstStyle/>
          <a:p>
            <a:r>
              <a:rPr lang="en-US" altLang="zh-CN" dirty="0" smtClean="0"/>
              <a:t>Some </a:t>
            </a:r>
            <a:r>
              <a:rPr lang="en-US" altLang="zh-CN" dirty="0"/>
              <a:t>missing parts in the lectures</a:t>
            </a:r>
          </a:p>
          <a:p>
            <a:r>
              <a:rPr lang="en-US" altLang="zh-CN" sz="2800" dirty="0"/>
              <a:t>Filtered Classifier</a:t>
            </a:r>
          </a:p>
          <a:p>
            <a:r>
              <a:rPr lang="en-US" altLang="zh-CN" sz="2800" dirty="0"/>
              <a:t>Cost-sensitive evaluation and classification</a:t>
            </a:r>
          </a:p>
          <a:p>
            <a:r>
              <a:rPr lang="en-US" altLang="zh-CN" sz="2800" dirty="0"/>
              <a:t>Attribute selection</a:t>
            </a:r>
          </a:p>
          <a:p>
            <a:r>
              <a:rPr lang="en-US" altLang="zh-CN" sz="2800" dirty="0"/>
              <a:t>Clustering </a:t>
            </a:r>
          </a:p>
          <a:p>
            <a:r>
              <a:rPr lang="en-US" altLang="zh-CN" sz="2800" dirty="0"/>
              <a:t>Association rules</a:t>
            </a:r>
          </a:p>
          <a:p>
            <a:r>
              <a:rPr lang="en-US" altLang="zh-CN" sz="2800" dirty="0"/>
              <a:t>Text classification</a:t>
            </a:r>
          </a:p>
          <a:p>
            <a:r>
              <a:rPr lang="en-US" altLang="zh-CN" sz="2800" dirty="0"/>
              <a:t>Weka Experimenter</a:t>
            </a:r>
          </a:p>
          <a:p>
            <a:endParaRPr lang="zh-CN" altLang="en-US" dirty="0"/>
          </a:p>
        </p:txBody>
      </p:sp>
    </p:spTree>
    <p:extLst>
      <p:ext uri="{BB962C8B-B14F-4D97-AF65-F5344CB8AC3E}">
        <p14:creationId xmlns:p14="http://schemas.microsoft.com/office/powerpoint/2010/main" val="14968715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Filtered Classifier</a:t>
            </a:r>
            <a:endParaRPr lang="zh-CN" altLang="en-US" dirty="0"/>
          </a:p>
        </p:txBody>
      </p:sp>
      <p:sp>
        <p:nvSpPr>
          <p:cNvPr id="3" name="Content Placeholder 2"/>
          <p:cNvSpPr>
            <a:spLocks noGrp="1"/>
          </p:cNvSpPr>
          <p:nvPr>
            <p:ph sz="quarter" idx="1"/>
          </p:nvPr>
        </p:nvSpPr>
        <p:spPr>
          <a:xfrm>
            <a:off x="301752" y="1527048"/>
            <a:ext cx="3660648" cy="4572000"/>
          </a:xfrm>
        </p:spPr>
        <p:txBody>
          <a:bodyPr/>
          <a:lstStyle/>
          <a:p>
            <a:r>
              <a:rPr lang="en-US" altLang="zh-CN" dirty="0"/>
              <a:t>Filter the training data, not testing data</a:t>
            </a:r>
          </a:p>
          <a:p>
            <a:r>
              <a:rPr lang="en-US" altLang="zh-CN" dirty="0"/>
              <a:t>Why do we need Filtered Classifier?</a:t>
            </a:r>
          </a:p>
          <a:p>
            <a:endParaRPr lang="zh-CN" altLang="en-US" dirty="0"/>
          </a:p>
        </p:txBody>
      </p:sp>
      <p:pic>
        <p:nvPicPr>
          <p:cNvPr id="4" name="Content Placeholder 4"/>
          <p:cNvPicPr>
            <a:picLocks noGrp="1" noChangeAspect="1"/>
          </p:cNvPicPr>
          <p:nvPr/>
        </p:nvPicPr>
        <p:blipFill>
          <a:blip r:embed="rId2"/>
          <a:stretch>
            <a:fillRect/>
          </a:stretch>
        </p:blipFill>
        <p:spPr>
          <a:xfrm>
            <a:off x="5419344" y="1676400"/>
            <a:ext cx="2962656" cy="3864334"/>
          </a:xfrm>
          <a:prstGeom prst="rect">
            <a:avLst/>
          </a:prstGeom>
        </p:spPr>
      </p:pic>
    </p:spTree>
    <p:extLst>
      <p:ext uri="{BB962C8B-B14F-4D97-AF65-F5344CB8AC3E}">
        <p14:creationId xmlns:p14="http://schemas.microsoft.com/office/powerpoint/2010/main" val="39644185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Cost-sensitive evaluation and classification</a:t>
            </a:r>
            <a:endParaRPr lang="zh-CN" altLang="en-US" dirty="0"/>
          </a:p>
        </p:txBody>
      </p:sp>
      <p:sp>
        <p:nvSpPr>
          <p:cNvPr id="3" name="Content Placeholder 2"/>
          <p:cNvSpPr>
            <a:spLocks noGrp="1"/>
          </p:cNvSpPr>
          <p:nvPr>
            <p:ph sz="quarter" idx="1"/>
          </p:nvPr>
        </p:nvSpPr>
        <p:spPr/>
        <p:txBody>
          <a:bodyPr/>
          <a:lstStyle/>
          <a:p>
            <a:r>
              <a:rPr lang="en-US" altLang="zh-CN" dirty="0"/>
              <a:t>Costs of different decisions and different kinds of errors</a:t>
            </a:r>
          </a:p>
          <a:p>
            <a:r>
              <a:rPr lang="en-US" altLang="zh-CN" dirty="0"/>
              <a:t>Costs in </a:t>
            </a:r>
            <a:r>
              <a:rPr lang="en-US" altLang="zh-CN" dirty="0" err="1"/>
              <a:t>datamining</a:t>
            </a:r>
            <a:endParaRPr lang="en-US" altLang="zh-CN" dirty="0"/>
          </a:p>
          <a:p>
            <a:pPr marL="0" indent="0">
              <a:buNone/>
            </a:pPr>
            <a:r>
              <a:rPr lang="en-US" altLang="zh-CN" dirty="0"/>
              <a:t>   Misclassification Costs</a:t>
            </a:r>
          </a:p>
          <a:p>
            <a:pPr marL="0" indent="0">
              <a:buNone/>
            </a:pPr>
            <a:r>
              <a:rPr lang="en-US" altLang="zh-CN" dirty="0"/>
              <a:t>   Test Costs</a:t>
            </a:r>
          </a:p>
          <a:p>
            <a:pPr marL="0" indent="0">
              <a:buNone/>
            </a:pPr>
            <a:r>
              <a:rPr lang="en-US" altLang="zh-CN" dirty="0"/>
              <a:t>   Costs of Cases</a:t>
            </a:r>
          </a:p>
          <a:p>
            <a:pPr marL="0" indent="0">
              <a:buNone/>
            </a:pPr>
            <a:r>
              <a:rPr lang="en-US" altLang="zh-CN" dirty="0"/>
              <a:t>   Computation Costs</a:t>
            </a:r>
          </a:p>
          <a:p>
            <a:endParaRPr lang="zh-CN" altLang="en-US" dirty="0"/>
          </a:p>
        </p:txBody>
      </p:sp>
    </p:spTree>
    <p:extLst>
      <p:ext uri="{BB962C8B-B14F-4D97-AF65-F5344CB8AC3E}">
        <p14:creationId xmlns:p14="http://schemas.microsoft.com/office/powerpoint/2010/main" val="31048903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Attribute Selection</a:t>
            </a:r>
            <a:endParaRPr lang="zh-CN" altLang="en-US" dirty="0"/>
          </a:p>
        </p:txBody>
      </p:sp>
      <p:sp>
        <p:nvSpPr>
          <p:cNvPr id="3" name="Content Placeholder 2"/>
          <p:cNvSpPr>
            <a:spLocks noGrp="1"/>
          </p:cNvSpPr>
          <p:nvPr>
            <p:ph sz="quarter" idx="1"/>
          </p:nvPr>
        </p:nvSpPr>
        <p:spPr/>
        <p:txBody>
          <a:bodyPr/>
          <a:lstStyle/>
          <a:p>
            <a:r>
              <a:rPr lang="en-US" altLang="zh-CN" dirty="0" err="1"/>
              <a:t>Uesful</a:t>
            </a:r>
            <a:r>
              <a:rPr lang="en-US" altLang="zh-CN" dirty="0"/>
              <a:t> parts of Attribute Selection</a:t>
            </a:r>
          </a:p>
          <a:p>
            <a:r>
              <a:rPr lang="en-US" altLang="zh-CN" sz="2800" dirty="0"/>
              <a:t>Select relevant attributes</a:t>
            </a:r>
          </a:p>
          <a:p>
            <a:r>
              <a:rPr lang="en-US" altLang="zh-CN" sz="2800" dirty="0"/>
              <a:t>Remove irrelevant attributes</a:t>
            </a:r>
          </a:p>
          <a:p>
            <a:r>
              <a:rPr lang="en-US" altLang="zh-CN" dirty="0"/>
              <a:t>Reasons for Attribute </a:t>
            </a:r>
            <a:r>
              <a:rPr lang="en-US" altLang="zh-CN" dirty="0" err="1"/>
              <a:t>Selction</a:t>
            </a:r>
            <a:endParaRPr lang="en-US" altLang="zh-CN" dirty="0"/>
          </a:p>
          <a:p>
            <a:r>
              <a:rPr lang="en-US" altLang="zh-CN" sz="2800" dirty="0"/>
              <a:t>Simpler model</a:t>
            </a:r>
          </a:p>
          <a:p>
            <a:r>
              <a:rPr lang="en-US" altLang="zh-CN" sz="2800" dirty="0"/>
              <a:t>More Transparent and easier to understand</a:t>
            </a:r>
          </a:p>
          <a:p>
            <a:r>
              <a:rPr lang="en-US" altLang="zh-CN" sz="2800" dirty="0"/>
              <a:t>Shorter Training time</a:t>
            </a:r>
          </a:p>
          <a:p>
            <a:r>
              <a:rPr lang="en-US" altLang="zh-CN" sz="2800" dirty="0"/>
              <a:t>Knowing which attribute is important</a:t>
            </a:r>
          </a:p>
          <a:p>
            <a:endParaRPr lang="zh-CN" altLang="en-US" dirty="0"/>
          </a:p>
        </p:txBody>
      </p:sp>
    </p:spTree>
    <p:extLst>
      <p:ext uri="{BB962C8B-B14F-4D97-AF65-F5344CB8AC3E}">
        <p14:creationId xmlns:p14="http://schemas.microsoft.com/office/powerpoint/2010/main" val="40912111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Clustering</a:t>
            </a:r>
            <a:endParaRPr lang="zh-CN" altLang="en-US" dirty="0"/>
          </a:p>
        </p:txBody>
      </p:sp>
      <p:sp>
        <p:nvSpPr>
          <p:cNvPr id="3" name="Content Placeholder 2"/>
          <p:cNvSpPr>
            <a:spLocks noGrp="1"/>
          </p:cNvSpPr>
          <p:nvPr>
            <p:ph sz="quarter" idx="1"/>
          </p:nvPr>
        </p:nvSpPr>
        <p:spPr/>
        <p:txBody>
          <a:bodyPr/>
          <a:lstStyle/>
          <a:p>
            <a:r>
              <a:rPr lang="en-US" altLang="zh-CN" dirty="0"/>
              <a:t>Cluster the instances according to their attribute values</a:t>
            </a:r>
          </a:p>
          <a:p>
            <a:r>
              <a:rPr lang="en-US" altLang="zh-CN" dirty="0"/>
              <a:t>Clustering method: k-means </a:t>
            </a:r>
            <a:r>
              <a:rPr lang="en-US" altLang="zh-CN" dirty="0" err="1"/>
              <a:t>k-means</a:t>
            </a:r>
            <a:r>
              <a:rPr lang="en-US" altLang="zh-CN" dirty="0"/>
              <a:t>++</a:t>
            </a:r>
          </a:p>
        </p:txBody>
      </p:sp>
      <p:pic>
        <p:nvPicPr>
          <p:cNvPr id="4" name="Picture 3"/>
          <p:cNvPicPr>
            <a:picLocks noChangeAspect="1"/>
          </p:cNvPicPr>
          <p:nvPr/>
        </p:nvPicPr>
        <p:blipFill>
          <a:blip r:embed="rId2"/>
          <a:stretch>
            <a:fillRect/>
          </a:stretch>
        </p:blipFill>
        <p:spPr>
          <a:xfrm>
            <a:off x="1582733" y="2971800"/>
            <a:ext cx="5949505" cy="3166322"/>
          </a:xfrm>
          <a:prstGeom prst="rect">
            <a:avLst/>
          </a:prstGeom>
        </p:spPr>
      </p:pic>
    </p:spTree>
    <p:extLst>
      <p:ext uri="{BB962C8B-B14F-4D97-AF65-F5344CB8AC3E}">
        <p14:creationId xmlns:p14="http://schemas.microsoft.com/office/powerpoint/2010/main" val="25601151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Experimenter</a:t>
            </a:r>
            <a:endParaRPr lang="zh-CN" altLang="en-US" dirty="0"/>
          </a:p>
        </p:txBody>
      </p:sp>
      <p:sp>
        <p:nvSpPr>
          <p:cNvPr id="3" name="Content Placeholder 2"/>
          <p:cNvSpPr>
            <a:spLocks noGrp="1"/>
          </p:cNvSpPr>
          <p:nvPr>
            <p:ph sz="quarter" idx="1"/>
          </p:nvPr>
        </p:nvSpPr>
        <p:spPr/>
        <p:txBody>
          <a:bodyPr/>
          <a:lstStyle/>
          <a:p>
            <a:endParaRPr lang="zh-CN" altLang="en-US" dirty="0"/>
          </a:p>
        </p:txBody>
      </p:sp>
      <p:pic>
        <p:nvPicPr>
          <p:cNvPr id="4" name="Content Placeholder 3"/>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676400" y="1643743"/>
            <a:ext cx="5867400" cy="4693921"/>
          </a:xfrm>
          <a:prstGeom prst="rect">
            <a:avLst/>
          </a:prstGeom>
        </p:spPr>
      </p:pic>
    </p:spTree>
    <p:extLst>
      <p:ext uri="{BB962C8B-B14F-4D97-AF65-F5344CB8AC3E}">
        <p14:creationId xmlns:p14="http://schemas.microsoft.com/office/powerpoint/2010/main" val="20440244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Experimenter</a:t>
            </a:r>
            <a:endParaRPr lang="zh-CN" altLang="en-US" dirty="0"/>
          </a:p>
        </p:txBody>
      </p:sp>
      <p:sp>
        <p:nvSpPr>
          <p:cNvPr id="3" name="Content Placeholder 2"/>
          <p:cNvSpPr>
            <a:spLocks noGrp="1"/>
          </p:cNvSpPr>
          <p:nvPr>
            <p:ph sz="quarter" idx="1"/>
          </p:nvPr>
        </p:nvSpPr>
        <p:spPr/>
        <p:txBody>
          <a:bodyPr/>
          <a:lstStyle/>
          <a:p>
            <a:endParaRPr lang="zh-CN" altLang="en-US"/>
          </a:p>
        </p:txBody>
      </p:sp>
      <p:pic>
        <p:nvPicPr>
          <p:cNvPr id="4" name="Content Placeholder 3"/>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676400" y="1600200"/>
            <a:ext cx="5810251" cy="4648200"/>
          </a:xfrm>
          <a:prstGeom prst="rect">
            <a:avLst/>
          </a:prstGeom>
        </p:spPr>
      </p:pic>
    </p:spTree>
    <p:extLst>
      <p:ext uri="{BB962C8B-B14F-4D97-AF65-F5344CB8AC3E}">
        <p14:creationId xmlns:p14="http://schemas.microsoft.com/office/powerpoint/2010/main" val="28649261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Experimenter</a:t>
            </a:r>
            <a:endParaRPr lang="zh-CN" altLang="en-US" dirty="0"/>
          </a:p>
        </p:txBody>
      </p:sp>
      <p:sp>
        <p:nvSpPr>
          <p:cNvPr id="3" name="Content Placeholder 2"/>
          <p:cNvSpPr>
            <a:spLocks noGrp="1"/>
          </p:cNvSpPr>
          <p:nvPr>
            <p:ph sz="quarter" idx="1"/>
          </p:nvPr>
        </p:nvSpPr>
        <p:spPr/>
        <p:txBody>
          <a:bodyPr/>
          <a:lstStyle/>
          <a:p>
            <a:endParaRPr lang="zh-CN" altLang="en-US"/>
          </a:p>
        </p:txBody>
      </p:sp>
      <p:pic>
        <p:nvPicPr>
          <p:cNvPr id="5" name="Content Placeholder 3"/>
          <p:cNvPicPr>
            <a:picLocks noGrp="1" noChangeAspect="1"/>
          </p:cNvPicPr>
          <p:nvPr/>
        </p:nvPicPr>
        <p:blipFill>
          <a:blip r:embed="rId2"/>
          <a:stretch>
            <a:fillRect/>
          </a:stretch>
        </p:blipFill>
        <p:spPr>
          <a:xfrm>
            <a:off x="1580554" y="1614487"/>
            <a:ext cx="5982891" cy="4786313"/>
          </a:xfrm>
          <a:prstGeom prst="rect">
            <a:avLst/>
          </a:prstGeom>
        </p:spPr>
      </p:pic>
    </p:spTree>
    <p:extLst>
      <p:ext uri="{BB962C8B-B14F-4D97-AF65-F5344CB8AC3E}">
        <p14:creationId xmlns:p14="http://schemas.microsoft.com/office/powerpoint/2010/main" val="29501785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5.1 </a:t>
            </a:r>
            <a:r>
              <a:rPr lang="en-US" altLang="zh-CN" b="1" dirty="0"/>
              <a:t>The data mining process</a:t>
            </a:r>
            <a:endParaRPr lang="zh-CN" altLang="en-US" dirty="0"/>
          </a:p>
        </p:txBody>
      </p:sp>
      <p:sp>
        <p:nvSpPr>
          <p:cNvPr id="3" name="Content Placeholder 2"/>
          <p:cNvSpPr>
            <a:spLocks noGrp="1"/>
          </p:cNvSpPr>
          <p:nvPr>
            <p:ph sz="quarter" idx="1"/>
          </p:nvPr>
        </p:nvSpPr>
        <p:spPr/>
        <p:txBody>
          <a:bodyPr/>
          <a:lstStyle/>
          <a:p>
            <a:r>
              <a:rPr lang="en-US" altLang="zh-CN" b="1" dirty="0" smtClean="0"/>
              <a:t>Feel Lucky:</a:t>
            </a:r>
          </a:p>
          <a:p>
            <a:r>
              <a:rPr lang="en-US" altLang="zh-CN" dirty="0" smtClean="0"/>
              <a:t>- Weka is not everything I need to talk about in my part (Know how rather why when use Weka)</a:t>
            </a:r>
          </a:p>
          <a:p>
            <a:endParaRPr lang="en-US" altLang="zh-CN" dirty="0"/>
          </a:p>
          <a:p>
            <a:r>
              <a:rPr lang="en-US" altLang="zh-CN" b="1" dirty="0" smtClean="0"/>
              <a:t>Maybe Not so Lucky:</a:t>
            </a:r>
          </a:p>
          <a:p>
            <a:r>
              <a:rPr lang="en-US" altLang="zh-CN" dirty="0" smtClean="0"/>
              <a:t>- Talking about Weka is time-consuming. =)</a:t>
            </a:r>
          </a:p>
        </p:txBody>
      </p:sp>
    </p:spTree>
    <p:extLst>
      <p:ext uri="{BB962C8B-B14F-4D97-AF65-F5344CB8AC3E}">
        <p14:creationId xmlns:p14="http://schemas.microsoft.com/office/powerpoint/2010/main" val="3259191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Acknowledgement</a:t>
            </a:r>
            <a:endParaRPr lang="zh-CN" altLang="en-US" dirty="0"/>
          </a:p>
        </p:txBody>
      </p:sp>
      <p:sp>
        <p:nvSpPr>
          <p:cNvPr id="3" name="Content Placeholder 2"/>
          <p:cNvSpPr>
            <a:spLocks noGrp="1"/>
          </p:cNvSpPr>
          <p:nvPr>
            <p:ph sz="quarter" idx="1"/>
          </p:nvPr>
        </p:nvSpPr>
        <p:spPr/>
        <p:txBody>
          <a:bodyPr/>
          <a:lstStyle/>
          <a:p>
            <a:r>
              <a:rPr lang="en-US" altLang="zh-CN" dirty="0" smtClean="0"/>
              <a:t>Thanks Prof. </a:t>
            </a:r>
            <a:r>
              <a:rPr lang="en-US" altLang="zh-CN" dirty="0"/>
              <a:t>Ian H. </a:t>
            </a:r>
            <a:r>
              <a:rPr lang="en-US" altLang="zh-CN" dirty="0" smtClean="0"/>
              <a:t>Witten and his Weka MOOC direction. </a:t>
            </a:r>
            <a:endParaRPr lang="en-US" altLang="zh-CN" dirty="0"/>
          </a:p>
          <a:p>
            <a:endParaRPr lang="zh-CN" altLang="en-US" dirty="0"/>
          </a:p>
        </p:txBody>
      </p:sp>
      <p:pic>
        <p:nvPicPr>
          <p:cNvPr id="2050" name="Picture 2" descr="http://www.cs.waikato.ac.nz/~ihw/images_scaled/people/ian-closeu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209800"/>
            <a:ext cx="3200400" cy="357907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cs.calstatela.edu/wiki/images/f/f7/Weka_GU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306" y="3124200"/>
            <a:ext cx="3880694" cy="2664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4996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10000birds.com/wp-content/uploads/2012/08/052e-3-211-1024x68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514"/>
            <a:ext cx="10297054"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04800" y="609600"/>
            <a:ext cx="7751317" cy="1754326"/>
          </a:xfrm>
          <a:prstGeom prst="rect">
            <a:avLst/>
          </a:prstGeom>
          <a:noFill/>
        </p:spPr>
        <p:txBody>
          <a:bodyPr wrap="square" lIns="91440" tIns="45720" rIns="91440" bIns="45720">
            <a:spAutoFit/>
          </a:bodyPr>
          <a:lstStyle/>
          <a:p>
            <a:pPr>
              <a:defRPr/>
            </a:pPr>
            <a:r>
              <a:rPr lang="en-US" altLang="zh-CN"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Thank you for your kind attention</a:t>
            </a:r>
          </a:p>
        </p:txBody>
      </p:sp>
    </p:spTree>
    <p:extLst>
      <p:ext uri="{BB962C8B-B14F-4D97-AF65-F5344CB8AC3E}">
        <p14:creationId xmlns:p14="http://schemas.microsoft.com/office/powerpoint/2010/main" val="41493935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From Weka to real life</a:t>
            </a:r>
            <a:endParaRPr lang="en-US" altLang="zh-CN" dirty="0"/>
          </a:p>
        </p:txBody>
      </p:sp>
      <p:sp>
        <p:nvSpPr>
          <p:cNvPr id="3" name="Content Placeholder 2"/>
          <p:cNvSpPr>
            <a:spLocks noGrp="1"/>
          </p:cNvSpPr>
          <p:nvPr>
            <p:ph sz="quarter" idx="1"/>
          </p:nvPr>
        </p:nvSpPr>
        <p:spPr/>
        <p:txBody>
          <a:bodyPr/>
          <a:lstStyle/>
          <a:p>
            <a:r>
              <a:rPr lang="en-US" altLang="zh-CN" dirty="0" smtClean="0"/>
              <a:t>When we use weka for MOOC, we never care about the dataset, as it has been already collected.</a:t>
            </a:r>
            <a:endParaRPr lang="en-US" altLang="zh-C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32" y="3124200"/>
            <a:ext cx="8657143" cy="20190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525" y="3505200"/>
            <a:ext cx="1525875" cy="1473423"/>
          </a:xfrm>
          <a:prstGeom prst="rect">
            <a:avLst/>
          </a:prstGeom>
        </p:spPr>
      </p:pic>
      <p:cxnSp>
        <p:nvCxnSpPr>
          <p:cNvPr id="7" name="Straight Connector 6"/>
          <p:cNvCxnSpPr/>
          <p:nvPr/>
        </p:nvCxnSpPr>
        <p:spPr>
          <a:xfrm>
            <a:off x="260132" y="2895600"/>
            <a:ext cx="8545540" cy="259080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flipV="1">
            <a:off x="301752" y="2895600"/>
            <a:ext cx="8004048" cy="266700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2597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ppt_w</p:attrName>
                                        </p:attrNameLst>
                                      </p:cBhvr>
                                      <p:tavLst>
                                        <p:tav tm="0">
                                          <p:val>
                                            <p:fltVal val="0"/>
                                          </p:val>
                                        </p:tav>
                                        <p:tav tm="100000">
                                          <p:val>
                                            <p:strVal val="#ppt_w"/>
                                          </p:val>
                                        </p:tav>
                                      </p:tavLst>
                                    </p:anim>
                                    <p:anim calcmode="lin" valueType="num">
                                      <p:cBhvr>
                                        <p:cTn id="22" dur="1000" fill="hold"/>
                                        <p:tgtEl>
                                          <p:spTgt spid="5"/>
                                        </p:tgtEl>
                                        <p:attrNameLst>
                                          <p:attrName>ppt_h</p:attrName>
                                        </p:attrNameLst>
                                      </p:cBhvr>
                                      <p:tavLst>
                                        <p:tav tm="0">
                                          <p:val>
                                            <p:fltVal val="0"/>
                                          </p:val>
                                        </p:tav>
                                        <p:tav tm="100000">
                                          <p:val>
                                            <p:strVal val="#ppt_h"/>
                                          </p:val>
                                        </p:tav>
                                      </p:tavLst>
                                    </p:anim>
                                    <p:anim calcmode="lin" valueType="num">
                                      <p:cBhvr>
                                        <p:cTn id="23" dur="1000" fill="hold"/>
                                        <p:tgtEl>
                                          <p:spTgt spid="5"/>
                                        </p:tgtEl>
                                        <p:attrNameLst>
                                          <p:attrName>style.rotation</p:attrName>
                                        </p:attrNameLst>
                                      </p:cBhvr>
                                      <p:tavLst>
                                        <p:tav tm="0">
                                          <p:val>
                                            <p:fltVal val="90"/>
                                          </p:val>
                                        </p:tav>
                                        <p:tav tm="100000">
                                          <p:val>
                                            <p:fltVal val="0"/>
                                          </p:val>
                                        </p:tav>
                                      </p:tavLst>
                                    </p:anim>
                                    <p:animEffect transition="in" filter="fade">
                                      <p:cBhvr>
                                        <p:cTn id="2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Procedures in real life</a:t>
            </a:r>
            <a:endParaRPr lang="zh-CN" altLang="en-US" dirty="0"/>
          </a:p>
        </p:txBody>
      </p:sp>
      <p:sp>
        <p:nvSpPr>
          <p:cNvPr id="3" name="Content Placeholder 2"/>
          <p:cNvSpPr>
            <a:spLocks noGrp="1"/>
          </p:cNvSpPr>
          <p:nvPr>
            <p:ph sz="quarter" idx="1"/>
          </p:nvPr>
        </p:nvSpPr>
        <p:spPr/>
        <p:txBody>
          <a:bodyPr/>
          <a:lstStyle/>
          <a:p>
            <a:r>
              <a:rPr lang="en-US" altLang="zh-CN" b="1" dirty="0" smtClean="0"/>
              <a:t>Why we do data mining in real life?</a:t>
            </a:r>
          </a:p>
          <a:p>
            <a:r>
              <a:rPr lang="en-US" altLang="zh-CN" dirty="0" smtClean="0"/>
              <a:t>- for course projects (This is my current situation)</a:t>
            </a:r>
          </a:p>
          <a:p>
            <a:r>
              <a:rPr lang="en-US" altLang="zh-CN" dirty="0" smtClean="0"/>
              <a:t>- for solving real life problem </a:t>
            </a:r>
          </a:p>
          <a:p>
            <a:r>
              <a:rPr lang="en-US" altLang="zh-CN" dirty="0" smtClean="0"/>
              <a:t>- for fun</a:t>
            </a:r>
          </a:p>
          <a:p>
            <a:r>
              <a:rPr lang="en-US" altLang="zh-CN" dirty="0" smtClean="0"/>
              <a:t>- for …</a:t>
            </a:r>
          </a:p>
          <a:p>
            <a:endParaRPr lang="en-US" altLang="zh-CN" dirty="0"/>
          </a:p>
          <a:p>
            <a:r>
              <a:rPr lang="en-US" altLang="zh-CN" dirty="0" smtClean="0"/>
              <a:t>Now, we have specified our “</a:t>
            </a:r>
            <a:r>
              <a:rPr lang="en-US" altLang="zh-CN" b="1" dirty="0" smtClean="0"/>
              <a:t>question</a:t>
            </a:r>
            <a:r>
              <a:rPr lang="en-US" altLang="zh-CN" dirty="0" smtClean="0"/>
              <a:t>[1]”, then what we do is to </a:t>
            </a:r>
            <a:r>
              <a:rPr lang="en-US" altLang="zh-CN" b="1" dirty="0" smtClean="0"/>
              <a:t>gather the data</a:t>
            </a:r>
            <a:r>
              <a:rPr lang="en-US" altLang="zh-CN" dirty="0" smtClean="0"/>
              <a:t>[2] we need.</a:t>
            </a:r>
            <a:endParaRPr lang="en-US" altLang="zh-CN" dirty="0" smtClean="0"/>
          </a:p>
        </p:txBody>
      </p:sp>
    </p:spTree>
    <p:extLst>
      <p:ext uri="{BB962C8B-B14F-4D97-AF65-F5344CB8AC3E}">
        <p14:creationId xmlns:p14="http://schemas.microsoft.com/office/powerpoint/2010/main" val="5747318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Real life project</a:t>
            </a:r>
            <a:endParaRPr lang="zh-CN" altLang="en-US" b="1" dirty="0"/>
          </a:p>
        </p:txBody>
      </p:sp>
      <p:sp>
        <p:nvSpPr>
          <p:cNvPr id="3" name="Content Placeholder 2"/>
          <p:cNvSpPr>
            <a:spLocks noGrp="1"/>
          </p:cNvSpPr>
          <p:nvPr>
            <p:ph sz="quarter" idx="1"/>
          </p:nvPr>
        </p:nvSpPr>
        <p:spPr/>
        <p:txBody>
          <a:bodyPr>
            <a:normAutofit fontScale="92500" lnSpcReduction="10000"/>
          </a:bodyPr>
          <a:lstStyle/>
          <a:p>
            <a:r>
              <a:rPr lang="en-US" altLang="zh-CN" dirty="0" smtClean="0"/>
              <a:t>This summer vacation, I worked as </a:t>
            </a:r>
            <a:r>
              <a:rPr lang="en-US" altLang="zh-CN" i="1" dirty="0" smtClean="0"/>
              <a:t>volunteer programmer(no payment)</a:t>
            </a:r>
            <a:r>
              <a:rPr lang="en-US" altLang="zh-CN" dirty="0" smtClean="0"/>
              <a:t> for a start-up, whose objective is  to provide </a:t>
            </a:r>
            <a:r>
              <a:rPr lang="en-US" altLang="zh-CN" i="1" u="sng" dirty="0" smtClean="0"/>
              <a:t>article recommendations for developers</a:t>
            </a:r>
            <a:r>
              <a:rPr lang="en-US" altLang="zh-CN" dirty="0" smtClean="0"/>
              <a:t>[1]. </a:t>
            </a:r>
          </a:p>
          <a:p>
            <a:endParaRPr lang="en-US" altLang="zh-CN" dirty="0"/>
          </a:p>
          <a:p>
            <a:r>
              <a:rPr lang="en-US" altLang="zh-CN" dirty="0" smtClean="0"/>
              <a:t>In this case, we must keep our database, which will index all the </a:t>
            </a:r>
            <a:r>
              <a:rPr lang="en-US" altLang="zh-CN" u="sng" dirty="0" smtClean="0"/>
              <a:t>up-to-date articles</a:t>
            </a:r>
            <a:r>
              <a:rPr lang="en-US" altLang="zh-CN" dirty="0" smtClean="0"/>
              <a:t> we gather from the whole Internet(</a:t>
            </a:r>
            <a:r>
              <a:rPr lang="en-US" altLang="zh-CN" dirty="0" err="1" smtClean="0"/>
              <a:t>mongoDB</a:t>
            </a:r>
            <a:r>
              <a:rPr lang="en-US" altLang="zh-CN" dirty="0" smtClean="0"/>
              <a:t>).</a:t>
            </a:r>
          </a:p>
          <a:p>
            <a:endParaRPr lang="en-US" altLang="zh-CN" dirty="0" smtClean="0"/>
          </a:p>
          <a:p>
            <a:r>
              <a:rPr lang="en-US" altLang="zh-CN" dirty="0" smtClean="0"/>
              <a:t>We use many ways to gather articles, and I just focused on one of them – Get articles </a:t>
            </a:r>
            <a:r>
              <a:rPr lang="en-US" altLang="zh-CN" u="sng" dirty="0" smtClean="0"/>
              <a:t>links</a:t>
            </a:r>
            <a:r>
              <a:rPr lang="en-US" altLang="zh-CN" dirty="0" smtClean="0"/>
              <a:t> from influencers’ </a:t>
            </a:r>
            <a:r>
              <a:rPr lang="en-US" altLang="zh-CN" u="sng" dirty="0" smtClean="0"/>
              <a:t>tweets</a:t>
            </a:r>
            <a:r>
              <a:rPr lang="en-US" altLang="zh-CN" dirty="0" smtClean="0"/>
              <a:t> thought APIs.</a:t>
            </a:r>
            <a:endParaRPr lang="en-US" altLang="zh-CN" dirty="0"/>
          </a:p>
          <a:p>
            <a:endParaRPr lang="en-US" altLang="zh-CN" dirty="0" smtClean="0"/>
          </a:p>
        </p:txBody>
      </p:sp>
    </p:spTree>
    <p:extLst>
      <p:ext uri="{BB962C8B-B14F-4D97-AF65-F5344CB8AC3E}">
        <p14:creationId xmlns:p14="http://schemas.microsoft.com/office/powerpoint/2010/main" val="2756397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Procedures in real life</a:t>
            </a:r>
            <a:endParaRPr lang="zh-CN" altLang="en-US" dirty="0"/>
          </a:p>
        </p:txBody>
      </p:sp>
      <p:sp>
        <p:nvSpPr>
          <p:cNvPr id="3" name="Content Placeholder 2"/>
          <p:cNvSpPr>
            <a:spLocks noGrp="1"/>
          </p:cNvSpPr>
          <p:nvPr>
            <p:ph sz="quarter" idx="1"/>
          </p:nvPr>
        </p:nvSpPr>
        <p:spPr/>
        <p:txBody>
          <a:bodyPr>
            <a:normAutofit fontScale="92500" lnSpcReduction="10000"/>
          </a:bodyPr>
          <a:lstStyle/>
          <a:p>
            <a:r>
              <a:rPr lang="en-US" altLang="zh-CN" dirty="0" smtClean="0"/>
              <a:t>Do all the links I gathered work?</a:t>
            </a:r>
          </a:p>
          <a:p>
            <a:r>
              <a:rPr lang="en-US" altLang="zh-CN" b="1" dirty="0" smtClean="0">
                <a:solidFill>
                  <a:srgbClr val="FF0000"/>
                </a:solidFill>
              </a:rPr>
              <a:t> - Never, even I wish they did</a:t>
            </a:r>
          </a:p>
          <a:p>
            <a:endParaRPr lang="en-US" altLang="zh-CN" dirty="0" smtClean="0"/>
          </a:p>
          <a:p>
            <a:r>
              <a:rPr lang="en-US" altLang="zh-CN" dirty="0" smtClean="0"/>
              <a:t>1. Due to algorithm issue, some links I got are in bad format.</a:t>
            </a:r>
          </a:p>
          <a:p>
            <a:r>
              <a:rPr lang="en-US" altLang="zh-CN" dirty="0" smtClean="0"/>
              <a:t>2. Even links </a:t>
            </a:r>
            <a:r>
              <a:rPr lang="en-US" altLang="zh-CN" dirty="0" smtClean="0"/>
              <a:t>are correct, I cannot get articles from all links, as some of them are not links for articles.</a:t>
            </a:r>
          </a:p>
          <a:p>
            <a:r>
              <a:rPr lang="en-US" altLang="zh-CN" dirty="0" smtClean="0"/>
              <a:t>[3. More problems when getting articles from links] </a:t>
            </a:r>
          </a:p>
          <a:p>
            <a:endParaRPr lang="en-US" altLang="zh-CN" dirty="0" smtClean="0"/>
          </a:p>
          <a:p>
            <a:r>
              <a:rPr lang="en-US" altLang="zh-CN" dirty="0" smtClean="0"/>
              <a:t>-- We must do some </a:t>
            </a:r>
            <a:r>
              <a:rPr lang="en-US" altLang="zh-CN" b="1" dirty="0" smtClean="0"/>
              <a:t>clean up</a:t>
            </a:r>
            <a:r>
              <a:rPr lang="en-US" altLang="zh-CN" dirty="0" smtClean="0"/>
              <a:t>[3], after we gathered our data, to better use it.</a:t>
            </a:r>
            <a:endParaRPr lang="en-US" altLang="zh-CN" dirty="0" smtClean="0"/>
          </a:p>
        </p:txBody>
      </p:sp>
    </p:spTree>
    <p:extLst>
      <p:ext uri="{BB962C8B-B14F-4D97-AF65-F5344CB8AC3E}">
        <p14:creationId xmlns:p14="http://schemas.microsoft.com/office/powerpoint/2010/main" val="25076312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Procedures in real life</a:t>
            </a:r>
            <a:endParaRPr lang="zh-CN" altLang="en-US" dirty="0"/>
          </a:p>
        </p:txBody>
      </p:sp>
      <p:sp>
        <p:nvSpPr>
          <p:cNvPr id="3" name="Content Placeholder 2"/>
          <p:cNvSpPr>
            <a:spLocks noGrp="1"/>
          </p:cNvSpPr>
          <p:nvPr>
            <p:ph sz="quarter" idx="1"/>
          </p:nvPr>
        </p:nvSpPr>
        <p:spPr/>
        <p:txBody>
          <a:bodyPr/>
          <a:lstStyle/>
          <a:p>
            <a:r>
              <a:rPr lang="en-US" altLang="zh-CN" dirty="0" smtClean="0"/>
              <a:t>OK, assume that now we have all the [raw] data(articles here) we need.</a:t>
            </a:r>
            <a:endParaRPr lang="en-US" altLang="zh-CN" dirty="0"/>
          </a:p>
          <a:p>
            <a:endParaRPr lang="en-US" altLang="zh-CN" dirty="0" smtClean="0"/>
          </a:p>
          <a:p>
            <a:r>
              <a:rPr lang="en-US" altLang="zh-CN" dirty="0" smtClean="0"/>
              <a:t>The most important jobs comes – one of them is how to </a:t>
            </a:r>
            <a:r>
              <a:rPr lang="en-US" altLang="zh-CN" i="1" u="sng" dirty="0" smtClean="0"/>
              <a:t>rank articles for different keywords</a:t>
            </a:r>
            <a:r>
              <a:rPr lang="en-US" altLang="zh-CN" i="1" dirty="0" smtClean="0"/>
              <a:t> </a:t>
            </a:r>
            <a:r>
              <a:rPr lang="en-US" altLang="zh-CN" dirty="0" smtClean="0"/>
              <a:t>[</a:t>
            </a:r>
            <a:r>
              <a:rPr lang="en-US" altLang="zh-CN" dirty="0" smtClean="0"/>
              <a:t>how to define </a:t>
            </a:r>
            <a:r>
              <a:rPr lang="en-US" altLang="zh-CN" dirty="0" smtClean="0"/>
              <a:t>keywords</a:t>
            </a:r>
            <a:r>
              <a:rPr lang="en-US" altLang="zh-CN" u="sng" dirty="0" smtClean="0"/>
              <a:t> </a:t>
            </a:r>
            <a:r>
              <a:rPr lang="en-US" altLang="zh-CN" dirty="0" smtClean="0"/>
              <a:t>collection]. (It is more about </a:t>
            </a:r>
            <a:r>
              <a:rPr lang="en-US" altLang="zh-CN" dirty="0" smtClean="0"/>
              <a:t>mathematics issue than computer science here, and I did not participate in this part</a:t>
            </a:r>
            <a:r>
              <a:rPr lang="en-US" altLang="zh-CN" dirty="0" smtClean="0"/>
              <a:t>)</a:t>
            </a:r>
          </a:p>
          <a:p>
            <a:endParaRPr lang="en-US" altLang="zh-CN" dirty="0" smtClean="0"/>
          </a:p>
          <a:p>
            <a:r>
              <a:rPr lang="en-US" altLang="zh-CN" b="1" dirty="0" smtClean="0"/>
              <a:t>-- </a:t>
            </a:r>
            <a:r>
              <a:rPr lang="en-US" altLang="zh-CN" b="1" dirty="0" smtClean="0"/>
              <a:t>Define </a:t>
            </a:r>
            <a:r>
              <a:rPr lang="en-US" altLang="zh-CN" b="1" dirty="0"/>
              <a:t>new features</a:t>
            </a:r>
            <a:endParaRPr lang="en-US" altLang="zh-CN" b="1" dirty="0" smtClean="0"/>
          </a:p>
        </p:txBody>
      </p:sp>
    </p:spTree>
    <p:extLst>
      <p:ext uri="{BB962C8B-B14F-4D97-AF65-F5344CB8AC3E}">
        <p14:creationId xmlns:p14="http://schemas.microsoft.com/office/powerpoint/2010/main" val="22607384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Procedures in real life</a:t>
            </a:r>
            <a:endParaRPr lang="zh-CN" altLang="en-US" dirty="0"/>
          </a:p>
        </p:txBody>
      </p:sp>
      <p:sp>
        <p:nvSpPr>
          <p:cNvPr id="3" name="Content Placeholder 2"/>
          <p:cNvSpPr>
            <a:spLocks noGrp="1"/>
          </p:cNvSpPr>
          <p:nvPr>
            <p:ph sz="quarter" idx="1"/>
          </p:nvPr>
        </p:nvSpPr>
        <p:spPr/>
        <p:txBody>
          <a:bodyPr/>
          <a:lstStyle/>
          <a:p>
            <a:r>
              <a:rPr lang="en-US" altLang="zh-CN" dirty="0" smtClean="0"/>
              <a:t>After </a:t>
            </a:r>
            <a:r>
              <a:rPr lang="en-US" altLang="zh-CN" dirty="0"/>
              <a:t>new feature</a:t>
            </a:r>
            <a:r>
              <a:rPr lang="en-US" altLang="zh-CN" b="1" dirty="0">
                <a:solidFill>
                  <a:srgbClr val="FF0000"/>
                </a:solidFill>
              </a:rPr>
              <a:t>s</a:t>
            </a:r>
            <a:r>
              <a:rPr lang="en-US" altLang="zh-CN" dirty="0"/>
              <a:t> </a:t>
            </a:r>
            <a:r>
              <a:rPr lang="en-US" altLang="zh-CN" dirty="0" smtClean="0"/>
              <a:t>defined, the last step is to generate a web app, so that users can enjoy “our” work.</a:t>
            </a:r>
          </a:p>
          <a:p>
            <a:endParaRPr lang="en-US" altLang="zh-CN" dirty="0"/>
          </a:p>
          <a:p>
            <a:r>
              <a:rPr lang="en-US" altLang="zh-CN" dirty="0" smtClean="0"/>
              <a:t>Now the last step of this project is still under construction, which means “we” still need more time to “deploy </a:t>
            </a:r>
            <a:r>
              <a:rPr lang="en-US" altLang="zh-CN" dirty="0"/>
              <a:t>the </a:t>
            </a:r>
            <a:r>
              <a:rPr lang="en-US" altLang="zh-CN" dirty="0" smtClean="0"/>
              <a:t>result”.</a:t>
            </a:r>
            <a:endParaRPr lang="en-US" altLang="zh-CN" dirty="0"/>
          </a:p>
          <a:p>
            <a:endParaRPr lang="en-US" altLang="zh-CN" dirty="0" smtClean="0"/>
          </a:p>
        </p:txBody>
      </p:sp>
      <p:sp>
        <p:nvSpPr>
          <p:cNvPr id="4" name="TextBox 3"/>
          <p:cNvSpPr txBox="1"/>
          <p:nvPr/>
        </p:nvSpPr>
        <p:spPr>
          <a:xfrm>
            <a:off x="4568952" y="5638800"/>
            <a:ext cx="4041648" cy="369332"/>
          </a:xfrm>
          <a:prstGeom prst="rect">
            <a:avLst/>
          </a:prstGeom>
          <a:noFill/>
        </p:spPr>
        <p:txBody>
          <a:bodyPr wrap="square" rtlCol="0">
            <a:spAutoFit/>
          </a:bodyPr>
          <a:lstStyle/>
          <a:p>
            <a:r>
              <a:rPr lang="en-US" altLang="zh-CN" b="1" dirty="0" smtClean="0">
                <a:solidFill>
                  <a:srgbClr val="FF0000"/>
                </a:solidFill>
                <a:latin typeface="Comic Sans MS" panose="030F0702030302020204" pitchFamily="66" charset="0"/>
              </a:rPr>
              <a:t>We will go to section 5.2 now --&gt;</a:t>
            </a:r>
          </a:p>
        </p:txBody>
      </p:sp>
    </p:spTree>
    <p:extLst>
      <p:ext uri="{BB962C8B-B14F-4D97-AF65-F5344CB8AC3E}">
        <p14:creationId xmlns:p14="http://schemas.microsoft.com/office/powerpoint/2010/main" val="2814908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351</TotalTime>
  <Words>1301</Words>
  <Application>Microsoft Office PowerPoint</Application>
  <PresentationFormat>On-screen Show (4:3)</PresentationFormat>
  <Paragraphs>221</Paragraphs>
  <Slides>31</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Avenir Medium</vt:lpstr>
      <vt:lpstr>方正舒体</vt:lpstr>
      <vt:lpstr>宋体</vt:lpstr>
      <vt:lpstr>Arial Rounded MT Bold</vt:lpstr>
      <vt:lpstr>Calibri</vt:lpstr>
      <vt:lpstr>Comic Sans MS</vt:lpstr>
      <vt:lpstr>Georgia</vt:lpstr>
      <vt:lpstr>Times New Roman</vt:lpstr>
      <vt:lpstr>Wingdings</vt:lpstr>
      <vt:lpstr>Wingdings 2</vt:lpstr>
      <vt:lpstr>Civic</vt:lpstr>
      <vt:lpstr>Data Mining with Weka Putting it all together</vt:lpstr>
      <vt:lpstr>5.1 The data mining process </vt:lpstr>
      <vt:lpstr>5.1 The data mining process</vt:lpstr>
      <vt:lpstr>From Weka to real life</vt:lpstr>
      <vt:lpstr>Procedures in real life</vt:lpstr>
      <vt:lpstr>Real life project</vt:lpstr>
      <vt:lpstr>Procedures in real life</vt:lpstr>
      <vt:lpstr>Procedures in real life</vt:lpstr>
      <vt:lpstr>Procedures in real life</vt:lpstr>
      <vt:lpstr>5.2</vt:lpstr>
      <vt:lpstr>5.3 Data mining and ethics </vt:lpstr>
      <vt:lpstr>Information privacy laws</vt:lpstr>
      <vt:lpstr>Anonymization</vt:lpstr>
      <vt:lpstr>The purpose of data mining</vt:lpstr>
      <vt:lpstr>Correlation and Causation</vt:lpstr>
      <vt:lpstr>5.3 Summary</vt:lpstr>
      <vt:lpstr>Lesson 5.4 SUMMARY (Part A)</vt:lpstr>
      <vt:lpstr>Lesson 5.4 SUMMARY</vt:lpstr>
      <vt:lpstr>Lesson 5.4 SUMMARY</vt:lpstr>
      <vt:lpstr>Lesson 5.4 SUMMARY</vt:lpstr>
      <vt:lpstr>PowerPoint Presentation</vt:lpstr>
      <vt:lpstr>Advanced Datamining with Weka</vt:lpstr>
      <vt:lpstr>Filtered Classifier</vt:lpstr>
      <vt:lpstr>Cost-sensitive evaluation and classification</vt:lpstr>
      <vt:lpstr>Attribute Selection</vt:lpstr>
      <vt:lpstr>Clustering</vt:lpstr>
      <vt:lpstr>Experimenter</vt:lpstr>
      <vt:lpstr>Experimenter</vt:lpstr>
      <vt:lpstr>Experimenter</vt:lpstr>
      <vt:lpstr>Acknowledgement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with Weka Putting it all together</dc:title>
  <dc:creator>Yanqing Zhou</dc:creator>
  <cp:lastModifiedBy>hzhou@wpi.edu</cp:lastModifiedBy>
  <cp:revision>162</cp:revision>
  <dcterms:created xsi:type="dcterms:W3CDTF">2006-08-16T00:00:00Z</dcterms:created>
  <dcterms:modified xsi:type="dcterms:W3CDTF">2013-10-14T22:03:42Z</dcterms:modified>
</cp:coreProperties>
</file>