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7" r:id="rId5"/>
    <p:sldId id="259" r:id="rId6"/>
    <p:sldId id="260" r:id="rId7"/>
    <p:sldId id="261"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4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324F3-9AA6-4AFC-9042-5B360F6B012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422194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324F3-9AA6-4AFC-9042-5B360F6B012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47889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324F3-9AA6-4AFC-9042-5B360F6B012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237562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324F3-9AA6-4AFC-9042-5B360F6B012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133062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A324F3-9AA6-4AFC-9042-5B360F6B012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258989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324F3-9AA6-4AFC-9042-5B360F6B012F}"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245353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324F3-9AA6-4AFC-9042-5B360F6B012F}"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161373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324F3-9AA6-4AFC-9042-5B360F6B012F}"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426609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324F3-9AA6-4AFC-9042-5B360F6B012F}"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14242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A324F3-9AA6-4AFC-9042-5B360F6B012F}"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296943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A324F3-9AA6-4AFC-9042-5B360F6B012F}"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43F7B-29C8-4DB6-95C0-54E1E301CA8C}" type="slidenum">
              <a:rPr lang="en-US" smtClean="0"/>
              <a:t>‹#›</a:t>
            </a:fld>
            <a:endParaRPr lang="en-US"/>
          </a:p>
        </p:txBody>
      </p:sp>
    </p:spTree>
    <p:extLst>
      <p:ext uri="{BB962C8B-B14F-4D97-AF65-F5344CB8AC3E}">
        <p14:creationId xmlns:p14="http://schemas.microsoft.com/office/powerpoint/2010/main" val="379454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324F3-9AA6-4AFC-9042-5B360F6B012F}" type="datetimeFigureOut">
              <a:rPr lang="en-US" smtClean="0"/>
              <a:t>8/30/2021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43F7B-29C8-4DB6-95C0-54E1E301CA8C}" type="slidenum">
              <a:rPr lang="en-US" smtClean="0"/>
              <a:t>‹#›</a:t>
            </a:fld>
            <a:endParaRPr lang="en-US"/>
          </a:p>
        </p:txBody>
      </p:sp>
    </p:spTree>
    <p:extLst>
      <p:ext uri="{BB962C8B-B14F-4D97-AF65-F5344CB8AC3E}">
        <p14:creationId xmlns:p14="http://schemas.microsoft.com/office/powerpoint/2010/main" val="179416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AI01rRJH1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architecture</a:t>
            </a:r>
            <a:br>
              <a:rPr lang="en-US" dirty="0" smtClean="0"/>
            </a:br>
            <a:r>
              <a:rPr lang="en-US" dirty="0" smtClean="0"/>
              <a:t>and Design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046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Of Giants: Data Stacks At Facebook, Netflix, </a:t>
            </a:r>
            <a:r>
              <a:rPr lang="en-US" dirty="0" err="1"/>
              <a:t>Airbnb</a:t>
            </a:r>
            <a:r>
              <a:rPr lang="en-US" dirty="0"/>
              <a:t>, And </a:t>
            </a:r>
            <a:r>
              <a:rPr lang="en-US" dirty="0" err="1" smtClean="0"/>
              <a:t>Pinterest</a:t>
            </a:r>
            <a:endParaRPr lang="en-US" dirty="0"/>
          </a:p>
        </p:txBody>
      </p:sp>
      <p:sp>
        <p:nvSpPr>
          <p:cNvPr id="3" name="Content Placeholder 2"/>
          <p:cNvSpPr>
            <a:spLocks noGrp="1"/>
          </p:cNvSpPr>
          <p:nvPr>
            <p:ph idx="1"/>
          </p:nvPr>
        </p:nvSpPr>
        <p:spPr/>
        <p:txBody>
          <a:bodyPr/>
          <a:lstStyle/>
          <a:p>
            <a:r>
              <a:rPr lang="en-US" dirty="0"/>
              <a:t>https://keen.io/blog/architecture-of-giants-data-stacks-at-facebook-netflix-airbnb-and-pinterest/</a:t>
            </a:r>
            <a:endParaRPr lang="en-US" dirty="0"/>
          </a:p>
        </p:txBody>
      </p:sp>
    </p:spTree>
    <p:extLst>
      <p:ext uri="{BB962C8B-B14F-4D97-AF65-F5344CB8AC3E}">
        <p14:creationId xmlns:p14="http://schemas.microsoft.com/office/powerpoint/2010/main" val="3624250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 OF FACEBOOK SCALABLE ARCHITECTURE</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https://www.researchgate.net/publication/262689075_Overview_of_Facebook_scalable_architecture</a:t>
            </a:r>
          </a:p>
          <a:p>
            <a:r>
              <a:rPr lang="en-US" dirty="0" smtClean="0">
                <a:hlinkClick r:id="rId2"/>
              </a:rPr>
              <a:t>https</a:t>
            </a:r>
            <a:r>
              <a:rPr lang="en-US" dirty="0">
                <a:hlinkClick r:id="rId2"/>
              </a:rPr>
              <a:t>://</a:t>
            </a:r>
            <a:r>
              <a:rPr lang="en-US" dirty="0" smtClean="0">
                <a:hlinkClick r:id="rId2"/>
              </a:rPr>
              <a:t>www.youtube.com/watch?v=AI01rRJH1Rg</a:t>
            </a:r>
            <a:endParaRPr lang="en-US" dirty="0" smtClean="0"/>
          </a:p>
          <a:p>
            <a:endParaRPr lang="mn-MN" dirty="0" smtClean="0"/>
          </a:p>
          <a:p>
            <a:r>
              <a:rPr lang="mn-MN" smtClean="0"/>
              <a:t>Дэлгэрэнгүй </a:t>
            </a:r>
            <a:r>
              <a:rPr lang="mn-MN" dirty="0" smtClean="0"/>
              <a:t>тайлбар</a:t>
            </a:r>
          </a:p>
          <a:p>
            <a:r>
              <a:rPr lang="en-US" dirty="0"/>
              <a:t>https://research.fb.com/wp-content/uploads/2020/08/MyRocks-LSM-Tree-Database-Storage-Engine-Serving-Facebooks-Social-Graph.pdf</a:t>
            </a:r>
            <a:endParaRPr lang="en-US" dirty="0" smtClean="0"/>
          </a:p>
          <a:p>
            <a:r>
              <a:rPr lang="en-US" dirty="0"/>
              <a:t>https://www.codekarle.com/system-design/facebook-system-design.html</a:t>
            </a:r>
          </a:p>
          <a:p>
            <a:endParaRPr lang="en-US" dirty="0"/>
          </a:p>
        </p:txBody>
      </p:sp>
    </p:spTree>
    <p:extLst>
      <p:ext uri="{BB962C8B-B14F-4D97-AF65-F5344CB8AC3E}">
        <p14:creationId xmlns:p14="http://schemas.microsoft.com/office/powerpoint/2010/main" val="3169565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826" y="1110731"/>
            <a:ext cx="10515600" cy="4351338"/>
          </a:xfrm>
        </p:spPr>
        <p:txBody>
          <a:bodyPr>
            <a:normAutofit fontScale="92500" lnSpcReduction="20000"/>
          </a:bodyPr>
          <a:lstStyle/>
          <a:p>
            <a:r>
              <a:rPr lang="en-US" dirty="0"/>
              <a:t>what is a software architecture</a:t>
            </a:r>
          </a:p>
          <a:p>
            <a:r>
              <a:rPr lang="en-US" dirty="0"/>
              <a:t>why a software architecture is important</a:t>
            </a:r>
          </a:p>
          <a:p>
            <a:r>
              <a:rPr lang="en-US" dirty="0"/>
              <a:t>the architecture influence cycle</a:t>
            </a:r>
          </a:p>
          <a:p>
            <a:r>
              <a:rPr lang="en-US" dirty="0"/>
              <a:t>the relationships between system qualities and software architectures</a:t>
            </a:r>
          </a:p>
          <a:p>
            <a:r>
              <a:rPr lang="en-US" dirty="0"/>
              <a:t>software architectural patterns and tactics, and their relationship to system qualities</a:t>
            </a:r>
          </a:p>
          <a:p>
            <a:r>
              <a:rPr lang="en-US" dirty="0"/>
              <a:t>attribute-driven design</a:t>
            </a:r>
          </a:p>
          <a:p>
            <a:r>
              <a:rPr lang="en-US" dirty="0"/>
              <a:t>software architecture documentation</a:t>
            </a:r>
          </a:p>
          <a:p>
            <a:r>
              <a:rPr lang="en-US" dirty="0"/>
              <a:t>software architecture evaluation</a:t>
            </a:r>
          </a:p>
          <a:p>
            <a:r>
              <a:rPr lang="en-US" dirty="0"/>
              <a:t>architectural reuse via software product lines</a:t>
            </a:r>
          </a:p>
          <a:p>
            <a:r>
              <a:rPr lang="en-US" dirty="0"/>
              <a:t>architectures in Agile projects</a:t>
            </a:r>
          </a:p>
          <a:p>
            <a:endParaRPr lang="en-US" dirty="0"/>
          </a:p>
        </p:txBody>
      </p:sp>
    </p:spTree>
    <p:extLst>
      <p:ext uri="{BB962C8B-B14F-4D97-AF65-F5344CB8AC3E}">
        <p14:creationId xmlns:p14="http://schemas.microsoft.com/office/powerpoint/2010/main" val="2029855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Design</a:t>
            </a:r>
            <a:r>
              <a:rPr lang="en-US" dirty="0" smtClean="0"/>
              <a:t>?</a:t>
            </a:r>
            <a:endParaRPr lang="en-US" dirty="0"/>
          </a:p>
        </p:txBody>
      </p:sp>
      <p:sp>
        <p:nvSpPr>
          <p:cNvPr id="3" name="Content Placeholder 2"/>
          <p:cNvSpPr>
            <a:spLocks noGrp="1"/>
          </p:cNvSpPr>
          <p:nvPr>
            <p:ph idx="1"/>
          </p:nvPr>
        </p:nvSpPr>
        <p:spPr/>
        <p:txBody>
          <a:bodyPr/>
          <a:lstStyle/>
          <a:p>
            <a:r>
              <a:rPr lang="en-US" dirty="0"/>
              <a:t>Software architecture design is a representation of system which aids in the understanding of how the system will behave.</a:t>
            </a:r>
          </a:p>
          <a:p>
            <a:r>
              <a:rPr lang="en-US" dirty="0"/>
              <a:t>It is a structured framework used to conceptualize software elements, relationships and properties.</a:t>
            </a:r>
          </a:p>
          <a:p>
            <a:r>
              <a:rPr lang="en-US" dirty="0"/>
              <a:t>It serves as the blueprint for both the system and project.</a:t>
            </a:r>
          </a:p>
          <a:p>
            <a:r>
              <a:rPr lang="en-US" dirty="0"/>
              <a:t>Software architecture is used for defining and structuring of a solution which connects technical and operational requirements.</a:t>
            </a:r>
          </a:p>
          <a:p>
            <a:endParaRPr lang="en-US" dirty="0"/>
          </a:p>
        </p:txBody>
      </p:sp>
    </p:spTree>
    <p:extLst>
      <p:ext uri="{BB962C8B-B14F-4D97-AF65-F5344CB8AC3E}">
        <p14:creationId xmlns:p14="http://schemas.microsoft.com/office/powerpoint/2010/main" val="4293748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55717" y="149629"/>
            <a:ext cx="9750828" cy="5985265"/>
          </a:xfrm>
          <a:prstGeom prst="rect">
            <a:avLst/>
          </a:prstGeom>
        </p:spPr>
      </p:pic>
    </p:spTree>
    <p:extLst>
      <p:ext uri="{BB962C8B-B14F-4D97-AF65-F5344CB8AC3E}">
        <p14:creationId xmlns:p14="http://schemas.microsoft.com/office/powerpoint/2010/main" val="29927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 Factors</a:t>
            </a:r>
            <a:endParaRPr lang="en-US" dirty="0"/>
          </a:p>
        </p:txBody>
      </p:sp>
      <p:pic>
        <p:nvPicPr>
          <p:cNvPr id="4" name="Picture 3"/>
          <p:cNvPicPr>
            <a:picLocks noChangeAspect="1"/>
          </p:cNvPicPr>
          <p:nvPr/>
        </p:nvPicPr>
        <p:blipFill>
          <a:blip r:embed="rId2"/>
          <a:stretch>
            <a:fillRect/>
          </a:stretch>
        </p:blipFill>
        <p:spPr>
          <a:xfrm>
            <a:off x="1271847" y="1596044"/>
            <a:ext cx="10081953" cy="4422371"/>
          </a:xfrm>
          <a:prstGeom prst="rect">
            <a:avLst/>
          </a:prstGeom>
        </p:spPr>
      </p:pic>
    </p:spTree>
    <p:extLst>
      <p:ext uri="{BB962C8B-B14F-4D97-AF65-F5344CB8AC3E}">
        <p14:creationId xmlns:p14="http://schemas.microsoft.com/office/powerpoint/2010/main" val="706145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Why is Software Architecture Design important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software should be designed with </a:t>
            </a:r>
            <a:r>
              <a:rPr lang="en-US" b="1" dirty="0"/>
              <a:t>consideration for the user, system and the business goals.</a:t>
            </a:r>
            <a:endParaRPr lang="en-US" dirty="0"/>
          </a:p>
          <a:p>
            <a:r>
              <a:rPr lang="en-US" dirty="0"/>
              <a:t>Software architecture considers </a:t>
            </a:r>
            <a:r>
              <a:rPr lang="en-US" b="1" dirty="0"/>
              <a:t>a design for software to implement its structure according to its rules and requirements.</a:t>
            </a:r>
            <a:endParaRPr lang="en-US" dirty="0"/>
          </a:p>
          <a:p>
            <a:r>
              <a:rPr lang="en-US" dirty="0"/>
              <a:t>Software architecture manifests the </a:t>
            </a:r>
            <a:r>
              <a:rPr lang="en-US" b="1" dirty="0"/>
              <a:t>earlier design decisions</a:t>
            </a:r>
            <a:r>
              <a:rPr lang="en-US" dirty="0"/>
              <a:t> governing the system to be built and can be analyzed.</a:t>
            </a:r>
          </a:p>
          <a:p>
            <a:r>
              <a:rPr lang="en-US" dirty="0"/>
              <a:t>Software architecture considers the </a:t>
            </a:r>
            <a:r>
              <a:rPr lang="en-US" b="1" dirty="0"/>
              <a:t>communication among stakeholders</a:t>
            </a:r>
            <a:r>
              <a:rPr lang="en-US" dirty="0"/>
              <a:t> for mutual understanding, negotiation and agreement.</a:t>
            </a:r>
          </a:p>
          <a:p>
            <a:r>
              <a:rPr lang="en-US" dirty="0"/>
              <a:t>Software architecture constitutes</a:t>
            </a:r>
            <a:r>
              <a:rPr lang="en-US" b="1" dirty="0"/>
              <a:t> transferable abstraction</a:t>
            </a:r>
            <a:r>
              <a:rPr lang="en-US" dirty="0"/>
              <a:t> of a system and can promote large scale reuse.</a:t>
            </a:r>
          </a:p>
          <a:p>
            <a:r>
              <a:rPr lang="en-US" dirty="0"/>
              <a:t>It provides a common language in which different concerns can be expressed.</a:t>
            </a:r>
          </a:p>
          <a:p>
            <a:r>
              <a:rPr lang="en-US" dirty="0"/>
              <a:t>Software architecture focuses on how the major elements and components within an application are used or interacted within the application.</a:t>
            </a:r>
          </a:p>
          <a:p>
            <a:pPr marL="0" indent="0">
              <a:buNone/>
            </a:pPr>
            <a:endParaRPr lang="en-US" dirty="0"/>
          </a:p>
          <a:p>
            <a:endParaRPr lang="en-US" dirty="0"/>
          </a:p>
        </p:txBody>
      </p:sp>
    </p:spTree>
    <p:extLst>
      <p:ext uri="{BB962C8B-B14F-4D97-AF65-F5344CB8AC3E}">
        <p14:creationId xmlns:p14="http://schemas.microsoft.com/office/powerpoint/2010/main" val="360448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Architecture Design has following goals:</a:t>
            </a:r>
            <a:endParaRPr lang="en-US" dirty="0"/>
          </a:p>
        </p:txBody>
      </p:sp>
      <p:sp>
        <p:nvSpPr>
          <p:cNvPr id="3" name="Content Placeholder 2"/>
          <p:cNvSpPr>
            <a:spLocks noGrp="1"/>
          </p:cNvSpPr>
          <p:nvPr>
            <p:ph idx="1"/>
          </p:nvPr>
        </p:nvSpPr>
        <p:spPr/>
        <p:txBody>
          <a:bodyPr/>
          <a:lstStyle/>
          <a:p>
            <a:r>
              <a:rPr lang="en-US" dirty="0"/>
              <a:t>The main important goal of software architecture design is to build the bridge between business and technical requirements.</a:t>
            </a:r>
          </a:p>
          <a:p>
            <a:r>
              <a:rPr lang="en-US" dirty="0"/>
              <a:t>To identify the requirements which affect the basic structure of the application.</a:t>
            </a:r>
          </a:p>
          <a:p>
            <a:r>
              <a:rPr lang="en-US" dirty="0"/>
              <a:t>Consider the overall effect of design decisions.</a:t>
            </a:r>
          </a:p>
          <a:p>
            <a:r>
              <a:rPr lang="en-US" dirty="0"/>
              <a:t>Design should be flexible to handle the changes in user scenarios and requirements.</a:t>
            </a:r>
          </a:p>
          <a:p>
            <a:r>
              <a:rPr lang="en-US" dirty="0"/>
              <a:t>To find the different ways to implement the use cases in the software.</a:t>
            </a:r>
          </a:p>
          <a:p>
            <a:endParaRPr lang="en-US" dirty="0"/>
          </a:p>
        </p:txBody>
      </p:sp>
    </p:spTree>
    <p:extLst>
      <p:ext uri="{BB962C8B-B14F-4D97-AF65-F5344CB8AC3E}">
        <p14:creationId xmlns:p14="http://schemas.microsoft.com/office/powerpoint/2010/main" val="2063661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Software Architecture </a:t>
            </a:r>
            <a:r>
              <a:rPr lang="en-US" dirty="0" smtClean="0"/>
              <a:t>Design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Following are the important principles considered while designing an architecture</a:t>
            </a:r>
            <a:r>
              <a:rPr lang="en-US" b="1" dirty="0" smtClean="0"/>
              <a:t>:</a:t>
            </a:r>
          </a:p>
          <a:p>
            <a:r>
              <a:rPr lang="en-US" dirty="0" smtClean="0"/>
              <a:t>Application </a:t>
            </a:r>
            <a:r>
              <a:rPr lang="en-US" dirty="0"/>
              <a:t>should be flexible to support new changes over time to address requirements and challenges.</a:t>
            </a:r>
          </a:p>
          <a:p>
            <a:r>
              <a:rPr lang="en-US" dirty="0"/>
              <a:t>Use UML (Unified Modeling Language) &amp; visualizations to capture requirements, architectural &amp; design to analyze their impact and to reduce risk.</a:t>
            </a:r>
          </a:p>
          <a:p>
            <a:r>
              <a:rPr lang="en-US" dirty="0"/>
              <a:t>Use models, views, visualizations, collaboration tool of the architecture to communicate &amp; share design efficiently with all the stakeholders and to enable rapid communication of changes to the design.</a:t>
            </a:r>
          </a:p>
          <a:p>
            <a:r>
              <a:rPr lang="en-US" dirty="0"/>
              <a:t>Use proper information to understand the key engineering decisions and the areas where mistakes are most often made. If the decisions are right with use of proper information then the design is more flexible and less likely to be broken by changes.</a:t>
            </a:r>
          </a:p>
          <a:p>
            <a:r>
              <a:rPr lang="en-US" dirty="0"/>
              <a:t>Use Incremental and Iterative testing to improve the architecture.</a:t>
            </a:r>
          </a:p>
          <a:p>
            <a:endParaRPr lang="en-US" dirty="0"/>
          </a:p>
        </p:txBody>
      </p:sp>
    </p:spTree>
    <p:extLst>
      <p:ext uri="{BB962C8B-B14F-4D97-AF65-F5344CB8AC3E}">
        <p14:creationId xmlns:p14="http://schemas.microsoft.com/office/powerpoint/2010/main" val="3683727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011" y="82492"/>
            <a:ext cx="10515600" cy="1325563"/>
          </a:xfrm>
        </p:spPr>
        <p:txBody>
          <a:bodyPr>
            <a:normAutofit/>
          </a:bodyPr>
          <a:lstStyle/>
          <a:p>
            <a:r>
              <a:rPr lang="en-US" sz="3200" b="1" dirty="0"/>
              <a:t>Following are the design principles considered for minimizing cost, maintaining requirements of an architecture,</a:t>
            </a:r>
            <a:endParaRPr lang="en-US" sz="3200" dirty="0"/>
          </a:p>
        </p:txBody>
      </p:sp>
      <p:sp>
        <p:nvSpPr>
          <p:cNvPr id="3" name="Content Placeholder 2"/>
          <p:cNvSpPr>
            <a:spLocks noGrp="1"/>
          </p:cNvSpPr>
          <p:nvPr>
            <p:ph idx="1"/>
          </p:nvPr>
        </p:nvSpPr>
        <p:spPr>
          <a:xfrm>
            <a:off x="622069" y="1218796"/>
            <a:ext cx="10515600" cy="3735590"/>
          </a:xfrm>
        </p:spPr>
        <p:txBody>
          <a:bodyPr>
            <a:noAutofit/>
          </a:bodyPr>
          <a:lstStyle/>
          <a:p>
            <a:r>
              <a:rPr lang="en-US" sz="1800" b="1" dirty="0"/>
              <a:t> Separation of </a:t>
            </a:r>
            <a:r>
              <a:rPr lang="en-US" sz="1800" b="1" dirty="0" err="1"/>
              <a:t>Concerns</a:t>
            </a:r>
            <a:r>
              <a:rPr lang="en-US" sz="1800" dirty="0" err="1"/>
              <a:t>Separation</a:t>
            </a:r>
            <a:r>
              <a:rPr lang="en-US" sz="1800" dirty="0"/>
              <a:t> of concern helps to provide high cohesion and low coupling. It means that to avoid overlapping between the components functionality just divide the components of system into specific features.</a:t>
            </a:r>
          </a:p>
          <a:p>
            <a:r>
              <a:rPr lang="en-US" sz="1800" dirty="0"/>
              <a:t>It helps to avoid the interdependency between components of system which helps to maintain the system easily.</a:t>
            </a:r>
          </a:p>
          <a:p>
            <a:r>
              <a:rPr lang="en-US" sz="1800" b="1" dirty="0"/>
              <a:t>2. Single Responsibility </a:t>
            </a:r>
            <a:r>
              <a:rPr lang="en-US" sz="1800" b="1" dirty="0" err="1"/>
              <a:t>Principle</a:t>
            </a:r>
            <a:r>
              <a:rPr lang="en-US" sz="1800" dirty="0" err="1"/>
              <a:t>Each</a:t>
            </a:r>
            <a:r>
              <a:rPr lang="en-US" sz="1800" dirty="0"/>
              <a:t> component or module of a system has a single specific responsibility which helps user to understand the system and provide integration of the components with other components.</a:t>
            </a:r>
          </a:p>
          <a:p>
            <a:r>
              <a:rPr lang="en-US" sz="1800" dirty="0"/>
              <a:t>Each module should be independent and responsible for only a specific feature of functionality.</a:t>
            </a:r>
          </a:p>
          <a:p>
            <a:r>
              <a:rPr lang="en-US" sz="1800" b="1" dirty="0"/>
              <a:t>3. Principle of Least Knowledge  </a:t>
            </a:r>
            <a:r>
              <a:rPr lang="en-US" sz="1800" dirty="0"/>
              <a:t>Principle of least knowledge is also known as the Law of Demeter or </a:t>
            </a:r>
            <a:r>
              <a:rPr lang="en-US" sz="1800" dirty="0" err="1"/>
              <a:t>LoD</a:t>
            </a:r>
            <a:r>
              <a:rPr lang="en-US" sz="1800" dirty="0"/>
              <a:t>.</a:t>
            </a:r>
          </a:p>
          <a:p>
            <a:r>
              <a:rPr lang="en-US" sz="1800" dirty="0"/>
              <a:t>It avoids interdependency and helps to manage maintainability because the component does not know about internal details of other components or objects.</a:t>
            </a:r>
          </a:p>
          <a:p>
            <a:r>
              <a:rPr lang="en-US" sz="1800" b="1" dirty="0"/>
              <a:t>4. Don't Repeat Yourself (DRY)</a:t>
            </a:r>
            <a:r>
              <a:rPr lang="en-US" sz="1800" dirty="0"/>
              <a:t>DRY specifies that functionality of the components should not be repeated, only a piece of code should be implemented in one component.</a:t>
            </a:r>
          </a:p>
          <a:p>
            <a:r>
              <a:rPr lang="en-US" sz="1800" dirty="0"/>
              <a:t>If the duplication of functionality comes within a single application, it has difficulties in implementing the changes in a system, decreases the clarity and introduces potential inconsistencies.</a:t>
            </a:r>
          </a:p>
          <a:p>
            <a:r>
              <a:rPr lang="en-US" sz="1800" b="1" dirty="0"/>
              <a:t>5. Minimize Upfront </a:t>
            </a:r>
            <a:r>
              <a:rPr lang="en-US" sz="1800" b="1" dirty="0" err="1"/>
              <a:t>Design</a:t>
            </a:r>
            <a:r>
              <a:rPr lang="en-US" sz="1800" dirty="0" err="1"/>
              <a:t>If</a:t>
            </a:r>
            <a:r>
              <a:rPr lang="en-US" sz="1800" dirty="0"/>
              <a:t> the requirements of an application are unclear and there is a possibility that the requirements might get modified then avoid making a large design for the whole system</a:t>
            </a:r>
            <a:r>
              <a:rPr lang="en-US" sz="1800" dirty="0" smtClean="0"/>
              <a:t>.</a:t>
            </a:r>
            <a:endParaRPr lang="en-US" sz="1800" dirty="0"/>
          </a:p>
        </p:txBody>
      </p:sp>
    </p:spTree>
    <p:extLst>
      <p:ext uri="{BB962C8B-B14F-4D97-AF65-F5344CB8AC3E}">
        <p14:creationId xmlns:p14="http://schemas.microsoft.com/office/powerpoint/2010/main" val="339246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415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Software architecture and Design</vt:lpstr>
      <vt:lpstr>PowerPoint Presentation</vt:lpstr>
      <vt:lpstr>What is Software Architecture Design?</vt:lpstr>
      <vt:lpstr>PowerPoint Presentation</vt:lpstr>
      <vt:lpstr>Software architecture Factors</vt:lpstr>
      <vt:lpstr>Why is Software Architecture Design important?</vt:lpstr>
      <vt:lpstr>Software Architecture Design has following goals:</vt:lpstr>
      <vt:lpstr>Principles of Software Architecture Design</vt:lpstr>
      <vt:lpstr>Following are the design principles considered for minimizing cost, maintaining requirements of an architecture,</vt:lpstr>
      <vt:lpstr>Architecture Of Giants: Data Stacks At Facebook, Netflix, Airbnb, And Pinterest</vt:lpstr>
      <vt:lpstr>OVERVIEW OF FACEBOOK SCALABLE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moogii</cp:lastModifiedBy>
  <cp:revision>6</cp:revision>
  <dcterms:created xsi:type="dcterms:W3CDTF">2018-09-05T04:23:14Z</dcterms:created>
  <dcterms:modified xsi:type="dcterms:W3CDTF">2021-08-30T13:57:44Z</dcterms:modified>
</cp:coreProperties>
</file>