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7" r:id="rId5"/>
    <p:sldId id="257" r:id="rId6"/>
    <p:sldId id="263" r:id="rId7"/>
    <p:sldId id="278" r:id="rId8"/>
    <p:sldId id="279" r:id="rId9"/>
    <p:sldId id="281" r:id="rId10"/>
    <p:sldId id="282" r:id="rId11"/>
    <p:sldId id="284" r:id="rId12"/>
    <p:sldId id="283" r:id="rId13"/>
    <p:sldId id="289" r:id="rId14"/>
    <p:sldId id="290" r:id="rId15"/>
    <p:sldId id="291" r:id="rId16"/>
    <p:sldId id="293" r:id="rId17"/>
    <p:sldId id="287" r:id="rId18"/>
    <p:sldId id="288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0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Coral Baas​​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6D4E79-E5AA-47FA-D94F-A529D1EAA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7313" y="702337"/>
            <a:ext cx="5632174" cy="13782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Pivot table </a:t>
            </a:r>
          </a:p>
          <a:p>
            <a:pPr marL="9715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Number of Executives and Section Score</a:t>
            </a:r>
          </a:p>
          <a:p>
            <a:pPr marL="9715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Number of Members and Section Score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nl-NL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CAEF981-DC8A-8381-E3A1-0E0536DE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D581F5-738E-F352-656E-4DD4D49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7745F-BE79-89F6-767B-A5EAFB1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64D4-0BE2-CB77-B2D0-DFF79653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3" t="49468" r="10026" b="14186"/>
          <a:stretch/>
        </p:blipFill>
        <p:spPr>
          <a:xfrm>
            <a:off x="357808" y="1750252"/>
            <a:ext cx="7596809" cy="2491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AEF57-9803-432C-7A32-CD0EBA766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33" t="40769" r="10027" b="20759"/>
          <a:stretch/>
        </p:blipFill>
        <p:spPr>
          <a:xfrm>
            <a:off x="4038600" y="4218471"/>
            <a:ext cx="7795592" cy="26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CAEF981-DC8A-8381-E3A1-0E0536DE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D581F5-738E-F352-656E-4DD4D49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7745F-BE79-89F6-767B-A5EAFB1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5649EF-3234-F73F-8295-719AF4ADA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t="35742" r="34891" b="40865"/>
          <a:stretch/>
        </p:blipFill>
        <p:spPr>
          <a:xfrm>
            <a:off x="1577009" y="2185421"/>
            <a:ext cx="8653670" cy="2487157"/>
          </a:xfrm>
          <a:prstGeom prst="rect">
            <a:avLst/>
          </a:prstGeom>
        </p:spPr>
      </p:pic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4F048289-4766-E39B-A45D-037B28F1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7313" y="702337"/>
            <a:ext cx="5632174" cy="13782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Facet Grid</a:t>
            </a:r>
          </a:p>
          <a:p>
            <a:pPr marL="9715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Number of Executives and Section Score</a:t>
            </a:r>
          </a:p>
          <a:p>
            <a:pPr marL="9715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Number of Members and Section Score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281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CAEF981-DC8A-8381-E3A1-0E0536DE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D581F5-738E-F352-656E-4DD4D49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7745F-BE79-89F6-767B-A5EAFB1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E1D6A8-C6D5-84D6-43C0-88AD29B39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4017" b="58146"/>
          <a:stretch/>
        </p:blipFill>
        <p:spPr bwMode="auto">
          <a:xfrm>
            <a:off x="1537978" y="155713"/>
            <a:ext cx="2436722" cy="654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51B1D67-39D0-97AD-0BAF-3FB56DD81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020" r="-18202" b="30348"/>
          <a:stretch/>
        </p:blipFill>
        <p:spPr bwMode="auto">
          <a:xfrm>
            <a:off x="4585139" y="203407"/>
            <a:ext cx="2743200" cy="64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79634B47-39EB-5D9C-36D2-7FBA6E95A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83560" r="32" b="-1038"/>
          <a:stretch/>
        </p:blipFill>
        <p:spPr bwMode="auto">
          <a:xfrm>
            <a:off x="7402824" y="2302566"/>
            <a:ext cx="2337524" cy="27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7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CAEF981-DC8A-8381-E3A1-0E0536DE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D581F5-738E-F352-656E-4DD4D49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7745F-BE79-89F6-767B-A5EAFB1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1C4323-1390-677D-4985-C74655187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590" b="58454"/>
          <a:stretch/>
        </p:blipFill>
        <p:spPr bwMode="auto">
          <a:xfrm>
            <a:off x="1586949" y="136524"/>
            <a:ext cx="2563775" cy="62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6CE4A4A-0141-EE07-F851-86A04D9AC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5" b="16371"/>
          <a:stretch/>
        </p:blipFill>
        <p:spPr bwMode="auto">
          <a:xfrm>
            <a:off x="4697895" y="157872"/>
            <a:ext cx="2232991" cy="62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2ADCE09-649E-F2A2-CAB8-BEAD5C93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5"/>
          <a:stretch/>
        </p:blipFill>
        <p:spPr bwMode="auto">
          <a:xfrm>
            <a:off x="7478057" y="4306957"/>
            <a:ext cx="2241170" cy="241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3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350F64C-BDEF-21D4-63AB-81654DDD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781820"/>
            <a:ext cx="4625009" cy="1682434"/>
          </a:xfrm>
        </p:spPr>
        <p:txBody>
          <a:bodyPr/>
          <a:lstStyle/>
          <a:p>
            <a:r>
              <a:rPr lang="es-BO" dirty="0"/>
              <a:t>4. </a:t>
            </a:r>
            <a:r>
              <a:rPr lang="es-BO" dirty="0" err="1"/>
              <a:t>Identify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top 5 </a:t>
            </a:r>
            <a:r>
              <a:rPr lang="es-BO" dirty="0" err="1"/>
              <a:t>crops</a:t>
            </a:r>
            <a:r>
              <a:rPr lang="es-BO" dirty="0"/>
              <a:t> </a:t>
            </a:r>
            <a:r>
              <a:rPr lang="es-BO" dirty="0" err="1"/>
              <a:t>according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total </a:t>
            </a:r>
            <a:r>
              <a:rPr lang="es-BO" dirty="0" err="1"/>
              <a:t>number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members</a:t>
            </a:r>
            <a:r>
              <a:rPr lang="es-BO" dirty="0"/>
              <a:t> in Cote </a:t>
            </a:r>
            <a:r>
              <a:rPr lang="es-BO" dirty="0" err="1"/>
              <a:t>d’ivoire</a:t>
            </a:r>
            <a:r>
              <a:rPr lang="es-BO" dirty="0"/>
              <a:t> - Total Score</a:t>
            </a:r>
            <a:endParaRPr lang="nl-NL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CAEF981-DC8A-8381-E3A1-0E0536DE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D581F5-738E-F352-656E-4DD4D49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7745F-BE79-89F6-767B-A5EAFB1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AF24E-706E-407A-E654-017837074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8" t="24142" r="9565" b="18438"/>
          <a:stretch/>
        </p:blipFill>
        <p:spPr>
          <a:xfrm>
            <a:off x="636103" y="2603017"/>
            <a:ext cx="10217427" cy="4067795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6D4E79-E5AA-47FA-D94F-A529D1EAA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0469" y="808354"/>
            <a:ext cx="4943061" cy="1794664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dirty="0" err="1"/>
              <a:t>Filtering</a:t>
            </a:r>
            <a:r>
              <a:rPr lang="es-BO" dirty="0"/>
              <a:t> in </a:t>
            </a:r>
            <a:r>
              <a:rPr lang="es-BO" dirty="0" err="1"/>
              <a:t>the</a:t>
            </a:r>
            <a:r>
              <a:rPr lang="es-BO" dirty="0"/>
              <a:t> original </a:t>
            </a:r>
            <a:r>
              <a:rPr lang="es-BO" dirty="0" err="1"/>
              <a:t>df</a:t>
            </a:r>
            <a:r>
              <a:rPr lang="es-BO" dirty="0"/>
              <a:t> country Cote </a:t>
            </a:r>
            <a:r>
              <a:rPr lang="es-BO" dirty="0" err="1"/>
              <a:t>d’Ivoire</a:t>
            </a:r>
            <a:endParaRPr lang="es-BO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dirty="0" err="1"/>
              <a:t>Dropping</a:t>
            </a:r>
            <a:r>
              <a:rPr lang="es-BO" dirty="0"/>
              <a:t> </a:t>
            </a:r>
            <a:r>
              <a:rPr lang="es-BO" dirty="0" err="1"/>
              <a:t>duplicates</a:t>
            </a:r>
            <a:r>
              <a:rPr lang="es-BO" dirty="0"/>
              <a:t> (id, </a:t>
            </a:r>
            <a:r>
              <a:rPr lang="es-BO" dirty="0" err="1"/>
              <a:t>product</a:t>
            </a:r>
            <a:r>
              <a:rPr lang="es-BO" dirty="0"/>
              <a:t>)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FF0000"/>
                </a:solidFill>
              </a:rPr>
              <a:t>Each id has more than one product. The number of members is per id but not per product.</a:t>
            </a:r>
          </a:p>
        </p:txBody>
      </p:sp>
    </p:spTree>
    <p:extLst>
      <p:ext uri="{BB962C8B-B14F-4D97-AF65-F5344CB8AC3E}">
        <p14:creationId xmlns:p14="http://schemas.microsoft.com/office/powerpoint/2010/main" val="23663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CAEF981-DC8A-8381-E3A1-0E0536DE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D581F5-738E-F352-656E-4DD4D49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7745F-BE79-89F6-767B-A5EAFB1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6D4E79-E5AA-47FA-D94F-A529D1EAA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0469" y="808353"/>
            <a:ext cx="4843255" cy="18950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dirty="0"/>
              <a:t>Group by product and sum the number of members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Filtering the top 5 crops in the </a:t>
            </a:r>
            <a:r>
              <a:rPr lang="en-US" dirty="0" err="1"/>
              <a:t>df_cd</a:t>
            </a:r>
            <a:r>
              <a:rPr lang="en-US" dirty="0"/>
              <a:t> (Cote d'Ivoire) and include the Total Score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# Visualize 5 Top Crops Vs. Total Score - Cote d'Ivoire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0D795-1719-9B17-659F-0CBC2769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9" t="44055" r="9021" b="5679"/>
          <a:stretch/>
        </p:blipFill>
        <p:spPr>
          <a:xfrm>
            <a:off x="1113182" y="2807114"/>
            <a:ext cx="9965635" cy="3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181C9-1017-FCE2-3535-00B3E97B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3" t="25495" r="8370" b="47825"/>
          <a:stretch/>
        </p:blipFill>
        <p:spPr>
          <a:xfrm>
            <a:off x="695739" y="265045"/>
            <a:ext cx="9978887" cy="1828800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EBD7C82-986B-854D-4BE4-DF659D74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6" y="2216289"/>
            <a:ext cx="5865122" cy="45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1700093-3258-8856-A99F-DE23C7007143}"/>
              </a:ext>
            </a:extLst>
          </p:cNvPr>
          <p:cNvSpPr txBox="1">
            <a:spLocks/>
          </p:cNvSpPr>
          <p:nvPr/>
        </p:nvSpPr>
        <p:spPr>
          <a:xfrm>
            <a:off x="6742561" y="2478157"/>
            <a:ext cx="4943061" cy="216010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sz="1600" dirty="0"/>
              <a:t>Cocoa has more </a:t>
            </a:r>
            <a:r>
              <a:rPr lang="es-BO" sz="1600" dirty="0" err="1"/>
              <a:t>members</a:t>
            </a:r>
            <a:r>
              <a:rPr lang="es-BO" sz="1600" dirty="0"/>
              <a:t> and </a:t>
            </a:r>
            <a:r>
              <a:rPr lang="es-BO" sz="1600" dirty="0" err="1"/>
              <a:t>good</a:t>
            </a:r>
            <a:r>
              <a:rPr lang="es-BO" sz="1600" dirty="0"/>
              <a:t> 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sz="1600" dirty="0" err="1"/>
              <a:t>Cassava</a:t>
            </a:r>
            <a:r>
              <a:rPr lang="es-BO" sz="1600" dirty="0"/>
              <a:t> has a </a:t>
            </a:r>
            <a:r>
              <a:rPr lang="es-BO" sz="1600" dirty="0" err="1"/>
              <a:t>lot</a:t>
            </a:r>
            <a:r>
              <a:rPr lang="es-BO" sz="1600" dirty="0"/>
              <a:t> </a:t>
            </a:r>
            <a:r>
              <a:rPr lang="es-BO" sz="1600" dirty="0" err="1"/>
              <a:t>members</a:t>
            </a:r>
            <a:r>
              <a:rPr lang="es-BO" sz="1600" dirty="0"/>
              <a:t> </a:t>
            </a:r>
            <a:r>
              <a:rPr lang="es-BO" sz="1600" dirty="0" err="1"/>
              <a:t>but</a:t>
            </a:r>
            <a:r>
              <a:rPr lang="es-BO" sz="1600" dirty="0"/>
              <a:t> </a:t>
            </a:r>
            <a:r>
              <a:rPr lang="es-BO" sz="1600" dirty="0" err="1"/>
              <a:t>low</a:t>
            </a:r>
            <a:r>
              <a:rPr lang="es-BO" sz="1600" dirty="0"/>
              <a:t> score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sz="1600" dirty="0"/>
              <a:t>Cocoa </a:t>
            </a:r>
            <a:r>
              <a:rPr lang="es-BO" sz="1600" dirty="0" err="1"/>
              <a:t>is</a:t>
            </a:r>
            <a:r>
              <a:rPr lang="es-BO" sz="1600" dirty="0"/>
              <a:t> a </a:t>
            </a:r>
            <a:r>
              <a:rPr lang="es-BO" sz="1600" dirty="0" err="1"/>
              <a:t>money</a:t>
            </a:r>
            <a:r>
              <a:rPr lang="es-BO" sz="1600" dirty="0"/>
              <a:t> </a:t>
            </a:r>
            <a:r>
              <a:rPr lang="es-BO" sz="1600" dirty="0" err="1"/>
              <a:t>crop</a:t>
            </a:r>
            <a:r>
              <a:rPr lang="es-BO" sz="1600" dirty="0"/>
              <a:t> (</a:t>
            </a:r>
            <a:r>
              <a:rPr lang="es-BO" sz="1600" dirty="0" err="1"/>
              <a:t>export</a:t>
            </a:r>
            <a:r>
              <a:rPr lang="es-BO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sz="1600" dirty="0" err="1"/>
              <a:t>Cassava</a:t>
            </a:r>
            <a:r>
              <a:rPr lang="es-BO" sz="1600" dirty="0"/>
              <a:t> </a:t>
            </a:r>
            <a:r>
              <a:rPr lang="es-BO" sz="1600" dirty="0" err="1"/>
              <a:t>is</a:t>
            </a:r>
            <a:r>
              <a:rPr lang="es-BO" sz="1600" dirty="0"/>
              <a:t> </a:t>
            </a:r>
            <a:r>
              <a:rPr lang="es-BO" sz="1600" dirty="0" err="1"/>
              <a:t>for</a:t>
            </a:r>
            <a:r>
              <a:rPr lang="es-BO" sz="1600" dirty="0"/>
              <a:t> a local </a:t>
            </a:r>
            <a:r>
              <a:rPr lang="es-BO" sz="1600" dirty="0" err="1"/>
              <a:t>consumption</a:t>
            </a:r>
            <a:endParaRPr lang="es-BO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sz="1600" dirty="0" err="1"/>
              <a:t>Other</a:t>
            </a:r>
            <a:r>
              <a:rPr lang="es-BO" sz="1600" dirty="0"/>
              <a:t> </a:t>
            </a:r>
            <a:r>
              <a:rPr lang="es-BO" sz="1600" dirty="0" err="1"/>
              <a:t>crops</a:t>
            </a:r>
            <a:r>
              <a:rPr lang="es-BO" sz="1600" dirty="0"/>
              <a:t> </a:t>
            </a:r>
            <a:r>
              <a:rPr lang="es-BO" sz="1600" dirty="0" err="1"/>
              <a:t>have</a:t>
            </a:r>
            <a:r>
              <a:rPr lang="es-BO" sz="1600" dirty="0"/>
              <a:t> </a:t>
            </a:r>
            <a:r>
              <a:rPr lang="es-BO" sz="1600" dirty="0" err="1"/>
              <a:t>less</a:t>
            </a:r>
            <a:r>
              <a:rPr lang="es-BO" sz="1600" dirty="0"/>
              <a:t> </a:t>
            </a:r>
            <a:r>
              <a:rPr lang="es-BO" sz="1600" dirty="0" err="1"/>
              <a:t>members</a:t>
            </a:r>
            <a:r>
              <a:rPr lang="es-BO" sz="1600" dirty="0"/>
              <a:t> and </a:t>
            </a:r>
            <a:r>
              <a:rPr lang="es-BO" sz="1600" dirty="0" err="1"/>
              <a:t>their</a:t>
            </a:r>
            <a:r>
              <a:rPr lang="es-BO" sz="1600" dirty="0"/>
              <a:t> score </a:t>
            </a:r>
            <a:r>
              <a:rPr lang="es-BO" sz="1600" dirty="0" err="1"/>
              <a:t>is</a:t>
            </a:r>
            <a:r>
              <a:rPr lang="es-BO" sz="1600" dirty="0"/>
              <a:t> </a:t>
            </a:r>
            <a:r>
              <a:rPr lang="es-BO" sz="1600" dirty="0" err="1"/>
              <a:t>low</a:t>
            </a:r>
            <a:r>
              <a:rPr lang="es-BO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7052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808353"/>
            <a:ext cx="3180521" cy="1682433"/>
          </a:xfrm>
        </p:spPr>
        <p:txBody>
          <a:bodyPr/>
          <a:lstStyle/>
          <a:p>
            <a:r>
              <a:rPr lang="en-US" dirty="0"/>
              <a:t>1. Identify </a:t>
            </a:r>
            <a:br>
              <a:rPr lang="en-US" dirty="0"/>
            </a:br>
            <a:r>
              <a:rPr lang="en-US" dirty="0"/>
              <a:t>top 3 male and female-led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Read the file in Python (</a:t>
            </a:r>
            <a:r>
              <a:rPr lang="en-US" dirty="0" err="1"/>
              <a:t>jupyter</a:t>
            </a:r>
            <a:r>
              <a:rPr lang="en-US" dirty="0"/>
              <a:t> notebook) with pandas.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Overview of the data base (4704 rows x 12 columns).</a:t>
            </a:r>
          </a:p>
          <a:p>
            <a:pPr marL="1485900" lvl="2" indent="-342900"/>
            <a:r>
              <a:rPr lang="en-US" sz="1600" dirty="0"/>
              <a:t>Duplicate rows  (id 4677 has 96 rows)</a:t>
            </a:r>
          </a:p>
          <a:p>
            <a:pPr marL="1485900" lvl="2" indent="-342900"/>
            <a:r>
              <a:rPr lang="en-US" sz="1600" dirty="0"/>
              <a:t>More than one product per id</a:t>
            </a:r>
          </a:p>
          <a:p>
            <a:pPr marL="1485900" lvl="2" indent="-342900"/>
            <a:r>
              <a:rPr lang="en-US" sz="1600" dirty="0"/>
              <a:t>Each product was evaluated (sub-dimensions </a:t>
            </a:r>
            <a:r>
              <a:rPr lang="en-US" sz="1600" dirty="0" err="1"/>
              <a:t>SCOPEinsight</a:t>
            </a:r>
            <a:r>
              <a:rPr lang="en-US" sz="1600" dirty="0"/>
              <a:t>)</a:t>
            </a:r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7FC58-D0C9-E1C4-5E6F-6DC2B79AC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3" t="26655" r="8804" b="7294"/>
          <a:stretch/>
        </p:blipFill>
        <p:spPr>
          <a:xfrm>
            <a:off x="1417982" y="2612589"/>
            <a:ext cx="9104244" cy="41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1" y="652826"/>
            <a:ext cx="3614245" cy="426393"/>
          </a:xfrm>
        </p:spPr>
        <p:txBody>
          <a:bodyPr/>
          <a:lstStyle/>
          <a:p>
            <a:r>
              <a:rPr lang="en-US" dirty="0"/>
              <a:t>1 drop duplicates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1" y="2153959"/>
            <a:ext cx="3433138" cy="428891"/>
          </a:xfrm>
        </p:spPr>
        <p:txBody>
          <a:bodyPr/>
          <a:lstStyle/>
          <a:p>
            <a:r>
              <a:rPr lang="en-US" dirty="0"/>
              <a:t>2 Create two columns</a:t>
            </a:r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24" name="Footer Placeholder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F29A1B-9B6D-0895-87F8-72FCCDF61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3" t="14684" r="36542" b="78444"/>
          <a:stretch/>
        </p:blipFill>
        <p:spPr>
          <a:xfrm>
            <a:off x="3632893" y="1103494"/>
            <a:ext cx="8424786" cy="630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68894E-94C3-7C36-716B-4BAF2D42C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7" t="37656" r="11460" b="37280"/>
          <a:stretch/>
        </p:blipFill>
        <p:spPr>
          <a:xfrm>
            <a:off x="292798" y="2893200"/>
            <a:ext cx="11774953" cy="21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8600" y="485546"/>
            <a:ext cx="3433138" cy="428891"/>
          </a:xfrm>
        </p:spPr>
        <p:txBody>
          <a:bodyPr/>
          <a:lstStyle/>
          <a:p>
            <a:r>
              <a:rPr lang="en-US" dirty="0"/>
              <a:t>3 create two data frames</a:t>
            </a:r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24" name="Footer Placeholder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42B2-3D35-8DC0-6C18-E3B364153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8" t="19407" r="8479" b="10706"/>
          <a:stretch/>
        </p:blipFill>
        <p:spPr>
          <a:xfrm>
            <a:off x="846188" y="1033704"/>
            <a:ext cx="10559150" cy="504904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FC6F67-E5BC-B8D3-A697-17496768BF07}"/>
              </a:ext>
            </a:extLst>
          </p:cNvPr>
          <p:cNvSpPr/>
          <p:nvPr/>
        </p:nvSpPr>
        <p:spPr>
          <a:xfrm>
            <a:off x="3697357" y="1524001"/>
            <a:ext cx="463826" cy="190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F802E-E316-459B-C55D-820DA10D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57" y="4162342"/>
            <a:ext cx="47552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6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97357" y="485547"/>
            <a:ext cx="7656443" cy="473546"/>
          </a:xfrm>
        </p:spPr>
        <p:txBody>
          <a:bodyPr/>
          <a:lstStyle/>
          <a:p>
            <a:r>
              <a:rPr lang="en-US" dirty="0"/>
              <a:t>4 retrieve values  of the column products - two new DF</a:t>
            </a:r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24" name="Footer Placeholder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186F6-4E7C-150C-1BF1-105AE27FD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9" t="25919" r="28917" b="34949"/>
          <a:stretch/>
        </p:blipFill>
        <p:spPr>
          <a:xfrm>
            <a:off x="3772728" y="1152937"/>
            <a:ext cx="8153400" cy="2941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4CE24-5567-53C8-BEAD-0B3944F6B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7" t="22984" r="31740" b="36833"/>
          <a:stretch/>
        </p:blipFill>
        <p:spPr>
          <a:xfrm>
            <a:off x="644386" y="3617933"/>
            <a:ext cx="7076661" cy="27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1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9BD22A-9833-8A31-2D61-5C797DA23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9" t="39129" r="14891" b="28004"/>
          <a:stretch/>
        </p:blipFill>
        <p:spPr>
          <a:xfrm>
            <a:off x="725339" y="1351720"/>
            <a:ext cx="9144000" cy="2252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758AF-83FA-954F-957C-BD970DBE5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1" t="18342" r="12391" b="44539"/>
          <a:stretch/>
        </p:blipFill>
        <p:spPr>
          <a:xfrm>
            <a:off x="725339" y="3763617"/>
            <a:ext cx="9369287" cy="254441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9CAD207-F2A8-C72B-19D7-FC58A5E8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7" y="446473"/>
            <a:ext cx="2285471" cy="640698"/>
          </a:xfrm>
        </p:spPr>
        <p:txBody>
          <a:bodyPr/>
          <a:lstStyle/>
          <a:p>
            <a:r>
              <a:rPr lang="es-BO" dirty="0"/>
              <a:t>First result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70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808353"/>
            <a:ext cx="3180521" cy="1682433"/>
          </a:xfrm>
        </p:spPr>
        <p:txBody>
          <a:bodyPr/>
          <a:lstStyle/>
          <a:p>
            <a:r>
              <a:rPr lang="en-US" dirty="0"/>
              <a:t>2. Comparative analysis based on </a:t>
            </a:r>
            <a:r>
              <a:rPr lang="en-US" dirty="0" err="1"/>
              <a:t>scopeinsight</a:t>
            </a:r>
            <a:r>
              <a:rPr lang="en-US" dirty="0"/>
              <a:t> dimensions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Recover the duplicates (</a:t>
            </a:r>
            <a:r>
              <a:rPr lang="en-US" dirty="0" err="1"/>
              <a:t>df</a:t>
            </a:r>
            <a:r>
              <a:rPr lang="en-US" dirty="0"/>
              <a:t> original)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Previous result convert in lists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Create two new data frames filtering the 8 dimensions </a:t>
            </a:r>
            <a:r>
              <a:rPr lang="en-US" sz="1600" dirty="0" err="1"/>
              <a:t>SCOPEinsight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Visualize (</a:t>
            </a:r>
            <a:r>
              <a:rPr lang="en-US" sz="1600" dirty="0" err="1"/>
              <a:t>sns.barplot</a:t>
            </a:r>
            <a:r>
              <a:rPr lang="en-US" sz="1600" dirty="0"/>
              <a:t>)</a:t>
            </a:r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04429-8E77-0021-7E41-5AA9C10D3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4" t="34002" r="8479" b="52837"/>
          <a:stretch/>
        </p:blipFill>
        <p:spPr>
          <a:xfrm>
            <a:off x="1106556" y="3468134"/>
            <a:ext cx="9978888" cy="902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72E28-BD02-DA0D-DF54-A0AC9AE83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6" t="58168" r="9076" b="28671"/>
          <a:stretch/>
        </p:blipFill>
        <p:spPr>
          <a:xfrm>
            <a:off x="1106555" y="5046259"/>
            <a:ext cx="9978889" cy="9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F1385A-C1DB-E52B-EAD2-6576E88F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28" y="0"/>
            <a:ext cx="7111655" cy="35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F244D0-D125-3981-4B3E-76296083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56" y="3438939"/>
            <a:ext cx="7111655" cy="35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4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350F64C-BDEF-21D4-63AB-81654DDD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781820"/>
            <a:ext cx="4625009" cy="1682434"/>
          </a:xfrm>
        </p:spPr>
        <p:txBody>
          <a:bodyPr/>
          <a:lstStyle/>
          <a:p>
            <a:r>
              <a:rPr lang="es-BO" dirty="0"/>
              <a:t>3. </a:t>
            </a:r>
            <a:r>
              <a:rPr lang="es-BO" dirty="0" err="1"/>
              <a:t>Significant</a:t>
            </a:r>
            <a:r>
              <a:rPr lang="es-BO" dirty="0"/>
              <a:t> </a:t>
            </a:r>
            <a:r>
              <a:rPr lang="es-BO" dirty="0" err="1"/>
              <a:t>correlation</a:t>
            </a:r>
            <a:r>
              <a:rPr lang="es-BO" dirty="0"/>
              <a:t>  #Executives and #members - </a:t>
            </a:r>
            <a:r>
              <a:rPr lang="es-BO" dirty="0" err="1"/>
              <a:t>scopeinsight</a:t>
            </a:r>
            <a:r>
              <a:rPr lang="es-BO" dirty="0"/>
              <a:t> </a:t>
            </a:r>
            <a:r>
              <a:rPr lang="es-BO" dirty="0" err="1"/>
              <a:t>dimensions</a:t>
            </a:r>
            <a:endParaRPr lang="nl-N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6D4E79-E5AA-47FA-D94F-A529D1EAA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0469" y="808353"/>
            <a:ext cx="4843255" cy="16824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Drop duplicates per id and section title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Filtering in df3 the </a:t>
            </a:r>
            <a:r>
              <a:rPr lang="en-US" dirty="0" err="1"/>
              <a:t>SCOPEinsight’s</a:t>
            </a:r>
            <a:r>
              <a:rPr lang="en-US" dirty="0"/>
              <a:t> 8 dimensions (</a:t>
            </a:r>
            <a:r>
              <a:rPr lang="en-US" dirty="0" err="1"/>
              <a:t>section_title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nl-NL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CAEF981-DC8A-8381-E3A1-0E0536DE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D581F5-738E-F352-656E-4DD4D49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7745F-BE79-89F6-767B-A5EAFB1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72305F-ED3B-F0AC-85E0-7AA1C83C4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4" t="39801" r="28262" b="46473"/>
          <a:stretch/>
        </p:blipFill>
        <p:spPr>
          <a:xfrm>
            <a:off x="1272209" y="2729948"/>
            <a:ext cx="7474226" cy="940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D1518D-B315-4DC2-DF39-BFA581D7E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5" t="47922" r="8479" b="12562"/>
          <a:stretch/>
        </p:blipFill>
        <p:spPr>
          <a:xfrm>
            <a:off x="1099930" y="4012746"/>
            <a:ext cx="9992139" cy="27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9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{84B43B64-1574-4C19-AD15-706742820014}tf16411175_win32</Template>
  <TotalTime>1811</TotalTime>
  <Words>367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Tenorite </vt:lpstr>
      <vt:lpstr>Tenorite Bold</vt:lpstr>
      <vt:lpstr>Wingdings</vt:lpstr>
      <vt:lpstr>Office Theme</vt:lpstr>
      <vt:lpstr>Case study analysis</vt:lpstr>
      <vt:lpstr>1. Identify  top 3 male and female-led performance</vt:lpstr>
      <vt:lpstr>coding</vt:lpstr>
      <vt:lpstr>PowerPoint Presentation</vt:lpstr>
      <vt:lpstr>PowerPoint Presentation</vt:lpstr>
      <vt:lpstr>First result</vt:lpstr>
      <vt:lpstr>2. Comparative analysis based on scopeinsight dimensions</vt:lpstr>
      <vt:lpstr>PowerPoint Presentation</vt:lpstr>
      <vt:lpstr>3. Significant correlation  #Executives and #members - scopeinsight dimensions</vt:lpstr>
      <vt:lpstr>PowerPoint Presentation</vt:lpstr>
      <vt:lpstr>PowerPoint Presentation</vt:lpstr>
      <vt:lpstr>PowerPoint Presentation</vt:lpstr>
      <vt:lpstr>PowerPoint Presentation</vt:lpstr>
      <vt:lpstr>4. Identify the top 5 crops according to the total number of members in Cote d’ivoire - Total Score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 Case study</dc:title>
  <dc:creator>Coral Monje</dc:creator>
  <cp:lastModifiedBy>Coral Monje</cp:lastModifiedBy>
  <cp:revision>23</cp:revision>
  <dcterms:created xsi:type="dcterms:W3CDTF">2022-05-21T13:50:46Z</dcterms:created>
  <dcterms:modified xsi:type="dcterms:W3CDTF">2022-05-22T20:02:30Z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