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6" roundtripDataSignature="AMtx7mjgOMF5C+mYLdgv9ypZMtybHhet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28"/>
          <p:cNvPicPr preferRelativeResize="0"/>
          <p:nvPr/>
        </p:nvPicPr>
        <p:blipFill rotWithShape="1">
          <a:blip r:embed="rId2">
            <a:alphaModFix amt="30000"/>
          </a:blip>
          <a:srcRect b="0" l="0" r="0" t="0"/>
          <a:stretch/>
        </p:blipFill>
        <p:spPr>
          <a:xfrm>
            <a:off x="1" y="-1"/>
            <a:ext cx="9144002" cy="6858001"/>
          </a:xfrm>
          <a:prstGeom prst="rect">
            <a:avLst/>
          </a:prstGeom>
          <a:noFill/>
          <a:ln>
            <a:noFill/>
          </a:ln>
        </p:spPr>
      </p:pic>
      <p:grpSp>
        <p:nvGrpSpPr>
          <p:cNvPr id="58" name="Google Shape;58;p28"/>
          <p:cNvGrpSpPr/>
          <p:nvPr/>
        </p:nvGrpSpPr>
        <p:grpSpPr>
          <a:xfrm>
            <a:off x="0" y="0"/>
            <a:ext cx="2305051" cy="6858001"/>
            <a:chOff x="0" y="0"/>
            <a:chExt cx="2305051" cy="6858001"/>
          </a:xfrm>
        </p:grpSpPr>
        <p:sp>
          <p:nvSpPr>
            <p:cNvPr id="59" name="Google Shape;59;p28"/>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8"/>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8"/>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8"/>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8"/>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8"/>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28"/>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28"/>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8"/>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28"/>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28"/>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8"/>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8"/>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28"/>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8"/>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28"/>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8"/>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8"/>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28"/>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8"/>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8"/>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28"/>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8"/>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28"/>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8"/>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28"/>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8"/>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28"/>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8"/>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8"/>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8"/>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28"/>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28"/>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8"/>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28"/>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28"/>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8"/>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28"/>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8"/>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28"/>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8"/>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8"/>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28"/>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8"/>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28"/>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8"/>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8"/>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28"/>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28"/>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8"/>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8"/>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28"/>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8"/>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28"/>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8"/>
          <p:cNvSpPr txBox="1"/>
          <p:nvPr>
            <p:ph type="ctrTitle"/>
          </p:nvPr>
        </p:nvSpPr>
        <p:spPr>
          <a:xfrm>
            <a:off x="1900238" y="1122363"/>
            <a:ext cx="6593681"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8"/>
          <p:cNvSpPr txBox="1"/>
          <p:nvPr>
            <p:ph idx="1" type="subTitle"/>
          </p:nvPr>
        </p:nvSpPr>
        <p:spPr>
          <a:xfrm>
            <a:off x="1900238" y="3602038"/>
            <a:ext cx="6593681"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28"/>
          <p:cNvSpPr txBox="1"/>
          <p:nvPr>
            <p:ph idx="10" type="dt"/>
          </p:nvPr>
        </p:nvSpPr>
        <p:spPr>
          <a:xfrm>
            <a:off x="5801052" y="5410202"/>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1" type="ftr"/>
          </p:nvPr>
        </p:nvSpPr>
        <p:spPr>
          <a:xfrm>
            <a:off x="1900237" y="5410202"/>
            <a:ext cx="38436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2" type="sldNum"/>
          </p:nvPr>
        </p:nvSpPr>
        <p:spPr>
          <a:xfrm>
            <a:off x="7915603" y="5410200"/>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37"/>
          <p:cNvSpPr txBox="1"/>
          <p:nvPr>
            <p:ph type="title"/>
          </p:nvPr>
        </p:nvSpPr>
        <p:spPr>
          <a:xfrm>
            <a:off x="856058" y="4304665"/>
            <a:ext cx="7434266"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7"/>
          <p:cNvSpPr/>
          <p:nvPr>
            <p:ph idx="2" type="pic"/>
          </p:nvPr>
        </p:nvSpPr>
        <p:spPr>
          <a:xfrm>
            <a:off x="856058" y="606426"/>
            <a:ext cx="7434266" cy="3299778"/>
          </a:xfrm>
          <a:prstGeom prst="round2DiagRect">
            <a:avLst>
              <a:gd fmla="val 5101"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37"/>
          <p:cNvSpPr txBox="1"/>
          <p:nvPr>
            <p:ph idx="1" type="body"/>
          </p:nvPr>
        </p:nvSpPr>
        <p:spPr>
          <a:xfrm>
            <a:off x="856024" y="5124020"/>
            <a:ext cx="7433144"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37"/>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7"/>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7"/>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38"/>
          <p:cNvSpPr txBox="1"/>
          <p:nvPr>
            <p:ph type="title"/>
          </p:nvPr>
        </p:nvSpPr>
        <p:spPr>
          <a:xfrm>
            <a:off x="856093" y="609600"/>
            <a:ext cx="7429466"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8"/>
          <p:cNvSpPr txBox="1"/>
          <p:nvPr>
            <p:ph idx="1" type="body"/>
          </p:nvPr>
        </p:nvSpPr>
        <p:spPr>
          <a:xfrm>
            <a:off x="856058" y="4419600"/>
            <a:ext cx="7428344"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38"/>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8"/>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8"/>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39"/>
          <p:cNvSpPr txBox="1"/>
          <p:nvPr>
            <p:ph type="title"/>
          </p:nvPr>
        </p:nvSpPr>
        <p:spPr>
          <a:xfrm>
            <a:off x="1084659" y="609600"/>
            <a:ext cx="6977064"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39"/>
          <p:cNvSpPr txBox="1"/>
          <p:nvPr>
            <p:ph idx="1" type="body"/>
          </p:nvPr>
        </p:nvSpPr>
        <p:spPr>
          <a:xfrm>
            <a:off x="1290484" y="3365557"/>
            <a:ext cx="6564224"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39"/>
          <p:cNvSpPr txBox="1"/>
          <p:nvPr>
            <p:ph idx="2" type="body"/>
          </p:nvPr>
        </p:nvSpPr>
        <p:spPr>
          <a:xfrm>
            <a:off x="856058" y="4309919"/>
            <a:ext cx="74295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39"/>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9"/>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9"/>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39"/>
          <p:cNvSpPr txBox="1"/>
          <p:nvPr/>
        </p:nvSpPr>
        <p:spPr>
          <a:xfrm>
            <a:off x="696579" y="718458"/>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90" name="Google Shape;190;p39"/>
          <p:cNvSpPr txBox="1"/>
          <p:nvPr/>
        </p:nvSpPr>
        <p:spPr>
          <a:xfrm>
            <a:off x="7817473" y="2764972"/>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40"/>
          <p:cNvSpPr txBox="1"/>
          <p:nvPr>
            <p:ph type="title"/>
          </p:nvPr>
        </p:nvSpPr>
        <p:spPr>
          <a:xfrm>
            <a:off x="856058" y="2134042"/>
            <a:ext cx="74295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40"/>
          <p:cNvSpPr txBox="1"/>
          <p:nvPr>
            <p:ph idx="1" type="body"/>
          </p:nvPr>
        </p:nvSpPr>
        <p:spPr>
          <a:xfrm>
            <a:off x="856023" y="4657655"/>
            <a:ext cx="7428379"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40"/>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40"/>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40"/>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41"/>
          <p:cNvSpPr txBox="1"/>
          <p:nvPr>
            <p:ph type="title"/>
          </p:nvPr>
        </p:nvSpPr>
        <p:spPr>
          <a:xfrm>
            <a:off x="856060" y="609600"/>
            <a:ext cx="74294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41"/>
          <p:cNvSpPr txBox="1"/>
          <p:nvPr>
            <p:ph idx="1" type="body"/>
          </p:nvPr>
        </p:nvSpPr>
        <p:spPr>
          <a:xfrm>
            <a:off x="856058" y="2674463"/>
            <a:ext cx="2397674"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41"/>
          <p:cNvSpPr txBox="1"/>
          <p:nvPr>
            <p:ph idx="2" type="body"/>
          </p:nvPr>
        </p:nvSpPr>
        <p:spPr>
          <a:xfrm>
            <a:off x="856059" y="3360263"/>
            <a:ext cx="2396432"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41"/>
          <p:cNvSpPr txBox="1"/>
          <p:nvPr>
            <p:ph idx="3" type="body"/>
          </p:nvPr>
        </p:nvSpPr>
        <p:spPr>
          <a:xfrm>
            <a:off x="3386075" y="2677635"/>
            <a:ext cx="238828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41"/>
          <p:cNvSpPr txBox="1"/>
          <p:nvPr>
            <p:ph idx="4" type="body"/>
          </p:nvPr>
        </p:nvSpPr>
        <p:spPr>
          <a:xfrm>
            <a:off x="3386075" y="3363435"/>
            <a:ext cx="238895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41"/>
          <p:cNvSpPr txBox="1"/>
          <p:nvPr>
            <p:ph idx="5" type="body"/>
          </p:nvPr>
        </p:nvSpPr>
        <p:spPr>
          <a:xfrm>
            <a:off x="5889332" y="2674463"/>
            <a:ext cx="2396226"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41"/>
          <p:cNvSpPr txBox="1"/>
          <p:nvPr>
            <p:ph idx="6" type="body"/>
          </p:nvPr>
        </p:nvSpPr>
        <p:spPr>
          <a:xfrm>
            <a:off x="5889332" y="3360263"/>
            <a:ext cx="2396226"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41"/>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41"/>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1"/>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42"/>
          <p:cNvSpPr txBox="1"/>
          <p:nvPr>
            <p:ph type="title"/>
          </p:nvPr>
        </p:nvSpPr>
        <p:spPr>
          <a:xfrm>
            <a:off x="856059" y="609600"/>
            <a:ext cx="74294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42"/>
          <p:cNvSpPr txBox="1"/>
          <p:nvPr>
            <p:ph idx="1" type="body"/>
          </p:nvPr>
        </p:nvSpPr>
        <p:spPr>
          <a:xfrm>
            <a:off x="856060" y="4404596"/>
            <a:ext cx="239643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42"/>
          <p:cNvSpPr/>
          <p:nvPr>
            <p:ph idx="2" type="pic"/>
          </p:nvPr>
        </p:nvSpPr>
        <p:spPr>
          <a:xfrm>
            <a:off x="856060" y="2666998"/>
            <a:ext cx="239643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42"/>
          <p:cNvSpPr txBox="1"/>
          <p:nvPr>
            <p:ph idx="3" type="body"/>
          </p:nvPr>
        </p:nvSpPr>
        <p:spPr>
          <a:xfrm>
            <a:off x="856060" y="4980859"/>
            <a:ext cx="239643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42"/>
          <p:cNvSpPr txBox="1"/>
          <p:nvPr>
            <p:ph idx="4" type="body"/>
          </p:nvPr>
        </p:nvSpPr>
        <p:spPr>
          <a:xfrm>
            <a:off x="3366790" y="4404596"/>
            <a:ext cx="24003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42"/>
          <p:cNvSpPr/>
          <p:nvPr>
            <p:ph idx="5" type="pic"/>
          </p:nvPr>
        </p:nvSpPr>
        <p:spPr>
          <a:xfrm>
            <a:off x="3366790" y="2666998"/>
            <a:ext cx="2399205"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42"/>
          <p:cNvSpPr txBox="1"/>
          <p:nvPr>
            <p:ph idx="6" type="body"/>
          </p:nvPr>
        </p:nvSpPr>
        <p:spPr>
          <a:xfrm>
            <a:off x="3365695" y="4980857"/>
            <a:ext cx="24003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42"/>
          <p:cNvSpPr txBox="1"/>
          <p:nvPr>
            <p:ph idx="7" type="body"/>
          </p:nvPr>
        </p:nvSpPr>
        <p:spPr>
          <a:xfrm>
            <a:off x="5889426" y="4404595"/>
            <a:ext cx="239305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42"/>
          <p:cNvSpPr/>
          <p:nvPr>
            <p:ph idx="8" type="pic"/>
          </p:nvPr>
        </p:nvSpPr>
        <p:spPr>
          <a:xfrm>
            <a:off x="5889332" y="2666998"/>
            <a:ext cx="2396227"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42"/>
          <p:cNvSpPr txBox="1"/>
          <p:nvPr>
            <p:ph idx="9" type="body"/>
          </p:nvPr>
        </p:nvSpPr>
        <p:spPr>
          <a:xfrm>
            <a:off x="5889332" y="4980855"/>
            <a:ext cx="2396226"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42"/>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42"/>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42"/>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43"/>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43"/>
          <p:cNvSpPr txBox="1"/>
          <p:nvPr>
            <p:ph idx="1" type="body"/>
          </p:nvPr>
        </p:nvSpPr>
        <p:spPr>
          <a:xfrm rot="5400000">
            <a:off x="2799953" y="305594"/>
            <a:ext cx="3541714" cy="74294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43"/>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3"/>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3"/>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44"/>
          <p:cNvSpPr txBox="1"/>
          <p:nvPr>
            <p:ph type="title"/>
          </p:nvPr>
        </p:nvSpPr>
        <p:spPr>
          <a:xfrm rot="5400000">
            <a:off x="4942880" y="2448522"/>
            <a:ext cx="5181601" cy="15037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44"/>
          <p:cNvSpPr txBox="1"/>
          <p:nvPr>
            <p:ph idx="1" type="body"/>
          </p:nvPr>
        </p:nvSpPr>
        <p:spPr>
          <a:xfrm rot="5400000">
            <a:off x="1170978" y="294679"/>
            <a:ext cx="5181601" cy="5811443"/>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44"/>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4"/>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4"/>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29"/>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9"/>
          <p:cNvSpPr txBox="1"/>
          <p:nvPr>
            <p:ph idx="1" type="body"/>
          </p:nvPr>
        </p:nvSpPr>
        <p:spPr>
          <a:xfrm>
            <a:off x="856060" y="2249487"/>
            <a:ext cx="74294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29"/>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9"/>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9"/>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30"/>
          <p:cNvSpPr txBox="1"/>
          <p:nvPr>
            <p:ph type="title"/>
          </p:nvPr>
        </p:nvSpPr>
        <p:spPr>
          <a:xfrm>
            <a:off x="856058" y="1419227"/>
            <a:ext cx="74295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30"/>
          <p:cNvSpPr txBox="1"/>
          <p:nvPr>
            <p:ph idx="1" type="body"/>
          </p:nvPr>
        </p:nvSpPr>
        <p:spPr>
          <a:xfrm>
            <a:off x="856058" y="4424362"/>
            <a:ext cx="74295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30"/>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0"/>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0"/>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31"/>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31"/>
          <p:cNvSpPr txBox="1"/>
          <p:nvPr>
            <p:ph idx="1" type="body"/>
          </p:nvPr>
        </p:nvSpPr>
        <p:spPr>
          <a:xfrm>
            <a:off x="856058" y="2249486"/>
            <a:ext cx="3658792"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31"/>
          <p:cNvSpPr txBox="1"/>
          <p:nvPr>
            <p:ph idx="2" type="body"/>
          </p:nvPr>
        </p:nvSpPr>
        <p:spPr>
          <a:xfrm>
            <a:off x="4629151" y="2249486"/>
            <a:ext cx="3656408"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31"/>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32"/>
          <p:cNvSpPr txBox="1"/>
          <p:nvPr>
            <p:ph type="title"/>
          </p:nvPr>
        </p:nvSpPr>
        <p:spPr>
          <a:xfrm>
            <a:off x="856058" y="619127"/>
            <a:ext cx="74295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2"/>
          <p:cNvSpPr txBox="1"/>
          <p:nvPr>
            <p:ph idx="1" type="body"/>
          </p:nvPr>
        </p:nvSpPr>
        <p:spPr>
          <a:xfrm>
            <a:off x="1078902" y="2249486"/>
            <a:ext cx="343594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32"/>
          <p:cNvSpPr txBox="1"/>
          <p:nvPr>
            <p:ph idx="2" type="body"/>
          </p:nvPr>
        </p:nvSpPr>
        <p:spPr>
          <a:xfrm>
            <a:off x="856058" y="3073398"/>
            <a:ext cx="3658793"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32"/>
          <p:cNvSpPr txBox="1"/>
          <p:nvPr>
            <p:ph idx="3" type="body"/>
          </p:nvPr>
        </p:nvSpPr>
        <p:spPr>
          <a:xfrm>
            <a:off x="4851992" y="2249485"/>
            <a:ext cx="3433565"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32"/>
          <p:cNvSpPr txBox="1"/>
          <p:nvPr>
            <p:ph idx="4" type="body"/>
          </p:nvPr>
        </p:nvSpPr>
        <p:spPr>
          <a:xfrm>
            <a:off x="4629150" y="3073398"/>
            <a:ext cx="3656408"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32"/>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2"/>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2"/>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3"/>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33"/>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3"/>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3"/>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34"/>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4"/>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4"/>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35"/>
          <p:cNvSpPr txBox="1"/>
          <p:nvPr>
            <p:ph type="title"/>
          </p:nvPr>
        </p:nvSpPr>
        <p:spPr>
          <a:xfrm>
            <a:off x="860029" y="609601"/>
            <a:ext cx="2892028"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5"/>
          <p:cNvSpPr txBox="1"/>
          <p:nvPr>
            <p:ph idx="1" type="body"/>
          </p:nvPr>
        </p:nvSpPr>
        <p:spPr>
          <a:xfrm>
            <a:off x="3867150" y="592666"/>
            <a:ext cx="4418407"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35"/>
          <p:cNvSpPr txBox="1"/>
          <p:nvPr>
            <p:ph idx="2" type="body"/>
          </p:nvPr>
        </p:nvSpPr>
        <p:spPr>
          <a:xfrm>
            <a:off x="860029" y="2249486"/>
            <a:ext cx="2892028"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35"/>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5"/>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5"/>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36"/>
          <p:cNvSpPr txBox="1"/>
          <p:nvPr>
            <p:ph type="title"/>
          </p:nvPr>
        </p:nvSpPr>
        <p:spPr>
          <a:xfrm>
            <a:off x="856061" y="609600"/>
            <a:ext cx="3753962"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36"/>
          <p:cNvSpPr/>
          <p:nvPr>
            <p:ph idx="2" type="pic"/>
          </p:nvPr>
        </p:nvSpPr>
        <p:spPr>
          <a:xfrm>
            <a:off x="4832866" y="609600"/>
            <a:ext cx="3452693" cy="5181602"/>
          </a:xfrm>
          <a:prstGeom prst="round2DiagRect">
            <a:avLst>
              <a:gd fmla="val 6074"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36"/>
          <p:cNvSpPr txBox="1"/>
          <p:nvPr>
            <p:ph idx="1" type="body"/>
          </p:nvPr>
        </p:nvSpPr>
        <p:spPr>
          <a:xfrm>
            <a:off x="856059" y="2249486"/>
            <a:ext cx="3753964"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36"/>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6"/>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6"/>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27"/>
          <p:cNvPicPr preferRelativeResize="0"/>
          <p:nvPr/>
        </p:nvPicPr>
        <p:blipFill rotWithShape="1">
          <a:blip r:embed="rId2">
            <a:alphaModFix amt="30000"/>
          </a:blip>
          <a:srcRect b="0" l="0" r="0" t="0"/>
          <a:stretch/>
        </p:blipFill>
        <p:spPr>
          <a:xfrm>
            <a:off x="1" y="-1"/>
            <a:ext cx="9144002" cy="6858001"/>
          </a:xfrm>
          <a:prstGeom prst="rect">
            <a:avLst/>
          </a:prstGeom>
          <a:noFill/>
          <a:ln>
            <a:noFill/>
          </a:ln>
        </p:spPr>
      </p:pic>
      <p:grpSp>
        <p:nvGrpSpPr>
          <p:cNvPr id="11" name="Google Shape;11;p27"/>
          <p:cNvGrpSpPr/>
          <p:nvPr/>
        </p:nvGrpSpPr>
        <p:grpSpPr>
          <a:xfrm>
            <a:off x="-14288" y="0"/>
            <a:ext cx="9041774" cy="6858001"/>
            <a:chOff x="-14288" y="0"/>
            <a:chExt cx="9041774" cy="6858001"/>
          </a:xfrm>
        </p:grpSpPr>
        <p:grpSp>
          <p:nvGrpSpPr>
            <p:cNvPr id="12" name="Google Shape;12;p27"/>
            <p:cNvGrpSpPr/>
            <p:nvPr/>
          </p:nvGrpSpPr>
          <p:grpSpPr>
            <a:xfrm>
              <a:off x="-14288" y="0"/>
              <a:ext cx="1220788" cy="6858001"/>
              <a:chOff x="-14288" y="0"/>
              <a:chExt cx="1220788" cy="6858001"/>
            </a:xfrm>
          </p:grpSpPr>
          <p:sp>
            <p:nvSpPr>
              <p:cNvPr id="13" name="Google Shape;13;p27"/>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7"/>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7"/>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7" name="Google Shape;17;p27"/>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7"/>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9" name="Google Shape;19;p27"/>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20" name="Google Shape;20;p27"/>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7"/>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7"/>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3" name="Google Shape;23;p27"/>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27"/>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5" name="Google Shape;25;p27"/>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6" name="Google Shape;26;p27"/>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7" name="Google Shape;27;p27"/>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8" name="Google Shape;28;p27"/>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7"/>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7"/>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 name="Google Shape;31;p27"/>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7"/>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3" name="Google Shape;33;p27"/>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7"/>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5" name="Google Shape;35;p27"/>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 name="Google Shape;36;p27"/>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7"/>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7"/>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9" name="Google Shape;39;p27"/>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7"/>
            <p:cNvGrpSpPr/>
            <p:nvPr/>
          </p:nvGrpSpPr>
          <p:grpSpPr>
            <a:xfrm>
              <a:off x="8352798" y="0"/>
              <a:ext cx="674688" cy="6848476"/>
              <a:chOff x="11364912" y="0"/>
              <a:chExt cx="674688" cy="6848476"/>
            </a:xfrm>
          </p:grpSpPr>
          <p:sp>
            <p:nvSpPr>
              <p:cNvPr id="41" name="Google Shape;41;p27"/>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42" name="Google Shape;42;p27"/>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7"/>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7"/>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27"/>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7"/>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7" name="Google Shape;47;p27"/>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7"/>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9" name="Google Shape;49;p27"/>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7"/>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27"/>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27"/>
          <p:cNvSpPr txBox="1"/>
          <p:nvPr>
            <p:ph idx="1" type="body"/>
          </p:nvPr>
        </p:nvSpPr>
        <p:spPr>
          <a:xfrm>
            <a:off x="856060" y="2249487"/>
            <a:ext cx="74294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27"/>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27"/>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27"/>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685800" y="1143000"/>
            <a:ext cx="7772400" cy="14700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FAULT PROGNOSIS IN POWER CONVERTER CIRCUIT</a:t>
            </a:r>
            <a:endParaRPr sz="3600">
              <a:latin typeface="Times New Roman"/>
              <a:ea typeface="Times New Roman"/>
              <a:cs typeface="Times New Roman"/>
              <a:sym typeface="Times New Roman"/>
            </a:endParaRPr>
          </a:p>
        </p:txBody>
      </p:sp>
      <p:sp>
        <p:nvSpPr>
          <p:cNvPr id="239" name="Google Shape;239;p1"/>
          <p:cNvSpPr txBox="1"/>
          <p:nvPr>
            <p:ph idx="1" type="subTitle"/>
          </p:nvPr>
        </p:nvSpPr>
        <p:spPr>
          <a:xfrm>
            <a:off x="228600" y="2667000"/>
            <a:ext cx="8686800" cy="41910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20000"/>
              </a:lnSpc>
              <a:spcBef>
                <a:spcPts val="0"/>
              </a:spcBef>
              <a:spcAft>
                <a:spcPts val="0"/>
              </a:spcAft>
              <a:buClr>
                <a:schemeClr val="lt2"/>
              </a:buClr>
              <a:buSzPct val="125000"/>
              <a:buNone/>
            </a:pPr>
            <a:r>
              <a:t/>
            </a:r>
            <a:endParaRPr b="1" sz="2400">
              <a:solidFill>
                <a:schemeClr val="lt1"/>
              </a:solidFill>
            </a:endParaRPr>
          </a:p>
          <a:p>
            <a:pPr indent="0" lvl="0" marL="0" rtl="0" algn="l">
              <a:lnSpc>
                <a:spcPct val="120000"/>
              </a:lnSpc>
              <a:spcBef>
                <a:spcPts val="1000"/>
              </a:spcBef>
              <a:spcAft>
                <a:spcPts val="0"/>
              </a:spcAft>
              <a:buClr>
                <a:schemeClr val="lt2"/>
              </a:buClr>
              <a:buSzPct val="125000"/>
              <a:buNone/>
            </a:pPr>
            <a:r>
              <a:t/>
            </a:r>
            <a:endParaRPr b="1" sz="2400">
              <a:solidFill>
                <a:schemeClr val="lt1"/>
              </a:solidFill>
            </a:endParaRPr>
          </a:p>
          <a:p>
            <a:pPr indent="0" lvl="0" marL="0" rtl="0" algn="l">
              <a:lnSpc>
                <a:spcPct val="120000"/>
              </a:lnSpc>
              <a:spcBef>
                <a:spcPts val="1000"/>
              </a:spcBef>
              <a:spcAft>
                <a:spcPts val="0"/>
              </a:spcAft>
              <a:buClr>
                <a:schemeClr val="lt1"/>
              </a:buClr>
              <a:buSzPct val="125000"/>
              <a:buNone/>
            </a:pPr>
            <a:r>
              <a:rPr lang="en-US" sz="2400">
                <a:solidFill>
                  <a:schemeClr val="lt1"/>
                </a:solidFill>
              </a:rPr>
              <a:t>		</a:t>
            </a:r>
            <a:endParaRPr sz="2000">
              <a:solidFill>
                <a:schemeClr val="lt1"/>
              </a:solidFill>
            </a:endParaRPr>
          </a:p>
          <a:p>
            <a:pPr indent="0" lvl="0" marL="0" rtl="0" algn="l">
              <a:lnSpc>
                <a:spcPct val="120000"/>
              </a:lnSpc>
              <a:spcBef>
                <a:spcPts val="1000"/>
              </a:spcBef>
              <a:spcAft>
                <a:spcPts val="0"/>
              </a:spcAft>
              <a:buClr>
                <a:schemeClr val="lt1"/>
              </a:buClr>
              <a:buSzPct val="125000"/>
              <a:buNone/>
            </a:pPr>
            <a:r>
              <a:rPr b="1" lang="en-US">
                <a:solidFill>
                  <a:schemeClr val="lt1"/>
                </a:solidFill>
              </a:rPr>
              <a:t> </a:t>
            </a:r>
            <a:r>
              <a:rPr b="1" lang="en-US" sz="2400">
                <a:solidFill>
                  <a:schemeClr val="lt1"/>
                </a:solidFill>
              </a:rPr>
              <a:t>  GUIDE: </a:t>
            </a:r>
            <a:r>
              <a:rPr lang="en-US" sz="1900">
                <a:solidFill>
                  <a:schemeClr val="lt1"/>
                </a:solidFill>
              </a:rPr>
              <a:t>DR.M.SATHIYANATHAN</a:t>
            </a:r>
            <a:r>
              <a:rPr b="1" lang="en-US" sz="1900">
                <a:solidFill>
                  <a:schemeClr val="lt1"/>
                </a:solidFill>
              </a:rPr>
              <a:t>                  </a:t>
            </a:r>
            <a:r>
              <a:rPr b="1" lang="en-US" sz="2400">
                <a:solidFill>
                  <a:schemeClr val="lt1"/>
                </a:solidFill>
              </a:rPr>
              <a:t>               BATCH MEMBERS  </a:t>
            </a:r>
            <a:endParaRPr/>
          </a:p>
          <a:p>
            <a:pPr indent="0" lvl="0" marL="0" rtl="0" algn="l">
              <a:lnSpc>
                <a:spcPct val="120000"/>
              </a:lnSpc>
              <a:spcBef>
                <a:spcPts val="1000"/>
              </a:spcBef>
              <a:spcAft>
                <a:spcPts val="0"/>
              </a:spcAft>
              <a:buClr>
                <a:schemeClr val="lt1"/>
              </a:buClr>
              <a:buSzPct val="125000"/>
              <a:buNone/>
            </a:pPr>
            <a:r>
              <a:rPr lang="en-US" sz="1800">
                <a:solidFill>
                  <a:schemeClr val="lt1"/>
                </a:solidFill>
              </a:rPr>
              <a:t>                                                                                           </a:t>
            </a:r>
            <a:r>
              <a:rPr lang="en-US" sz="1600">
                <a:solidFill>
                  <a:schemeClr val="lt1"/>
                </a:solidFill>
              </a:rPr>
              <a:t>BAASKAR R            715519105301</a:t>
            </a:r>
            <a:endParaRPr/>
          </a:p>
          <a:p>
            <a:pPr indent="0" lvl="0" marL="0" rtl="0" algn="l">
              <a:lnSpc>
                <a:spcPct val="120000"/>
              </a:lnSpc>
              <a:spcBef>
                <a:spcPts val="1000"/>
              </a:spcBef>
              <a:spcAft>
                <a:spcPts val="0"/>
              </a:spcAft>
              <a:buClr>
                <a:schemeClr val="lt1"/>
              </a:buClr>
              <a:buSzPct val="125000"/>
              <a:buNone/>
            </a:pPr>
            <a:r>
              <a:rPr lang="en-US" sz="1600">
                <a:solidFill>
                  <a:schemeClr val="lt1"/>
                </a:solidFill>
              </a:rPr>
              <a:t>                                                                                                         GOWTHAMAN K   715519105302   </a:t>
            </a:r>
            <a:endParaRPr/>
          </a:p>
          <a:p>
            <a:pPr indent="0" lvl="0" marL="0" rtl="0" algn="l">
              <a:lnSpc>
                <a:spcPct val="120000"/>
              </a:lnSpc>
              <a:spcBef>
                <a:spcPts val="1000"/>
              </a:spcBef>
              <a:spcAft>
                <a:spcPts val="0"/>
              </a:spcAft>
              <a:buClr>
                <a:schemeClr val="lt1"/>
              </a:buClr>
              <a:buSzPct val="125000"/>
              <a:buNone/>
            </a:pPr>
            <a:r>
              <a:rPr lang="en-US" sz="1600">
                <a:solidFill>
                  <a:schemeClr val="lt1"/>
                </a:solidFill>
              </a:rPr>
              <a:t>                                                                                                         NICK SALTER S       715519105307</a:t>
            </a:r>
            <a:endParaRPr/>
          </a:p>
          <a:p>
            <a:pPr indent="0" lvl="0" marL="0" rtl="0" algn="l">
              <a:lnSpc>
                <a:spcPct val="120000"/>
              </a:lnSpc>
              <a:spcBef>
                <a:spcPts val="1000"/>
              </a:spcBef>
              <a:spcAft>
                <a:spcPts val="0"/>
              </a:spcAft>
              <a:buClr>
                <a:schemeClr val="lt1"/>
              </a:buClr>
              <a:buSzPct val="125000"/>
              <a:buNone/>
            </a:pPr>
            <a:r>
              <a:rPr lang="en-US" sz="1600">
                <a:solidFill>
                  <a:schemeClr val="lt1"/>
                </a:solidFill>
              </a:rPr>
              <a:t>                                                                                                         SANJAY S               715519105311</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0"/>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SOFTWARE DESCRIPTION</a:t>
            </a:r>
            <a:endParaRPr/>
          </a:p>
        </p:txBody>
      </p:sp>
      <p:sp>
        <p:nvSpPr>
          <p:cNvPr id="292" name="Google Shape;292;p10"/>
          <p:cNvSpPr txBox="1"/>
          <p:nvPr>
            <p:ph idx="1" type="body"/>
          </p:nvPr>
        </p:nvSpPr>
        <p:spPr>
          <a:xfrm>
            <a:off x="457200" y="1600200"/>
            <a:ext cx="8458200" cy="51816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50000"/>
              </a:lnSpc>
              <a:spcBef>
                <a:spcPts val="0"/>
              </a:spcBef>
              <a:spcAft>
                <a:spcPts val="0"/>
              </a:spcAft>
              <a:buClr>
                <a:schemeClr val="lt1"/>
              </a:buClr>
              <a:buSzPct val="125000"/>
              <a:buNone/>
            </a:pPr>
            <a:r>
              <a:rPr b="1" lang="en-US" sz="3800">
                <a:latin typeface="Times New Roman"/>
                <a:ea typeface="Times New Roman"/>
                <a:cs typeface="Times New Roman"/>
                <a:sym typeface="Times New Roman"/>
              </a:rPr>
              <a:t>MATLAB SOFTWARE</a:t>
            </a:r>
            <a:endParaRPr/>
          </a:p>
          <a:p>
            <a:pPr indent="0" lvl="0" marL="0" rtl="0" algn="just">
              <a:lnSpc>
                <a:spcPct val="150000"/>
              </a:lnSpc>
              <a:spcBef>
                <a:spcPts val="1000"/>
              </a:spcBef>
              <a:spcAft>
                <a:spcPts val="0"/>
              </a:spcAft>
              <a:buClr>
                <a:schemeClr val="lt1"/>
              </a:buClr>
              <a:buSzPct val="125000"/>
              <a:buNone/>
            </a:pPr>
            <a:r>
              <a:rPr lang="en-US" sz="3400">
                <a:latin typeface="Times New Roman"/>
                <a:ea typeface="Times New Roman"/>
                <a:cs typeface="Times New Roman"/>
                <a:sym typeface="Times New Roman"/>
              </a:rPr>
              <a:t>MATLAB is a programming and numeric computing platform used by millions of engineers and scientists to analyze data, develop algorithms, and create models</a:t>
            </a:r>
            <a:r>
              <a:rPr lang="en-US" sz="2600">
                <a:latin typeface="Times New Roman"/>
                <a:ea typeface="Times New Roman"/>
                <a:cs typeface="Times New Roman"/>
                <a:sym typeface="Times New Roman"/>
              </a:rPr>
              <a:t>.</a:t>
            </a:r>
            <a:endParaRPr/>
          </a:p>
          <a:p>
            <a:pPr indent="0" lvl="0" marL="0" rtl="0" algn="just">
              <a:lnSpc>
                <a:spcPct val="150000"/>
              </a:lnSpc>
              <a:spcBef>
                <a:spcPts val="1000"/>
              </a:spcBef>
              <a:spcAft>
                <a:spcPts val="0"/>
              </a:spcAft>
              <a:buClr>
                <a:schemeClr val="lt1"/>
              </a:buClr>
              <a:buSzPct val="125000"/>
              <a:buNone/>
            </a:pPr>
            <a:r>
              <a:rPr b="1" lang="en-US" sz="3800">
                <a:latin typeface="Times New Roman"/>
                <a:ea typeface="Times New Roman"/>
                <a:cs typeface="Times New Roman"/>
                <a:sym typeface="Times New Roman"/>
              </a:rPr>
              <a:t>MATLAB Capabilities</a:t>
            </a:r>
            <a:endParaRPr b="1" sz="3800">
              <a:latin typeface="Times New Roman"/>
              <a:ea typeface="Times New Roman"/>
              <a:cs typeface="Times New Roman"/>
              <a:sym typeface="Times New Roman"/>
            </a:endParaRPr>
          </a:p>
          <a:p>
            <a:pPr indent="-228600" lvl="0" marL="228600" rtl="0" algn="l">
              <a:lnSpc>
                <a:spcPct val="170000"/>
              </a:lnSpc>
              <a:spcBef>
                <a:spcPts val="1000"/>
              </a:spcBef>
              <a:spcAft>
                <a:spcPts val="0"/>
              </a:spcAft>
              <a:buClr>
                <a:schemeClr val="lt1"/>
              </a:buClr>
              <a:buSzPct val="125000"/>
              <a:buChar char="•"/>
            </a:pPr>
            <a:r>
              <a:rPr b="1" lang="en-US" sz="3400">
                <a:latin typeface="Times New Roman"/>
                <a:ea typeface="Times New Roman"/>
                <a:cs typeface="Times New Roman"/>
                <a:sym typeface="Times New Roman"/>
              </a:rPr>
              <a:t>External language Interfaces </a:t>
            </a:r>
            <a:r>
              <a:rPr lang="en-US" sz="3400">
                <a:latin typeface="Times New Roman"/>
                <a:ea typeface="Times New Roman"/>
                <a:cs typeface="Times New Roman"/>
                <a:sym typeface="Times New Roman"/>
              </a:rPr>
              <a:t>- </a:t>
            </a:r>
            <a:r>
              <a:rPr lang="en-US" sz="3400">
                <a:solidFill>
                  <a:srgbClr val="212121"/>
                </a:solidFill>
                <a:latin typeface="Times New Roman"/>
                <a:ea typeface="Times New Roman"/>
                <a:cs typeface="Times New Roman"/>
                <a:sym typeface="Times New Roman"/>
              </a:rPr>
              <a:t>Use MATLAB with Python, C/C++, Fortran, Java, and other languages.</a:t>
            </a:r>
            <a:endParaRPr/>
          </a:p>
          <a:p>
            <a:pPr indent="-228600" lvl="0" marL="228600" rtl="0" algn="l">
              <a:lnSpc>
                <a:spcPct val="170000"/>
              </a:lnSpc>
              <a:spcBef>
                <a:spcPts val="1000"/>
              </a:spcBef>
              <a:spcAft>
                <a:spcPts val="0"/>
              </a:spcAft>
              <a:buClr>
                <a:srgbClr val="212121"/>
              </a:buClr>
              <a:buSzPct val="125000"/>
              <a:buChar char="•"/>
            </a:pPr>
            <a:r>
              <a:rPr b="1" lang="en-US" sz="3400">
                <a:solidFill>
                  <a:srgbClr val="212121"/>
                </a:solidFill>
                <a:latin typeface="Times New Roman"/>
                <a:ea typeface="Times New Roman"/>
                <a:cs typeface="Times New Roman"/>
                <a:sym typeface="Times New Roman"/>
              </a:rPr>
              <a:t>Data analysis - </a:t>
            </a:r>
            <a:r>
              <a:rPr lang="en-US" sz="3400">
                <a:latin typeface="Times New Roman"/>
                <a:ea typeface="Times New Roman"/>
                <a:cs typeface="Times New Roman"/>
                <a:sym typeface="Times New Roman"/>
              </a:rPr>
              <a:t>Explore, models, and analyze data.</a:t>
            </a:r>
            <a:endParaRPr/>
          </a:p>
          <a:p>
            <a:pPr indent="-228600" lvl="0" marL="228600" rtl="0" algn="l">
              <a:lnSpc>
                <a:spcPct val="170000"/>
              </a:lnSpc>
              <a:spcBef>
                <a:spcPts val="1000"/>
              </a:spcBef>
              <a:spcAft>
                <a:spcPts val="0"/>
              </a:spcAft>
              <a:buClr>
                <a:schemeClr val="lt1"/>
              </a:buClr>
              <a:buSzPct val="125000"/>
              <a:buChar char="•"/>
            </a:pPr>
            <a:r>
              <a:rPr b="1" lang="en-US" sz="3400">
                <a:latin typeface="Times New Roman"/>
                <a:ea typeface="Times New Roman"/>
                <a:cs typeface="Times New Roman"/>
                <a:sym typeface="Times New Roman"/>
              </a:rPr>
              <a:t>Graphics</a:t>
            </a:r>
            <a:r>
              <a:rPr lang="en-US" sz="3400">
                <a:latin typeface="Times New Roman"/>
                <a:ea typeface="Times New Roman"/>
                <a:cs typeface="Times New Roman"/>
                <a:sym typeface="Times New Roman"/>
              </a:rPr>
              <a:t> - Visualize and explore data.</a:t>
            </a:r>
            <a:endParaRPr/>
          </a:p>
          <a:p>
            <a:pPr indent="-228600" lvl="0" marL="228600" rtl="0" algn="l">
              <a:lnSpc>
                <a:spcPct val="170000"/>
              </a:lnSpc>
              <a:spcBef>
                <a:spcPts val="1000"/>
              </a:spcBef>
              <a:spcAft>
                <a:spcPts val="0"/>
              </a:spcAft>
              <a:buClr>
                <a:schemeClr val="lt1"/>
              </a:buClr>
              <a:buSzPct val="125000"/>
              <a:buChar char="•"/>
            </a:pPr>
            <a:r>
              <a:rPr b="1" lang="en-US" sz="3400">
                <a:latin typeface="Times New Roman"/>
                <a:ea typeface="Times New Roman"/>
                <a:cs typeface="Times New Roman"/>
                <a:sym typeface="Times New Roman"/>
              </a:rPr>
              <a:t>Programming</a:t>
            </a:r>
            <a:r>
              <a:rPr lang="en-US" sz="3400">
                <a:latin typeface="Times New Roman"/>
                <a:ea typeface="Times New Roman"/>
                <a:cs typeface="Times New Roman"/>
                <a:sym typeface="Times New Roman"/>
              </a:rPr>
              <a:t> - Create scripts, functions, and classes.</a:t>
            </a:r>
            <a:endParaRPr/>
          </a:p>
          <a:p>
            <a:pPr indent="-228600" lvl="0" marL="228600" rtl="0" algn="l">
              <a:lnSpc>
                <a:spcPct val="170000"/>
              </a:lnSpc>
              <a:spcBef>
                <a:spcPts val="1000"/>
              </a:spcBef>
              <a:spcAft>
                <a:spcPts val="0"/>
              </a:spcAft>
              <a:buClr>
                <a:schemeClr val="lt1"/>
              </a:buClr>
              <a:buSzPct val="125000"/>
              <a:buChar char="•"/>
            </a:pPr>
            <a:r>
              <a:rPr b="1" lang="en-US" sz="3400">
                <a:latin typeface="Times New Roman"/>
                <a:ea typeface="Times New Roman"/>
                <a:cs typeface="Times New Roman"/>
                <a:sym typeface="Times New Roman"/>
              </a:rPr>
              <a:t>MATLAB in the cloud – </a:t>
            </a:r>
            <a:r>
              <a:rPr lang="en-US" sz="3400">
                <a:latin typeface="Times New Roman"/>
                <a:ea typeface="Times New Roman"/>
                <a:cs typeface="Times New Roman"/>
                <a:sym typeface="Times New Roman"/>
              </a:rPr>
              <a:t>Run in cloud environments from mathworks  clouds</a:t>
            </a:r>
            <a:endParaRPr b="1" sz="3400">
              <a:latin typeface="Times New Roman"/>
              <a:ea typeface="Times New Roman"/>
              <a:cs typeface="Times New Roman"/>
              <a:sym typeface="Times New Roman"/>
            </a:endParaRPr>
          </a:p>
          <a:p>
            <a:pPr indent="0" lvl="0" marL="0" rtl="0" algn="l">
              <a:lnSpc>
                <a:spcPct val="170000"/>
              </a:lnSpc>
              <a:spcBef>
                <a:spcPts val="1000"/>
              </a:spcBef>
              <a:spcAft>
                <a:spcPts val="0"/>
              </a:spcAft>
              <a:buClr>
                <a:schemeClr val="lt1"/>
              </a:buClr>
              <a:buSzPct val="125000"/>
              <a:buNone/>
            </a:pPr>
            <a:r>
              <a:rPr lang="en-US" sz="3400">
                <a:latin typeface="Times New Roman"/>
                <a:ea typeface="Times New Roman"/>
                <a:cs typeface="Times New Roman"/>
                <a:sym typeface="Times New Roman"/>
              </a:rPr>
              <a:t>      to public clouds including AWS and</a:t>
            </a:r>
            <a:endParaRPr sz="34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ct val="125000"/>
              <a:buNone/>
            </a:pPr>
            <a:r>
              <a:t/>
            </a:r>
            <a:endParaRPr sz="2100">
              <a:latin typeface="Times New Roman"/>
              <a:ea typeface="Times New Roman"/>
              <a:cs typeface="Times New Roman"/>
              <a:sym typeface="Times New Roman"/>
            </a:endParaRPr>
          </a:p>
          <a:p>
            <a:pPr indent="0" lvl="0" marL="0" rtl="0" algn="l">
              <a:lnSpc>
                <a:spcPct val="120000"/>
              </a:lnSpc>
              <a:spcBef>
                <a:spcPts val="1000"/>
              </a:spcBef>
              <a:spcAft>
                <a:spcPts val="0"/>
              </a:spcAft>
              <a:buClr>
                <a:srgbClr val="0076A8"/>
              </a:buClr>
              <a:buSzPct val="125000"/>
              <a:buNone/>
            </a:pPr>
            <a:r>
              <a:rPr lang="en-US" sz="2400">
                <a:solidFill>
                  <a:srgbClr val="0076A8"/>
                </a:solidFill>
                <a:latin typeface="Roboto"/>
                <a:ea typeface="Roboto"/>
                <a:cs typeface="Roboto"/>
                <a:sym typeface="Roboto"/>
              </a:rPr>
              <a:t> </a:t>
            </a:r>
            <a:endParaRPr sz="2400">
              <a:solidFill>
                <a:srgbClr val="212121"/>
              </a:solidFill>
              <a:latin typeface="Roboto"/>
              <a:ea typeface="Roboto"/>
              <a:cs typeface="Roboto"/>
              <a:sym typeface="Roboto"/>
            </a:endParaRPr>
          </a:p>
          <a:p>
            <a:pPr indent="-152400" lvl="0" marL="228600" rtl="0" algn="l">
              <a:lnSpc>
                <a:spcPct val="120000"/>
              </a:lnSpc>
              <a:spcBef>
                <a:spcPts val="1000"/>
              </a:spcBef>
              <a:spcAft>
                <a:spcPts val="0"/>
              </a:spcAft>
              <a:buClr>
                <a:schemeClr val="lt1"/>
              </a:buClr>
              <a:buSzPct val="125000"/>
              <a:buNone/>
            </a:pPr>
            <a:r>
              <a:t/>
            </a:r>
            <a:endParaRPr sz="2400"/>
          </a:p>
        </p:txBody>
      </p:sp>
      <p:sp>
        <p:nvSpPr>
          <p:cNvPr descr="MATLAB and Other Languages" id="293" name="Google Shape;293;p10"/>
          <p:cNvSpPr/>
          <p:nvPr/>
        </p:nvSpPr>
        <p:spPr>
          <a:xfrm>
            <a:off x="42863" y="58738"/>
            <a:ext cx="971550" cy="971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1"/>
          <p:cNvSpPr txBox="1"/>
          <p:nvPr>
            <p:ph type="title"/>
          </p:nvPr>
        </p:nvSpPr>
        <p:spPr>
          <a:xfrm>
            <a:off x="457200" y="76200"/>
            <a:ext cx="82296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RESULT &amp; DISCUISSION</a:t>
            </a:r>
            <a:endParaRPr/>
          </a:p>
        </p:txBody>
      </p:sp>
      <p:sp>
        <p:nvSpPr>
          <p:cNvPr id="299" name="Google Shape;299;p11"/>
          <p:cNvSpPr txBox="1"/>
          <p:nvPr>
            <p:ph idx="1" type="body"/>
          </p:nvPr>
        </p:nvSpPr>
        <p:spPr>
          <a:xfrm>
            <a:off x="228600" y="990600"/>
            <a:ext cx="8458200" cy="54864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rPr lang="en-US" sz="1800">
                <a:latin typeface="Times New Roman"/>
                <a:ea typeface="Times New Roman"/>
                <a:cs typeface="Times New Roman"/>
                <a:sym typeface="Times New Roman"/>
              </a:rPr>
              <a:t>5level Hbridge output in healthy state</a:t>
            </a:r>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p:txBody>
      </p:sp>
      <p:pic>
        <p:nvPicPr>
          <p:cNvPr id="300" name="Google Shape;300;p11"/>
          <p:cNvPicPr preferRelativeResize="0"/>
          <p:nvPr/>
        </p:nvPicPr>
        <p:blipFill rotWithShape="1">
          <a:blip r:embed="rId3">
            <a:alphaModFix/>
          </a:blip>
          <a:srcRect b="0" l="0" r="0" t="0"/>
          <a:stretch/>
        </p:blipFill>
        <p:spPr>
          <a:xfrm>
            <a:off x="1143000" y="1676400"/>
            <a:ext cx="6985002" cy="419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2"/>
          <p:cNvSpPr txBox="1"/>
          <p:nvPr>
            <p:ph idx="1" type="body"/>
          </p:nvPr>
        </p:nvSpPr>
        <p:spPr>
          <a:xfrm>
            <a:off x="457200" y="685800"/>
            <a:ext cx="8229600" cy="536416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rPr lang="en-US" sz="1800">
                <a:latin typeface="Times New Roman"/>
                <a:ea typeface="Times New Roman"/>
                <a:cs typeface="Times New Roman"/>
                <a:sym typeface="Times New Roman"/>
              </a:rPr>
              <a:t>5level Hbridge output in fault state</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p:txBody>
      </p:sp>
      <p:pic>
        <p:nvPicPr>
          <p:cNvPr id="306" name="Google Shape;306;p12"/>
          <p:cNvPicPr preferRelativeResize="0"/>
          <p:nvPr/>
        </p:nvPicPr>
        <p:blipFill rotWithShape="1">
          <a:blip r:embed="rId3">
            <a:alphaModFix/>
          </a:blip>
          <a:srcRect b="0" l="0" r="0" t="0"/>
          <a:stretch/>
        </p:blipFill>
        <p:spPr>
          <a:xfrm>
            <a:off x="968268" y="1752600"/>
            <a:ext cx="736046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3"/>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rPr b="1" lang="en-US" sz="1800">
                <a:latin typeface="Times New Roman"/>
                <a:ea typeface="Times New Roman"/>
                <a:cs typeface="Times New Roman"/>
                <a:sym typeface="Times New Roman"/>
              </a:rPr>
              <a:t>Mosfet voltage and current in circuit in healthy state</a:t>
            </a:r>
            <a:endParaRPr b="1" sz="1800">
              <a:latin typeface="Times New Roman"/>
              <a:ea typeface="Times New Roman"/>
              <a:cs typeface="Times New Roman"/>
              <a:sym typeface="Times New Roman"/>
            </a:endParaRPr>
          </a:p>
        </p:txBody>
      </p:sp>
      <p:pic>
        <p:nvPicPr>
          <p:cNvPr id="312" name="Google Shape;312;p13"/>
          <p:cNvPicPr preferRelativeResize="0"/>
          <p:nvPr/>
        </p:nvPicPr>
        <p:blipFill rotWithShape="1">
          <a:blip r:embed="rId3">
            <a:alphaModFix/>
          </a:blip>
          <a:srcRect b="0" l="0" r="0" t="0"/>
          <a:stretch/>
        </p:blipFill>
        <p:spPr>
          <a:xfrm>
            <a:off x="685800" y="1600200"/>
            <a:ext cx="7543800" cy="396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4"/>
          <p:cNvSpPr txBox="1"/>
          <p:nvPr>
            <p:ph idx="1" type="body"/>
          </p:nvPr>
        </p:nvSpPr>
        <p:spPr>
          <a:xfrm>
            <a:off x="457200" y="457200"/>
            <a:ext cx="8229600" cy="566896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t/>
            </a:r>
            <a:endParaRPr b="1"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rPr b="1" lang="en-US" sz="1800">
                <a:latin typeface="Times New Roman"/>
                <a:ea typeface="Times New Roman"/>
                <a:cs typeface="Times New Roman"/>
                <a:sym typeface="Times New Roman"/>
              </a:rPr>
              <a:t>Mosfet voltage and current in circuit in fault state</a:t>
            </a:r>
            <a:endParaRPr/>
          </a:p>
          <a:p>
            <a:pPr indent="-38100" lvl="0" marL="228600" rtl="0" algn="l">
              <a:lnSpc>
                <a:spcPct val="120000"/>
              </a:lnSpc>
              <a:spcBef>
                <a:spcPts val="1000"/>
              </a:spcBef>
              <a:spcAft>
                <a:spcPts val="0"/>
              </a:spcAft>
              <a:buClr>
                <a:schemeClr val="lt1"/>
              </a:buClr>
              <a:buSzPts val="3000"/>
              <a:buNone/>
            </a:pPr>
            <a:r>
              <a:t/>
            </a:r>
            <a:endParaRPr/>
          </a:p>
        </p:txBody>
      </p:sp>
      <p:pic>
        <p:nvPicPr>
          <p:cNvPr id="318" name="Google Shape;318;p14"/>
          <p:cNvPicPr preferRelativeResize="0"/>
          <p:nvPr/>
        </p:nvPicPr>
        <p:blipFill rotWithShape="1">
          <a:blip r:embed="rId3">
            <a:alphaModFix/>
          </a:blip>
          <a:srcRect b="0" l="0" r="0" t="0"/>
          <a:stretch/>
        </p:blipFill>
        <p:spPr>
          <a:xfrm>
            <a:off x="990600" y="1676400"/>
            <a:ext cx="6858000" cy="365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MACHINE LEARNING PROCESS</a:t>
            </a:r>
            <a:endParaRPr/>
          </a:p>
        </p:txBody>
      </p:sp>
      <p:sp>
        <p:nvSpPr>
          <p:cNvPr id="324" name="Google Shape;324;p15"/>
          <p:cNvSpPr txBox="1"/>
          <p:nvPr>
            <p:ph idx="1" type="body"/>
          </p:nvPr>
        </p:nvSpPr>
        <p:spPr>
          <a:xfrm>
            <a:off x="856060" y="2249487"/>
            <a:ext cx="7429499" cy="354171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chemeClr val="lt1"/>
              </a:buClr>
              <a:buSzPct val="125000"/>
              <a:buChar char="•"/>
            </a:pPr>
            <a:r>
              <a:rPr lang="en-US"/>
              <a:t>1.Import the Data</a:t>
            </a:r>
            <a:endParaRPr/>
          </a:p>
          <a:p>
            <a:pPr indent="-228600" lvl="0" marL="228600" rtl="0" algn="l">
              <a:lnSpc>
                <a:spcPct val="120000"/>
              </a:lnSpc>
              <a:spcBef>
                <a:spcPts val="1000"/>
              </a:spcBef>
              <a:spcAft>
                <a:spcPts val="0"/>
              </a:spcAft>
              <a:buClr>
                <a:schemeClr val="lt1"/>
              </a:buClr>
              <a:buSzPct val="125000"/>
              <a:buChar char="•"/>
            </a:pPr>
            <a:r>
              <a:rPr lang="en-US"/>
              <a:t>2.Clean the Data</a:t>
            </a:r>
            <a:endParaRPr/>
          </a:p>
          <a:p>
            <a:pPr indent="-228600" lvl="0" marL="228600" rtl="0" algn="l">
              <a:lnSpc>
                <a:spcPct val="120000"/>
              </a:lnSpc>
              <a:spcBef>
                <a:spcPts val="1000"/>
              </a:spcBef>
              <a:spcAft>
                <a:spcPts val="0"/>
              </a:spcAft>
              <a:buClr>
                <a:schemeClr val="lt1"/>
              </a:buClr>
              <a:buSzPct val="125000"/>
              <a:buChar char="•"/>
            </a:pPr>
            <a:r>
              <a:rPr lang="en-US"/>
              <a:t>3.Split the Data into Training/Test sets</a:t>
            </a:r>
            <a:endParaRPr/>
          </a:p>
          <a:p>
            <a:pPr indent="-228600" lvl="0" marL="228600" rtl="0" algn="l">
              <a:lnSpc>
                <a:spcPct val="120000"/>
              </a:lnSpc>
              <a:spcBef>
                <a:spcPts val="1000"/>
              </a:spcBef>
              <a:spcAft>
                <a:spcPts val="0"/>
              </a:spcAft>
              <a:buClr>
                <a:schemeClr val="lt1"/>
              </a:buClr>
              <a:buSzPct val="125000"/>
              <a:buChar char="•"/>
            </a:pPr>
            <a:r>
              <a:rPr lang="en-US"/>
              <a:t>4.Create a Model</a:t>
            </a:r>
            <a:endParaRPr/>
          </a:p>
          <a:p>
            <a:pPr indent="-228600" lvl="0" marL="228600" rtl="0" algn="l">
              <a:lnSpc>
                <a:spcPct val="120000"/>
              </a:lnSpc>
              <a:spcBef>
                <a:spcPts val="1000"/>
              </a:spcBef>
              <a:spcAft>
                <a:spcPts val="0"/>
              </a:spcAft>
              <a:buClr>
                <a:schemeClr val="lt1"/>
              </a:buClr>
              <a:buSzPct val="125000"/>
              <a:buChar char="•"/>
            </a:pPr>
            <a:r>
              <a:rPr lang="en-US"/>
              <a:t>5.Train the Model</a:t>
            </a:r>
            <a:endParaRPr/>
          </a:p>
          <a:p>
            <a:pPr indent="-228600" lvl="0" marL="228600" rtl="0" algn="l">
              <a:lnSpc>
                <a:spcPct val="120000"/>
              </a:lnSpc>
              <a:spcBef>
                <a:spcPts val="1000"/>
              </a:spcBef>
              <a:spcAft>
                <a:spcPts val="0"/>
              </a:spcAft>
              <a:buClr>
                <a:schemeClr val="lt1"/>
              </a:buClr>
              <a:buSzPct val="125000"/>
              <a:buChar char="•"/>
            </a:pPr>
            <a:r>
              <a:rPr lang="en-US"/>
              <a:t>6.Make Predictions</a:t>
            </a:r>
            <a:endParaRPr/>
          </a:p>
          <a:p>
            <a:pPr indent="-228600" lvl="0" marL="228600" rtl="0" algn="l">
              <a:lnSpc>
                <a:spcPct val="120000"/>
              </a:lnSpc>
              <a:spcBef>
                <a:spcPts val="1000"/>
              </a:spcBef>
              <a:spcAft>
                <a:spcPts val="0"/>
              </a:spcAft>
              <a:buClr>
                <a:schemeClr val="lt1"/>
              </a:buClr>
              <a:buSzPct val="125000"/>
              <a:buChar char="•"/>
            </a:pPr>
            <a:r>
              <a:rPr lang="en-US"/>
              <a:t>7.Evaluate and improve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1.DATA ACQUISITION</a:t>
            </a:r>
            <a:endParaRPr/>
          </a:p>
        </p:txBody>
      </p:sp>
      <p:pic>
        <p:nvPicPr>
          <p:cNvPr id="330" name="Google Shape;330;p16"/>
          <p:cNvPicPr preferRelativeResize="0"/>
          <p:nvPr>
            <p:ph idx="1" type="body"/>
          </p:nvPr>
        </p:nvPicPr>
        <p:blipFill rotWithShape="1">
          <a:blip r:embed="rId3">
            <a:alphaModFix/>
          </a:blip>
          <a:srcRect b="0" l="0" r="0" t="0"/>
          <a:stretch/>
        </p:blipFill>
        <p:spPr>
          <a:xfrm>
            <a:off x="228600" y="1905000"/>
            <a:ext cx="8534399" cy="1124755"/>
          </a:xfrm>
          <a:prstGeom prst="rect">
            <a:avLst/>
          </a:prstGeom>
          <a:noFill/>
          <a:ln>
            <a:noFill/>
          </a:ln>
        </p:spPr>
      </p:pic>
      <p:pic>
        <p:nvPicPr>
          <p:cNvPr id="331" name="Google Shape;331;p16"/>
          <p:cNvPicPr preferRelativeResize="0"/>
          <p:nvPr/>
        </p:nvPicPr>
        <p:blipFill rotWithShape="1">
          <a:blip r:embed="rId4">
            <a:alphaModFix/>
          </a:blip>
          <a:srcRect b="0" l="0" r="0" t="0"/>
          <a:stretch/>
        </p:blipFill>
        <p:spPr>
          <a:xfrm>
            <a:off x="723899" y="3114071"/>
            <a:ext cx="7543800" cy="32992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17"/>
          <p:cNvPicPr preferRelativeResize="0"/>
          <p:nvPr>
            <p:ph idx="1" type="body"/>
          </p:nvPr>
        </p:nvPicPr>
        <p:blipFill rotWithShape="1">
          <a:blip r:embed="rId3">
            <a:alphaModFix/>
          </a:blip>
          <a:srcRect b="0" l="0" r="0" t="0"/>
          <a:stretch/>
        </p:blipFill>
        <p:spPr>
          <a:xfrm>
            <a:off x="23001" y="609600"/>
            <a:ext cx="9031186" cy="518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8"/>
          <p:cNvSpPr txBox="1"/>
          <p:nvPr>
            <p:ph type="title"/>
          </p:nvPr>
        </p:nvSpPr>
        <p:spPr>
          <a:xfrm>
            <a:off x="377650" y="151073"/>
            <a:ext cx="7047000" cy="117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CLASS IMBALANCE </a:t>
            </a:r>
            <a:endParaRPr/>
          </a:p>
        </p:txBody>
      </p:sp>
      <p:pic>
        <p:nvPicPr>
          <p:cNvPr id="342" name="Google Shape;342;p18"/>
          <p:cNvPicPr preferRelativeResize="0"/>
          <p:nvPr>
            <p:ph idx="1" type="body"/>
          </p:nvPr>
        </p:nvPicPr>
        <p:blipFill rotWithShape="1">
          <a:blip r:embed="rId3">
            <a:alphaModFix/>
          </a:blip>
          <a:srcRect b="0" l="0" r="0" t="0"/>
          <a:stretch/>
        </p:blipFill>
        <p:spPr>
          <a:xfrm>
            <a:off x="0" y="1449500"/>
            <a:ext cx="8972700" cy="5046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19"/>
          <p:cNvPicPr preferRelativeResize="0"/>
          <p:nvPr>
            <p:ph idx="1" type="body"/>
          </p:nvPr>
        </p:nvPicPr>
        <p:blipFill rotWithShape="1">
          <a:blip r:embed="rId3">
            <a:alphaModFix/>
          </a:blip>
          <a:srcRect b="0" l="0" r="0" t="0"/>
          <a:stretch/>
        </p:blipFill>
        <p:spPr>
          <a:xfrm>
            <a:off x="990600" y="1386635"/>
            <a:ext cx="7437208" cy="46188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381000" y="152400"/>
            <a:ext cx="8229600" cy="533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LITERATURE SURVEY</a:t>
            </a:r>
            <a:endParaRPr/>
          </a:p>
        </p:txBody>
      </p:sp>
      <p:sp>
        <p:nvSpPr>
          <p:cNvPr id="245" name="Google Shape;245;p2"/>
          <p:cNvSpPr txBox="1"/>
          <p:nvPr>
            <p:ph idx="1" type="body"/>
          </p:nvPr>
        </p:nvSpPr>
        <p:spPr>
          <a:xfrm>
            <a:off x="304800" y="685800"/>
            <a:ext cx="8534400" cy="59436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rPr b="1" lang="en-US" sz="1800">
                <a:latin typeface="Times New Roman"/>
                <a:ea typeface="Times New Roman"/>
                <a:cs typeface="Times New Roman"/>
                <a:sym typeface="Times New Roman"/>
              </a:rPr>
              <a:t>1.1 INTRODUCTION</a:t>
            </a:r>
            <a:endParaRPr/>
          </a:p>
          <a:p>
            <a:pPr indent="0" lvl="0" marL="0" rtl="0" algn="just">
              <a:lnSpc>
                <a:spcPct val="150000"/>
              </a:lnSpc>
              <a:spcBef>
                <a:spcPts val="1000"/>
              </a:spcBef>
              <a:spcAft>
                <a:spcPts val="0"/>
              </a:spcAft>
              <a:buClr>
                <a:schemeClr val="lt1"/>
              </a:buClr>
              <a:buSzPts val="2250"/>
              <a:buNone/>
            </a:pPr>
            <a:r>
              <a:rPr lang="en-US" sz="18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Many methods have been developed to estimate health and predict failures of mechanical systems . However, failure prediction in electronics is made challenging by the presence of component tolerances, interdependency of electronic components, and the complex nature of fault mechanisms. The existing literature is classified and reviewed based on the approach employed for the failure prediction</a:t>
            </a:r>
            <a:r>
              <a:rPr lang="en-US" sz="1800">
                <a:latin typeface="Times New Roman"/>
                <a:ea typeface="Times New Roman"/>
                <a:cs typeface="Times New Roman"/>
                <a:sym typeface="Times New Roman"/>
              </a:rPr>
              <a:t>.</a:t>
            </a:r>
            <a:endParaRPr/>
          </a:p>
          <a:p>
            <a:pPr indent="0" lvl="0" marL="0" rtl="0" algn="l">
              <a:lnSpc>
                <a:spcPct val="150000"/>
              </a:lnSpc>
              <a:spcBef>
                <a:spcPts val="1000"/>
              </a:spcBef>
              <a:spcAft>
                <a:spcPts val="0"/>
              </a:spcAft>
              <a:buClr>
                <a:schemeClr val="lt1"/>
              </a:buClr>
              <a:buSzPts val="2250"/>
              <a:buNone/>
            </a:pPr>
            <a:r>
              <a:rPr b="1" lang="en-US" sz="1800">
                <a:latin typeface="Times New Roman"/>
                <a:ea typeface="Times New Roman"/>
                <a:cs typeface="Times New Roman"/>
                <a:sym typeface="Times New Roman"/>
              </a:rPr>
              <a:t>1.2 HEALTH ESTIMATION AND REMAINING USEFUL  PREDICTION OF ELECTRONIC CIRCUIT WITH A PARAMETRIC FAULT</a:t>
            </a:r>
            <a:endParaRPr b="1" sz="18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lt1"/>
              </a:buClr>
              <a:buSzPts val="2250"/>
              <a:buNone/>
            </a:pPr>
            <a:r>
              <a:rPr lang="en-US" sz="18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Arvind Sai Sarathi Vasan, proposed a method to predict the parametric fault (such a failure in capacitor, resistors etc,)which is going to occur  in the circuit or the system and the remaing healhy life of that component is predicted using a kernel-based machine learning</a:t>
            </a:r>
            <a:endParaRPr sz="1600">
              <a:latin typeface="Times New Roman"/>
              <a:ea typeface="Times New Roman"/>
              <a:cs typeface="Times New Roman"/>
              <a:sym typeface="Times New Roman"/>
            </a:endParaRPr>
          </a:p>
          <a:p>
            <a:pPr indent="-85725" lvl="0" marL="228600" rtl="0" algn="just">
              <a:lnSpc>
                <a:spcPct val="120000"/>
              </a:lnSpc>
              <a:spcBef>
                <a:spcPts val="1000"/>
              </a:spcBef>
              <a:spcAft>
                <a:spcPts val="0"/>
              </a:spcAft>
              <a:buClr>
                <a:schemeClr val="lt1"/>
              </a:buClr>
              <a:buSzPts val="2250"/>
              <a:buNone/>
            </a:pPr>
            <a:r>
              <a:t/>
            </a:r>
            <a:endParaRPr sz="1800"/>
          </a:p>
          <a:p>
            <a:pPr indent="-38100" lvl="0" marL="228600" rtl="0" algn="l">
              <a:lnSpc>
                <a:spcPct val="120000"/>
              </a:lnSpc>
              <a:spcBef>
                <a:spcPts val="1000"/>
              </a:spcBef>
              <a:spcAft>
                <a:spcPts val="0"/>
              </a:spcAft>
              <a:buClr>
                <a:schemeClr val="lt1"/>
              </a:buClr>
              <a:buSzPts val="3000"/>
              <a:buNone/>
            </a:pPr>
            <a:r>
              <a:t/>
            </a:r>
            <a:endParaRPr/>
          </a:p>
          <a:p>
            <a:pPr indent="0" lvl="0" marL="0" rtl="0" algn="l">
              <a:lnSpc>
                <a:spcPct val="120000"/>
              </a:lnSpc>
              <a:spcBef>
                <a:spcPts val="1000"/>
              </a:spcBef>
              <a:spcAft>
                <a:spcPts val="0"/>
              </a:spcAft>
              <a:buClr>
                <a:schemeClr val="lt1"/>
              </a:buClr>
              <a:buSzPts val="225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0"/>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UNDERSAMPLING</a:t>
            </a:r>
            <a:endParaRPr/>
          </a:p>
        </p:txBody>
      </p:sp>
      <p:pic>
        <p:nvPicPr>
          <p:cNvPr id="353" name="Google Shape;353;p20"/>
          <p:cNvPicPr preferRelativeResize="0"/>
          <p:nvPr>
            <p:ph idx="1" type="body"/>
          </p:nvPr>
        </p:nvPicPr>
        <p:blipFill rotWithShape="1">
          <a:blip r:embed="rId3">
            <a:alphaModFix/>
          </a:blip>
          <a:srcRect b="0" l="0" r="0" t="0"/>
          <a:stretch/>
        </p:blipFill>
        <p:spPr>
          <a:xfrm>
            <a:off x="1682737" y="2249488"/>
            <a:ext cx="5775351" cy="35417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1"/>
          <p:cNvPicPr preferRelativeResize="0"/>
          <p:nvPr/>
        </p:nvPicPr>
        <p:blipFill rotWithShape="1">
          <a:blip r:embed="rId3">
            <a:alphaModFix/>
          </a:blip>
          <a:srcRect b="0" l="0" r="0" t="0"/>
          <a:stretch/>
        </p:blipFill>
        <p:spPr>
          <a:xfrm>
            <a:off x="856166" y="1657958"/>
            <a:ext cx="7431668" cy="3542083"/>
          </a:xfrm>
          <a:prstGeom prst="rect">
            <a:avLst/>
          </a:prstGeom>
          <a:noFill/>
          <a:ln>
            <a:noFill/>
          </a:ln>
        </p:spPr>
      </p:pic>
      <p:pic>
        <p:nvPicPr>
          <p:cNvPr id="359" name="Google Shape;359;p21"/>
          <p:cNvPicPr preferRelativeResize="0"/>
          <p:nvPr/>
        </p:nvPicPr>
        <p:blipFill rotWithShape="1">
          <a:blip r:embed="rId4">
            <a:alphaModFix/>
          </a:blip>
          <a:srcRect b="0" l="0" r="0" t="0"/>
          <a:stretch/>
        </p:blipFill>
        <p:spPr>
          <a:xfrm>
            <a:off x="0" y="1032933"/>
            <a:ext cx="9144000" cy="47921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2"/>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RESULTS</a:t>
            </a:r>
            <a:endParaRPr/>
          </a:p>
        </p:txBody>
      </p:sp>
      <p:pic>
        <p:nvPicPr>
          <p:cNvPr id="365" name="Google Shape;365;p22"/>
          <p:cNvPicPr preferRelativeResize="0"/>
          <p:nvPr>
            <p:ph idx="1" type="body"/>
          </p:nvPr>
        </p:nvPicPr>
        <p:blipFill rotWithShape="1">
          <a:blip r:embed="rId3">
            <a:alphaModFix/>
          </a:blip>
          <a:srcRect b="0" l="0" r="0" t="0"/>
          <a:stretch/>
        </p:blipFill>
        <p:spPr>
          <a:xfrm>
            <a:off x="855663" y="2809394"/>
            <a:ext cx="7429500" cy="2421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3"/>
          <p:cNvPicPr preferRelativeResize="0"/>
          <p:nvPr/>
        </p:nvPicPr>
        <p:blipFill rotWithShape="1">
          <a:blip r:embed="rId3">
            <a:alphaModFix/>
          </a:blip>
          <a:srcRect b="0" l="0" r="0" t="0"/>
          <a:stretch/>
        </p:blipFill>
        <p:spPr>
          <a:xfrm>
            <a:off x="625325" y="0"/>
            <a:ext cx="7893349"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4"/>
          <p:cNvPicPr preferRelativeResize="0"/>
          <p:nvPr/>
        </p:nvPicPr>
        <p:blipFill rotWithShape="1">
          <a:blip r:embed="rId3">
            <a:alphaModFix/>
          </a:blip>
          <a:srcRect b="0" l="0" r="0" t="0"/>
          <a:stretch/>
        </p:blipFill>
        <p:spPr>
          <a:xfrm>
            <a:off x="228600" y="914400"/>
            <a:ext cx="8610600" cy="50616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txBox="1"/>
          <p:nvPr>
            <p:ph idx="1" type="body"/>
          </p:nvPr>
        </p:nvSpPr>
        <p:spPr>
          <a:xfrm>
            <a:off x="381000" y="381000"/>
            <a:ext cx="8305800" cy="6172200"/>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120000"/>
              </a:lnSpc>
              <a:spcBef>
                <a:spcPts val="0"/>
              </a:spcBef>
              <a:spcAft>
                <a:spcPts val="0"/>
              </a:spcAft>
              <a:buClr>
                <a:schemeClr val="lt1"/>
              </a:buClr>
              <a:buSzPct val="125000"/>
              <a:buChar char="•"/>
            </a:pPr>
            <a:r>
              <a:rPr lang="en-US" sz="4500"/>
              <a:t>REFERENCE</a:t>
            </a:r>
            <a:endParaRPr/>
          </a:p>
          <a:p>
            <a:pPr indent="-228600" lvl="0" marL="228600" rtl="0" algn="l">
              <a:lnSpc>
                <a:spcPct val="120000"/>
              </a:lnSpc>
              <a:spcBef>
                <a:spcPts val="1000"/>
              </a:spcBef>
              <a:spcAft>
                <a:spcPts val="0"/>
              </a:spcAft>
              <a:buClr>
                <a:schemeClr val="lt1"/>
              </a:buClr>
              <a:buSzPct val="69767"/>
              <a:buChar char="•"/>
            </a:pPr>
            <a:r>
              <a:rPr lang="en-US"/>
              <a:t>1</a:t>
            </a:r>
            <a:r>
              <a:rPr lang="en-US" sz="4300">
                <a:latin typeface="Times New Roman"/>
                <a:ea typeface="Times New Roman"/>
                <a:cs typeface="Times New Roman"/>
                <a:sym typeface="Times New Roman"/>
              </a:rPr>
              <a:t>. Ali, M., Din, Z., Solomin, E., Cheema, K. M., Milyani, A. H., &amp; Che, Z. (2021). Open switch fault diagnosis of cascade H-bridge multi-level inverter in distributed power generators by machine learning algorithms. </a:t>
            </a:r>
            <a:r>
              <a:rPr i="1" lang="en-US" sz="4300">
                <a:latin typeface="Times New Roman"/>
                <a:ea typeface="Times New Roman"/>
                <a:cs typeface="Times New Roman"/>
                <a:sym typeface="Times New Roman"/>
              </a:rPr>
              <a:t>Energy Reports</a:t>
            </a:r>
            <a:r>
              <a:rPr lang="en-US" sz="4300">
                <a:latin typeface="Times New Roman"/>
                <a:ea typeface="Times New Roman"/>
                <a:cs typeface="Times New Roman"/>
                <a:sym typeface="Times New Roman"/>
              </a:rPr>
              <a:t>, </a:t>
            </a:r>
            <a:r>
              <a:rPr i="1" lang="en-US" sz="4300">
                <a:latin typeface="Times New Roman"/>
                <a:ea typeface="Times New Roman"/>
                <a:cs typeface="Times New Roman"/>
                <a:sym typeface="Times New Roman"/>
              </a:rPr>
              <a:t>7</a:t>
            </a:r>
            <a:r>
              <a:rPr lang="en-US" sz="4300">
                <a:latin typeface="Times New Roman"/>
                <a:ea typeface="Times New Roman"/>
                <a:cs typeface="Times New Roman"/>
                <a:sym typeface="Times New Roman"/>
              </a:rPr>
              <a:t>, 8929-8942.</a:t>
            </a:r>
            <a:endParaRPr sz="4300">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lt1"/>
              </a:buClr>
              <a:buSzPct val="125000"/>
              <a:buChar char="•"/>
            </a:pPr>
            <a:r>
              <a:rPr lang="en-US" sz="4300">
                <a:latin typeface="Times New Roman"/>
                <a:ea typeface="Times New Roman"/>
                <a:cs typeface="Times New Roman"/>
                <a:sym typeface="Times New Roman"/>
              </a:rPr>
              <a:t>2.</a:t>
            </a:r>
            <a:r>
              <a:rPr b="1" lang="en-US" sz="4300">
                <a:latin typeface="Times New Roman"/>
                <a:ea typeface="Times New Roman"/>
                <a:cs typeface="Times New Roman"/>
                <a:sym typeface="Times New Roman"/>
              </a:rPr>
              <a:t> </a:t>
            </a:r>
            <a:r>
              <a:rPr lang="en-US" sz="4300">
                <a:latin typeface="Times New Roman"/>
                <a:ea typeface="Times New Roman"/>
                <a:cs typeface="Times New Roman"/>
                <a:sym typeface="Times New Roman"/>
              </a:rPr>
              <a:t>N. Vichare and M. Pecht, “Prognostics and health management of electronics,” IEEE Transactions on Components Packaging Technology, vol. 29, pp. 291–296, 2006.</a:t>
            </a:r>
            <a:endParaRPr sz="4300">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lt1"/>
              </a:buClr>
              <a:buSzPct val="125000"/>
              <a:buChar char="•"/>
            </a:pPr>
            <a:r>
              <a:rPr lang="en-US" sz="4300">
                <a:latin typeface="Times New Roman"/>
                <a:ea typeface="Times New Roman"/>
                <a:cs typeface="Times New Roman"/>
                <a:sym typeface="Times New Roman"/>
              </a:rPr>
              <a:t>3. Babaei, Ebrahim, Sara Laali, and Zahra Bayat. "A single-phase cascaded multilevel inverter based on a new basic unit with reduced number of power switches." </a:t>
            </a:r>
            <a:r>
              <a:rPr i="1" lang="en-US" sz="4300">
                <a:latin typeface="Times New Roman"/>
                <a:ea typeface="Times New Roman"/>
                <a:cs typeface="Times New Roman"/>
                <a:sym typeface="Times New Roman"/>
              </a:rPr>
              <a:t>IEEE Transactions on industrial electronics</a:t>
            </a:r>
            <a:r>
              <a:rPr lang="en-US" sz="4300">
                <a:latin typeface="Times New Roman"/>
                <a:ea typeface="Times New Roman"/>
                <a:cs typeface="Times New Roman"/>
                <a:sym typeface="Times New Roman"/>
              </a:rPr>
              <a:t> 62.2 (2014): 922-929.</a:t>
            </a:r>
            <a:endParaRPr sz="4300">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lt1"/>
              </a:buClr>
              <a:buSzPct val="125000"/>
              <a:buChar char="•"/>
            </a:pPr>
            <a:r>
              <a:rPr lang="en-US" sz="4300">
                <a:latin typeface="Times New Roman"/>
                <a:ea typeface="Times New Roman"/>
                <a:cs typeface="Times New Roman"/>
                <a:sym typeface="Times New Roman"/>
              </a:rPr>
              <a:t>4. Achintya, Pratibha, and Lalit Kumar Sahu. "Open Circuit Switch Fault Detection in Multilevel Inverter Topology using Machine Learning Techniques." </a:t>
            </a:r>
            <a:r>
              <a:rPr i="1" lang="en-US" sz="4300">
                <a:latin typeface="Times New Roman"/>
                <a:ea typeface="Times New Roman"/>
                <a:cs typeface="Times New Roman"/>
                <a:sym typeface="Times New Roman"/>
              </a:rPr>
              <a:t>2020 IEEE 9th Power India International Conference (PIICON)</a:t>
            </a:r>
            <a:r>
              <a:rPr lang="en-US" sz="4300">
                <a:latin typeface="Times New Roman"/>
                <a:ea typeface="Times New Roman"/>
                <a:cs typeface="Times New Roman"/>
                <a:sym typeface="Times New Roman"/>
              </a:rPr>
              <a:t>. IEEE, 2020.</a:t>
            </a:r>
            <a:endParaRPr sz="4300">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lt1"/>
              </a:buClr>
              <a:buSzPct val="125000"/>
              <a:buChar char="•"/>
            </a:pPr>
            <a:r>
              <a:rPr lang="en-US" sz="4300">
                <a:latin typeface="Times New Roman"/>
                <a:ea typeface="Times New Roman"/>
                <a:cs typeface="Times New Roman"/>
                <a:sym typeface="Times New Roman"/>
              </a:rPr>
              <a:t>5. Wang, Tianzhen, et al. "Cascaded H-bridge multilevel inverter system fault diagnosis using a PCA and multiclass relevance vector machine approach." </a:t>
            </a:r>
            <a:r>
              <a:rPr i="1" lang="en-US" sz="4300">
                <a:latin typeface="Times New Roman"/>
                <a:ea typeface="Times New Roman"/>
                <a:cs typeface="Times New Roman"/>
                <a:sym typeface="Times New Roman"/>
              </a:rPr>
              <a:t>IEEE Transactions on Power Electronics</a:t>
            </a:r>
            <a:r>
              <a:rPr lang="en-US" sz="4300">
                <a:latin typeface="Times New Roman"/>
                <a:ea typeface="Times New Roman"/>
                <a:cs typeface="Times New Roman"/>
                <a:sym typeface="Times New Roman"/>
              </a:rPr>
              <a:t> 30.12 (2015): 7006-7018</a:t>
            </a:r>
            <a:r>
              <a:rPr lang="en-US"/>
              <a:t>.</a:t>
            </a:r>
            <a:endParaRPr/>
          </a:p>
          <a:p>
            <a:pPr indent="-152400" lvl="0" marL="228600" rtl="0" algn="l">
              <a:lnSpc>
                <a:spcPct val="120000"/>
              </a:lnSpc>
              <a:spcBef>
                <a:spcPts val="1000"/>
              </a:spcBef>
              <a:spcAft>
                <a:spcPts val="0"/>
              </a:spcAft>
              <a:buClr>
                <a:schemeClr val="lt1"/>
              </a:buClr>
              <a:buSzPct val="125000"/>
              <a:buNone/>
            </a:pPr>
            <a:r>
              <a:t/>
            </a:r>
            <a:endParaRPr/>
          </a:p>
          <a:p>
            <a:pPr indent="-152400" lvl="0" marL="228600" rtl="0" algn="l">
              <a:lnSpc>
                <a:spcPct val="120000"/>
              </a:lnSpc>
              <a:spcBef>
                <a:spcPts val="1000"/>
              </a:spcBef>
              <a:spcAft>
                <a:spcPts val="0"/>
              </a:spcAft>
              <a:buClr>
                <a:schemeClr val="lt1"/>
              </a:buClr>
              <a:buSzPct val="125000"/>
              <a:buNone/>
            </a:pPr>
            <a:r>
              <a:t/>
            </a:r>
            <a:endParaRPr/>
          </a:p>
          <a:p>
            <a:pPr indent="-152400" lvl="0" marL="228600" rtl="0" algn="l">
              <a:lnSpc>
                <a:spcPct val="120000"/>
              </a:lnSpc>
              <a:spcBef>
                <a:spcPts val="1000"/>
              </a:spcBef>
              <a:spcAft>
                <a:spcPts val="0"/>
              </a:spcAft>
              <a:buClr>
                <a:schemeClr val="lt1"/>
              </a:buClr>
              <a:buSzPct val="125000"/>
              <a:buNone/>
            </a:pPr>
            <a:r>
              <a:t/>
            </a:r>
            <a:endParaRPr/>
          </a:p>
          <a:p>
            <a:pPr indent="0" lvl="0" marL="0" rtl="0" algn="l">
              <a:lnSpc>
                <a:spcPct val="120000"/>
              </a:lnSpc>
              <a:spcBef>
                <a:spcPts val="1000"/>
              </a:spcBef>
              <a:spcAft>
                <a:spcPts val="0"/>
              </a:spcAft>
              <a:buClr>
                <a:schemeClr val="lt1"/>
              </a:buClr>
              <a:buSzPct val="125000"/>
              <a:buNone/>
            </a:pPr>
            <a:r>
              <a:t/>
            </a:r>
            <a:endParaRPr/>
          </a:p>
          <a:p>
            <a:pPr indent="0" lvl="0" marL="0" rtl="0" algn="l">
              <a:lnSpc>
                <a:spcPct val="120000"/>
              </a:lnSpc>
              <a:spcBef>
                <a:spcPts val="1000"/>
              </a:spcBef>
              <a:spcAft>
                <a:spcPts val="0"/>
              </a:spcAft>
              <a:buClr>
                <a:schemeClr val="lt1"/>
              </a:buClr>
              <a:buSzPct val="125000"/>
              <a:buNone/>
            </a:pPr>
            <a:r>
              <a:rPr lang="en-U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ph idx="1" type="body"/>
          </p:nvPr>
        </p:nvSpPr>
        <p:spPr>
          <a:xfrm>
            <a:off x="685800" y="914400"/>
            <a:ext cx="7429499" cy="4608514"/>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a:p>
            <a:pPr indent="0" lvl="0" marL="0" rtl="0" algn="l">
              <a:lnSpc>
                <a:spcPct val="120000"/>
              </a:lnSpc>
              <a:spcBef>
                <a:spcPts val="1000"/>
              </a:spcBef>
              <a:spcAft>
                <a:spcPts val="0"/>
              </a:spcAft>
              <a:buClr>
                <a:schemeClr val="lt1"/>
              </a:buClr>
              <a:buSzPts val="3000"/>
              <a:buNone/>
            </a:pPr>
            <a:r>
              <a:rPr lang="en-US"/>
              <a:t>                              </a:t>
            </a:r>
            <a:r>
              <a:rPr lang="en-US" sz="3600"/>
              <a:t>THANK YOU</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
          <p:cNvSpPr txBox="1"/>
          <p:nvPr>
            <p:ph idx="1" type="body"/>
          </p:nvPr>
        </p:nvSpPr>
        <p:spPr>
          <a:xfrm>
            <a:off x="533400" y="228600"/>
            <a:ext cx="8229600" cy="64008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20000"/>
              </a:lnSpc>
              <a:spcBef>
                <a:spcPts val="0"/>
              </a:spcBef>
              <a:spcAft>
                <a:spcPts val="0"/>
              </a:spcAft>
              <a:buClr>
                <a:schemeClr val="lt1"/>
              </a:buClr>
              <a:buSzPts val="2250"/>
              <a:buNone/>
            </a:pPr>
            <a:r>
              <a:rPr b="1" lang="en-US" sz="1800">
                <a:latin typeface="Times New Roman"/>
                <a:ea typeface="Times New Roman"/>
                <a:cs typeface="Times New Roman"/>
                <a:sym typeface="Times New Roman"/>
              </a:rPr>
              <a:t>1.3 VIBRATION SIGNAL-BASED EARLY FAULT PROGNOSIS </a:t>
            </a:r>
            <a:r>
              <a:rPr lang="en-US" sz="1800">
                <a:latin typeface="Times New Roman"/>
                <a:ea typeface="Times New Roman"/>
                <a:cs typeface="Times New Roman"/>
                <a:sym typeface="Times New Roman"/>
              </a:rPr>
              <a:t> </a:t>
            </a:r>
            <a:r>
              <a:rPr lang="en-US">
                <a:latin typeface="Times New Roman"/>
                <a:ea typeface="Times New Roman"/>
                <a:cs typeface="Times New Roman"/>
                <a:sym typeface="Times New Roman"/>
              </a:rPr>
              <a:t>	</a:t>
            </a:r>
            <a:endParaRPr/>
          </a:p>
          <a:p>
            <a:pPr indent="0" lvl="0" marL="0" rtl="0" algn="just">
              <a:lnSpc>
                <a:spcPct val="150000"/>
              </a:lnSpc>
              <a:spcBef>
                <a:spcPts val="1000"/>
              </a:spcBef>
              <a:spcAft>
                <a:spcPts val="0"/>
              </a:spcAft>
              <a:buClr>
                <a:schemeClr val="lt1"/>
              </a:buClr>
              <a:buSzPts val="2000"/>
              <a:buNone/>
            </a:pPr>
            <a:r>
              <a:rPr lang="en-US" sz="1600">
                <a:latin typeface="Times New Roman"/>
                <a:ea typeface="Times New Roman"/>
                <a:cs typeface="Times New Roman"/>
                <a:sym typeface="Times New Roman"/>
              </a:rPr>
              <a:t>Weidong Li designed a  fault diagnosis method is through scrutinising condition monitoring signals from some key components of industrial systems reflecting the characteristic changes of the systems . The signals include vibration signals , acoustic emission signals , current signals , and temperature signals Vibration signals have been popularly used, as abnormal vibrations can reveal the underlying physical phenomena of the monitored components to indicate damage and faults</a:t>
            </a:r>
            <a:endParaRPr/>
          </a:p>
          <a:p>
            <a:pPr indent="0" lvl="0" marL="0" rtl="0" algn="l">
              <a:lnSpc>
                <a:spcPct val="120000"/>
              </a:lnSpc>
              <a:spcBef>
                <a:spcPts val="1000"/>
              </a:spcBef>
              <a:spcAft>
                <a:spcPts val="0"/>
              </a:spcAft>
              <a:buClr>
                <a:schemeClr val="lt1"/>
              </a:buClr>
              <a:buSzPts val="2250"/>
              <a:buNone/>
            </a:pPr>
            <a:r>
              <a:rPr b="1" lang="en-US" sz="1800">
                <a:latin typeface="Times New Roman"/>
                <a:ea typeface="Times New Roman"/>
                <a:cs typeface="Times New Roman"/>
                <a:sym typeface="Times New Roman"/>
              </a:rPr>
              <a:t>1.4 REVIEW ON FAULT-DIAGNOSIS AND FAULT TOLERANCE</a:t>
            </a:r>
            <a:endParaRPr/>
          </a:p>
          <a:p>
            <a:pPr indent="0" lvl="0" marL="0" rtl="0" algn="l">
              <a:lnSpc>
                <a:spcPct val="120000"/>
              </a:lnSpc>
              <a:spcBef>
                <a:spcPts val="1000"/>
              </a:spcBef>
              <a:spcAft>
                <a:spcPts val="0"/>
              </a:spcAft>
              <a:buClr>
                <a:schemeClr val="lt1"/>
              </a:buClr>
              <a:buSzPts val="2250"/>
              <a:buNone/>
            </a:pPr>
            <a:r>
              <a:rPr b="1" lang="en-US" sz="1800">
                <a:latin typeface="Times New Roman"/>
                <a:ea typeface="Times New Roman"/>
                <a:cs typeface="Times New Roman"/>
                <a:sym typeface="Times New Roman"/>
              </a:rPr>
              <a:t>FOR DC–DC CONVERTERS</a:t>
            </a:r>
            <a:endParaRPr/>
          </a:p>
          <a:p>
            <a:pPr indent="0" lvl="0" marL="0" rtl="0" algn="just">
              <a:lnSpc>
                <a:spcPct val="150000"/>
              </a:lnSpc>
              <a:spcBef>
                <a:spcPts val="1000"/>
              </a:spcBef>
              <a:spcAft>
                <a:spcPts val="0"/>
              </a:spcAft>
              <a:buClr>
                <a:schemeClr val="lt1"/>
              </a:buClr>
              <a:buSzPts val="2500"/>
              <a:buNone/>
            </a:pPr>
            <a:r>
              <a:rPr b="1" lang="en-US" sz="20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Geddam Kiran Kumar, Devaraj Elangovan developed this method Power switches are the most fragile components in converter circuits, which inherently fall prey to the faults occurring in the system. Hence, there is always a requirement to take appropriate remedial measures to deal with all kinds of faults. Further, in order to detect the occurrence of fault a fast fault diagnosis and fault-tolerant strategies in the DC–DC converters is mandatory and the same has to be embedded in the converter for safety purpose. In view of the importance of the same, the fault-diagnostic algorithms and fault-tolerant strategies have been developed in this  literature</a:t>
            </a:r>
            <a:r>
              <a:rPr lang="en-US" sz="1800">
                <a:latin typeface="Times New Roman"/>
                <a:ea typeface="Times New Roman"/>
                <a:cs typeface="Times New Roman"/>
                <a:sym typeface="Times New Roman"/>
              </a:rPr>
              <a:t>.</a:t>
            </a:r>
            <a:endParaRPr/>
          </a:p>
          <a:p>
            <a:pPr indent="0" lvl="0" marL="0" rtl="0" algn="just">
              <a:lnSpc>
                <a:spcPct val="150000"/>
              </a:lnSpc>
              <a:spcBef>
                <a:spcPts val="1000"/>
              </a:spcBef>
              <a:spcAft>
                <a:spcPts val="0"/>
              </a:spcAft>
              <a:buClr>
                <a:schemeClr val="lt1"/>
              </a:buClr>
              <a:buSzPts val="2250"/>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ph idx="1" type="body"/>
          </p:nvPr>
        </p:nvSpPr>
        <p:spPr>
          <a:xfrm>
            <a:off x="152400" y="152400"/>
            <a:ext cx="8763000" cy="65532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chemeClr val="lt1"/>
              </a:buClr>
              <a:buSzPct val="125000"/>
              <a:buNone/>
            </a:pPr>
            <a:r>
              <a:rPr b="1" lang="en-US" sz="1800">
                <a:latin typeface="Times New Roman"/>
                <a:ea typeface="Times New Roman"/>
                <a:cs typeface="Times New Roman"/>
                <a:sym typeface="Times New Roman"/>
              </a:rPr>
              <a:t>1.5 AN INDUSTRIAL FAULT DIAGNOSIS SYSTEM BASED ON BAYESIAN NETWORKS</a:t>
            </a:r>
            <a:endParaRPr/>
          </a:p>
          <a:p>
            <a:pPr indent="0" lvl="0" marL="0" rtl="0" algn="just">
              <a:lnSpc>
                <a:spcPct val="150000"/>
              </a:lnSpc>
              <a:spcBef>
                <a:spcPts val="1000"/>
              </a:spcBef>
              <a:spcAft>
                <a:spcPts val="0"/>
              </a:spcAft>
              <a:buClr>
                <a:schemeClr val="lt1"/>
              </a:buClr>
              <a:buSzPct val="125000"/>
              <a:buNone/>
            </a:pPr>
            <a:r>
              <a:rPr b="1" lang="en-US" sz="20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Abdelkabir BACHA &amp; Jamal BENHRA proposed this paper to presents a DC motor fault diagnosis system based on Bayesian networks. The data collection will help us in the construction of Bayesian networks models. These data are collected from sensors measuring different types of variables that are directly related to the industrial system. Without doing any mathematical modeling that describes the physical properties of the studied DC motor, the proposed tool provides with the help of Bayesian networks parameters and structure learning algorithms.</a:t>
            </a:r>
            <a:endParaRPr/>
          </a:p>
          <a:p>
            <a:pPr indent="0" lvl="0" marL="0" rtl="0" algn="l">
              <a:lnSpc>
                <a:spcPct val="120000"/>
              </a:lnSpc>
              <a:spcBef>
                <a:spcPts val="1000"/>
              </a:spcBef>
              <a:spcAft>
                <a:spcPts val="0"/>
              </a:spcAft>
              <a:buClr>
                <a:schemeClr val="lt1"/>
              </a:buClr>
              <a:buSzPct val="125000"/>
              <a:buNone/>
            </a:pPr>
            <a:r>
              <a:rPr b="1" lang="en-US" sz="1800">
                <a:latin typeface="Times New Roman"/>
                <a:ea typeface="Times New Roman"/>
                <a:cs typeface="Times New Roman"/>
                <a:sym typeface="Times New Roman"/>
              </a:rPr>
              <a:t>1.6 MODEL-BASED FAULT DIAGNOSIS IN ELECTRIC DRIVES USING MACHINE LEARNING</a:t>
            </a:r>
            <a:endParaRPr/>
          </a:p>
          <a:p>
            <a:pPr indent="0" lvl="0" marL="0" rtl="0" algn="just">
              <a:lnSpc>
                <a:spcPct val="150000"/>
              </a:lnSpc>
              <a:spcBef>
                <a:spcPts val="1000"/>
              </a:spcBef>
              <a:spcAft>
                <a:spcPts val="0"/>
              </a:spcAft>
              <a:buClr>
                <a:schemeClr val="lt1"/>
              </a:buClr>
              <a:buSzPct val="125000"/>
              <a:buNone/>
            </a:pPr>
            <a:r>
              <a:rPr lang="en-US" sz="18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A simulation model has been developed based on the theoretical foundations of electric drives to simulate the normal condition, all single-switch and post-short-circuit faults.A machine learning algorithm has been developed to automatically select a set of representative operating points in the (torque, speed) domain, which in turn is sent to the simulated electric drive model to generate signals for the training of a diagnostic neural network, fault diagnostic neural network (FDNN). We validated the capability of the FDNN on data generated by an experimental bench setup. Our research demonstrates that with a robust machine learning approach, a diagnostic system can be trained based on a simulated electric drive model, which can lead to a correct classification of faults over a wide operating domain.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
          <p:cNvSpPr txBox="1"/>
          <p:nvPr>
            <p:ph idx="1" type="body"/>
          </p:nvPr>
        </p:nvSpPr>
        <p:spPr>
          <a:xfrm>
            <a:off x="228600" y="228600"/>
            <a:ext cx="8763000" cy="65532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0"/>
              </a:spcBef>
              <a:spcAft>
                <a:spcPts val="0"/>
              </a:spcAft>
              <a:buClr>
                <a:schemeClr val="lt1"/>
              </a:buClr>
              <a:buSzPct val="125000"/>
              <a:buNone/>
            </a:pPr>
            <a:r>
              <a:rPr b="1" lang="en-US" sz="1900">
                <a:latin typeface="Times New Roman"/>
                <a:ea typeface="Times New Roman"/>
                <a:cs typeface="Times New Roman"/>
                <a:sym typeface="Times New Roman"/>
              </a:rPr>
              <a:t>1.7 SERIES DC ARC FAULT DETECTION BASED ON ENSEMBLE MACHINE LEARNING</a:t>
            </a:r>
            <a:endParaRPr/>
          </a:p>
          <a:p>
            <a:pPr indent="0" lvl="0" marL="0" rtl="0" algn="just">
              <a:lnSpc>
                <a:spcPct val="170000"/>
              </a:lnSpc>
              <a:spcBef>
                <a:spcPts val="1000"/>
              </a:spcBef>
              <a:spcAft>
                <a:spcPts val="0"/>
              </a:spcAft>
              <a:buClr>
                <a:schemeClr val="lt1"/>
              </a:buClr>
              <a:buSzPct val="125000"/>
              <a:buNone/>
            </a:pPr>
            <a:r>
              <a:rPr lang="en-US" sz="18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This article presents a practical and versatile series dc arc fault detection method based on ensemble machine learning (EML) algorithms. A buck converter constant power load (CPL) and a boost converter CPL are designed and built to study the different arc fault behaviors and generate training data for the machine learning algorithms. A set of time domain features is extracted from the experimental data and analyzed using the feature importance attribute. An adaptive  normalization function then processed the features to mitigate false positive classification caused by load changes.</a:t>
            </a:r>
            <a:endParaRPr/>
          </a:p>
          <a:p>
            <a:pPr indent="0" lvl="0" marL="0" rtl="0" algn="l">
              <a:lnSpc>
                <a:spcPct val="120000"/>
              </a:lnSpc>
              <a:spcBef>
                <a:spcPts val="1000"/>
              </a:spcBef>
              <a:spcAft>
                <a:spcPts val="0"/>
              </a:spcAft>
              <a:buClr>
                <a:schemeClr val="lt1"/>
              </a:buClr>
              <a:buSzPct val="125000"/>
              <a:buNone/>
            </a:pPr>
            <a:r>
              <a:rPr b="1" lang="en-US" sz="1900">
                <a:latin typeface="Times New Roman"/>
                <a:ea typeface="Times New Roman"/>
                <a:cs typeface="Times New Roman"/>
                <a:sym typeface="Times New Roman"/>
              </a:rPr>
              <a:t>1.8 FAULT DETECTION OF A CONTROLLED RECTIFIER USING MACHINE LEARNING </a:t>
            </a:r>
            <a:endParaRPr b="1" sz="19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lt1"/>
              </a:buClr>
              <a:buSzPct val="125000"/>
              <a:buNone/>
            </a:pPr>
            <a:r>
              <a:rPr lang="en-US" sz="1700">
                <a:latin typeface="Times New Roman"/>
                <a:ea typeface="Times New Roman"/>
                <a:cs typeface="Times New Roman"/>
                <a:sym typeface="Times New Roman"/>
              </a:rPr>
              <a:t> Mohamed Ameen  designed a method that focuses on the development of a machine learning algorithm for fault detection of the various components of a controlled rectifier. Data is collected from the rectifier in healthy and various faulty states, which is then used to train a neural network, which is a combination of convolutional neural networks and artificial neural networks for fault detection. The final algorithm has achieved an accuracy of 99.5% using simulation data. </a:t>
            </a:r>
            <a:endParaRPr/>
          </a:p>
          <a:p>
            <a:pPr indent="-113903" lvl="0" marL="228600" rtl="0" algn="just">
              <a:lnSpc>
                <a:spcPct val="120000"/>
              </a:lnSpc>
              <a:spcBef>
                <a:spcPts val="1000"/>
              </a:spcBef>
              <a:spcAft>
                <a:spcPts val="0"/>
              </a:spcAft>
              <a:buClr>
                <a:schemeClr val="lt1"/>
              </a:buClr>
              <a:buSzPct val="125000"/>
              <a:buNone/>
            </a:pPr>
            <a:r>
              <a:t/>
            </a:r>
            <a:endParaRPr sz="1700"/>
          </a:p>
          <a:p>
            <a:pPr indent="-113903" lvl="0" marL="228600" rtl="0" algn="l">
              <a:lnSpc>
                <a:spcPct val="120000"/>
              </a:lnSpc>
              <a:spcBef>
                <a:spcPts val="1000"/>
              </a:spcBef>
              <a:spcAft>
                <a:spcPts val="0"/>
              </a:spcAft>
              <a:buClr>
                <a:schemeClr val="lt1"/>
              </a:buClr>
              <a:buSzPct val="125000"/>
              <a:buNone/>
            </a:pPr>
            <a:r>
              <a:t/>
            </a:r>
            <a:endParaRPr sz="1700"/>
          </a:p>
          <a:p>
            <a:pPr indent="0" lvl="0" marL="0" rtl="0" algn="just">
              <a:lnSpc>
                <a:spcPct val="120000"/>
              </a:lnSpc>
              <a:spcBef>
                <a:spcPts val="1000"/>
              </a:spcBef>
              <a:spcAft>
                <a:spcPts val="0"/>
              </a:spcAft>
              <a:buClr>
                <a:schemeClr val="lt1"/>
              </a:buClr>
              <a:buSzPct val="125000"/>
              <a:buNone/>
            </a:pPr>
            <a:r>
              <a:t/>
            </a:r>
            <a:endParaRPr sz="16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ct val="125000"/>
              <a:buNone/>
            </a:pPr>
            <a:r>
              <a:rPr b="1" lang="en-US" sz="2000">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OBJECTIVES OF THE PROJECT</a:t>
            </a:r>
            <a:endParaRPr/>
          </a:p>
        </p:txBody>
      </p:sp>
      <p:sp>
        <p:nvSpPr>
          <p:cNvPr id="267" name="Google Shape;267;p6"/>
          <p:cNvSpPr txBox="1"/>
          <p:nvPr>
            <p:ph idx="1" type="body"/>
          </p:nvPr>
        </p:nvSpPr>
        <p:spPr>
          <a:xfrm>
            <a:off x="856060" y="2249487"/>
            <a:ext cx="7429499" cy="3541714"/>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lt1"/>
              </a:buClr>
              <a:buSzPts val="2000"/>
              <a:buNone/>
            </a:pPr>
            <a:r>
              <a:rPr lang="en-US" sz="1600">
                <a:latin typeface="Times New Roman"/>
                <a:ea typeface="Times New Roman"/>
                <a:cs typeface="Times New Roman"/>
                <a:sym typeface="Times New Roman"/>
              </a:rPr>
              <a:t>The system would be implemented on a 5level H bridge inverter using a non-intrusive method which involves measuring the voltages and current in the system and that it would be a fault detection system, being able to detect the faults as they occur. So the main objective of this project is to design a fault detection system for a 5level H bridge inverter using machine learning. By obtain practical and application based knowledge about machine learning ,Design and implement a 5level H bridge inverter,Collect data on healthy and faulty systems, learn to understand how the algorithms detect the faults in the system, Validate the algorithm using the data collected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7"/>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H-BRIDGE INVERTER CIRCUIT</a:t>
            </a:r>
            <a:endParaRPr/>
          </a:p>
        </p:txBody>
      </p:sp>
      <p:pic>
        <p:nvPicPr>
          <p:cNvPr id="273" name="Google Shape;273;p7"/>
          <p:cNvPicPr preferRelativeResize="0"/>
          <p:nvPr>
            <p:ph idx="1" type="body"/>
          </p:nvPr>
        </p:nvPicPr>
        <p:blipFill rotWithShape="1">
          <a:blip r:embed="rId3">
            <a:alphaModFix/>
          </a:blip>
          <a:srcRect b="0" l="0" r="0" t="0"/>
          <a:stretch/>
        </p:blipFill>
        <p:spPr>
          <a:xfrm>
            <a:off x="2134970" y="2249488"/>
            <a:ext cx="4870885" cy="35417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8"/>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MOSFET  IS USED AS THE SWITCH</a:t>
            </a:r>
            <a:endParaRPr/>
          </a:p>
        </p:txBody>
      </p:sp>
      <p:pic>
        <p:nvPicPr>
          <p:cNvPr id="279" name="Google Shape;279;p8"/>
          <p:cNvPicPr preferRelativeResize="0"/>
          <p:nvPr>
            <p:ph idx="1" type="body"/>
          </p:nvPr>
        </p:nvPicPr>
        <p:blipFill rotWithShape="1">
          <a:blip r:embed="rId3">
            <a:alphaModFix/>
          </a:blip>
          <a:srcRect b="0" l="0" r="0" t="0"/>
          <a:stretch/>
        </p:blipFill>
        <p:spPr>
          <a:xfrm>
            <a:off x="1729791" y="2249488"/>
            <a:ext cx="5681244" cy="35417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9"/>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IMPLEMENTED IN MATLAB</a:t>
            </a:r>
            <a:endParaRPr/>
          </a:p>
        </p:txBody>
      </p:sp>
      <p:pic>
        <p:nvPicPr>
          <p:cNvPr id="285" name="Google Shape;285;p9"/>
          <p:cNvPicPr preferRelativeResize="0"/>
          <p:nvPr>
            <p:ph idx="1" type="body"/>
          </p:nvPr>
        </p:nvPicPr>
        <p:blipFill rotWithShape="1">
          <a:blip r:embed="rId3">
            <a:alphaModFix/>
          </a:blip>
          <a:srcRect b="0" l="0" r="0" t="0"/>
          <a:stretch/>
        </p:blipFill>
        <p:spPr>
          <a:xfrm>
            <a:off x="1583346" y="2249488"/>
            <a:ext cx="5974133" cy="35417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2022-05-02T12:53:08Z</dcterms:created>
  <dc:creator>Lenovo</dc:creator>
</cp:coreProperties>
</file>