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7" r:id="rId7"/>
    <p:sldId id="268" r:id="rId8"/>
    <p:sldId id="269" r:id="rId9"/>
    <p:sldId id="262" r:id="rId10"/>
    <p:sldId id="274" r:id="rId11"/>
    <p:sldId id="275" r:id="rId12"/>
    <p:sldId id="304" r:id="rId13"/>
    <p:sldId id="276" r:id="rId14"/>
    <p:sldId id="277" r:id="rId15"/>
    <p:sldId id="278" r:id="rId16"/>
    <p:sldId id="271" r:id="rId17"/>
    <p:sldId id="27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73" r:id="rId34"/>
    <p:sldId id="279" r:id="rId35"/>
    <p:sldId id="280" r:id="rId36"/>
    <p:sldId id="281" r:id="rId37"/>
    <p:sldId id="282" r:id="rId38"/>
    <p:sldId id="270" r:id="rId39"/>
    <p:sldId id="299" r:id="rId40"/>
    <p:sldId id="300" r:id="rId41"/>
    <p:sldId id="301" r:id="rId42"/>
    <p:sldId id="302" r:id="rId43"/>
    <p:sldId id="263" r:id="rId44"/>
    <p:sldId id="303" r:id="rId45"/>
    <p:sldId id="266" r:id="rId46"/>
    <p:sldId id="265" r:id="rId47"/>
    <p:sldId id="26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40" autoAdjust="0"/>
  </p:normalViewPr>
  <p:slideViewPr>
    <p:cSldViewPr snapToGrid="0">
      <p:cViewPr varScale="1">
        <p:scale>
          <a:sx n="55" d="100"/>
          <a:sy n="55" d="100"/>
        </p:scale>
        <p:origin x="13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A75CF-FBCA-401F-BEC7-F7BE9A72F960}" type="datetimeFigureOut">
              <a:rPr lang="en-US" smtClean="0"/>
              <a:t>15/01/2016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D4555-9746-40FE-A73C-90CE18B07830}" type="slidenum">
              <a:rPr lang="en-US" smtClean="0"/>
              <a:t>‹#›</a:t>
            </a:fld>
            <a:endParaRPr lang="en-US"/>
          </a:p>
        </p:txBody>
      </p:sp>
    </p:spTree>
    <p:extLst>
      <p:ext uri="{BB962C8B-B14F-4D97-AF65-F5344CB8AC3E}">
        <p14:creationId xmlns:p14="http://schemas.microsoft.com/office/powerpoint/2010/main" val="74467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42975">
              <a:defRPr>
                <a:solidFill>
                  <a:schemeClr val="tx1"/>
                </a:solidFill>
                <a:latin typeface="Arial" panose="020B0604020202020204" pitchFamily="34" charset="0"/>
              </a:defRPr>
            </a:lvl1pPr>
            <a:lvl2pPr marL="742950" indent="-285750" defTabSz="942975">
              <a:defRPr>
                <a:solidFill>
                  <a:schemeClr val="tx1"/>
                </a:solidFill>
                <a:latin typeface="Arial" panose="020B0604020202020204" pitchFamily="34" charset="0"/>
              </a:defRPr>
            </a:lvl2pPr>
            <a:lvl3pPr marL="1143000" indent="-228600" defTabSz="942975">
              <a:defRPr>
                <a:solidFill>
                  <a:schemeClr val="tx1"/>
                </a:solidFill>
                <a:latin typeface="Arial" panose="020B0604020202020204" pitchFamily="34" charset="0"/>
              </a:defRPr>
            </a:lvl3pPr>
            <a:lvl4pPr marL="1600200" indent="-228600" defTabSz="942975">
              <a:defRPr>
                <a:solidFill>
                  <a:schemeClr val="tx1"/>
                </a:solidFill>
                <a:latin typeface="Arial" panose="020B0604020202020204" pitchFamily="34" charset="0"/>
              </a:defRPr>
            </a:lvl4pPr>
            <a:lvl5pPr marL="2057400" indent="-228600" defTabSz="942975">
              <a:defRPr>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defRPr>
            </a:lvl9pPr>
          </a:lstStyle>
          <a:p>
            <a:fld id="{2CB36BED-7EE8-4479-9A70-0940091C36A6}" type="slidenum">
              <a:rPr lang="en-GB" altLang="en-US"/>
              <a:pPr/>
              <a:t>1</a:t>
            </a:fld>
            <a:endParaRPr lang="en-GB" altLang="en-US"/>
          </a:p>
        </p:txBody>
      </p:sp>
      <p:sp>
        <p:nvSpPr>
          <p:cNvPr id="24579" name="Rectangle 1026"/>
          <p:cNvSpPr>
            <a:spLocks noGrp="1" noChangeArrowheads="1"/>
          </p:cNvSpPr>
          <p:nvPr>
            <p:ph type="body" idx="1"/>
          </p:nvPr>
        </p:nvSpPr>
        <p:spPr>
          <a:xfrm>
            <a:off x="242888" y="5253038"/>
            <a:ext cx="6283325" cy="4051300"/>
          </a:xfrm>
          <a:noFill/>
        </p:spPr>
        <p:txBody>
          <a:bodyPr lIns="89384" tIns="44694" rIns="89384" bIns="44694"/>
          <a:lstStyle/>
          <a:p>
            <a:pPr eaLnBrk="1" hangingPunct="1"/>
            <a:endParaRPr lang="en-GB" altLang="en-US" dirty="0" smtClean="0">
              <a:latin typeface="Arial" panose="020B0604020202020204" pitchFamily="34" charset="0"/>
            </a:endParaRPr>
          </a:p>
        </p:txBody>
      </p:sp>
      <p:sp>
        <p:nvSpPr>
          <p:cNvPr id="24580" name="Rectangle 1027"/>
          <p:cNvSpPr>
            <a:spLocks noGrp="1" noRot="1" noChangeAspect="1" noChangeArrowheads="1" noTextEdit="1"/>
          </p:cNvSpPr>
          <p:nvPr>
            <p:ph type="sldImg"/>
          </p:nvPr>
        </p:nvSpPr>
        <p:spPr>
          <a:xfrm>
            <a:off x="-1114425" y="0"/>
            <a:ext cx="8928100" cy="5022850"/>
          </a:xfrm>
          <a:ln/>
        </p:spPr>
      </p:sp>
    </p:spTree>
    <p:extLst>
      <p:ext uri="{BB962C8B-B14F-4D97-AF65-F5344CB8AC3E}">
        <p14:creationId xmlns:p14="http://schemas.microsoft.com/office/powerpoint/2010/main" val="3224836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Bài toán thứ 2 là mô hình Markov ẩn : </a:t>
            </a:r>
          </a:p>
          <a:p>
            <a:r>
              <a:rPr lang="vi-VN" dirty="0" smtClean="0"/>
              <a:t>Trước hết , chúng ta hãy xem qua 1 khái niệm : chuỗi Markov – đây là 1 mô </a:t>
            </a:r>
          </a:p>
          <a:p>
            <a:r>
              <a:rPr lang="vi-VN" dirty="0" smtClean="0"/>
              <a:t>hình do Andrei A Markov đưa ra, mô hình này biểu diễn các sự kiện mà xác </a:t>
            </a:r>
          </a:p>
          <a:p>
            <a:r>
              <a:rPr lang="vi-VN" dirty="0" smtClean="0"/>
              <a:t>suất xãy ra của sự kiện tại thời điểm hiện tại, có liên quan đến sự xuất hiện </a:t>
            </a:r>
          </a:p>
          <a:p>
            <a:r>
              <a:rPr lang="vi-VN" dirty="0" smtClean="0"/>
              <a:t>của các sự kiện trước đó. </a:t>
            </a:r>
          </a:p>
          <a:p>
            <a:r>
              <a:rPr lang="vi-VN" dirty="0" smtClean="0"/>
              <a:t>Và tiếp đó, năm 1970, Lenny Baum của đại học Princeton dựa trên lý thuyết </a:t>
            </a:r>
          </a:p>
          <a:p>
            <a:r>
              <a:rPr lang="vi-VN" dirty="0" smtClean="0"/>
              <a:t>chuỗi Markov , phát triển mô hình Markov ẩn làm tiền đề cho việc chuyển </a:t>
            </a:r>
          </a:p>
          <a:p>
            <a:r>
              <a:rPr lang="vi-VN" dirty="0" smtClean="0"/>
              <a:t>đổi qua lại giữa văn bản và âm thanh.</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11</a:t>
            </a:fld>
            <a:endParaRPr lang="en-US"/>
          </a:p>
        </p:txBody>
      </p:sp>
    </p:spTree>
    <p:extLst>
      <p:ext uri="{BB962C8B-B14F-4D97-AF65-F5344CB8AC3E}">
        <p14:creationId xmlns:p14="http://schemas.microsoft.com/office/powerpoint/2010/main" val="884047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Bài toán thứ 2 là mô hình Markov ẩn : </a:t>
            </a:r>
          </a:p>
          <a:p>
            <a:r>
              <a:rPr lang="vi-VN" dirty="0" smtClean="0"/>
              <a:t>Trước hết , chúng ta hãy xem qua 1 khái niệm : chuỗi Markov – đây là 1 mô </a:t>
            </a:r>
          </a:p>
          <a:p>
            <a:r>
              <a:rPr lang="vi-VN" dirty="0" smtClean="0"/>
              <a:t>hình do Andrei A Markov đưa ra, mô hình này biểu diễn các sự kiện mà xác </a:t>
            </a:r>
          </a:p>
          <a:p>
            <a:r>
              <a:rPr lang="vi-VN" dirty="0" smtClean="0"/>
              <a:t>suất xãy ra của sự kiện tại thời điểm hiện tại, có liên quan đến sự xuất hiện </a:t>
            </a:r>
          </a:p>
          <a:p>
            <a:r>
              <a:rPr lang="vi-VN" dirty="0" smtClean="0"/>
              <a:t>của các sự kiện trước đó. </a:t>
            </a:r>
          </a:p>
          <a:p>
            <a:r>
              <a:rPr lang="vi-VN" dirty="0" smtClean="0"/>
              <a:t>Và tiếp đó, năm 1970, Lenny Baum của đại học Princeton dựa trên lý thuyết </a:t>
            </a:r>
          </a:p>
          <a:p>
            <a:r>
              <a:rPr lang="vi-VN" dirty="0" smtClean="0"/>
              <a:t>chuỗi Markov , phát triển mô hình Markov ẩn làm tiền đề cho việc chuyển </a:t>
            </a:r>
          </a:p>
          <a:p>
            <a:r>
              <a:rPr lang="vi-VN" dirty="0" smtClean="0"/>
              <a:t>đổi qua lại giữa văn bản và âm thanh.</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12</a:t>
            </a:fld>
            <a:endParaRPr lang="en-US"/>
          </a:p>
        </p:txBody>
      </p:sp>
    </p:spTree>
    <p:extLst>
      <p:ext uri="{BB962C8B-B14F-4D97-AF65-F5344CB8AC3E}">
        <p14:creationId xmlns:p14="http://schemas.microsoft.com/office/powerpoint/2010/main" val="90977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Như vậy , khi nghiên cứu sâu vào mô hình này, ta thấy nó co 3 bài toán cơ </a:t>
            </a:r>
          </a:p>
          <a:p>
            <a:r>
              <a:rPr lang="vi-VN" dirty="0" smtClean="0"/>
              <a:t>bản, và cả 3 đều đã có các thuật toán giải quyết</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13</a:t>
            </a:fld>
            <a:endParaRPr lang="en-US"/>
          </a:p>
        </p:txBody>
      </p:sp>
    </p:spTree>
    <p:extLst>
      <p:ext uri="{BB962C8B-B14F-4D97-AF65-F5344CB8AC3E}">
        <p14:creationId xmlns:p14="http://schemas.microsoft.com/office/powerpoint/2010/main" val="1668773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Quay ngược thời gian, trở về những năm 1936 , tại phòng nghiên cứu Bell, </a:t>
            </a:r>
          </a:p>
          <a:p>
            <a:r>
              <a:rPr lang="vi-VN" dirty="0" smtClean="0"/>
              <a:t>đó là nơi mà ý tưởng nhận dạng giọng nói đầu tiên ra đời, tuy nhiên, việc </a:t>
            </a:r>
          </a:p>
          <a:p>
            <a:r>
              <a:rPr lang="vi-VN" dirty="0" smtClean="0"/>
              <a:t>nghiên cứu tại đây đã sớm phải tạm dừng vì ban đầu đã chọn sai hướng khi </a:t>
            </a:r>
          </a:p>
          <a:p>
            <a:r>
              <a:rPr lang="vi-VN" dirty="0" smtClean="0"/>
              <a:t>nghĩ rằng “ trí tuệ nhân tạo là chìa khóa thành công”</a:t>
            </a:r>
          </a:p>
          <a:p>
            <a:r>
              <a:rPr lang="vi-VN" dirty="0" smtClean="0"/>
              <a:t>Click</a:t>
            </a:r>
          </a:p>
          <a:p>
            <a:r>
              <a:rPr lang="vi-VN" dirty="0" smtClean="0"/>
              <a:t>Mãi đến năm , 1970, khi mô hình Markov ẩn ra đời , một sinh viên </a:t>
            </a:r>
          </a:p>
          <a:p>
            <a:r>
              <a:rPr lang="vi-VN" dirty="0" smtClean="0"/>
              <a:t>của đại học CMU – James Baker , với sự hướng dẫn của giáo sư Raj Reddy </a:t>
            </a:r>
          </a:p>
          <a:p>
            <a:r>
              <a:rPr lang="vi-VN" dirty="0" smtClean="0"/>
              <a:t>đã thành công cho ra đời phần mềm nhận dạng giọng nói lần đầu tiên, sử</a:t>
            </a:r>
            <a:endParaRPr lang="en-US" dirty="0" smtClean="0"/>
          </a:p>
          <a:p>
            <a:endParaRPr lang="vi-VN" dirty="0" smtClean="0"/>
          </a:p>
          <a:p>
            <a:r>
              <a:rPr lang="vi-VN" dirty="0" smtClean="0"/>
              <a:t>dụng mô hình Markov ẩn. Hiện tại , giáo sư Raj Reddy chính là trưởng dự </a:t>
            </a:r>
          </a:p>
          <a:p>
            <a:r>
              <a:rPr lang="vi-VN" dirty="0" smtClean="0"/>
              <a:t>án CMUSphinx, và cũng là một trong những mã nguồn mở hay nhất về đề</a:t>
            </a:r>
          </a:p>
          <a:p>
            <a:r>
              <a:rPr lang="vi-VN" dirty="0" smtClean="0"/>
              <a:t>tài nhận dạng giọng nói này ( không kể đến HTK )</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14</a:t>
            </a:fld>
            <a:endParaRPr lang="en-US"/>
          </a:p>
        </p:txBody>
      </p:sp>
    </p:spTree>
    <p:extLst>
      <p:ext uri="{BB962C8B-B14F-4D97-AF65-F5344CB8AC3E}">
        <p14:creationId xmlns:p14="http://schemas.microsoft.com/office/powerpoint/2010/main" val="2952795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Và bây giờ, chúng ta hoàn toàn có thể tải miển phí mã nguồn này trên trang </a:t>
            </a:r>
          </a:p>
          <a:p>
            <a:r>
              <a:rPr lang="vi-VN" dirty="0" smtClean="0"/>
              <a:t>chủ của CMUSphinx. </a:t>
            </a:r>
          </a:p>
          <a:p>
            <a:r>
              <a:rPr lang="vi-VN" dirty="0" smtClean="0"/>
              <a:t>Mã nguồn gồm 5 gói : </a:t>
            </a:r>
          </a:p>
          <a:p>
            <a:r>
              <a:rPr lang="vi-VN" dirty="0" smtClean="0"/>
              <a:t>  Pocket sphinx : bộ thư viện C, hổ trợ viết các ứng dụng C và các </a:t>
            </a:r>
          </a:p>
          <a:p>
            <a:r>
              <a:rPr lang="vi-VN" dirty="0" smtClean="0"/>
              <a:t>ứng dụng cho smart phone trên ios, android .</a:t>
            </a:r>
          </a:p>
          <a:p>
            <a:r>
              <a:rPr lang="vi-VN" dirty="0" smtClean="0"/>
              <a:t>  Sphinxbase : bộ thư viện hổ trợ các bộ thư viện khác</a:t>
            </a:r>
          </a:p>
          <a:p>
            <a:r>
              <a:rPr lang="vi-VN" dirty="0" smtClean="0"/>
              <a:t>  Sphinxtrain : công cụ hổ trợ huấn luyện mô hình âm học – acoustic </a:t>
            </a:r>
          </a:p>
          <a:p>
            <a:r>
              <a:rPr lang="vi-VN" dirty="0" smtClean="0"/>
              <a:t>model</a:t>
            </a:r>
          </a:p>
          <a:p>
            <a:r>
              <a:rPr lang="vi-VN" dirty="0" smtClean="0"/>
              <a:t>  Sphinx4 : Bộ thư viện Java , để xây dựng các ứng dụng java</a:t>
            </a:r>
          </a:p>
          <a:p>
            <a:r>
              <a:rPr lang="vi-VN" dirty="0" smtClean="0"/>
              <a:t>  CMUclmtk : bộ công cụ hổ trợ xây dựng mô hình ngôn ngữ -language model</a:t>
            </a:r>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15</a:t>
            </a:fld>
            <a:endParaRPr lang="en-US"/>
          </a:p>
        </p:txBody>
      </p:sp>
    </p:spTree>
    <p:extLst>
      <p:ext uri="{BB962C8B-B14F-4D97-AF65-F5344CB8AC3E}">
        <p14:creationId xmlns:p14="http://schemas.microsoft.com/office/powerpoint/2010/main" val="351806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Khi xây dựng Sphinx, các nhà phát triển đã nghiên cứu khá kỹ về lĩnh vực âm học nên đã xây dựng một số lượng lớn các hiệu số cấu hình để hiệu chỉnh chung cho phù hợp với nhu cầu của các ngôn ngữ và âm thanh khác nhau. Chúng ta có thể thay đổi, điều chỉnh chúng như thay đổi các cách rút trích đặc trưng, điều chỉnh các phương pháp tìm kiếm,.. trên file config của hệ thống mà không cần phải can thiệp sâu vào bên trong.Bên cạnh đó nó còn xây dựng các tool hỗ trợ cho quá trình nhận dạng như các tool  huấn luyện, các tool giám sát và báo cáo hệ thống.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module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(Linguist)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module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thâm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a:t>
            </a:r>
          </a:p>
          <a:p>
            <a:r>
              <a:rPr lang="en-US" sz="1200" kern="1200" dirty="0" smtClean="0">
                <a:solidFill>
                  <a:schemeClr val="tx1"/>
                </a:solidFill>
                <a:effectLst/>
                <a:latin typeface="+mn-lt"/>
                <a:ea typeface="+mn-ea"/>
                <a:cs typeface="+mn-cs"/>
              </a:rPr>
              <a:t>Hai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Sphinx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luyện</a:t>
            </a:r>
            <a:r>
              <a:rPr lang="en-US" sz="1200" kern="1200" dirty="0" smtClean="0">
                <a:solidFill>
                  <a:schemeClr val="tx1"/>
                </a:solidFill>
                <a:effectLst/>
                <a:latin typeface="+mn-lt"/>
                <a:ea typeface="+mn-ea"/>
                <a:cs typeface="+mn-cs"/>
              </a:rPr>
              <a:t> (Training)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 Decoding) . </a:t>
            </a:r>
          </a:p>
          <a:p>
            <a:r>
              <a:rPr lang="en-US" sz="1200" kern="1200" dirty="0" err="1" smtClean="0">
                <a:solidFill>
                  <a:schemeClr val="tx1"/>
                </a:solidFill>
                <a:effectLst/>
                <a:latin typeface="+mn-lt"/>
                <a:ea typeface="+mn-ea"/>
                <a:cs typeface="+mn-cs"/>
              </a:rPr>
              <a:t>Huấn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Linguist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accoustic</a:t>
            </a:r>
            <a:r>
              <a:rPr lang="en-US" sz="1200" kern="1200" dirty="0" smtClean="0">
                <a:solidFill>
                  <a:schemeClr val="tx1"/>
                </a:solidFill>
                <a:effectLst/>
                <a:latin typeface="+mn-lt"/>
                <a:ea typeface="+mn-ea"/>
                <a:cs typeface="+mn-cs"/>
              </a:rPr>
              <a:t> model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 language model).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(Corpus)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 Sau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text form</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16</a:t>
            </a:fld>
            <a:endParaRPr lang="en-US"/>
          </a:p>
        </p:txBody>
      </p:sp>
    </p:spTree>
    <p:extLst>
      <p:ext uri="{BB962C8B-B14F-4D97-AF65-F5344CB8AC3E}">
        <p14:creationId xmlns:p14="http://schemas.microsoft.com/office/powerpoint/2010/main" val="2696816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dirty="0" smtClean="0"/>
              <a:t> Đi sâu vào hệ thống Sphinx4 , ta sẽ thấy rõ cấu trúc, cũng như cách thức </a:t>
            </a:r>
          </a:p>
          <a:p>
            <a:pPr>
              <a:spcBef>
                <a:spcPct val="0"/>
              </a:spcBef>
            </a:pPr>
            <a:r>
              <a:rPr lang="vi-VN" dirty="0" smtClean="0"/>
              <a:t>hoạt động của nó.  Trước hết , em xin giới thiệu các thành phần của Sphinx4 </a:t>
            </a:r>
          </a:p>
          <a:p>
            <a:pPr>
              <a:spcBef>
                <a:spcPct val="0"/>
              </a:spcBef>
            </a:pPr>
            <a:r>
              <a:rPr lang="vi-VN" dirty="0" smtClean="0"/>
              <a:t>như sau :</a:t>
            </a:r>
          </a:p>
          <a:p>
            <a:pPr>
              <a:spcBef>
                <a:spcPct val="0"/>
              </a:spcBef>
            </a:pPr>
            <a:r>
              <a:rPr lang="vi-VN" dirty="0" smtClean="0"/>
              <a:t>a.  Configuration Manager : là bộ phận có nhiệm vụ gắn kết các bộ phận </a:t>
            </a:r>
          </a:p>
          <a:p>
            <a:pPr>
              <a:spcBef>
                <a:spcPct val="0"/>
              </a:spcBef>
            </a:pPr>
            <a:r>
              <a:rPr lang="vi-VN" dirty="0" smtClean="0"/>
              <a:t>khác , cũng như định nghĩa các giá trị mặc định cho hệ thống ,các </a:t>
            </a:r>
          </a:p>
          <a:p>
            <a:pPr>
              <a:spcBef>
                <a:spcPct val="0"/>
              </a:spcBef>
            </a:pPr>
            <a:r>
              <a:rPr lang="vi-VN" dirty="0" smtClean="0"/>
              <a:t>đường dẫn dữ liệu … vv (slide 16)</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17</a:t>
            </a:fld>
            <a:endParaRPr lang="en-US"/>
          </a:p>
        </p:txBody>
      </p:sp>
    </p:spTree>
    <p:extLst>
      <p:ext uri="{BB962C8B-B14F-4D97-AF65-F5344CB8AC3E}">
        <p14:creationId xmlns:p14="http://schemas.microsoft.com/office/powerpoint/2010/main" val="33021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dirty="0" smtClean="0"/>
              <a:t> Input : âm thanh đầu vào là 1 file wav được ghi âm theo đúng chuẩn </a:t>
            </a:r>
          </a:p>
          <a:p>
            <a:pPr>
              <a:spcBef>
                <a:spcPct val="0"/>
              </a:spcBef>
            </a:pPr>
            <a:r>
              <a:rPr lang="en-US" dirty="0" smtClean="0"/>
              <a:t>8</a:t>
            </a:r>
            <a:r>
              <a:rPr lang="vi-VN" dirty="0" smtClean="0"/>
              <a:t>000hz 16bit.  (slide 17)</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18</a:t>
            </a:fld>
            <a:endParaRPr lang="en-US"/>
          </a:p>
        </p:txBody>
      </p:sp>
    </p:spTree>
    <p:extLst>
      <p:ext uri="{BB962C8B-B14F-4D97-AF65-F5344CB8AC3E}">
        <p14:creationId xmlns:p14="http://schemas.microsoft.com/office/powerpoint/2010/main" val="359742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dirty="0" smtClean="0"/>
              <a:t>FrontEnd : là thành phần mang nhiệm vụ chuẩn hóa dữ liệu và rút </a:t>
            </a:r>
          </a:p>
          <a:p>
            <a:pPr>
              <a:spcBef>
                <a:spcPct val="0"/>
              </a:spcBef>
            </a:pPr>
            <a:r>
              <a:rPr lang="vi-VN" dirty="0" smtClean="0"/>
              <a:t>trích đặc trưng. Âm thanh đầu vào khi qua đây sẽ phải qua các bộ lọc </a:t>
            </a:r>
          </a:p>
          <a:p>
            <a:pPr>
              <a:spcBef>
                <a:spcPct val="0"/>
              </a:spcBef>
            </a:pPr>
            <a:r>
              <a:rPr lang="vi-VN" dirty="0" smtClean="0"/>
              <a:t>để cho ra các véc tơ đặc trưng (slide 18)</a:t>
            </a:r>
            <a:endParaRPr lang="en-US" dirty="0" smtClean="0"/>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412D4555-9746-40FE-A73C-90CE18B07830}" type="slidenum">
              <a:rPr lang="en-US" smtClean="0"/>
              <a:t>19</a:t>
            </a:fld>
            <a:endParaRPr lang="en-US"/>
          </a:p>
        </p:txBody>
      </p:sp>
    </p:spTree>
    <p:extLst>
      <p:ext uri="{BB962C8B-B14F-4D97-AF65-F5344CB8AC3E}">
        <p14:creationId xmlns:p14="http://schemas.microsoft.com/office/powerpoint/2010/main" val="1414422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Linguist : CSDL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(slide 19)</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20</a:t>
            </a:fld>
            <a:endParaRPr lang="en-US"/>
          </a:p>
        </p:txBody>
      </p:sp>
    </p:spTree>
    <p:extLst>
      <p:ext uri="{BB962C8B-B14F-4D97-AF65-F5344CB8AC3E}">
        <p14:creationId xmlns:p14="http://schemas.microsoft.com/office/powerpoint/2010/main" val="38282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Giới</a:t>
            </a:r>
            <a:r>
              <a:rPr lang="en-US" dirty="0" smtClean="0"/>
              <a:t> </a:t>
            </a:r>
            <a:r>
              <a:rPr lang="en-US" dirty="0" err="1" smtClean="0"/>
              <a:t>thiệu</a:t>
            </a:r>
            <a:r>
              <a:rPr lang="en-US" baseline="0" dirty="0" smtClean="0"/>
              <a:t> </a:t>
            </a:r>
            <a:r>
              <a:rPr lang="en-US" baseline="0" dirty="0" err="1" smtClean="0"/>
              <a:t>sơ</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a:t>
            </a:fld>
            <a:endParaRPr lang="en-US"/>
          </a:p>
        </p:txBody>
      </p:sp>
    </p:spTree>
    <p:extLst>
      <p:ext uri="{BB962C8B-B14F-4D97-AF65-F5344CB8AC3E}">
        <p14:creationId xmlns:p14="http://schemas.microsoft.com/office/powerpoint/2010/main" val="165054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dirty="0" smtClean="0"/>
              <a:t>Gồm 3 phần :  (slide 20)</a:t>
            </a:r>
          </a:p>
          <a:p>
            <a:pPr>
              <a:spcBef>
                <a:spcPct val="0"/>
              </a:spcBef>
            </a:pPr>
            <a:r>
              <a:rPr lang="vi-VN" dirty="0" smtClean="0"/>
              <a:t>i.  Acoustic model : CSDL dạng âm thanh với các file âm thanh</a:t>
            </a:r>
          </a:p>
          <a:p>
            <a:pPr>
              <a:spcBef>
                <a:spcPct val="0"/>
              </a:spcBef>
            </a:pPr>
            <a:r>
              <a:rPr lang="vi-VN" dirty="0" smtClean="0"/>
              <a:t>cũng như cách phát âm cho từng từ , từng âm</a:t>
            </a:r>
          </a:p>
          <a:p>
            <a:pPr>
              <a:spcBef>
                <a:spcPct val="0"/>
              </a:spcBef>
            </a:pPr>
            <a:r>
              <a:rPr lang="vi-VN" dirty="0" smtClean="0"/>
              <a:t>ii.  Dictionary : Bộ từ điển tất cả các từ có trong hệ thống </a:t>
            </a:r>
          </a:p>
          <a:p>
            <a:pPr>
              <a:spcBef>
                <a:spcPct val="0"/>
              </a:spcBef>
            </a:pPr>
            <a:r>
              <a:rPr lang="vi-VN" dirty="0" smtClean="0"/>
              <a:t>iii.  Language model : CSDL dạng text, bao gồm cấu trúc các câu </a:t>
            </a:r>
          </a:p>
          <a:p>
            <a:pPr>
              <a:spcBef>
                <a:spcPct val="0"/>
              </a:spcBef>
            </a:pPr>
            <a:r>
              <a:rPr lang="vi-VN" dirty="0" smtClean="0"/>
              <a:t>nói , nghĩa là hệ thống có thể phán đoán từ sau từ thứ I là gì nhờ</a:t>
            </a:r>
          </a:p>
          <a:p>
            <a:pPr>
              <a:spcBef>
                <a:spcPct val="0"/>
              </a:spcBef>
            </a:pPr>
            <a:r>
              <a:rPr lang="vi-VN" dirty="0" smtClean="0"/>
              <a:t>bộ phận này.</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21</a:t>
            </a:fld>
            <a:endParaRPr lang="en-US"/>
          </a:p>
        </p:txBody>
      </p:sp>
    </p:spTree>
    <p:extLst>
      <p:ext uri="{BB962C8B-B14F-4D97-AF65-F5344CB8AC3E}">
        <p14:creationId xmlns:p14="http://schemas.microsoft.com/office/powerpoint/2010/main" val="1897813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Decoder : (slide 21) </a:t>
            </a:r>
            <a:r>
              <a:rPr lang="en-US" dirty="0" err="1" smtClean="0"/>
              <a:t>mang</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giải</a:t>
            </a:r>
            <a:r>
              <a:rPr lang="en-US" dirty="0" smtClean="0"/>
              <a:t> </a:t>
            </a:r>
            <a:r>
              <a:rPr lang="en-US" dirty="0" err="1" smtClean="0"/>
              <a:t>mã</a:t>
            </a:r>
            <a:r>
              <a:rPr lang="en-US" dirty="0" smtClean="0"/>
              <a:t> </a:t>
            </a:r>
            <a:r>
              <a:rPr lang="en-US" dirty="0" err="1" smtClean="0"/>
              <a:t>cho</a:t>
            </a:r>
            <a:r>
              <a:rPr lang="en-US" dirty="0" smtClean="0"/>
              <a:t> </a:t>
            </a:r>
            <a:r>
              <a:rPr lang="en-US" dirty="0" err="1" smtClean="0"/>
              <a:t>hệ</a:t>
            </a:r>
            <a:r>
              <a:rPr lang="en-US" dirty="0" smtClean="0"/>
              <a:t> </a:t>
            </a:r>
            <a:r>
              <a:rPr lang="en-US" dirty="0" err="1" smtClean="0"/>
              <a:t>thống</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22</a:t>
            </a:fld>
            <a:endParaRPr lang="en-US"/>
          </a:p>
        </p:txBody>
      </p:sp>
    </p:spTree>
    <p:extLst>
      <p:ext uri="{BB962C8B-B14F-4D97-AF65-F5344CB8AC3E}">
        <p14:creationId xmlns:p14="http://schemas.microsoft.com/office/powerpoint/2010/main" val="36517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dirty="0" smtClean="0"/>
              <a:t>Gồm 2 bộ phận : (slide 22)</a:t>
            </a:r>
          </a:p>
          <a:p>
            <a:pPr>
              <a:spcBef>
                <a:spcPct val="0"/>
              </a:spcBef>
            </a:pPr>
            <a:r>
              <a:rPr lang="vi-VN" dirty="0" smtClean="0"/>
              <a:t>i.  Active List : danh sách các trường hợp có thể có</a:t>
            </a:r>
          </a:p>
          <a:p>
            <a:pPr>
              <a:spcBef>
                <a:spcPct val="0"/>
              </a:spcBef>
            </a:pPr>
            <a:r>
              <a:rPr lang="vi-VN" dirty="0" smtClean="0"/>
              <a:t>ii.  Scorer và Pruner : Scorer mang nhiệm vụ đánh điểm các vecto </a:t>
            </a:r>
          </a:p>
          <a:p>
            <a:pPr>
              <a:spcBef>
                <a:spcPct val="0"/>
              </a:spcBef>
            </a:pPr>
            <a:r>
              <a:rPr lang="vi-VN" dirty="0" smtClean="0"/>
              <a:t>đặc trưng. Pruner sẽ cắt tỉa các kết quả không phù hợp cho đến </a:t>
            </a:r>
          </a:p>
          <a:p>
            <a:pPr>
              <a:spcBef>
                <a:spcPct val="0"/>
              </a:spcBef>
            </a:pPr>
            <a:r>
              <a:rPr lang="vi-VN" dirty="0" smtClean="0"/>
              <a:t>khi còn 1 kết quả duy nhất</a:t>
            </a:r>
            <a:endParaRPr lang="en-US" dirty="0" smtClean="0"/>
          </a:p>
          <a:p>
            <a:r>
              <a:rPr lang="en-US" dirty="0" err="1" smtClean="0"/>
              <a:t>Thuật</a:t>
            </a:r>
            <a:r>
              <a:rPr lang="en-US" baseline="0" dirty="0" smtClean="0"/>
              <a:t> </a:t>
            </a:r>
            <a:r>
              <a:rPr lang="en-US" baseline="0" dirty="0" err="1" smtClean="0"/>
              <a:t>toán</a:t>
            </a:r>
            <a:r>
              <a:rPr lang="en-US" baseline="0" dirty="0" smtClean="0"/>
              <a:t> Pruner </a:t>
            </a:r>
            <a:r>
              <a:rPr lang="en-US" baseline="0" dirty="0" err="1" smtClean="0"/>
              <a:t>dùng</a:t>
            </a:r>
            <a:r>
              <a:rPr lang="en-US" baseline="0" dirty="0" smtClean="0"/>
              <a:t> :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cắt</a:t>
            </a:r>
            <a:r>
              <a:rPr lang="en-US" baseline="0" dirty="0" smtClean="0"/>
              <a:t> </a:t>
            </a:r>
            <a:r>
              <a:rPr lang="en-US" baseline="0" dirty="0" err="1" smtClean="0"/>
              <a:t>tỉa</a:t>
            </a:r>
            <a:r>
              <a:rPr lang="en-US" baseline="0" dirty="0" smtClean="0"/>
              <a:t> </a:t>
            </a:r>
            <a:r>
              <a:rPr lang="en-US" baseline="0" dirty="0" err="1" smtClean="0"/>
              <a:t>đối</a:t>
            </a:r>
            <a:r>
              <a:rPr lang="en-US" baseline="0" dirty="0" smtClean="0"/>
              <a:t> </a:t>
            </a:r>
            <a:r>
              <a:rPr lang="en-US" baseline="0" dirty="0" err="1" smtClean="0"/>
              <a:t>xứng</a:t>
            </a:r>
            <a:r>
              <a:rPr lang="en-US" baseline="0" dirty="0" smtClean="0"/>
              <a:t> beam - </a:t>
            </a:r>
            <a:r>
              <a:rPr lang="en-US" dirty="0" smtClean="0"/>
              <a:t>absolute and relative beam pruning</a:t>
            </a:r>
          </a:p>
          <a:p>
            <a:endParaRPr lang="en-US" dirty="0" smtClean="0"/>
          </a:p>
        </p:txBody>
      </p:sp>
      <p:sp>
        <p:nvSpPr>
          <p:cNvPr id="4" name="Slide Number Placeholder 3"/>
          <p:cNvSpPr>
            <a:spLocks noGrp="1"/>
          </p:cNvSpPr>
          <p:nvPr>
            <p:ph type="sldNum" sz="quarter" idx="10"/>
          </p:nvPr>
        </p:nvSpPr>
        <p:spPr/>
        <p:txBody>
          <a:bodyPr/>
          <a:lstStyle/>
          <a:p>
            <a:fld id="{412D4555-9746-40FE-A73C-90CE18B07830}" type="slidenum">
              <a:rPr lang="en-US" smtClean="0"/>
              <a:t>23</a:t>
            </a:fld>
            <a:endParaRPr lang="en-US"/>
          </a:p>
        </p:txBody>
      </p:sp>
    </p:spTree>
    <p:extLst>
      <p:ext uri="{BB962C8B-B14F-4D97-AF65-F5344CB8AC3E}">
        <p14:creationId xmlns:p14="http://schemas.microsoft.com/office/powerpoint/2010/main" val="3090758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Result :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nhận</a:t>
            </a:r>
            <a:r>
              <a:rPr lang="en-US" dirty="0" smtClean="0"/>
              <a:t> </a:t>
            </a:r>
            <a:r>
              <a:rPr lang="en-US" dirty="0" err="1" smtClean="0"/>
              <a:t>dạng</a:t>
            </a:r>
            <a:r>
              <a:rPr lang="en-US" dirty="0" smtClean="0"/>
              <a:t> (slide 23)</a:t>
            </a:r>
          </a:p>
          <a:p>
            <a:pPr>
              <a:spcBef>
                <a:spcPct val="0"/>
              </a:spcBef>
            </a:pPr>
            <a:r>
              <a:rPr lang="en-US" dirty="0" smtClean="0"/>
              <a:t>In the final step this result is passed back to the application as a series of recognized words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24</a:t>
            </a:fld>
            <a:endParaRPr lang="en-US"/>
          </a:p>
        </p:txBody>
      </p:sp>
    </p:spTree>
    <p:extLst>
      <p:ext uri="{BB962C8B-B14F-4D97-AF65-F5344CB8AC3E}">
        <p14:creationId xmlns:p14="http://schemas.microsoft.com/office/powerpoint/2010/main" val="1816457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dirty="0" smtClean="0"/>
              <a:t>Qui trình hoạt động của Sphinx từ quá trình input đến output </a:t>
            </a:r>
          </a:p>
          <a:p>
            <a:pPr>
              <a:spcBef>
                <a:spcPct val="0"/>
              </a:spcBef>
            </a:pPr>
            <a:r>
              <a:rPr lang="vi-VN" dirty="0" smtClean="0"/>
              <a:t>a.  Dữ liệu đầu vào sau khi được chuẩn hóa, rút trích, cho ra các vecsto </a:t>
            </a:r>
          </a:p>
          <a:p>
            <a:pPr>
              <a:spcBef>
                <a:spcPct val="0"/>
              </a:spcBef>
            </a:pPr>
            <a:r>
              <a:rPr lang="vi-VN" dirty="0" smtClean="0"/>
              <a:t>đặc trưng, dựa trên Search Graph có sử dụng mô hình HMM để bộ</a:t>
            </a:r>
          </a:p>
          <a:p>
            <a:pPr>
              <a:spcBef>
                <a:spcPct val="0"/>
              </a:spcBef>
            </a:pPr>
            <a:r>
              <a:rPr lang="vi-VN" dirty="0" smtClean="0"/>
              <a:t>Decoder tìm ra kq Result phù hợp nhất</a:t>
            </a:r>
            <a:endParaRPr lang="en-US" dirty="0" smtClean="0"/>
          </a:p>
          <a:p>
            <a:pPr>
              <a:spcBef>
                <a:spcPct val="0"/>
              </a:spcBef>
            </a:pPr>
            <a:r>
              <a:rPr lang="en-US" dirty="0" smtClean="0"/>
              <a:t>Once the initial configuration is complete the recognition process can repeat without re initializing everything</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412D4555-9746-40FE-A73C-90CE18B07830}" type="slidenum">
              <a:rPr lang="en-US" smtClean="0"/>
              <a:t>25</a:t>
            </a:fld>
            <a:endParaRPr lang="en-US"/>
          </a:p>
        </p:txBody>
      </p:sp>
    </p:spTree>
    <p:extLst>
      <p:ext uri="{BB962C8B-B14F-4D97-AF65-F5344CB8AC3E}">
        <p14:creationId xmlns:p14="http://schemas.microsoft.com/office/powerpoint/2010/main" val="4290900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26</a:t>
            </a:fld>
            <a:endParaRPr lang="en-US"/>
          </a:p>
        </p:txBody>
      </p:sp>
    </p:spTree>
    <p:extLst>
      <p:ext uri="{BB962C8B-B14F-4D97-AF65-F5344CB8AC3E}">
        <p14:creationId xmlns:p14="http://schemas.microsoft.com/office/powerpoint/2010/main" val="330689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27</a:t>
            </a:fld>
            <a:endParaRPr lang="en-US"/>
          </a:p>
        </p:txBody>
      </p:sp>
    </p:spTree>
    <p:extLst>
      <p:ext uri="{BB962C8B-B14F-4D97-AF65-F5344CB8AC3E}">
        <p14:creationId xmlns:p14="http://schemas.microsoft.com/office/powerpoint/2010/main" val="3617087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28</a:t>
            </a:fld>
            <a:endParaRPr lang="en-US"/>
          </a:p>
        </p:txBody>
      </p:sp>
    </p:spTree>
    <p:extLst>
      <p:ext uri="{BB962C8B-B14F-4D97-AF65-F5344CB8AC3E}">
        <p14:creationId xmlns:p14="http://schemas.microsoft.com/office/powerpoint/2010/main" val="3837162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29</a:t>
            </a:fld>
            <a:endParaRPr lang="en-US"/>
          </a:p>
        </p:txBody>
      </p:sp>
    </p:spTree>
    <p:extLst>
      <p:ext uri="{BB962C8B-B14F-4D97-AF65-F5344CB8AC3E}">
        <p14:creationId xmlns:p14="http://schemas.microsoft.com/office/powerpoint/2010/main" val="1336344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30</a:t>
            </a:fld>
            <a:endParaRPr lang="en-US"/>
          </a:p>
        </p:txBody>
      </p:sp>
    </p:spTree>
    <p:extLst>
      <p:ext uri="{BB962C8B-B14F-4D97-AF65-F5344CB8AC3E}">
        <p14:creationId xmlns:p14="http://schemas.microsoft.com/office/powerpoint/2010/main" val="404338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giớ</a:t>
            </a:r>
            <a:r>
              <a:rPr lang="en-US" baseline="0" dirty="0" smtClean="0"/>
              <a:t> </a:t>
            </a:r>
            <a:r>
              <a:rPr lang="en-US" baseline="0" dirty="0" err="1" smtClean="0"/>
              <a:t>thiệu</a:t>
            </a:r>
            <a:r>
              <a:rPr lang="en-US" baseline="0" dirty="0" smtClean="0"/>
              <a:t> nahn65 </a:t>
            </a:r>
            <a:r>
              <a:rPr lang="en-US" baseline="0" dirty="0" err="1" smtClean="0"/>
              <a:t>dạng</a:t>
            </a:r>
            <a:r>
              <a:rPr lang="en-US" baseline="0" dirty="0" smtClean="0"/>
              <a:t> </a:t>
            </a:r>
            <a:r>
              <a:rPr lang="en-US" baseline="0" dirty="0" err="1" smtClean="0"/>
              <a:t>giọng</a:t>
            </a:r>
            <a:r>
              <a:rPr lang="en-US" baseline="0" dirty="0" smtClean="0"/>
              <a:t> </a:t>
            </a:r>
            <a:r>
              <a:rPr lang="en-US" baseline="0" dirty="0" err="1" smtClean="0"/>
              <a:t>nói</a:t>
            </a:r>
            <a:endParaRPr lang="en-US" baseline="0" dirty="0" smtClean="0"/>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trò</a:t>
            </a:r>
            <a:r>
              <a:rPr lang="en-US" baseline="0" dirty="0" smtClean="0"/>
              <a:t> </a:t>
            </a:r>
            <a:r>
              <a:rPr lang="en-US" baseline="0" dirty="0" err="1" smtClean="0"/>
              <a:t>chơi</a:t>
            </a:r>
            <a:r>
              <a:rPr lang="en-US" baseline="0" dirty="0" smtClean="0"/>
              <a:t> </a:t>
            </a:r>
            <a:r>
              <a:rPr lang="en-US" baseline="0" dirty="0" err="1" smtClean="0"/>
              <a:t>trẻ</a:t>
            </a:r>
            <a:r>
              <a:rPr lang="en-US" baseline="0" dirty="0" smtClean="0"/>
              <a:t> </a:t>
            </a:r>
            <a:r>
              <a:rPr lang="en-US" baseline="0" dirty="0" err="1" smtClean="0"/>
              <a:t>em</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nỗi</a:t>
            </a:r>
            <a:r>
              <a:rPr lang="en-US" baseline="0" dirty="0" smtClean="0"/>
              <a:t> </a:t>
            </a:r>
            <a:r>
              <a:rPr lang="en-US" baseline="0" dirty="0" err="1" smtClean="0"/>
              <a:t>bật</a:t>
            </a:r>
            <a:r>
              <a:rPr lang="en-US" baseline="0" dirty="0" smtClean="0"/>
              <a:t> </a:t>
            </a:r>
            <a:r>
              <a:rPr lang="en-US" baseline="0" dirty="0" err="1" smtClean="0"/>
              <a:t>các</a:t>
            </a:r>
            <a:r>
              <a:rPr lang="en-US" baseline="0" dirty="0" smtClean="0"/>
              <a:t> gameplay </a:t>
            </a:r>
            <a:r>
              <a:rPr lang="en-US" baseline="0" dirty="0" err="1" smtClean="0"/>
              <a:t>kh</a:t>
            </a:r>
            <a:r>
              <a:rPr lang="en-US" baseline="0" dirty="0" smtClean="0"/>
              <a:t> </a:t>
            </a:r>
            <a:r>
              <a:rPr lang="en-US" baseline="0" dirty="0" err="1" smtClean="0"/>
              <a:t>có</a:t>
            </a:r>
            <a:r>
              <a:rPr lang="en-US" baseline="0" dirty="0" smtClean="0"/>
              <a:t> </a:t>
            </a:r>
            <a:r>
              <a:rPr lang="en-US" baseline="0" dirty="0" err="1" smtClean="0"/>
              <a:t>xác</a:t>
            </a:r>
            <a:r>
              <a:rPr lang="en-US" baseline="0" dirty="0" smtClean="0"/>
              <a:t> </a:t>
            </a:r>
            <a:r>
              <a:rPr lang="en-US" baseline="0" dirty="0" err="1" smtClean="0"/>
              <a:t>nhận</a:t>
            </a:r>
            <a:r>
              <a:rPr lang="en-US" baseline="0" dirty="0" smtClean="0"/>
              <a:t> </a:t>
            </a:r>
          </a:p>
          <a:p>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cho</a:t>
            </a:r>
            <a:r>
              <a:rPr lang="en-US" baseline="0" dirty="0" smtClean="0"/>
              <a:t> </a:t>
            </a:r>
            <a:r>
              <a:rPr lang="en-US" baseline="0" dirty="0" err="1" smtClean="0"/>
              <a:t>ưng</a:t>
            </a:r>
            <a:r>
              <a:rPr lang="en-US" baseline="0" dirty="0" smtClean="0"/>
              <a:t> </a:t>
            </a:r>
            <a:r>
              <a:rPr lang="en-US" baseline="0" dirty="0" err="1" smtClean="0"/>
              <a:t>dụng</a:t>
            </a:r>
            <a:r>
              <a:rPr lang="en-US" baseline="0" dirty="0" smtClean="0"/>
              <a:t> </a:t>
            </a:r>
            <a:r>
              <a:rPr lang="en-US" baseline="0" dirty="0" err="1" smtClean="0"/>
              <a:t>trẻ</a:t>
            </a:r>
            <a:r>
              <a:rPr lang="en-US" baseline="0" dirty="0" smtClean="0"/>
              <a:t> </a:t>
            </a:r>
            <a:r>
              <a:rPr lang="en-US" baseline="0" dirty="0" err="1" smtClean="0"/>
              <a:t>em</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a:t>
            </a:fld>
            <a:endParaRPr lang="en-US"/>
          </a:p>
        </p:txBody>
      </p:sp>
    </p:spTree>
    <p:extLst>
      <p:ext uri="{BB962C8B-B14F-4D97-AF65-F5344CB8AC3E}">
        <p14:creationId xmlns:p14="http://schemas.microsoft.com/office/powerpoint/2010/main" val="1430437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Vì Sphinx chưa hỗ trợ unicode, nên các ký tự không thuộc ASCII sẽ được chuyển thành kiểu gõ telex:</a:t>
            </a:r>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31</a:t>
            </a:fld>
            <a:endParaRPr lang="en-US"/>
          </a:p>
        </p:txBody>
      </p:sp>
    </p:spTree>
    <p:extLst>
      <p:ext uri="{BB962C8B-B14F-4D97-AF65-F5344CB8AC3E}">
        <p14:creationId xmlns:p14="http://schemas.microsoft.com/office/powerpoint/2010/main" val="1622296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32</a:t>
            </a:fld>
            <a:endParaRPr lang="en-US"/>
          </a:p>
        </p:txBody>
      </p:sp>
    </p:spTree>
    <p:extLst>
      <p:ext uri="{BB962C8B-B14F-4D97-AF65-F5344CB8AC3E}">
        <p14:creationId xmlns:p14="http://schemas.microsoft.com/office/powerpoint/2010/main" val="1713973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33</a:t>
            </a:fld>
            <a:endParaRPr lang="en-US"/>
          </a:p>
        </p:txBody>
      </p:sp>
    </p:spTree>
    <p:extLst>
      <p:ext uri="{BB962C8B-B14F-4D97-AF65-F5344CB8AC3E}">
        <p14:creationId xmlns:p14="http://schemas.microsoft.com/office/powerpoint/2010/main" val="1353524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34</a:t>
            </a:fld>
            <a:endParaRPr lang="en-US"/>
          </a:p>
        </p:txBody>
      </p:sp>
    </p:spTree>
    <p:extLst>
      <p:ext uri="{BB962C8B-B14F-4D97-AF65-F5344CB8AC3E}">
        <p14:creationId xmlns:p14="http://schemas.microsoft.com/office/powerpoint/2010/main" val="3938357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35</a:t>
            </a:fld>
            <a:endParaRPr lang="en-US"/>
          </a:p>
        </p:txBody>
      </p:sp>
    </p:spTree>
    <p:extLst>
      <p:ext uri="{BB962C8B-B14F-4D97-AF65-F5344CB8AC3E}">
        <p14:creationId xmlns:p14="http://schemas.microsoft.com/office/powerpoint/2010/main" val="687887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36</a:t>
            </a:fld>
            <a:endParaRPr lang="en-US"/>
          </a:p>
        </p:txBody>
      </p:sp>
    </p:spTree>
    <p:extLst>
      <p:ext uri="{BB962C8B-B14F-4D97-AF65-F5344CB8AC3E}">
        <p14:creationId xmlns:p14="http://schemas.microsoft.com/office/powerpoint/2010/main" val="379694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37</a:t>
            </a:fld>
            <a:endParaRPr lang="en-US"/>
          </a:p>
        </p:txBody>
      </p:sp>
    </p:spTree>
    <p:extLst>
      <p:ext uri="{BB962C8B-B14F-4D97-AF65-F5344CB8AC3E}">
        <p14:creationId xmlns:p14="http://schemas.microsoft.com/office/powerpoint/2010/main" val="4155194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38</a:t>
            </a:fld>
            <a:endParaRPr lang="en-US"/>
          </a:p>
        </p:txBody>
      </p:sp>
    </p:spTree>
    <p:extLst>
      <p:ext uri="{BB962C8B-B14F-4D97-AF65-F5344CB8AC3E}">
        <p14:creationId xmlns:p14="http://schemas.microsoft.com/office/powerpoint/2010/main" val="2338470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39</a:t>
            </a:fld>
            <a:endParaRPr lang="en-US"/>
          </a:p>
        </p:txBody>
      </p:sp>
    </p:spTree>
    <p:extLst>
      <p:ext uri="{BB962C8B-B14F-4D97-AF65-F5344CB8AC3E}">
        <p14:creationId xmlns:p14="http://schemas.microsoft.com/office/powerpoint/2010/main" val="3334828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40</a:t>
            </a:fld>
            <a:endParaRPr lang="en-US"/>
          </a:p>
        </p:txBody>
      </p:sp>
    </p:spTree>
    <p:extLst>
      <p:ext uri="{BB962C8B-B14F-4D97-AF65-F5344CB8AC3E}">
        <p14:creationId xmlns:p14="http://schemas.microsoft.com/office/powerpoint/2010/main" val="384286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Trước khi giới thiệu về CMUSPhinx , em xin được phép sơ lược về cấu trúc </a:t>
            </a:r>
          </a:p>
          <a:p>
            <a:r>
              <a:rPr lang="vi-VN" dirty="0" smtClean="0"/>
              <a:t>giọng nói của chúng ta .</a:t>
            </a:r>
          </a:p>
          <a:p>
            <a:r>
              <a:rPr lang="vi-VN" dirty="0" smtClean="0"/>
              <a:t>Như chúng ta đã biết : giọng nói của con người là một làn sóng âm, được tạo </a:t>
            </a:r>
          </a:p>
          <a:p>
            <a:r>
              <a:rPr lang="vi-VN" dirty="0" smtClean="0"/>
              <a:t>ra nhờ thanh quản. Nghiên cứu sâu hơn, ta sẽ thấy được ,sóng âm ấy là 1 </a:t>
            </a:r>
          </a:p>
          <a:p>
            <a:r>
              <a:rPr lang="vi-VN" dirty="0" smtClean="0"/>
              <a:t>hàm tuần hoàn, do đó , khi chúng ta ghi âm lại giọng nói, và phân tích chúng </a:t>
            </a:r>
          </a:p>
          <a:p>
            <a:r>
              <a:rPr lang="vi-VN" dirty="0" smtClean="0"/>
              <a:t>ra sóng âm thanh , chúng ta hoàn toàn có thể xác định phân khúc nào là lời </a:t>
            </a:r>
          </a:p>
          <a:p>
            <a:r>
              <a:rPr lang="vi-VN" dirty="0" smtClean="0"/>
              <a:t>nói của chúng ta , phân khúc nào là tạp âm như hình trên 1 cách dễ dàng.</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5</a:t>
            </a:fld>
            <a:endParaRPr lang="en-US"/>
          </a:p>
        </p:txBody>
      </p:sp>
    </p:spTree>
    <p:extLst>
      <p:ext uri="{BB962C8B-B14F-4D97-AF65-F5344CB8AC3E}">
        <p14:creationId xmlns:p14="http://schemas.microsoft.com/office/powerpoint/2010/main" val="1196450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41</a:t>
            </a:fld>
            <a:endParaRPr lang="en-US"/>
          </a:p>
        </p:txBody>
      </p:sp>
    </p:spTree>
    <p:extLst>
      <p:ext uri="{BB962C8B-B14F-4D97-AF65-F5344CB8AC3E}">
        <p14:creationId xmlns:p14="http://schemas.microsoft.com/office/powerpoint/2010/main" val="34989839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smtClean="0"/>
              <a:t>+ </a:t>
            </a:r>
            <a:r>
              <a:rPr lang="en-US" baseline="0" dirty="0" err="1" smtClean="0"/>
              <a:t>xây</a:t>
            </a:r>
            <a:r>
              <a:rPr lang="en-US" baseline="0" dirty="0" smtClean="0"/>
              <a:t> </a:t>
            </a:r>
            <a:r>
              <a:rPr lang="en-US" baseline="0" dirty="0" err="1" smtClean="0"/>
              <a:t>dựng</a:t>
            </a:r>
            <a:r>
              <a:rPr lang="en-US" baseline="0" dirty="0" smtClean="0"/>
              <a:t> data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42</a:t>
            </a:fld>
            <a:endParaRPr lang="en-US"/>
          </a:p>
        </p:txBody>
      </p:sp>
    </p:spTree>
    <p:extLst>
      <p:ext uri="{BB962C8B-B14F-4D97-AF65-F5344CB8AC3E}">
        <p14:creationId xmlns:p14="http://schemas.microsoft.com/office/powerpoint/2010/main" val="23552915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43</a:t>
            </a:fld>
            <a:endParaRPr lang="en-US"/>
          </a:p>
        </p:txBody>
      </p:sp>
    </p:spTree>
    <p:extLst>
      <p:ext uri="{BB962C8B-B14F-4D97-AF65-F5344CB8AC3E}">
        <p14:creationId xmlns:p14="http://schemas.microsoft.com/office/powerpoint/2010/main" val="18721450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Điểm</a:t>
            </a:r>
            <a:r>
              <a:rPr lang="en-US" dirty="0" smtClean="0"/>
              <a:t> </a:t>
            </a:r>
            <a:r>
              <a:rPr lang="en-US" dirty="0" err="1" smtClean="0"/>
              <a:t>mạnh</a:t>
            </a:r>
            <a:r>
              <a:rPr lang="en-US" baseline="0" dirty="0" smtClean="0"/>
              <a:t> </a:t>
            </a:r>
            <a:r>
              <a:rPr lang="en-US" baseline="0" dirty="0" err="1" smtClean="0"/>
              <a:t>yếu</a:t>
            </a:r>
            <a:r>
              <a:rPr lang="en-US" baseline="0" dirty="0" smtClean="0"/>
              <a:t> </a:t>
            </a:r>
            <a:r>
              <a:rPr lang="en-US" baseline="0" dirty="0" err="1" smtClean="0"/>
              <a:t>của</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p>
          <a:p>
            <a:r>
              <a:rPr lang="en-US" dirty="0" smtClean="0"/>
              <a:t>+ </a:t>
            </a:r>
            <a:r>
              <a:rPr lang="en-US" dirty="0" err="1" smtClean="0"/>
              <a:t>hướng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p>
          <a:p>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tham</a:t>
            </a:r>
            <a:r>
              <a:rPr lang="en-US" baseline="0" dirty="0" smtClean="0"/>
              <a:t> </a:t>
            </a:r>
            <a:r>
              <a:rPr lang="en-US" baseline="0" dirty="0" err="1" smtClean="0"/>
              <a:t>khảo</a:t>
            </a:r>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44</a:t>
            </a:fld>
            <a:endParaRPr lang="en-US"/>
          </a:p>
        </p:txBody>
      </p:sp>
    </p:spTree>
    <p:extLst>
      <p:ext uri="{BB962C8B-B14F-4D97-AF65-F5344CB8AC3E}">
        <p14:creationId xmlns:p14="http://schemas.microsoft.com/office/powerpoint/2010/main" val="4034630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Điểm</a:t>
            </a:r>
            <a:r>
              <a:rPr lang="en-US" dirty="0" smtClean="0"/>
              <a:t> </a:t>
            </a:r>
            <a:r>
              <a:rPr lang="en-US" dirty="0" err="1" smtClean="0"/>
              <a:t>mạnh</a:t>
            </a:r>
            <a:r>
              <a:rPr lang="en-US" baseline="0" dirty="0" smtClean="0"/>
              <a:t> </a:t>
            </a:r>
            <a:r>
              <a:rPr lang="en-US" baseline="0" dirty="0" err="1" smtClean="0"/>
              <a:t>yếu</a:t>
            </a:r>
            <a:r>
              <a:rPr lang="en-US" baseline="0" dirty="0" smtClean="0"/>
              <a:t> </a:t>
            </a:r>
            <a:r>
              <a:rPr lang="en-US" baseline="0" dirty="0" err="1" smtClean="0"/>
              <a:t>của</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p>
          <a:p>
            <a:r>
              <a:rPr lang="en-US" dirty="0" smtClean="0"/>
              <a:t>+ </a:t>
            </a:r>
            <a:r>
              <a:rPr lang="en-US" dirty="0" err="1" smtClean="0"/>
              <a:t>hướng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p>
          <a:p>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tham</a:t>
            </a:r>
            <a:r>
              <a:rPr lang="en-US" baseline="0" dirty="0" smtClean="0"/>
              <a:t> </a:t>
            </a:r>
            <a:r>
              <a:rPr lang="en-US" baseline="0" dirty="0" err="1" smtClean="0"/>
              <a:t>khảo</a:t>
            </a:r>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45</a:t>
            </a:fld>
            <a:endParaRPr lang="en-US"/>
          </a:p>
        </p:txBody>
      </p:sp>
    </p:spTree>
    <p:extLst>
      <p:ext uri="{BB962C8B-B14F-4D97-AF65-F5344CB8AC3E}">
        <p14:creationId xmlns:p14="http://schemas.microsoft.com/office/powerpoint/2010/main" val="87723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46</a:t>
            </a:fld>
            <a:endParaRPr lang="en-US"/>
          </a:p>
        </p:txBody>
      </p:sp>
    </p:spTree>
    <p:extLst>
      <p:ext uri="{BB962C8B-B14F-4D97-AF65-F5344CB8AC3E}">
        <p14:creationId xmlns:p14="http://schemas.microsoft.com/office/powerpoint/2010/main" val="922997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tình</a:t>
            </a:r>
            <a:r>
              <a:rPr lang="en-US" baseline="0" dirty="0" smtClean="0"/>
              <a:t> </a:t>
            </a:r>
            <a:r>
              <a:rPr lang="en-US" baseline="0" dirty="0" err="1" smtClean="0"/>
              <a:t>hình</a:t>
            </a:r>
            <a:r>
              <a:rPr lang="en-US" baseline="0" dirty="0" smtClean="0"/>
              <a:t> </a:t>
            </a:r>
            <a:r>
              <a:rPr lang="en-US" baseline="0" dirty="0" err="1" smtClean="0"/>
              <a:t>trong</a:t>
            </a:r>
            <a:r>
              <a:rPr lang="en-US" baseline="0" dirty="0" smtClean="0"/>
              <a:t> </a:t>
            </a:r>
            <a:r>
              <a:rPr lang="en-US" baseline="0" dirty="0" err="1" smtClean="0"/>
              <a:t>và</a:t>
            </a:r>
            <a:r>
              <a:rPr lang="en-US" baseline="0" dirty="0" smtClean="0"/>
              <a:t> </a:t>
            </a:r>
            <a:r>
              <a:rPr lang="en-US" baseline="0" dirty="0" err="1" smtClean="0"/>
              <a:t>ngoài</a:t>
            </a:r>
            <a:r>
              <a:rPr lang="en-US" baseline="0" dirty="0" smtClean="0"/>
              <a:t> </a:t>
            </a:r>
            <a:r>
              <a:rPr lang="en-US" baseline="0" dirty="0" err="1" smtClean="0"/>
              <a:t>nước</a:t>
            </a:r>
            <a:r>
              <a:rPr lang="en-US" baseline="0" dirty="0" smtClean="0"/>
              <a:t> </a:t>
            </a:r>
          </a:p>
          <a:p>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thuật</a:t>
            </a:r>
            <a:r>
              <a:rPr lang="en-US" baseline="0" dirty="0" smtClean="0"/>
              <a:t> </a:t>
            </a:r>
            <a:r>
              <a:rPr lang="en-US" baseline="0" dirty="0" err="1" smtClean="0"/>
              <a:t>toán</a:t>
            </a:r>
            <a:endParaRPr lang="en-US" baseline="0" dirty="0" smtClean="0"/>
          </a:p>
          <a:p>
            <a:r>
              <a:rPr lang="en-US" baseline="0" dirty="0" smtClean="0"/>
              <a:t>+ </a:t>
            </a:r>
            <a:r>
              <a:rPr lang="en-US" baseline="0" dirty="0" err="1" smtClean="0"/>
              <a:t>ứng</a:t>
            </a:r>
            <a:r>
              <a:rPr lang="en-US" baseline="0" dirty="0" smtClean="0"/>
              <a:t> </a:t>
            </a:r>
            <a:r>
              <a:rPr lang="en-US" baseline="0" dirty="0" err="1" smtClean="0"/>
              <a:t>dụng</a:t>
            </a:r>
            <a:r>
              <a:rPr lang="en-US" baseline="0" dirty="0" smtClean="0"/>
              <a:t> nahn65 </a:t>
            </a:r>
            <a:r>
              <a:rPr lang="en-US" baseline="0" dirty="0" err="1" smtClean="0"/>
              <a:t>dạng</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6</a:t>
            </a:fld>
            <a:endParaRPr lang="en-US"/>
          </a:p>
        </p:txBody>
      </p:sp>
    </p:spTree>
    <p:extLst>
      <p:ext uri="{BB962C8B-B14F-4D97-AF65-F5344CB8AC3E}">
        <p14:creationId xmlns:p14="http://schemas.microsoft.com/office/powerpoint/2010/main" val="381110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Một trong những kỹ thuật cốt yếu của 1 hệ thống nhận dạng âm thanh , đó </a:t>
            </a:r>
          </a:p>
          <a:p>
            <a:r>
              <a:rPr lang="vi-VN" dirty="0" smtClean="0"/>
              <a:t>chính là kỹ thuật tách từ của quá trình rút trích đặc trưng. Nhờ có kỹ thuật </a:t>
            </a:r>
          </a:p>
          <a:p>
            <a:r>
              <a:rPr lang="vi-VN" dirty="0" smtClean="0"/>
              <a:t>này, ta có thể thấy được các đặc trưng trong các từ của câu nói của chúng ta .</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7</a:t>
            </a:fld>
            <a:endParaRPr lang="en-US"/>
          </a:p>
        </p:txBody>
      </p:sp>
    </p:spTree>
    <p:extLst>
      <p:ext uri="{BB962C8B-B14F-4D97-AF65-F5344CB8AC3E}">
        <p14:creationId xmlns:p14="http://schemas.microsoft.com/office/powerpoint/2010/main" val="232007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Như vậy , quá trình tổng quát của nhận dạng chính là âm thanh được nói ra, </a:t>
            </a:r>
          </a:p>
          <a:p>
            <a:r>
              <a:rPr lang="vi-VN" dirty="0" smtClean="0"/>
              <a:t>sẽ được thu lại dưới dạng sóng âm , sau đó được tách ra thành các từ riêng </a:t>
            </a:r>
          </a:p>
          <a:p>
            <a:r>
              <a:rPr lang="vi-VN" dirty="0" smtClean="0"/>
              <a:t>rẽ, và sử dụng 1 phương pháp rút trích đặc trưng để lấy ra các tham số làm </a:t>
            </a:r>
          </a:p>
          <a:p>
            <a:r>
              <a:rPr lang="vi-VN" dirty="0" smtClean="0"/>
              <a:t>nên sự khác biệt của âm thanh , gọi là véc tơ đặc trưng , các véc tơ đặc trưng </a:t>
            </a:r>
          </a:p>
          <a:p>
            <a:r>
              <a:rPr lang="vi-VN" dirty="0" smtClean="0"/>
              <a:t>này sẽ được đặt vào 1 mô hình cụ thể để phân tích và xác định ý nghĩa của </a:t>
            </a:r>
          </a:p>
          <a:p>
            <a:r>
              <a:rPr lang="vi-VN" dirty="0" smtClean="0"/>
              <a:t>mỗi từ. Mà trong trường hợp CMUSphinx , mô hình đó chính là mô hình </a:t>
            </a:r>
          </a:p>
          <a:p>
            <a:r>
              <a:rPr lang="vi-VN" dirty="0" smtClean="0"/>
              <a:t>Markov ẩn HMM</a:t>
            </a:r>
            <a:endParaRPr lang="en-US" dirty="0" smtClean="0"/>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8</a:t>
            </a:fld>
            <a:endParaRPr lang="en-US"/>
          </a:p>
        </p:txBody>
      </p:sp>
    </p:spTree>
    <p:extLst>
      <p:ext uri="{BB962C8B-B14F-4D97-AF65-F5344CB8AC3E}">
        <p14:creationId xmlns:p14="http://schemas.microsoft.com/office/powerpoint/2010/main" val="210001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kern="1200" dirty="0" smtClean="0">
                <a:solidFill>
                  <a:schemeClr val="tx1"/>
                </a:solidFill>
                <a:effectLst/>
                <a:latin typeface="+mn-lt"/>
                <a:ea typeface="+mn-ea"/>
                <a:cs typeface="+mn-cs"/>
              </a:rPr>
              <a:t>Như vậy, khi nghiên cứu về vấn đề nhận dạng tiếng nói, ta thấy được 2 bài </a:t>
            </a:r>
          </a:p>
          <a:p>
            <a:r>
              <a:rPr lang="vi-VN" sz="1200" b="0" kern="1200" dirty="0" smtClean="0">
                <a:solidFill>
                  <a:schemeClr val="tx1"/>
                </a:solidFill>
                <a:effectLst/>
                <a:latin typeface="+mn-lt"/>
                <a:ea typeface="+mn-ea"/>
                <a:cs typeface="+mn-cs"/>
              </a:rPr>
              <a:t>toán cốt lỗi là : rút trích đặc trưng và mô hình Markov ẩn. </a:t>
            </a:r>
          </a:p>
          <a:p>
            <a:r>
              <a:rPr lang="vi-VN" sz="1200" b="0" kern="1200" dirty="0" smtClean="0">
                <a:solidFill>
                  <a:schemeClr val="tx1"/>
                </a:solidFill>
                <a:effectLst/>
                <a:latin typeface="+mn-lt"/>
                <a:ea typeface="+mn-ea"/>
                <a:cs typeface="+mn-cs"/>
              </a:rPr>
              <a:t>Có nhiều phương pháp rút trích đặc trưng như : MFCC , LPC . tuy nhiên, </a:t>
            </a:r>
          </a:p>
          <a:p>
            <a:r>
              <a:rPr lang="vi-VN" sz="1200" b="0" kern="1200" dirty="0" smtClean="0">
                <a:solidFill>
                  <a:schemeClr val="tx1"/>
                </a:solidFill>
                <a:effectLst/>
                <a:latin typeface="+mn-lt"/>
                <a:ea typeface="+mn-ea"/>
                <a:cs typeface="+mn-cs"/>
              </a:rPr>
              <a:t>hôm nay chúng ta sẽ nghiên cứu phương pháp MFCC mà sphinx sử dụng. </a:t>
            </a:r>
          </a:p>
          <a:p>
            <a:r>
              <a:rPr lang="vi-VN" sz="1200" b="0" kern="1200" dirty="0" smtClean="0">
                <a:solidFill>
                  <a:schemeClr val="tx1"/>
                </a:solidFill>
                <a:effectLst/>
                <a:latin typeface="+mn-lt"/>
                <a:ea typeface="+mn-ea"/>
                <a:cs typeface="+mn-cs"/>
              </a:rPr>
              <a:t>Về mô hình xác định ý nghĩa âm thanh, chúng ta hiện có mô hình HMM và </a:t>
            </a:r>
          </a:p>
          <a:p>
            <a:r>
              <a:rPr lang="vi-VN" sz="1200" b="0" kern="1200" dirty="0" smtClean="0">
                <a:solidFill>
                  <a:schemeClr val="tx1"/>
                </a:solidFill>
                <a:effectLst/>
                <a:latin typeface="+mn-lt"/>
                <a:ea typeface="+mn-ea"/>
                <a:cs typeface="+mn-cs"/>
              </a:rPr>
              <a:t>thuật toán Bayes để giải quyết vấn đề này. Và Sphinx đã chọn sử dụng </a:t>
            </a:r>
          </a:p>
          <a:p>
            <a:r>
              <a:rPr lang="vi-VN" sz="1200" b="0" kern="1200" dirty="0" smtClean="0">
                <a:solidFill>
                  <a:schemeClr val="tx1"/>
                </a:solidFill>
                <a:effectLst/>
                <a:latin typeface="+mn-lt"/>
                <a:ea typeface="+mn-ea"/>
                <a:cs typeface="+mn-cs"/>
              </a:rPr>
              <a:t>HMM là mô hình duy nhất.</a:t>
            </a:r>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2D4555-9746-40FE-A73C-90CE18B07830}" type="slidenum">
              <a:rPr lang="en-US" smtClean="0"/>
              <a:t>9</a:t>
            </a:fld>
            <a:endParaRPr lang="en-US"/>
          </a:p>
        </p:txBody>
      </p:sp>
    </p:spTree>
    <p:extLst>
      <p:ext uri="{BB962C8B-B14F-4D97-AF65-F5344CB8AC3E}">
        <p14:creationId xmlns:p14="http://schemas.microsoft.com/office/powerpoint/2010/main" val="2624346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effectLst/>
                <a:latin typeface="+mn-lt"/>
                <a:ea typeface="+mn-ea"/>
                <a:cs typeface="+mn-cs"/>
              </a:rPr>
              <a:t>Như vậy , chúng ta sẽ xem qua bài toán đầu tiên : Rút trích đặc trưng </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effectLst/>
                <a:latin typeface="+mn-lt"/>
                <a:ea typeface="+mn-ea"/>
                <a:cs typeface="+mn-cs"/>
              </a:rPr>
              <a:t>Ở đây , cụ thể là phương pháp MFCC . Đây là một quá trình tương đối phức </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effectLst/>
                <a:latin typeface="+mn-lt"/>
                <a:ea typeface="+mn-ea"/>
                <a:cs typeface="+mn-cs"/>
              </a:rPr>
              <a:t>tạp. Sóng âm đầu vào sau khi được chia tách thành các frame , sẽ trãi qua </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effectLst/>
                <a:latin typeface="+mn-lt"/>
                <a:ea typeface="+mn-ea"/>
                <a:cs typeface="+mn-cs"/>
              </a:rPr>
              <a:t>một số các bộ lọc phức tạp trong đó có quá trình chuẩn hóa âm thanh, và cho</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effectLst/>
                <a:latin typeface="+mn-lt"/>
                <a:ea typeface="+mn-ea"/>
                <a:cs typeface="+mn-cs"/>
              </a:rPr>
              <a:t>ra một hoặc nhiều vecto đặc trưng. Và bây giờ, những gì còn lại của giọng </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effectLst/>
                <a:latin typeface="+mn-lt"/>
                <a:ea typeface="+mn-ea"/>
                <a:cs typeface="+mn-cs"/>
              </a:rPr>
              <a:t>nói của ta chỉ là 39 tham số đặc trưng cho mỗi vesto đặc trưng này.</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412D4555-9746-40FE-A73C-90CE18B07830}" type="slidenum">
              <a:rPr lang="en-US" smtClean="0"/>
              <a:t>10</a:t>
            </a:fld>
            <a:endParaRPr lang="en-US"/>
          </a:p>
        </p:txBody>
      </p:sp>
    </p:spTree>
    <p:extLst>
      <p:ext uri="{BB962C8B-B14F-4D97-AF65-F5344CB8AC3E}">
        <p14:creationId xmlns:p14="http://schemas.microsoft.com/office/powerpoint/2010/main" val="1562812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5C8AC1-F2C9-4321-B57D-7D7331797810}"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225608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5C8AC1-F2C9-4321-B57D-7D7331797810}"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9170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5C8AC1-F2C9-4321-B57D-7D7331797810}"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402503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ề bản chiếu">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29603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5C8AC1-F2C9-4321-B57D-7D7331797810}"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100302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5C8AC1-F2C9-4321-B57D-7D7331797810}"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7807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5C8AC1-F2C9-4321-B57D-7D7331797810}" type="datetimeFigureOut">
              <a:rPr lang="en-US" smtClean="0"/>
              <a:t>15/01/2016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31700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5C8AC1-F2C9-4321-B57D-7D7331797810}" type="datetimeFigureOut">
              <a:rPr lang="en-US" smtClean="0"/>
              <a:t>15/01/2016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399565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5C8AC1-F2C9-4321-B57D-7D7331797810}" type="datetimeFigureOut">
              <a:rPr lang="en-US" smtClean="0"/>
              <a:t>15/01/2016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333365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C8AC1-F2C9-4321-B57D-7D7331797810}" type="datetimeFigureOut">
              <a:rPr lang="en-US" smtClean="0"/>
              <a:t>15/01/2016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64725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C8AC1-F2C9-4321-B57D-7D7331797810}" type="datetimeFigureOut">
              <a:rPr lang="en-US" smtClean="0"/>
              <a:t>15/01/2016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21219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C8AC1-F2C9-4321-B57D-7D7331797810}" type="datetimeFigureOut">
              <a:rPr lang="en-US" smtClean="0"/>
              <a:t>15/01/2016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021D8-774D-4D76-B7E2-D60E2165C603}" type="slidenum">
              <a:rPr lang="en-US" smtClean="0"/>
              <a:t>‹#›</a:t>
            </a:fld>
            <a:endParaRPr lang="en-US"/>
          </a:p>
        </p:txBody>
      </p:sp>
    </p:spTree>
    <p:extLst>
      <p:ext uri="{BB962C8B-B14F-4D97-AF65-F5344CB8AC3E}">
        <p14:creationId xmlns:p14="http://schemas.microsoft.com/office/powerpoint/2010/main" val="113068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C8AC1-F2C9-4321-B57D-7D7331797810}" type="datetimeFigureOut">
              <a:rPr lang="en-US" smtClean="0"/>
              <a:t>15/01/2016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021D8-774D-4D76-B7E2-D60E2165C603}" type="slidenum">
              <a:rPr lang="en-US" smtClean="0"/>
              <a:t>‹#›</a:t>
            </a:fld>
            <a:endParaRPr lang="en-US"/>
          </a:p>
        </p:txBody>
      </p:sp>
    </p:spTree>
    <p:extLst>
      <p:ext uri="{BB962C8B-B14F-4D97-AF65-F5344CB8AC3E}">
        <p14:creationId xmlns:p14="http://schemas.microsoft.com/office/powerpoint/2010/main" val="422086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notesSlide" Target="../notesSlides/notesSlide9.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cmusphinx.sourceforge.net/"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ubtitle 2"/>
          <p:cNvSpPr txBox="1">
            <a:spLocks/>
          </p:cNvSpPr>
          <p:nvPr/>
        </p:nvSpPr>
        <p:spPr>
          <a:xfrm>
            <a:off x="2122403" y="0"/>
            <a:ext cx="7929000" cy="1688526"/>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342900" rtl="0" eaLnBrk="1" latinLnBrk="0" hangingPunct="1">
              <a:spcBef>
                <a:spcPct val="20000"/>
              </a:spcBef>
              <a:spcAft>
                <a:spcPts val="450"/>
              </a:spcAft>
              <a:buClr>
                <a:schemeClr val="accent1"/>
              </a:buClr>
              <a:buFont typeface="Wingdings 2" charset="2"/>
              <a:buNone/>
              <a:defRPr sz="1350" kern="1200">
                <a:solidFill>
                  <a:schemeClr val="tx1"/>
                </a:solidFill>
                <a:latin typeface="+mn-lt"/>
                <a:ea typeface="+mn-ea"/>
                <a:cs typeface="+mn-cs"/>
              </a:defRPr>
            </a:lvl1pPr>
            <a:lvl2pPr marL="342900" indent="0" algn="ctr" defTabSz="342900" rtl="0" eaLnBrk="1" latinLnBrk="0" hangingPunct="1">
              <a:spcBef>
                <a:spcPct val="20000"/>
              </a:spcBef>
              <a:spcAft>
                <a:spcPts val="450"/>
              </a:spcAft>
              <a:buClr>
                <a:schemeClr val="accent1"/>
              </a:buClr>
              <a:buFont typeface="Wingdings 2" charset="2"/>
              <a:buNone/>
              <a:defRPr sz="1200" kern="1200">
                <a:solidFill>
                  <a:schemeClr val="tx1">
                    <a:tint val="75000"/>
                  </a:schemeClr>
                </a:solidFill>
                <a:latin typeface="+mn-lt"/>
                <a:ea typeface="+mn-ea"/>
                <a:cs typeface="+mn-cs"/>
              </a:defRPr>
            </a:lvl2pPr>
            <a:lvl3pPr marL="685800" indent="0" algn="ctr" defTabSz="342900" rtl="0" eaLnBrk="1" latinLnBrk="0" hangingPunct="1">
              <a:spcBef>
                <a:spcPct val="20000"/>
              </a:spcBef>
              <a:spcAft>
                <a:spcPts val="450"/>
              </a:spcAft>
              <a:buClr>
                <a:schemeClr val="accent1"/>
              </a:buClr>
              <a:buFont typeface="Wingdings 2" charset="2"/>
              <a:buNone/>
              <a:defRPr sz="1050" kern="1200">
                <a:solidFill>
                  <a:schemeClr val="tx1">
                    <a:tint val="75000"/>
                  </a:schemeClr>
                </a:solidFill>
                <a:latin typeface="+mn-lt"/>
                <a:ea typeface="+mn-ea"/>
                <a:cs typeface="+mn-cs"/>
              </a:defRPr>
            </a:lvl3pPr>
            <a:lvl4pPr marL="10287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4pPr>
            <a:lvl5pPr marL="13716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5pPr>
            <a:lvl6pPr marL="17145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6pPr>
            <a:lvl7pPr marL="20574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7pPr>
            <a:lvl8pPr marL="24003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8pPr>
            <a:lvl9pPr marL="27432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9pPr>
          </a:lstStyle>
          <a:p>
            <a:pPr algn="ctr"/>
            <a:r>
              <a:rPr lang="en-US" sz="2700" dirty="0" smtClean="0">
                <a:solidFill>
                  <a:schemeClr val="bg1">
                    <a:lumMod val="95000"/>
                  </a:schemeClr>
                </a:solidFill>
                <a:latin typeface="Segoe UI" panose="020B0502040204020203" pitchFamily="34" charset="0"/>
                <a:ea typeface="Tahoma" panose="020B0604030504040204" pitchFamily="34" charset="0"/>
                <a:cs typeface="Tahoma" panose="020B0604030504040204" pitchFamily="34" charset="0"/>
              </a:rPr>
              <a:t>ĐẠI HỌC QUỐC GIA TP. HCM</a:t>
            </a:r>
          </a:p>
          <a:p>
            <a:pPr algn="ctr"/>
            <a:r>
              <a:rPr lang="en-US" sz="2700" dirty="0" smtClean="0">
                <a:solidFill>
                  <a:schemeClr val="bg1">
                    <a:lumMod val="95000"/>
                  </a:schemeClr>
                </a:solidFill>
                <a:latin typeface="Segoe UI" panose="020B0502040204020203" pitchFamily="34" charset="0"/>
                <a:ea typeface="Tahoma" panose="020B0604030504040204" pitchFamily="34" charset="0"/>
                <a:cs typeface="Tahoma" panose="020B0604030504040204" pitchFamily="34" charset="0"/>
              </a:rPr>
              <a:t>TRƯỜNG ĐẠI HỌC CÔNG NGHỆ THÔNG TIN</a:t>
            </a:r>
          </a:p>
          <a:p>
            <a:pPr algn="ctr"/>
            <a:r>
              <a:rPr lang="en-US" sz="2700" dirty="0" smtClean="0">
                <a:solidFill>
                  <a:schemeClr val="bg1">
                    <a:lumMod val="95000"/>
                  </a:schemeClr>
                </a:solidFill>
                <a:latin typeface="Segoe UI" panose="020B0502040204020203" pitchFamily="34" charset="0"/>
                <a:ea typeface="Tahoma" panose="020B0604030504040204" pitchFamily="34" charset="0"/>
                <a:cs typeface="Tahoma" panose="020B0604030504040204" pitchFamily="34" charset="0"/>
              </a:rPr>
              <a:t>KHOA CÔNG NGHỆ PHẦN MỀM</a:t>
            </a:r>
            <a:endParaRPr lang="en-US" sz="2700" dirty="0">
              <a:solidFill>
                <a:schemeClr val="bg1">
                  <a:lumMod val="95000"/>
                </a:schemeClr>
              </a:solidFill>
              <a:latin typeface="Segoe UI" panose="020B0502040204020203" pitchFamily="34" charset="0"/>
              <a:ea typeface="Tahoma" panose="020B0604030504040204" pitchFamily="34" charset="0"/>
              <a:cs typeface="Tahoma" panose="020B0604030504040204" pitchFamily="34" charset="0"/>
            </a:endParaRPr>
          </a:p>
        </p:txBody>
      </p:sp>
      <p:sp>
        <p:nvSpPr>
          <p:cNvPr id="6" name="Subtitle 2"/>
          <p:cNvSpPr txBox="1">
            <a:spLocks/>
          </p:cNvSpPr>
          <p:nvPr/>
        </p:nvSpPr>
        <p:spPr>
          <a:xfrm>
            <a:off x="122365" y="4201796"/>
            <a:ext cx="7929000" cy="4349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b="1" dirty="0" smtClean="0">
                <a:solidFill>
                  <a:schemeClr val="bg1"/>
                </a:solidFill>
                <a:latin typeface="Segoe UI" panose="020B0502040204020203" pitchFamily="34" charset="0"/>
                <a:ea typeface="Tahoma" panose="020B0604030504040204" pitchFamily="34" charset="0"/>
                <a:cs typeface="Tahoma" panose="020B0604030504040204" pitchFamily="34" charset="0"/>
              </a:rPr>
              <a:t>KHÓA LUẬN TỐT NGHIỆP</a:t>
            </a:r>
            <a:endParaRPr lang="en-US" sz="2700" b="1" dirty="0">
              <a:solidFill>
                <a:schemeClr val="bg1"/>
              </a:solidFill>
              <a:latin typeface="Segoe UI" panose="020B0502040204020203" pitchFamily="34" charset="0"/>
              <a:ea typeface="Tahoma" panose="020B0604030504040204" pitchFamily="34" charset="0"/>
              <a:cs typeface="Tahoma" panose="020B0604030504040204" pitchFamily="34" charset="0"/>
            </a:endParaRPr>
          </a:p>
        </p:txBody>
      </p:sp>
      <p:sp>
        <p:nvSpPr>
          <p:cNvPr id="7" name="Rectangle 6"/>
          <p:cNvSpPr/>
          <p:nvPr/>
        </p:nvSpPr>
        <p:spPr>
          <a:xfrm>
            <a:off x="7908013" y="4201796"/>
            <a:ext cx="4286779" cy="1454244"/>
          </a:xfrm>
          <a:prstGeom prst="rect">
            <a:avLst/>
          </a:prstGeom>
          <a:noFill/>
        </p:spPr>
        <p:txBody>
          <a:bodyPr wrap="square" lIns="68580" tIns="34290" rIns="68580" bIns="34290">
            <a:spAutoFit/>
          </a:bodyPr>
          <a:lstStyle/>
          <a:p>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Huỳnh</a:t>
            </a:r>
            <a:r>
              <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 </a:t>
            </a:r>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Thanh</a:t>
            </a:r>
            <a:r>
              <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 </a:t>
            </a:r>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Huy</a:t>
            </a:r>
            <a:endPar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endParaRPr>
          </a:p>
          <a:p>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Nguyễn</a:t>
            </a:r>
            <a:r>
              <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 </a:t>
            </a:r>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Hoàng</a:t>
            </a:r>
            <a:r>
              <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 </a:t>
            </a:r>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Vũ</a:t>
            </a:r>
            <a:endParaRPr lang="en-US" sz="225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endParaRPr>
          </a:p>
          <a:p>
            <a:r>
              <a:rPr lang="en-US" sz="2250" u="sng"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GVHD:</a:t>
            </a:r>
            <a:r>
              <a:rPr lang="en-US" sz="225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 </a:t>
            </a:r>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Huỳnh</a:t>
            </a:r>
            <a:r>
              <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 </a:t>
            </a:r>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Tuấn</a:t>
            </a:r>
            <a:r>
              <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 </a:t>
            </a:r>
            <a:r>
              <a:rPr lang="en-US" sz="2250" dirty="0" err="1"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Anh</a:t>
            </a:r>
            <a:endParaRPr lang="en-US" sz="2250"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endParaRPr>
          </a:p>
          <a:p>
            <a:r>
              <a:rPr lang="en-US" sz="2250" u="sng" dirty="0" smtClean="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rPr>
              <a:t>GVPB: </a:t>
            </a:r>
            <a:endParaRPr lang="en-US" sz="2250" dirty="0">
              <a:ln w="0"/>
              <a:solidFill>
                <a:schemeClr val="bg1"/>
              </a:solidFill>
              <a:effectLst>
                <a:outerShdw blurRad="38100" dist="19050" dir="2700000" algn="tl" rotWithShape="0">
                  <a:schemeClr val="dk1">
                    <a:alpha val="40000"/>
                  </a:schemeClr>
                </a:outerShdw>
              </a:effectLst>
              <a:latin typeface="Segoe UI" panose="020B0502040204020203" pitchFamily="34" charset="0"/>
              <a:ea typeface="Tahoma" panose="020B0604030504040204" pitchFamily="34" charset="0"/>
              <a:cs typeface="Tahoma" panose="020B0604030504040204" pitchFamily="34" charset="0"/>
            </a:endParaRPr>
          </a:p>
        </p:txBody>
      </p:sp>
      <p:sp>
        <p:nvSpPr>
          <p:cNvPr id="2" name="TextBox 1"/>
          <p:cNvSpPr txBox="1"/>
          <p:nvPr/>
        </p:nvSpPr>
        <p:spPr>
          <a:xfrm>
            <a:off x="2180929" y="2012975"/>
            <a:ext cx="7811947" cy="1169551"/>
          </a:xfrm>
          <a:prstGeom prst="rect">
            <a:avLst/>
          </a:prstGeom>
          <a:noFill/>
        </p:spPr>
        <p:txBody>
          <a:bodyPr wrap="none" rtlCol="0">
            <a:spAutoFit/>
          </a:bodyPr>
          <a:lstStyle/>
          <a:p>
            <a:r>
              <a:rPr lang="en-US" sz="7000" dirty="0" smtClean="0">
                <a:solidFill>
                  <a:schemeClr val="bg1"/>
                </a:solidFill>
              </a:rPr>
              <a:t>VOICE RECOGNITION</a:t>
            </a:r>
            <a:endParaRPr lang="en-US" sz="7000" dirty="0">
              <a:solidFill>
                <a:schemeClr val="bg1"/>
              </a:solidFill>
            </a:endParaRPr>
          </a:p>
        </p:txBody>
      </p:sp>
    </p:spTree>
    <p:extLst>
      <p:ext uri="{BB962C8B-B14F-4D97-AF65-F5344CB8AC3E}">
        <p14:creationId xmlns:p14="http://schemas.microsoft.com/office/powerpoint/2010/main" val="4111437938"/>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Cơ</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sở</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lý</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thuyết</a:t>
            </a:r>
            <a:r>
              <a:rPr lang="en-US" sz="3200" b="1" i="1" kern="0" dirty="0">
                <a:solidFill>
                  <a:schemeClr val="accent5">
                    <a:lumMod val="20000"/>
                    <a:lumOff val="80000"/>
                  </a:schemeClr>
                </a:solidFill>
              </a:rPr>
              <a:t> </a:t>
            </a:r>
          </a:p>
        </p:txBody>
      </p:sp>
      <p:sp>
        <p:nvSpPr>
          <p:cNvPr id="3" name="Rectangle 2"/>
          <p:cNvSpPr/>
          <p:nvPr/>
        </p:nvSpPr>
        <p:spPr>
          <a:xfrm>
            <a:off x="517525" y="898525"/>
            <a:ext cx="2791149" cy="369332"/>
          </a:xfrm>
          <a:prstGeom prst="rect">
            <a:avLst/>
          </a:prstGeom>
        </p:spPr>
        <p:txBody>
          <a:bodyPr wrap="none">
            <a:spAutoFit/>
          </a:bodyPr>
          <a:lstStyle/>
          <a:p>
            <a:r>
              <a:rPr lang="en-US" kern="0" dirty="0" err="1">
                <a:solidFill>
                  <a:schemeClr val="accent4"/>
                </a:solidFill>
              </a:rPr>
              <a:t>Rút</a:t>
            </a:r>
            <a:r>
              <a:rPr lang="en-US" kern="0" dirty="0">
                <a:solidFill>
                  <a:schemeClr val="accent4"/>
                </a:solidFill>
              </a:rPr>
              <a:t> </a:t>
            </a:r>
            <a:r>
              <a:rPr lang="en-US" kern="0" dirty="0" err="1">
                <a:solidFill>
                  <a:schemeClr val="accent4"/>
                </a:solidFill>
              </a:rPr>
              <a:t>Trích</a:t>
            </a:r>
            <a:r>
              <a:rPr lang="en-US" kern="0" dirty="0">
                <a:solidFill>
                  <a:schemeClr val="accent4"/>
                </a:solidFill>
              </a:rPr>
              <a:t> </a:t>
            </a:r>
            <a:r>
              <a:rPr lang="en-US" kern="0" dirty="0" err="1">
                <a:solidFill>
                  <a:schemeClr val="accent4"/>
                </a:solidFill>
              </a:rPr>
              <a:t>Đặc</a:t>
            </a:r>
            <a:r>
              <a:rPr lang="en-US" kern="0" dirty="0">
                <a:solidFill>
                  <a:schemeClr val="accent4"/>
                </a:solidFill>
              </a:rPr>
              <a:t> </a:t>
            </a:r>
            <a:r>
              <a:rPr lang="en-US" kern="0" dirty="0" err="1">
                <a:solidFill>
                  <a:schemeClr val="accent4"/>
                </a:solidFill>
              </a:rPr>
              <a:t>Trưng</a:t>
            </a:r>
            <a:r>
              <a:rPr lang="en-US" kern="0" dirty="0">
                <a:solidFill>
                  <a:schemeClr val="accent4"/>
                </a:solidFill>
              </a:rPr>
              <a:t> (MFCC)</a:t>
            </a:r>
          </a:p>
        </p:txBody>
      </p:sp>
      <p:pic>
        <p:nvPicPr>
          <p:cNvPr id="4" name="Picture 6"/>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789954" y="1702676"/>
            <a:ext cx="6692403" cy="316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
          <p:cNvGrpSpPr/>
          <p:nvPr>
            <p:custDataLst>
              <p:tags r:id="rId2"/>
            </p:custDataLst>
          </p:nvPr>
        </p:nvGrpSpPr>
        <p:grpSpPr>
          <a:xfrm>
            <a:off x="767777" y="3988676"/>
            <a:ext cx="936268" cy="762000"/>
            <a:chOff x="6178304" y="2286000"/>
            <a:chExt cx="936268" cy="762000"/>
          </a:xfrm>
        </p:grpSpPr>
        <p:grpSp>
          <p:nvGrpSpPr>
            <p:cNvPr id="6" name="Group 6"/>
            <p:cNvGrpSpPr/>
            <p:nvPr/>
          </p:nvGrpSpPr>
          <p:grpSpPr>
            <a:xfrm>
              <a:off x="6178304" y="2286000"/>
              <a:ext cx="134264" cy="602344"/>
              <a:chOff x="6278952" y="2133600"/>
              <a:chExt cx="920008" cy="754744"/>
            </a:xfrm>
          </p:grpSpPr>
          <p:sp>
            <p:nvSpPr>
              <p:cNvPr id="20" name="Rectangle 19"/>
              <p:cNvSpPr/>
              <p:nvPr/>
            </p:nvSpPr>
            <p:spPr>
              <a:xfrm>
                <a:off x="6296027" y="2133600"/>
                <a:ext cx="902933" cy="75474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21" name="Straight Connector 20"/>
              <p:cNvCxnSpPr/>
              <p:nvPr/>
            </p:nvCxnSpPr>
            <p:spPr>
              <a:xfrm>
                <a:off x="6296027" y="24384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96027" y="25908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278952" y="22860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296027" y="27432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 name="Group 7"/>
            <p:cNvGrpSpPr/>
            <p:nvPr/>
          </p:nvGrpSpPr>
          <p:grpSpPr>
            <a:xfrm>
              <a:off x="6419483" y="2293256"/>
              <a:ext cx="134264" cy="602344"/>
              <a:chOff x="6278952" y="2133600"/>
              <a:chExt cx="920008" cy="754744"/>
            </a:xfrm>
          </p:grpSpPr>
          <p:sp>
            <p:nvSpPr>
              <p:cNvPr id="15" name="Rectangle 14"/>
              <p:cNvSpPr/>
              <p:nvPr/>
            </p:nvSpPr>
            <p:spPr>
              <a:xfrm>
                <a:off x="6296027" y="2133600"/>
                <a:ext cx="902933" cy="75474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6" name="Straight Connector 15"/>
              <p:cNvCxnSpPr/>
              <p:nvPr/>
            </p:nvCxnSpPr>
            <p:spPr>
              <a:xfrm>
                <a:off x="6296027" y="24384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96027" y="25908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78952" y="22860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96027" y="27432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 name="Group 8"/>
            <p:cNvGrpSpPr/>
            <p:nvPr/>
          </p:nvGrpSpPr>
          <p:grpSpPr>
            <a:xfrm>
              <a:off x="6980308" y="2286000"/>
              <a:ext cx="134264" cy="602344"/>
              <a:chOff x="6278952" y="2133600"/>
              <a:chExt cx="920008" cy="754744"/>
            </a:xfrm>
          </p:grpSpPr>
          <p:sp>
            <p:nvSpPr>
              <p:cNvPr id="10" name="Rectangle 9"/>
              <p:cNvSpPr/>
              <p:nvPr/>
            </p:nvSpPr>
            <p:spPr>
              <a:xfrm>
                <a:off x="6296027" y="2133600"/>
                <a:ext cx="902933" cy="75474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 name="Straight Connector 10"/>
              <p:cNvCxnSpPr/>
              <p:nvPr/>
            </p:nvCxnSpPr>
            <p:spPr>
              <a:xfrm>
                <a:off x="6296027" y="24384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96027" y="25908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952" y="22860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96027" y="2743200"/>
                <a:ext cx="902933"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flipH="1">
              <a:off x="6542588" y="2463225"/>
              <a:ext cx="427197" cy="584775"/>
            </a:xfrm>
            <a:prstGeom prst="rect">
              <a:avLst/>
            </a:prstGeom>
            <a:noFill/>
          </p:spPr>
          <p:txBody>
            <a:bodyPr wrap="square" rtlCol="0">
              <a:spAutoFit/>
            </a:bodyPr>
            <a:lstStyle/>
            <a:p>
              <a:r>
                <a:rPr lang="en-US" sz="3200" dirty="0" smtClean="0">
                  <a:solidFill>
                    <a:srgbClr val="FF0000"/>
                  </a:solidFill>
                </a:rPr>
                <a:t>…</a:t>
              </a:r>
              <a:endParaRPr lang="en-US" sz="3200" dirty="0">
                <a:solidFill>
                  <a:srgbClr val="FF0000"/>
                </a:solidFill>
              </a:endParaRPr>
            </a:p>
          </p:txBody>
        </p:sp>
      </p:grpSp>
      <p:pic>
        <p:nvPicPr>
          <p:cNvPr id="25" name="Picture 2" descr="C:\Users\ChickenIT\Desktop\speaker-volume-icon.jpg"/>
          <p:cNvPicPr>
            <a:picLocks noChangeAspect="1" noChangeArrowheads="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517525" y="1778315"/>
            <a:ext cx="1057521" cy="84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43638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 fill="hold">
                                          <p:stCondLst>
                                            <p:cond delay="0"/>
                                          </p:stCondLst>
                                        </p:cTn>
                                        <p:tgtEl>
                                          <p:spTgt spid="25"/>
                                        </p:tgtEl>
                                        <p:attrNameLst>
                                          <p:attrName>r</p:attrName>
                                        </p:attrNameLst>
                                      </p:cBhvr>
                                    </p:animRot>
                                    <p:animRot by="-240000">
                                      <p:cBhvr>
                                        <p:cTn id="7" dur="100" fill="hold">
                                          <p:stCondLst>
                                            <p:cond delay="100"/>
                                          </p:stCondLst>
                                        </p:cTn>
                                        <p:tgtEl>
                                          <p:spTgt spid="25"/>
                                        </p:tgtEl>
                                        <p:attrNameLst>
                                          <p:attrName>r</p:attrName>
                                        </p:attrNameLst>
                                      </p:cBhvr>
                                    </p:animRot>
                                    <p:animRot by="240000">
                                      <p:cBhvr>
                                        <p:cTn id="8" dur="100" fill="hold">
                                          <p:stCondLst>
                                            <p:cond delay="200"/>
                                          </p:stCondLst>
                                        </p:cTn>
                                        <p:tgtEl>
                                          <p:spTgt spid="25"/>
                                        </p:tgtEl>
                                        <p:attrNameLst>
                                          <p:attrName>r</p:attrName>
                                        </p:attrNameLst>
                                      </p:cBhvr>
                                    </p:animRot>
                                    <p:animRot by="-240000">
                                      <p:cBhvr>
                                        <p:cTn id="9" dur="100" fill="hold">
                                          <p:stCondLst>
                                            <p:cond delay="300"/>
                                          </p:stCondLst>
                                        </p:cTn>
                                        <p:tgtEl>
                                          <p:spTgt spid="25"/>
                                        </p:tgtEl>
                                        <p:attrNameLst>
                                          <p:attrName>r</p:attrName>
                                        </p:attrNameLst>
                                      </p:cBhvr>
                                    </p:animRot>
                                    <p:animRot by="120000">
                                      <p:cBhvr>
                                        <p:cTn id="10" dur="100" fill="hold">
                                          <p:stCondLst>
                                            <p:cond delay="400"/>
                                          </p:stCondLst>
                                        </p:cTn>
                                        <p:tgtEl>
                                          <p:spTgt spid="25"/>
                                        </p:tgtEl>
                                        <p:attrNameLst>
                                          <p:attrName>r</p:attrName>
                                        </p:attrNameLst>
                                      </p:cBhvr>
                                    </p:animRot>
                                  </p:childTnLst>
                                </p:cTn>
                              </p:par>
                              <p:par>
                                <p:cTn id="11" presetID="26" presetClass="emph" presetSubtype="0" repeatCount="indefinite" fill="hold" nodeType="withEffect">
                                  <p:stCondLst>
                                    <p:cond delay="0"/>
                                  </p:stCondLst>
                                  <p:childTnLst>
                                    <p:animEffect transition="out" filter="fade">
                                      <p:cBhvr>
                                        <p:cTn id="12" dur="2000" tmFilter="0, 0; .2, .5; .8, .5; 1, 0"/>
                                        <p:tgtEl>
                                          <p:spTgt spid="5"/>
                                        </p:tgtEl>
                                      </p:cBhvr>
                                    </p:animEffect>
                                    <p:animScale>
                                      <p:cBhvr>
                                        <p:cTn id="13"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Cơ</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lý</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thuyết</a:t>
            </a:r>
            <a:r>
              <a:rPr lang="en-US" sz="3200" b="1" i="1" kern="0" dirty="0" smtClean="0">
                <a:solidFill>
                  <a:schemeClr val="accent5">
                    <a:lumMod val="20000"/>
                    <a:lumOff val="80000"/>
                  </a:schemeClr>
                </a:solidFill>
              </a:rPr>
              <a:t> </a:t>
            </a:r>
          </a:p>
          <a:p>
            <a:pPr marL="0" indent="0" eaLnBrk="1" hangingPunct="1">
              <a:buFont typeface="Wingdings" pitchFamily="2" charset="2"/>
              <a:buNone/>
              <a:defRPr/>
            </a:pPr>
            <a:endParaRPr lang="en-US" sz="3200" b="1" i="1" kern="0" dirty="0">
              <a:solidFill>
                <a:schemeClr val="accent5">
                  <a:lumMod val="20000"/>
                  <a:lumOff val="80000"/>
                </a:schemeClr>
              </a:solidFill>
            </a:endParaRPr>
          </a:p>
        </p:txBody>
      </p:sp>
      <p:sp>
        <p:nvSpPr>
          <p:cNvPr id="3" name="Rectangle 2"/>
          <p:cNvSpPr/>
          <p:nvPr/>
        </p:nvSpPr>
        <p:spPr>
          <a:xfrm>
            <a:off x="517525" y="573087"/>
            <a:ext cx="2287036" cy="369332"/>
          </a:xfrm>
          <a:prstGeom prst="rect">
            <a:avLst/>
          </a:prstGeom>
        </p:spPr>
        <p:txBody>
          <a:bodyPr wrap="none">
            <a:spAutoFit/>
          </a:bodyPr>
          <a:lstStyle/>
          <a:p>
            <a:r>
              <a:rPr lang="en-US" dirty="0">
                <a:solidFill>
                  <a:schemeClr val="accent4"/>
                </a:solidFill>
              </a:rPr>
              <a:t>Hidden Markov Model</a:t>
            </a:r>
          </a:p>
        </p:txBody>
      </p:sp>
      <p:pic>
        <p:nvPicPr>
          <p:cNvPr id="4" name="Picture 2" descr="C:\Users\Hoang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478" y="458423"/>
            <a:ext cx="2628899" cy="440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8954" y="1181102"/>
            <a:ext cx="11582400" cy="3662541"/>
          </a:xfrm>
          <a:prstGeom prst="rect">
            <a:avLst/>
          </a:prstGeom>
        </p:spPr>
        <p:txBody>
          <a:bodyPr wrap="square">
            <a:spAutoFit/>
          </a:bodyPr>
          <a:lstStyle/>
          <a:p>
            <a:pPr marL="857250" lvl="2" indent="-457200">
              <a:buClr>
                <a:schemeClr val="hlink"/>
              </a:buClr>
              <a:buFont typeface="Wingdings" pitchFamily="2" charset="2"/>
              <a:buChar char="§"/>
            </a:pPr>
            <a:r>
              <a:rPr lang="en-US" sz="3200" dirty="0" err="1">
                <a:solidFill>
                  <a:schemeClr val="accent4"/>
                </a:solidFill>
              </a:rPr>
              <a:t>Chuỗi</a:t>
            </a:r>
            <a:r>
              <a:rPr lang="en-US" sz="3200" dirty="0">
                <a:solidFill>
                  <a:schemeClr val="accent4"/>
                </a:solidFill>
              </a:rPr>
              <a:t> Markov ? </a:t>
            </a:r>
            <a:r>
              <a:rPr lang="en-US" sz="3200" i="1" dirty="0">
                <a:solidFill>
                  <a:schemeClr val="accent4"/>
                </a:solidFill>
              </a:rPr>
              <a:t>Andrei A Markov</a:t>
            </a:r>
          </a:p>
          <a:p>
            <a:pPr marL="857250" lvl="2" indent="-457200">
              <a:buClr>
                <a:schemeClr val="hlink"/>
              </a:buClr>
              <a:buFont typeface="Wingdings" pitchFamily="2" charset="2"/>
              <a:buChar char="§"/>
            </a:pPr>
            <a:r>
              <a:rPr lang="en-US" sz="3200" dirty="0" err="1">
                <a:solidFill>
                  <a:schemeClr val="accent4"/>
                </a:solidFill>
              </a:rPr>
              <a:t>Mô</a:t>
            </a:r>
            <a:r>
              <a:rPr lang="en-US" sz="3200" dirty="0">
                <a:solidFill>
                  <a:schemeClr val="accent4"/>
                </a:solidFill>
              </a:rPr>
              <a:t> </a:t>
            </a:r>
            <a:r>
              <a:rPr lang="en-US" sz="3200" dirty="0" err="1">
                <a:solidFill>
                  <a:schemeClr val="accent4"/>
                </a:solidFill>
              </a:rPr>
              <a:t>hình</a:t>
            </a:r>
            <a:r>
              <a:rPr lang="en-US" sz="3200" dirty="0">
                <a:solidFill>
                  <a:schemeClr val="accent4"/>
                </a:solidFill>
              </a:rPr>
              <a:t> Markov </a:t>
            </a:r>
            <a:r>
              <a:rPr lang="en-US" sz="3200" dirty="0" err="1">
                <a:solidFill>
                  <a:schemeClr val="accent4"/>
                </a:solidFill>
              </a:rPr>
              <a:t>ẩn</a:t>
            </a:r>
            <a:r>
              <a:rPr lang="en-US" sz="3200" dirty="0">
                <a:solidFill>
                  <a:schemeClr val="accent4"/>
                </a:solidFill>
              </a:rPr>
              <a:t> ? </a:t>
            </a:r>
            <a:r>
              <a:rPr lang="en-US" sz="3200" i="1" dirty="0">
                <a:solidFill>
                  <a:schemeClr val="accent4"/>
                </a:solidFill>
              </a:rPr>
              <a:t>Lenny Baum - Princeton</a:t>
            </a:r>
          </a:p>
          <a:p>
            <a:pPr marL="1314450" lvl="3" indent="-457200">
              <a:buClr>
                <a:schemeClr val="hlink"/>
              </a:buClr>
              <a:buFont typeface="Wingdings" pitchFamily="2" charset="2"/>
              <a:buChar char="§"/>
            </a:pPr>
            <a:r>
              <a:rPr lang="en-US" sz="2800" b="1" u="sng" dirty="0" err="1">
                <a:solidFill>
                  <a:schemeClr val="accent4"/>
                </a:solidFill>
              </a:rPr>
              <a:t>Các</a:t>
            </a:r>
            <a:r>
              <a:rPr lang="en-US" sz="2800" b="1" u="sng" dirty="0">
                <a:solidFill>
                  <a:schemeClr val="accent4"/>
                </a:solidFill>
              </a:rPr>
              <a:t> </a:t>
            </a:r>
            <a:r>
              <a:rPr lang="en-US" sz="2800" b="1" u="sng" dirty="0" err="1">
                <a:solidFill>
                  <a:schemeClr val="accent4"/>
                </a:solidFill>
              </a:rPr>
              <a:t>thành</a:t>
            </a:r>
            <a:r>
              <a:rPr lang="en-US" sz="2800" b="1" u="sng" dirty="0">
                <a:solidFill>
                  <a:schemeClr val="accent4"/>
                </a:solidFill>
              </a:rPr>
              <a:t> </a:t>
            </a:r>
            <a:r>
              <a:rPr lang="en-US" sz="2800" b="1" u="sng" dirty="0" err="1">
                <a:solidFill>
                  <a:schemeClr val="accent4"/>
                </a:solidFill>
              </a:rPr>
              <a:t>phần</a:t>
            </a:r>
            <a:r>
              <a:rPr lang="en-US" sz="2800" b="1" u="sng" dirty="0">
                <a:solidFill>
                  <a:schemeClr val="accent4"/>
                </a:solidFill>
              </a:rPr>
              <a:t> : </a:t>
            </a:r>
          </a:p>
          <a:p>
            <a:pPr indent="-514350">
              <a:buClr>
                <a:schemeClr val="hlink"/>
              </a:buClr>
              <a:buFont typeface="Wingdings" pitchFamily="2" charset="2"/>
              <a:buChar char="§"/>
            </a:pPr>
            <a:r>
              <a:rPr lang="en-US" sz="2800" b="1" dirty="0">
                <a:solidFill>
                  <a:schemeClr val="accent4"/>
                </a:solidFill>
              </a:rPr>
              <a:t>N</a:t>
            </a:r>
            <a:r>
              <a:rPr lang="en-US" sz="2800" dirty="0">
                <a:solidFill>
                  <a:schemeClr val="accent4"/>
                </a:solidFill>
              </a:rPr>
              <a:t> </a:t>
            </a:r>
            <a:r>
              <a:rPr lang="en-US" sz="2800" dirty="0" err="1">
                <a:solidFill>
                  <a:schemeClr val="accent4"/>
                </a:solidFill>
              </a:rPr>
              <a:t>trạng</a:t>
            </a:r>
            <a:r>
              <a:rPr lang="en-US" sz="2800" dirty="0">
                <a:solidFill>
                  <a:schemeClr val="accent4"/>
                </a:solidFill>
              </a:rPr>
              <a:t> </a:t>
            </a:r>
            <a:r>
              <a:rPr lang="en-US" sz="2800" dirty="0" err="1">
                <a:solidFill>
                  <a:schemeClr val="accent4"/>
                </a:solidFill>
              </a:rPr>
              <a:t>thái</a:t>
            </a:r>
            <a:r>
              <a:rPr lang="en-US" sz="2800" dirty="0">
                <a:solidFill>
                  <a:schemeClr val="accent4"/>
                </a:solidFill>
              </a:rPr>
              <a:t> </a:t>
            </a:r>
            <a:r>
              <a:rPr lang="en-US" sz="2800" dirty="0" err="1">
                <a:solidFill>
                  <a:schemeClr val="accent4"/>
                </a:solidFill>
              </a:rPr>
              <a:t>điều</a:t>
            </a:r>
            <a:r>
              <a:rPr lang="en-US" sz="2800" dirty="0">
                <a:solidFill>
                  <a:schemeClr val="accent4"/>
                </a:solidFill>
              </a:rPr>
              <a:t> </a:t>
            </a:r>
            <a:r>
              <a:rPr lang="en-US" sz="2800" dirty="0" err="1">
                <a:solidFill>
                  <a:schemeClr val="accent4"/>
                </a:solidFill>
              </a:rPr>
              <a:t>kiện</a:t>
            </a:r>
            <a:endParaRPr lang="en-US" sz="2800" dirty="0">
              <a:solidFill>
                <a:schemeClr val="accent4"/>
              </a:solidFill>
            </a:endParaRPr>
          </a:p>
          <a:p>
            <a:pPr marL="1771650" lvl="4" indent="-457200">
              <a:buClr>
                <a:schemeClr val="hlink"/>
              </a:buClr>
              <a:buFont typeface="Wingdings" pitchFamily="2" charset="2"/>
              <a:buChar char="§"/>
            </a:pPr>
            <a:r>
              <a:rPr lang="en-US" sz="2800" dirty="0" err="1">
                <a:solidFill>
                  <a:schemeClr val="accent4"/>
                </a:solidFill>
              </a:rPr>
              <a:t>Tập</a:t>
            </a:r>
            <a:r>
              <a:rPr lang="en-US" sz="2800" dirty="0">
                <a:solidFill>
                  <a:schemeClr val="accent4"/>
                </a:solidFill>
              </a:rPr>
              <a:t> </a:t>
            </a:r>
            <a:r>
              <a:rPr lang="en-US" sz="2800" b="1" dirty="0">
                <a:solidFill>
                  <a:schemeClr val="accent4"/>
                </a:solidFill>
              </a:rPr>
              <a:t>V </a:t>
            </a:r>
            <a:r>
              <a:rPr lang="en-US" sz="2800" dirty="0" err="1">
                <a:solidFill>
                  <a:schemeClr val="accent4"/>
                </a:solidFill>
              </a:rPr>
              <a:t>gồm</a:t>
            </a:r>
            <a:r>
              <a:rPr lang="en-US" sz="2800" dirty="0">
                <a:solidFill>
                  <a:schemeClr val="accent4"/>
                </a:solidFill>
              </a:rPr>
              <a:t> M </a:t>
            </a:r>
            <a:r>
              <a:rPr lang="en-US" sz="2800" dirty="0" err="1">
                <a:solidFill>
                  <a:schemeClr val="accent4"/>
                </a:solidFill>
              </a:rPr>
              <a:t>kí</a:t>
            </a:r>
            <a:r>
              <a:rPr lang="en-US" sz="2800" dirty="0">
                <a:solidFill>
                  <a:schemeClr val="accent4"/>
                </a:solidFill>
              </a:rPr>
              <a:t> </a:t>
            </a:r>
            <a:r>
              <a:rPr lang="en-US" sz="2800" dirty="0" err="1">
                <a:solidFill>
                  <a:schemeClr val="accent4"/>
                </a:solidFill>
              </a:rPr>
              <a:t>hiệu</a:t>
            </a:r>
            <a:r>
              <a:rPr lang="en-US" sz="2800" dirty="0">
                <a:solidFill>
                  <a:schemeClr val="accent4"/>
                </a:solidFill>
              </a:rPr>
              <a:t> </a:t>
            </a:r>
            <a:r>
              <a:rPr lang="en-US" sz="2800" dirty="0" err="1">
                <a:solidFill>
                  <a:schemeClr val="accent4"/>
                </a:solidFill>
              </a:rPr>
              <a:t>quan</a:t>
            </a:r>
            <a:r>
              <a:rPr lang="en-US" sz="2800" dirty="0">
                <a:solidFill>
                  <a:schemeClr val="accent4"/>
                </a:solidFill>
              </a:rPr>
              <a:t> </a:t>
            </a:r>
            <a:r>
              <a:rPr lang="en-US" sz="2800" dirty="0" err="1">
                <a:solidFill>
                  <a:schemeClr val="accent4"/>
                </a:solidFill>
              </a:rPr>
              <a:t>sát</a:t>
            </a:r>
            <a:r>
              <a:rPr lang="en-US" sz="2800" dirty="0">
                <a:solidFill>
                  <a:schemeClr val="accent4"/>
                </a:solidFill>
              </a:rPr>
              <a:t> </a:t>
            </a:r>
          </a:p>
          <a:p>
            <a:pPr marL="1771650" lvl="4" indent="-457200">
              <a:buClr>
                <a:schemeClr val="hlink"/>
              </a:buClr>
              <a:buFont typeface="Wingdings" pitchFamily="2" charset="2"/>
              <a:buChar char="§"/>
            </a:pPr>
            <a:r>
              <a:rPr lang="en-US" sz="2800" b="1" dirty="0">
                <a:solidFill>
                  <a:schemeClr val="accent4"/>
                </a:solidFill>
              </a:rPr>
              <a:t>A</a:t>
            </a:r>
            <a:r>
              <a:rPr lang="en-US" sz="2800" dirty="0">
                <a:solidFill>
                  <a:schemeClr val="accent4"/>
                </a:solidFill>
              </a:rPr>
              <a:t> : Ma </a:t>
            </a:r>
            <a:r>
              <a:rPr lang="en-US" sz="2800" dirty="0" err="1">
                <a:solidFill>
                  <a:schemeClr val="accent4"/>
                </a:solidFill>
              </a:rPr>
              <a:t>trận</a:t>
            </a:r>
            <a:r>
              <a:rPr lang="en-US" sz="2800" dirty="0">
                <a:solidFill>
                  <a:schemeClr val="accent4"/>
                </a:solidFill>
              </a:rPr>
              <a:t> </a:t>
            </a:r>
            <a:r>
              <a:rPr lang="en-US" sz="2800" dirty="0" err="1">
                <a:solidFill>
                  <a:schemeClr val="accent4"/>
                </a:solidFill>
              </a:rPr>
              <a:t>xác</a:t>
            </a:r>
            <a:r>
              <a:rPr lang="en-US" sz="2800" dirty="0">
                <a:solidFill>
                  <a:schemeClr val="accent4"/>
                </a:solidFill>
              </a:rPr>
              <a:t> </a:t>
            </a:r>
            <a:r>
              <a:rPr lang="en-US" sz="2800" dirty="0" err="1">
                <a:solidFill>
                  <a:schemeClr val="accent4"/>
                </a:solidFill>
              </a:rPr>
              <a:t>suất</a:t>
            </a:r>
            <a:r>
              <a:rPr lang="en-US" sz="2800" dirty="0">
                <a:solidFill>
                  <a:schemeClr val="accent4"/>
                </a:solidFill>
              </a:rPr>
              <a:t> </a:t>
            </a:r>
            <a:r>
              <a:rPr lang="en-US" sz="2800" dirty="0" err="1">
                <a:solidFill>
                  <a:schemeClr val="accent4"/>
                </a:solidFill>
              </a:rPr>
              <a:t>chuyển</a:t>
            </a:r>
            <a:r>
              <a:rPr lang="en-US" sz="2800" dirty="0">
                <a:solidFill>
                  <a:schemeClr val="accent4"/>
                </a:solidFill>
              </a:rPr>
              <a:t> </a:t>
            </a:r>
            <a:r>
              <a:rPr lang="en-US" sz="2800" dirty="0" err="1">
                <a:solidFill>
                  <a:schemeClr val="accent4"/>
                </a:solidFill>
              </a:rPr>
              <a:t>trạng</a:t>
            </a:r>
            <a:r>
              <a:rPr lang="en-US" sz="2800" dirty="0">
                <a:solidFill>
                  <a:schemeClr val="accent4"/>
                </a:solidFill>
              </a:rPr>
              <a:t> </a:t>
            </a:r>
            <a:r>
              <a:rPr lang="en-US" sz="2800" dirty="0" err="1">
                <a:solidFill>
                  <a:schemeClr val="accent4"/>
                </a:solidFill>
              </a:rPr>
              <a:t>thái</a:t>
            </a:r>
            <a:endParaRPr lang="en-US" sz="2800" dirty="0">
              <a:solidFill>
                <a:schemeClr val="accent4"/>
              </a:solidFill>
            </a:endParaRPr>
          </a:p>
          <a:p>
            <a:pPr marL="1771650" lvl="4" indent="-457200">
              <a:buClr>
                <a:schemeClr val="hlink"/>
              </a:buClr>
              <a:buFont typeface="Wingdings" pitchFamily="2" charset="2"/>
              <a:buChar char="§"/>
            </a:pPr>
            <a:r>
              <a:rPr lang="en-US" sz="2800" b="1" dirty="0">
                <a:solidFill>
                  <a:schemeClr val="accent4"/>
                </a:solidFill>
              </a:rPr>
              <a:t>B</a:t>
            </a:r>
            <a:r>
              <a:rPr lang="en-US" sz="2800" dirty="0">
                <a:solidFill>
                  <a:schemeClr val="accent4"/>
                </a:solidFill>
              </a:rPr>
              <a:t> : Ma </a:t>
            </a:r>
            <a:r>
              <a:rPr lang="en-US" sz="2800" dirty="0" err="1">
                <a:solidFill>
                  <a:schemeClr val="accent4"/>
                </a:solidFill>
              </a:rPr>
              <a:t>trận</a:t>
            </a:r>
            <a:r>
              <a:rPr lang="en-US" sz="2800" dirty="0">
                <a:solidFill>
                  <a:schemeClr val="accent4"/>
                </a:solidFill>
              </a:rPr>
              <a:t> </a:t>
            </a:r>
            <a:r>
              <a:rPr lang="en-US" sz="2800" dirty="0" err="1">
                <a:solidFill>
                  <a:schemeClr val="accent4"/>
                </a:solidFill>
              </a:rPr>
              <a:t>xác</a:t>
            </a:r>
            <a:r>
              <a:rPr lang="en-US" sz="2800" dirty="0">
                <a:solidFill>
                  <a:schemeClr val="accent4"/>
                </a:solidFill>
              </a:rPr>
              <a:t> </a:t>
            </a:r>
            <a:r>
              <a:rPr lang="en-US" sz="2800" dirty="0" err="1">
                <a:solidFill>
                  <a:schemeClr val="accent4"/>
                </a:solidFill>
              </a:rPr>
              <a:t>suất</a:t>
            </a:r>
            <a:r>
              <a:rPr lang="en-US" sz="2800" dirty="0">
                <a:solidFill>
                  <a:schemeClr val="accent4"/>
                </a:solidFill>
              </a:rPr>
              <a:t> </a:t>
            </a:r>
            <a:r>
              <a:rPr lang="en-US" sz="2800" dirty="0" err="1">
                <a:solidFill>
                  <a:schemeClr val="accent4"/>
                </a:solidFill>
              </a:rPr>
              <a:t>các</a:t>
            </a:r>
            <a:r>
              <a:rPr lang="en-US" sz="2800" dirty="0">
                <a:solidFill>
                  <a:schemeClr val="accent4"/>
                </a:solidFill>
              </a:rPr>
              <a:t> </a:t>
            </a:r>
            <a:r>
              <a:rPr lang="en-US" sz="2800" dirty="0" err="1">
                <a:solidFill>
                  <a:schemeClr val="accent4"/>
                </a:solidFill>
              </a:rPr>
              <a:t>kí</a:t>
            </a:r>
            <a:r>
              <a:rPr lang="en-US" sz="2800" dirty="0">
                <a:solidFill>
                  <a:schemeClr val="accent4"/>
                </a:solidFill>
              </a:rPr>
              <a:t> </a:t>
            </a:r>
            <a:r>
              <a:rPr lang="en-US" sz="2800" dirty="0" err="1">
                <a:solidFill>
                  <a:schemeClr val="accent4"/>
                </a:solidFill>
              </a:rPr>
              <a:t>hiệu</a:t>
            </a:r>
            <a:r>
              <a:rPr lang="en-US" sz="2800" dirty="0">
                <a:solidFill>
                  <a:schemeClr val="accent4"/>
                </a:solidFill>
              </a:rPr>
              <a:t> </a:t>
            </a:r>
            <a:r>
              <a:rPr lang="en-US" sz="2800" dirty="0" err="1">
                <a:solidFill>
                  <a:schemeClr val="accent4"/>
                </a:solidFill>
              </a:rPr>
              <a:t>quan</a:t>
            </a:r>
            <a:r>
              <a:rPr lang="en-US" sz="2800" dirty="0">
                <a:solidFill>
                  <a:schemeClr val="accent4"/>
                </a:solidFill>
              </a:rPr>
              <a:t> </a:t>
            </a:r>
            <a:r>
              <a:rPr lang="en-US" sz="2800" dirty="0" err="1">
                <a:solidFill>
                  <a:schemeClr val="accent4"/>
                </a:solidFill>
              </a:rPr>
              <a:t>sát</a:t>
            </a:r>
            <a:endParaRPr lang="en-US" sz="2800" dirty="0">
              <a:solidFill>
                <a:schemeClr val="accent4"/>
              </a:solidFill>
            </a:endParaRPr>
          </a:p>
          <a:p>
            <a:pPr marL="1771650" lvl="4" indent="-457200">
              <a:buClr>
                <a:schemeClr val="hlink"/>
              </a:buClr>
              <a:buFont typeface="Wingdings" pitchFamily="2" charset="2"/>
              <a:buChar char="§"/>
            </a:pPr>
            <a:r>
              <a:rPr lang="el-GR" sz="2800" b="1" dirty="0">
                <a:solidFill>
                  <a:schemeClr val="accent4"/>
                </a:solidFill>
              </a:rPr>
              <a:t>Π</a:t>
            </a:r>
            <a:r>
              <a:rPr lang="en-US" sz="2800" dirty="0">
                <a:solidFill>
                  <a:schemeClr val="accent4"/>
                </a:solidFill>
              </a:rPr>
              <a:t> : Ma </a:t>
            </a:r>
            <a:r>
              <a:rPr lang="en-US" sz="2800" dirty="0" err="1">
                <a:solidFill>
                  <a:schemeClr val="accent4"/>
                </a:solidFill>
              </a:rPr>
              <a:t>trận</a:t>
            </a:r>
            <a:r>
              <a:rPr lang="en-US" sz="2800" dirty="0">
                <a:solidFill>
                  <a:schemeClr val="accent4"/>
                </a:solidFill>
              </a:rPr>
              <a:t> </a:t>
            </a:r>
            <a:r>
              <a:rPr lang="en-US" sz="2800" dirty="0" err="1">
                <a:solidFill>
                  <a:schemeClr val="accent4"/>
                </a:solidFill>
              </a:rPr>
              <a:t>xác</a:t>
            </a:r>
            <a:r>
              <a:rPr lang="en-US" sz="2800" dirty="0">
                <a:solidFill>
                  <a:schemeClr val="accent4"/>
                </a:solidFill>
              </a:rPr>
              <a:t> </a:t>
            </a:r>
            <a:r>
              <a:rPr lang="en-US" sz="2800" dirty="0" err="1">
                <a:solidFill>
                  <a:schemeClr val="accent4"/>
                </a:solidFill>
              </a:rPr>
              <a:t>xuất</a:t>
            </a:r>
            <a:r>
              <a:rPr lang="en-US" sz="2800" dirty="0">
                <a:solidFill>
                  <a:schemeClr val="accent4"/>
                </a:solidFill>
              </a:rPr>
              <a:t> </a:t>
            </a:r>
            <a:r>
              <a:rPr lang="en-US" sz="2800" dirty="0" err="1">
                <a:solidFill>
                  <a:schemeClr val="accent4"/>
                </a:solidFill>
              </a:rPr>
              <a:t>các</a:t>
            </a:r>
            <a:r>
              <a:rPr lang="en-US" sz="2800" dirty="0">
                <a:solidFill>
                  <a:schemeClr val="accent4"/>
                </a:solidFill>
              </a:rPr>
              <a:t> </a:t>
            </a:r>
            <a:r>
              <a:rPr lang="en-US" sz="2800" dirty="0" err="1">
                <a:solidFill>
                  <a:schemeClr val="accent4"/>
                </a:solidFill>
              </a:rPr>
              <a:t>trạng</a:t>
            </a:r>
            <a:r>
              <a:rPr lang="en-US" sz="2800" dirty="0">
                <a:solidFill>
                  <a:schemeClr val="accent4"/>
                </a:solidFill>
              </a:rPr>
              <a:t> </a:t>
            </a:r>
            <a:r>
              <a:rPr lang="en-US" sz="2800" dirty="0" err="1">
                <a:solidFill>
                  <a:schemeClr val="accent4"/>
                </a:solidFill>
              </a:rPr>
              <a:t>thái</a:t>
            </a:r>
            <a:r>
              <a:rPr lang="en-US" sz="2800" dirty="0">
                <a:solidFill>
                  <a:schemeClr val="accent4"/>
                </a:solidFill>
              </a:rPr>
              <a:t> ban </a:t>
            </a:r>
            <a:r>
              <a:rPr lang="en-US" sz="2800" dirty="0" err="1">
                <a:solidFill>
                  <a:schemeClr val="accent4"/>
                </a:solidFill>
              </a:rPr>
              <a:t>đầu</a:t>
            </a:r>
            <a:endParaRPr lang="en-US" sz="2800" dirty="0">
              <a:solidFill>
                <a:schemeClr val="accent4"/>
              </a:solidFill>
            </a:endParaRPr>
          </a:p>
        </p:txBody>
      </p:sp>
    </p:spTree>
    <p:extLst>
      <p:ext uri="{BB962C8B-B14F-4D97-AF65-F5344CB8AC3E}">
        <p14:creationId xmlns:p14="http://schemas.microsoft.com/office/powerpoint/2010/main" val="7415966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Cơ</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lý</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thuyết</a:t>
            </a:r>
            <a:r>
              <a:rPr lang="en-US" sz="3200" b="1" i="1" kern="0" dirty="0" smtClean="0">
                <a:solidFill>
                  <a:schemeClr val="accent5">
                    <a:lumMod val="20000"/>
                    <a:lumOff val="80000"/>
                  </a:schemeClr>
                </a:solidFill>
              </a:rPr>
              <a:t> </a:t>
            </a:r>
          </a:p>
          <a:p>
            <a:pPr marL="0" indent="0" eaLnBrk="1" hangingPunct="1">
              <a:buFont typeface="Wingdings" pitchFamily="2" charset="2"/>
              <a:buNone/>
              <a:defRPr/>
            </a:pPr>
            <a:endParaRPr lang="en-US" sz="3200" b="1" i="1" kern="0" dirty="0">
              <a:solidFill>
                <a:schemeClr val="accent5">
                  <a:lumMod val="20000"/>
                  <a:lumOff val="80000"/>
                </a:schemeClr>
              </a:solidFill>
            </a:endParaRPr>
          </a:p>
        </p:txBody>
      </p:sp>
      <p:sp>
        <p:nvSpPr>
          <p:cNvPr id="3" name="Rectangle 2"/>
          <p:cNvSpPr/>
          <p:nvPr/>
        </p:nvSpPr>
        <p:spPr>
          <a:xfrm>
            <a:off x="517525" y="573087"/>
            <a:ext cx="2287036" cy="369332"/>
          </a:xfrm>
          <a:prstGeom prst="rect">
            <a:avLst/>
          </a:prstGeom>
        </p:spPr>
        <p:txBody>
          <a:bodyPr wrap="none">
            <a:spAutoFit/>
          </a:bodyPr>
          <a:lstStyle/>
          <a:p>
            <a:r>
              <a:rPr lang="en-US" dirty="0">
                <a:solidFill>
                  <a:schemeClr val="accent4"/>
                </a:solidFill>
              </a:rPr>
              <a:t>Hidden Markov Model</a:t>
            </a:r>
          </a:p>
        </p:txBody>
      </p:sp>
      <p:pic>
        <p:nvPicPr>
          <p:cNvPr id="4" name="Picture 2" descr="C:\Users\Hoang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478" y="458423"/>
            <a:ext cx="2628899" cy="4401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HoangYen\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3380820"/>
            <a:ext cx="8083550" cy="184181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txBox="1">
            <a:spLocks/>
          </p:cNvSpPr>
          <p:nvPr/>
        </p:nvSpPr>
        <p:spPr bwMode="gray">
          <a:xfrm>
            <a:off x="1136650" y="942419"/>
            <a:ext cx="8009389" cy="57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857250" lvl="3" indent="0">
              <a:buClr>
                <a:schemeClr val="hlink"/>
              </a:buClr>
              <a:buNone/>
            </a:pPr>
            <a:r>
              <a:rPr lang="en-US" b="1" u="sng" kern="0" dirty="0" err="1" smtClean="0"/>
              <a:t>Nhận</a:t>
            </a:r>
            <a:r>
              <a:rPr lang="en-US" b="1" u="sng" kern="0" dirty="0" smtClean="0"/>
              <a:t> </a:t>
            </a:r>
            <a:r>
              <a:rPr lang="en-US" b="1" u="sng" kern="0" dirty="0" err="1" smtClean="0"/>
              <a:t>dạng</a:t>
            </a:r>
            <a:r>
              <a:rPr lang="en-US" b="1" u="sng" kern="0" dirty="0" smtClean="0"/>
              <a:t> </a:t>
            </a:r>
            <a:r>
              <a:rPr lang="en-US" b="1" u="sng" kern="0" dirty="0" err="1" smtClean="0"/>
              <a:t>giọng</a:t>
            </a:r>
            <a:r>
              <a:rPr lang="en-US" b="1" u="sng" kern="0" dirty="0" smtClean="0"/>
              <a:t> </a:t>
            </a:r>
            <a:r>
              <a:rPr lang="en-US" b="1" u="sng" kern="0" dirty="0" err="1" smtClean="0"/>
              <a:t>nói</a:t>
            </a:r>
            <a:r>
              <a:rPr lang="en-US" b="1" u="sng" kern="0" dirty="0" smtClean="0"/>
              <a:t> :</a:t>
            </a:r>
          </a:p>
          <a:p>
            <a:pPr marL="1314450" lvl="3" indent="-457200">
              <a:buClr>
                <a:schemeClr val="hlink"/>
              </a:buClr>
              <a:buFont typeface="Wingdings" pitchFamily="2" charset="2"/>
              <a:buChar char="§"/>
            </a:pPr>
            <a:r>
              <a:rPr lang="en-US" kern="0" dirty="0" err="1" smtClean="0"/>
              <a:t>Số</a:t>
            </a:r>
            <a:r>
              <a:rPr lang="en-US" kern="0" dirty="0" smtClean="0"/>
              <a:t> </a:t>
            </a:r>
            <a:r>
              <a:rPr lang="en-US" kern="0" dirty="0" err="1" smtClean="0"/>
              <a:t>trạng</a:t>
            </a:r>
            <a:r>
              <a:rPr lang="en-US" kern="0" dirty="0" smtClean="0"/>
              <a:t> </a:t>
            </a:r>
            <a:r>
              <a:rPr lang="en-US" kern="0" dirty="0" err="1" smtClean="0"/>
              <a:t>thái</a:t>
            </a:r>
            <a:r>
              <a:rPr lang="en-US" kern="0" dirty="0" smtClean="0"/>
              <a:t> : 4</a:t>
            </a:r>
          </a:p>
          <a:p>
            <a:pPr marL="1314450" lvl="3" indent="-457200">
              <a:buClr>
                <a:schemeClr val="hlink"/>
              </a:buClr>
              <a:buFont typeface="Wingdings" pitchFamily="2" charset="2"/>
              <a:buChar char="§"/>
            </a:pPr>
            <a:r>
              <a:rPr lang="en-US" kern="0" dirty="0" err="1" smtClean="0"/>
              <a:t>Số</a:t>
            </a:r>
            <a:r>
              <a:rPr lang="en-US" kern="0" dirty="0" smtClean="0"/>
              <a:t> Gauss </a:t>
            </a:r>
            <a:r>
              <a:rPr lang="en-US" kern="0" dirty="0" err="1" smtClean="0"/>
              <a:t>mỗi</a:t>
            </a:r>
            <a:r>
              <a:rPr lang="en-US" kern="0" dirty="0" smtClean="0"/>
              <a:t> </a:t>
            </a:r>
            <a:r>
              <a:rPr lang="en-US" kern="0" dirty="0" err="1" smtClean="0"/>
              <a:t>trạng</a:t>
            </a:r>
            <a:r>
              <a:rPr lang="en-US" kern="0" dirty="0" smtClean="0"/>
              <a:t> </a:t>
            </a:r>
            <a:r>
              <a:rPr lang="en-US" kern="0" dirty="0" err="1" smtClean="0"/>
              <a:t>thái</a:t>
            </a:r>
            <a:r>
              <a:rPr lang="en-US" kern="0" dirty="0" smtClean="0"/>
              <a:t> : 3</a:t>
            </a:r>
          </a:p>
          <a:p>
            <a:pPr marL="1314450" lvl="3" indent="-457200">
              <a:buClr>
                <a:schemeClr val="hlink"/>
              </a:buClr>
              <a:buFont typeface="Wingdings" pitchFamily="2" charset="2"/>
              <a:buChar char="§"/>
            </a:pPr>
            <a:r>
              <a:rPr lang="en-US" kern="0" dirty="0" err="1" smtClean="0"/>
              <a:t>Cấu</a:t>
            </a:r>
            <a:r>
              <a:rPr lang="en-US" kern="0" dirty="0" smtClean="0"/>
              <a:t> </a:t>
            </a:r>
            <a:r>
              <a:rPr lang="en-US" kern="0" dirty="0" err="1" smtClean="0"/>
              <a:t>trúc</a:t>
            </a:r>
            <a:r>
              <a:rPr lang="en-US" kern="0" dirty="0" smtClean="0"/>
              <a:t> HMM : left – right</a:t>
            </a:r>
          </a:p>
          <a:p>
            <a:pPr marL="1314450" lvl="3" indent="-457200">
              <a:buClr>
                <a:schemeClr val="hlink"/>
              </a:buClr>
              <a:buFont typeface="Wingdings" pitchFamily="2" charset="2"/>
              <a:buChar char="§"/>
            </a:pPr>
            <a:r>
              <a:rPr lang="en-US" kern="0" dirty="0" err="1" smtClean="0"/>
              <a:t>Đặc</a:t>
            </a:r>
            <a:r>
              <a:rPr lang="en-US" kern="0" dirty="0" smtClean="0"/>
              <a:t> </a:t>
            </a:r>
            <a:r>
              <a:rPr lang="en-US" kern="0" dirty="0" err="1" smtClean="0"/>
              <a:t>trưng</a:t>
            </a:r>
            <a:r>
              <a:rPr lang="en-US" kern="0" dirty="0" smtClean="0"/>
              <a:t> </a:t>
            </a:r>
            <a:r>
              <a:rPr lang="en-US" kern="0" dirty="0" err="1" smtClean="0"/>
              <a:t>sử</a:t>
            </a:r>
            <a:r>
              <a:rPr lang="en-US" kern="0" dirty="0" smtClean="0"/>
              <a:t> </a:t>
            </a:r>
            <a:r>
              <a:rPr lang="en-US" kern="0" dirty="0" err="1" smtClean="0"/>
              <a:t>dụng</a:t>
            </a:r>
            <a:r>
              <a:rPr lang="en-US" kern="0" dirty="0" smtClean="0"/>
              <a:t> : MFCC</a:t>
            </a:r>
          </a:p>
          <a:p>
            <a:pPr marL="1314450" lvl="3" indent="-457200">
              <a:buClr>
                <a:schemeClr val="hlink"/>
              </a:buClr>
              <a:buFont typeface="Wingdings" pitchFamily="2" charset="2"/>
              <a:buChar char="§"/>
            </a:pPr>
            <a:r>
              <a:rPr lang="en-US" kern="0" dirty="0" err="1" smtClean="0"/>
              <a:t>Nhận</a:t>
            </a:r>
            <a:r>
              <a:rPr lang="en-US" kern="0" dirty="0" smtClean="0"/>
              <a:t> </a:t>
            </a:r>
            <a:r>
              <a:rPr lang="en-US" kern="0" dirty="0" err="1" smtClean="0"/>
              <a:t>dạng</a:t>
            </a:r>
            <a:r>
              <a:rPr lang="en-US" kern="0" dirty="0" smtClean="0"/>
              <a:t> : </a:t>
            </a:r>
            <a:r>
              <a:rPr lang="en-US" kern="0" dirty="0" err="1" smtClean="0"/>
              <a:t>Thuật</a:t>
            </a:r>
            <a:r>
              <a:rPr lang="en-US" kern="0" dirty="0" smtClean="0"/>
              <a:t> </a:t>
            </a:r>
            <a:r>
              <a:rPr lang="en-US" kern="0" dirty="0" err="1" smtClean="0"/>
              <a:t>toán</a:t>
            </a:r>
            <a:r>
              <a:rPr lang="en-US" kern="0" dirty="0" smtClean="0"/>
              <a:t> Forward</a:t>
            </a:r>
          </a:p>
        </p:txBody>
      </p:sp>
    </p:spTree>
    <p:extLst>
      <p:ext uri="{BB962C8B-B14F-4D97-AF65-F5344CB8AC3E}">
        <p14:creationId xmlns:p14="http://schemas.microsoft.com/office/powerpoint/2010/main" val="343706658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p:cTn id="2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6" dur="500"/>
                                        <p:tgtEl>
                                          <p:spTgt spid="7">
                                            <p:txEl>
                                              <p:pRg st="1" end="1"/>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p:cTn id="29"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7">
                                            <p:txEl>
                                              <p:pRg st="0" end="0"/>
                                            </p:txEl>
                                          </p:spTgt>
                                        </p:tgtEl>
                                        <p:attrNameLst>
                                          <p:attrName>ppt_h</p:attrName>
                                        </p:attrNameLst>
                                      </p:cBhvr>
                                      <p:tavLst>
                                        <p:tav tm="0">
                                          <p:val>
                                            <p:fltVal val="0"/>
                                          </p:val>
                                        </p:tav>
                                        <p:tav tm="100000">
                                          <p:val>
                                            <p:strVal val="#ppt_h"/>
                                          </p:val>
                                        </p:tav>
                                      </p:tavLst>
                                    </p:anim>
                                    <p:anim calcmode="lin" valueType="num">
                                      <p:cBhvr>
                                        <p:cTn id="31" dur="5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32" dur="500"/>
                                        <p:tgtEl>
                                          <p:spTgt spid="7">
                                            <p:txEl>
                                              <p:pRg st="0" end="0"/>
                                            </p:txEl>
                                          </p:spTgt>
                                        </p:tgtEl>
                                      </p:cBhvr>
                                    </p:animEffect>
                                  </p:childTnLst>
                                </p:cTn>
                              </p:par>
                            </p:childTnLst>
                          </p:cTn>
                        </p:par>
                        <p:par>
                          <p:cTn id="33" fill="hold">
                            <p:stCondLst>
                              <p:cond delay="2000"/>
                            </p:stCondLst>
                            <p:childTnLst>
                              <p:par>
                                <p:cTn id="34" presetID="31" presetClass="entr" presetSubtype="0" fill="hold"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 calcmode="lin" valueType="num">
                                      <p:cBhvr>
                                        <p:cTn id="36"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8" dur="500" fill="hold"/>
                                        <p:tgtEl>
                                          <p:spTgt spid="7">
                                            <p:txEl>
                                              <p:pRg st="2" end="2"/>
                                            </p:txEl>
                                          </p:spTgt>
                                        </p:tgtEl>
                                        <p:attrNameLst>
                                          <p:attrName>style.rotation</p:attrName>
                                        </p:attrNameLst>
                                      </p:cBhvr>
                                      <p:tavLst>
                                        <p:tav tm="0">
                                          <p:val>
                                            <p:fltVal val="90"/>
                                          </p:val>
                                        </p:tav>
                                        <p:tav tm="100000">
                                          <p:val>
                                            <p:fltVal val="0"/>
                                          </p:val>
                                        </p:tav>
                                      </p:tavLst>
                                    </p:anim>
                                    <p:animEffect transition="in" filter="fade">
                                      <p:cBhvr>
                                        <p:cTn id="39" dur="500"/>
                                        <p:tgtEl>
                                          <p:spTgt spid="7">
                                            <p:txEl>
                                              <p:pRg st="2" end="2"/>
                                            </p:txEl>
                                          </p:spTgt>
                                        </p:tgtEl>
                                      </p:cBhvr>
                                    </p:animEffect>
                                  </p:childTnLst>
                                </p:cTn>
                              </p:par>
                            </p:childTnLst>
                          </p:cTn>
                        </p:par>
                        <p:par>
                          <p:cTn id="40" fill="hold">
                            <p:stCondLst>
                              <p:cond delay="2500"/>
                            </p:stCondLst>
                            <p:childTnLst>
                              <p:par>
                                <p:cTn id="41" presetID="31" presetClass="entr" presetSubtype="0" fill="hold" nodeType="after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7">
                                            <p:txEl>
                                              <p:pRg st="3" end="3"/>
                                            </p:txEl>
                                          </p:spTgt>
                                        </p:tgtEl>
                                        <p:attrNameLst>
                                          <p:attrName>ppt_h</p:attrName>
                                        </p:attrNameLst>
                                      </p:cBhvr>
                                      <p:tavLst>
                                        <p:tav tm="0">
                                          <p:val>
                                            <p:fltVal val="0"/>
                                          </p:val>
                                        </p:tav>
                                        <p:tav tm="100000">
                                          <p:val>
                                            <p:strVal val="#ppt_h"/>
                                          </p:val>
                                        </p:tav>
                                      </p:tavLst>
                                    </p:anim>
                                    <p:anim calcmode="lin" valueType="num">
                                      <p:cBhvr>
                                        <p:cTn id="45" dur="5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46" dur="500"/>
                                        <p:tgtEl>
                                          <p:spTgt spid="7">
                                            <p:txEl>
                                              <p:pRg st="3" end="3"/>
                                            </p:txEl>
                                          </p:spTgt>
                                        </p:tgtEl>
                                      </p:cBhvr>
                                    </p:animEffect>
                                  </p:childTnLst>
                                </p:cTn>
                              </p:par>
                            </p:childTnLst>
                          </p:cTn>
                        </p:par>
                        <p:par>
                          <p:cTn id="47" fill="hold">
                            <p:stCondLst>
                              <p:cond delay="3000"/>
                            </p:stCondLst>
                            <p:childTnLst>
                              <p:par>
                                <p:cTn id="48" presetID="31" presetClass="entr" presetSubtype="0" fill="hold" nodeType="after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 calcmode="lin" valueType="num">
                                      <p:cBhvr>
                                        <p:cTn id="50"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7">
                                            <p:txEl>
                                              <p:pRg st="4" end="4"/>
                                            </p:txEl>
                                          </p:spTgt>
                                        </p:tgtEl>
                                        <p:attrNameLst>
                                          <p:attrName>ppt_h</p:attrName>
                                        </p:attrNameLst>
                                      </p:cBhvr>
                                      <p:tavLst>
                                        <p:tav tm="0">
                                          <p:val>
                                            <p:fltVal val="0"/>
                                          </p:val>
                                        </p:tav>
                                        <p:tav tm="100000">
                                          <p:val>
                                            <p:strVal val="#ppt_h"/>
                                          </p:val>
                                        </p:tav>
                                      </p:tavLst>
                                    </p:anim>
                                    <p:anim calcmode="lin" valueType="num">
                                      <p:cBhvr>
                                        <p:cTn id="52" dur="500" fill="hold"/>
                                        <p:tgtEl>
                                          <p:spTgt spid="7">
                                            <p:txEl>
                                              <p:pRg st="4" end="4"/>
                                            </p:txEl>
                                          </p:spTgt>
                                        </p:tgtEl>
                                        <p:attrNameLst>
                                          <p:attrName>style.rotation</p:attrName>
                                        </p:attrNameLst>
                                      </p:cBhvr>
                                      <p:tavLst>
                                        <p:tav tm="0">
                                          <p:val>
                                            <p:fltVal val="90"/>
                                          </p:val>
                                        </p:tav>
                                        <p:tav tm="100000">
                                          <p:val>
                                            <p:fltVal val="0"/>
                                          </p:val>
                                        </p:tav>
                                      </p:tavLst>
                                    </p:anim>
                                    <p:animEffect transition="in" filter="fade">
                                      <p:cBhvr>
                                        <p:cTn id="53" dur="500"/>
                                        <p:tgtEl>
                                          <p:spTgt spid="7">
                                            <p:txEl>
                                              <p:pRg st="4" end="4"/>
                                            </p:txEl>
                                          </p:spTgt>
                                        </p:tgtEl>
                                      </p:cBhvr>
                                    </p:animEffect>
                                  </p:childTnLst>
                                </p:cTn>
                              </p:par>
                            </p:childTnLst>
                          </p:cTn>
                        </p:par>
                        <p:par>
                          <p:cTn id="54" fill="hold">
                            <p:stCondLst>
                              <p:cond delay="3500"/>
                            </p:stCondLst>
                            <p:childTnLst>
                              <p:par>
                                <p:cTn id="55" presetID="31" presetClass="entr" presetSubtype="0" fill="hold" nodeType="after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 calcmode="lin" valueType="num">
                                      <p:cBhvr>
                                        <p:cTn id="5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7">
                                            <p:txEl>
                                              <p:pRg st="5" end="5"/>
                                            </p:txEl>
                                          </p:spTgt>
                                        </p:tgtEl>
                                        <p:attrNameLst>
                                          <p:attrName>ppt_h</p:attrName>
                                        </p:attrNameLst>
                                      </p:cBhvr>
                                      <p:tavLst>
                                        <p:tav tm="0">
                                          <p:val>
                                            <p:fltVal val="0"/>
                                          </p:val>
                                        </p:tav>
                                        <p:tav tm="100000">
                                          <p:val>
                                            <p:strVal val="#ppt_h"/>
                                          </p:val>
                                        </p:tav>
                                      </p:tavLst>
                                    </p:anim>
                                    <p:anim calcmode="lin" valueType="num">
                                      <p:cBhvr>
                                        <p:cTn id="59" dur="5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60" dur="500"/>
                                        <p:tgtEl>
                                          <p:spTgt spid="7">
                                            <p:txEl>
                                              <p:pRg st="5" end="5"/>
                                            </p:txEl>
                                          </p:spTgt>
                                        </p:tgtEl>
                                      </p:cBhvr>
                                    </p:animEffect>
                                  </p:childTnLst>
                                </p:cTn>
                              </p:par>
                            </p:childTnLst>
                          </p:cTn>
                        </p:par>
                        <p:par>
                          <p:cTn id="61" fill="hold">
                            <p:stCondLst>
                              <p:cond delay="4000"/>
                            </p:stCondLst>
                            <p:childTnLst>
                              <p:par>
                                <p:cTn id="62" presetID="31" presetClass="entr" presetSubtype="0" fill="hold" nodeType="after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1000" fill="hold"/>
                                        <p:tgtEl>
                                          <p:spTgt spid="6"/>
                                        </p:tgtEl>
                                        <p:attrNameLst>
                                          <p:attrName>ppt_w</p:attrName>
                                        </p:attrNameLst>
                                      </p:cBhvr>
                                      <p:tavLst>
                                        <p:tav tm="0">
                                          <p:val>
                                            <p:fltVal val="0"/>
                                          </p:val>
                                        </p:tav>
                                        <p:tav tm="100000">
                                          <p:val>
                                            <p:strVal val="#ppt_w"/>
                                          </p:val>
                                        </p:tav>
                                      </p:tavLst>
                                    </p:anim>
                                    <p:anim calcmode="lin" valueType="num">
                                      <p:cBhvr>
                                        <p:cTn id="65" dur="1000" fill="hold"/>
                                        <p:tgtEl>
                                          <p:spTgt spid="6"/>
                                        </p:tgtEl>
                                        <p:attrNameLst>
                                          <p:attrName>ppt_h</p:attrName>
                                        </p:attrNameLst>
                                      </p:cBhvr>
                                      <p:tavLst>
                                        <p:tav tm="0">
                                          <p:val>
                                            <p:fltVal val="0"/>
                                          </p:val>
                                        </p:tav>
                                        <p:tav tm="100000">
                                          <p:val>
                                            <p:strVal val="#ppt_h"/>
                                          </p:val>
                                        </p:tav>
                                      </p:tavLst>
                                    </p:anim>
                                    <p:anim calcmode="lin" valueType="num">
                                      <p:cBhvr>
                                        <p:cTn id="66" dur="1000" fill="hold"/>
                                        <p:tgtEl>
                                          <p:spTgt spid="6"/>
                                        </p:tgtEl>
                                        <p:attrNameLst>
                                          <p:attrName>style.rotation</p:attrName>
                                        </p:attrNameLst>
                                      </p:cBhvr>
                                      <p:tavLst>
                                        <p:tav tm="0">
                                          <p:val>
                                            <p:fltVal val="90"/>
                                          </p:val>
                                        </p:tav>
                                        <p:tav tm="100000">
                                          <p:val>
                                            <p:fltVal val="0"/>
                                          </p:val>
                                        </p:tav>
                                      </p:tavLst>
                                    </p:anim>
                                    <p:animEffect transition="in" filter="fade">
                                      <p:cBhvr>
                                        <p:cTn id="6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Cơ</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sở</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lý</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thuyết</a:t>
            </a:r>
            <a:r>
              <a:rPr lang="en-US" sz="3200" b="1" i="1" kern="0" dirty="0">
                <a:solidFill>
                  <a:schemeClr val="accent5">
                    <a:lumMod val="20000"/>
                    <a:lumOff val="80000"/>
                  </a:schemeClr>
                </a:solidFill>
              </a:rPr>
              <a:t> </a:t>
            </a:r>
          </a:p>
        </p:txBody>
      </p:sp>
      <p:sp>
        <p:nvSpPr>
          <p:cNvPr id="4" name="Title 2"/>
          <p:cNvSpPr txBox="1">
            <a:spLocks/>
          </p:cNvSpPr>
          <p:nvPr/>
        </p:nvSpPr>
        <p:spPr>
          <a:xfrm>
            <a:off x="517525" y="898525"/>
            <a:ext cx="7696200" cy="563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chemeClr val="accent4"/>
                </a:solidFill>
              </a:rPr>
              <a:t>Hidden Markov Model</a:t>
            </a:r>
            <a:endParaRPr lang="en-US" sz="1600" dirty="0">
              <a:solidFill>
                <a:schemeClr val="accent4"/>
              </a:solidFill>
            </a:endParaRPr>
          </a:p>
        </p:txBody>
      </p:sp>
      <p:sp>
        <p:nvSpPr>
          <p:cNvPr id="5" name="Content Placeholder 1"/>
          <p:cNvSpPr txBox="1">
            <a:spLocks/>
          </p:cNvSpPr>
          <p:nvPr/>
        </p:nvSpPr>
        <p:spPr>
          <a:xfrm>
            <a:off x="250825" y="1462088"/>
            <a:ext cx="82296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lvl="2" indent="-457200">
              <a:buClr>
                <a:schemeClr val="hlink"/>
              </a:buClr>
              <a:buFont typeface="Wingdings" pitchFamily="2" charset="2"/>
              <a:buChar char="§"/>
            </a:pPr>
            <a:r>
              <a:rPr lang="en-US" sz="3200" b="1" dirty="0" err="1" smtClean="0">
                <a:solidFill>
                  <a:srgbClr val="FF0000"/>
                </a:solidFill>
              </a:rPr>
              <a:t>Giới</a:t>
            </a:r>
            <a:r>
              <a:rPr lang="en-US" sz="3200" b="1" dirty="0" smtClean="0">
                <a:solidFill>
                  <a:srgbClr val="FF0000"/>
                </a:solidFill>
              </a:rPr>
              <a:t> </a:t>
            </a:r>
            <a:r>
              <a:rPr lang="en-US" sz="3200" b="1" dirty="0" err="1" smtClean="0">
                <a:solidFill>
                  <a:srgbClr val="FF0000"/>
                </a:solidFill>
              </a:rPr>
              <a:t>thiệu</a:t>
            </a:r>
            <a:r>
              <a:rPr lang="en-US" sz="3200" b="1" dirty="0" smtClean="0">
                <a:solidFill>
                  <a:srgbClr val="FF0000"/>
                </a:solidFill>
              </a:rPr>
              <a:t> </a:t>
            </a:r>
            <a:r>
              <a:rPr lang="en-US" sz="3200" b="1" dirty="0" err="1" smtClean="0">
                <a:solidFill>
                  <a:srgbClr val="FF0000"/>
                </a:solidFill>
              </a:rPr>
              <a:t>ba</a:t>
            </a:r>
            <a:r>
              <a:rPr lang="en-US" sz="3200" b="1" dirty="0" smtClean="0">
                <a:solidFill>
                  <a:srgbClr val="FF0000"/>
                </a:solidFill>
              </a:rPr>
              <a:t> </a:t>
            </a:r>
            <a:r>
              <a:rPr lang="en-US" sz="3200" b="1" dirty="0" err="1" smtClean="0">
                <a:solidFill>
                  <a:srgbClr val="FF0000"/>
                </a:solidFill>
              </a:rPr>
              <a:t>bài</a:t>
            </a:r>
            <a:r>
              <a:rPr lang="en-US" sz="3200" b="1" dirty="0" smtClean="0">
                <a:solidFill>
                  <a:srgbClr val="FF0000"/>
                </a:solidFill>
              </a:rPr>
              <a:t> </a:t>
            </a:r>
            <a:r>
              <a:rPr lang="en-US" sz="3200" b="1" dirty="0" err="1" smtClean="0">
                <a:solidFill>
                  <a:srgbClr val="FF0000"/>
                </a:solidFill>
              </a:rPr>
              <a:t>toán</a:t>
            </a:r>
            <a:r>
              <a:rPr lang="en-US" sz="3200" b="1" dirty="0" smtClean="0">
                <a:solidFill>
                  <a:srgbClr val="FF0000"/>
                </a:solidFill>
              </a:rPr>
              <a:t> </a:t>
            </a:r>
            <a:r>
              <a:rPr lang="en-US" sz="3200" b="1" dirty="0" err="1" smtClean="0">
                <a:solidFill>
                  <a:srgbClr val="FF0000"/>
                </a:solidFill>
              </a:rPr>
              <a:t>cơ</a:t>
            </a:r>
            <a:r>
              <a:rPr lang="en-US" sz="3200" b="1" dirty="0" smtClean="0">
                <a:solidFill>
                  <a:srgbClr val="FF0000"/>
                </a:solidFill>
              </a:rPr>
              <a:t> </a:t>
            </a:r>
            <a:r>
              <a:rPr lang="en-US" sz="3200" b="1" dirty="0" err="1" smtClean="0">
                <a:solidFill>
                  <a:srgbClr val="FF0000"/>
                </a:solidFill>
              </a:rPr>
              <a:t>bản</a:t>
            </a:r>
            <a:r>
              <a:rPr lang="en-US" sz="3200" b="1" dirty="0" smtClean="0">
                <a:solidFill>
                  <a:srgbClr val="FF0000"/>
                </a:solidFill>
              </a:rPr>
              <a:t> : </a:t>
            </a:r>
          </a:p>
          <a:p>
            <a:pPr marL="1314450" lvl="3" indent="-457200">
              <a:buClr>
                <a:schemeClr val="hlink"/>
              </a:buClr>
              <a:buFont typeface="Wingdings" pitchFamily="2" charset="2"/>
              <a:buChar char="§"/>
            </a:pPr>
            <a:r>
              <a:rPr lang="en-US" sz="2800" dirty="0" err="1" smtClean="0">
                <a:solidFill>
                  <a:schemeClr val="accent4"/>
                </a:solidFill>
              </a:rPr>
              <a:t>Tìm</a:t>
            </a:r>
            <a:r>
              <a:rPr lang="en-US" sz="2800" dirty="0" smtClean="0">
                <a:solidFill>
                  <a:schemeClr val="accent4"/>
                </a:solidFill>
              </a:rPr>
              <a:t> </a:t>
            </a:r>
            <a:r>
              <a:rPr lang="en-US" sz="2800" dirty="0" err="1" smtClean="0">
                <a:solidFill>
                  <a:schemeClr val="accent4"/>
                </a:solidFill>
              </a:rPr>
              <a:t>mô</a:t>
            </a:r>
            <a:r>
              <a:rPr lang="en-US" sz="2800" dirty="0" smtClean="0">
                <a:solidFill>
                  <a:schemeClr val="accent4"/>
                </a:solidFill>
              </a:rPr>
              <a:t> </a:t>
            </a:r>
            <a:r>
              <a:rPr lang="en-US" sz="2800" dirty="0" err="1" smtClean="0">
                <a:solidFill>
                  <a:schemeClr val="accent4"/>
                </a:solidFill>
              </a:rPr>
              <a:t>hình</a:t>
            </a:r>
            <a:r>
              <a:rPr lang="en-US" sz="2800" dirty="0" smtClean="0">
                <a:solidFill>
                  <a:schemeClr val="accent4"/>
                </a:solidFill>
              </a:rPr>
              <a:t> </a:t>
            </a:r>
            <a:r>
              <a:rPr lang="en-US" sz="2800" dirty="0" err="1" smtClean="0">
                <a:solidFill>
                  <a:schemeClr val="accent4"/>
                </a:solidFill>
              </a:rPr>
              <a:t>tốt</a:t>
            </a:r>
            <a:r>
              <a:rPr lang="en-US" sz="2800" dirty="0" smtClean="0">
                <a:solidFill>
                  <a:schemeClr val="accent4"/>
                </a:solidFill>
              </a:rPr>
              <a:t> </a:t>
            </a:r>
            <a:r>
              <a:rPr lang="en-US" sz="2800" dirty="0" err="1" smtClean="0">
                <a:solidFill>
                  <a:schemeClr val="accent4"/>
                </a:solidFill>
              </a:rPr>
              <a:t>nhất</a:t>
            </a:r>
            <a:r>
              <a:rPr lang="en-US" sz="2800" dirty="0" smtClean="0">
                <a:solidFill>
                  <a:schemeClr val="accent4"/>
                </a:solidFill>
              </a:rPr>
              <a:t> </a:t>
            </a:r>
            <a:r>
              <a:rPr lang="en-US" sz="2800" dirty="0" err="1" smtClean="0">
                <a:solidFill>
                  <a:schemeClr val="accent4"/>
                </a:solidFill>
              </a:rPr>
              <a:t>cho</a:t>
            </a:r>
            <a:r>
              <a:rPr lang="en-US" sz="2800" dirty="0" smtClean="0">
                <a:solidFill>
                  <a:schemeClr val="accent4"/>
                </a:solidFill>
              </a:rPr>
              <a:t> </a:t>
            </a:r>
            <a:r>
              <a:rPr lang="en-US" sz="2800" dirty="0" err="1" smtClean="0">
                <a:solidFill>
                  <a:schemeClr val="accent4"/>
                </a:solidFill>
              </a:rPr>
              <a:t>một</a:t>
            </a:r>
            <a:r>
              <a:rPr lang="en-US" sz="2800" dirty="0" smtClean="0">
                <a:solidFill>
                  <a:schemeClr val="accent4"/>
                </a:solidFill>
              </a:rPr>
              <a:t> </a:t>
            </a:r>
            <a:r>
              <a:rPr lang="en-US" sz="2800" dirty="0" err="1" smtClean="0">
                <a:solidFill>
                  <a:schemeClr val="accent4"/>
                </a:solidFill>
              </a:rPr>
              <a:t>dãy</a:t>
            </a:r>
            <a:r>
              <a:rPr lang="en-US" sz="2800" dirty="0" smtClean="0">
                <a:solidFill>
                  <a:schemeClr val="accent4"/>
                </a:solidFill>
              </a:rPr>
              <a:t> </a:t>
            </a:r>
            <a:r>
              <a:rPr lang="en-US" sz="2800" dirty="0" err="1" smtClean="0">
                <a:solidFill>
                  <a:schemeClr val="accent4"/>
                </a:solidFill>
              </a:rPr>
              <a:t>quan</a:t>
            </a:r>
            <a:r>
              <a:rPr lang="en-US" sz="2800" dirty="0" smtClean="0">
                <a:solidFill>
                  <a:schemeClr val="accent4"/>
                </a:solidFill>
              </a:rPr>
              <a:t> </a:t>
            </a:r>
            <a:r>
              <a:rPr lang="en-US" sz="2800" dirty="0" err="1" smtClean="0">
                <a:solidFill>
                  <a:schemeClr val="accent4"/>
                </a:solidFill>
              </a:rPr>
              <a:t>sát</a:t>
            </a:r>
            <a:r>
              <a:rPr lang="en-US" sz="2800" dirty="0" smtClean="0">
                <a:solidFill>
                  <a:schemeClr val="accent4"/>
                </a:solidFill>
              </a:rPr>
              <a:t>? =&gt; Forward , </a:t>
            </a:r>
            <a:r>
              <a:rPr lang="en-US" sz="2800" dirty="0" err="1" smtClean="0">
                <a:solidFill>
                  <a:schemeClr val="accent4"/>
                </a:solidFill>
              </a:rPr>
              <a:t>Backware</a:t>
            </a:r>
            <a:endParaRPr lang="en-US" sz="2800" dirty="0" smtClean="0">
              <a:solidFill>
                <a:schemeClr val="accent4"/>
              </a:solidFill>
            </a:endParaRPr>
          </a:p>
          <a:p>
            <a:pPr marL="1314450" lvl="3" indent="-457200">
              <a:buClr>
                <a:schemeClr val="hlink"/>
              </a:buClr>
              <a:buFont typeface="Wingdings" pitchFamily="2" charset="2"/>
              <a:buChar char="§"/>
            </a:pPr>
            <a:r>
              <a:rPr lang="en-US" sz="2800" dirty="0" err="1" smtClean="0">
                <a:solidFill>
                  <a:schemeClr val="accent4"/>
                </a:solidFill>
              </a:rPr>
              <a:t>Tìm</a:t>
            </a:r>
            <a:r>
              <a:rPr lang="en-US" sz="2800" dirty="0" smtClean="0">
                <a:solidFill>
                  <a:schemeClr val="accent4"/>
                </a:solidFill>
              </a:rPr>
              <a:t> </a:t>
            </a:r>
            <a:r>
              <a:rPr lang="en-US" sz="2800" dirty="0" err="1" smtClean="0">
                <a:solidFill>
                  <a:schemeClr val="accent4"/>
                </a:solidFill>
              </a:rPr>
              <a:t>dãy</a:t>
            </a:r>
            <a:r>
              <a:rPr lang="en-US" sz="2800" dirty="0" smtClean="0">
                <a:solidFill>
                  <a:schemeClr val="accent4"/>
                </a:solidFill>
              </a:rPr>
              <a:t> </a:t>
            </a:r>
            <a:r>
              <a:rPr lang="en-US" sz="2800" dirty="0" err="1" smtClean="0">
                <a:solidFill>
                  <a:schemeClr val="accent4"/>
                </a:solidFill>
              </a:rPr>
              <a:t>trạng</a:t>
            </a:r>
            <a:r>
              <a:rPr lang="en-US" sz="2800" dirty="0" smtClean="0">
                <a:solidFill>
                  <a:schemeClr val="accent4"/>
                </a:solidFill>
              </a:rPr>
              <a:t> </a:t>
            </a:r>
            <a:r>
              <a:rPr lang="en-US" sz="2800" dirty="0" err="1" smtClean="0">
                <a:solidFill>
                  <a:schemeClr val="accent4"/>
                </a:solidFill>
              </a:rPr>
              <a:t>thái</a:t>
            </a:r>
            <a:r>
              <a:rPr lang="en-US" sz="2800" dirty="0" smtClean="0">
                <a:solidFill>
                  <a:schemeClr val="accent4"/>
                </a:solidFill>
              </a:rPr>
              <a:t> </a:t>
            </a:r>
            <a:r>
              <a:rPr lang="en-US" sz="2800" dirty="0" err="1" smtClean="0">
                <a:solidFill>
                  <a:schemeClr val="accent4"/>
                </a:solidFill>
              </a:rPr>
              <a:t>tối</a:t>
            </a:r>
            <a:r>
              <a:rPr lang="en-US" sz="2800" dirty="0" smtClean="0">
                <a:solidFill>
                  <a:schemeClr val="accent4"/>
                </a:solidFill>
              </a:rPr>
              <a:t> </a:t>
            </a:r>
            <a:r>
              <a:rPr lang="en-US" sz="2800" dirty="0" err="1" smtClean="0">
                <a:solidFill>
                  <a:schemeClr val="accent4"/>
                </a:solidFill>
              </a:rPr>
              <a:t>ưu</a:t>
            </a:r>
            <a:r>
              <a:rPr lang="en-US" sz="2800" dirty="0" smtClean="0">
                <a:solidFill>
                  <a:schemeClr val="accent4"/>
                </a:solidFill>
              </a:rPr>
              <a:t> =&gt; Viterbi</a:t>
            </a:r>
          </a:p>
          <a:p>
            <a:pPr marL="1314450" lvl="3" indent="-457200">
              <a:buClr>
                <a:schemeClr val="hlink"/>
              </a:buClr>
              <a:buFont typeface="Wingdings" pitchFamily="2" charset="2"/>
              <a:buChar char="§"/>
            </a:pPr>
            <a:r>
              <a:rPr lang="en-US" sz="2800" dirty="0" err="1" smtClean="0">
                <a:solidFill>
                  <a:schemeClr val="accent4"/>
                </a:solidFill>
              </a:rPr>
              <a:t>Hiệu</a:t>
            </a:r>
            <a:r>
              <a:rPr lang="en-US" sz="2800" dirty="0" smtClean="0">
                <a:solidFill>
                  <a:schemeClr val="accent4"/>
                </a:solidFill>
              </a:rPr>
              <a:t> </a:t>
            </a:r>
            <a:r>
              <a:rPr lang="en-US" sz="2800" dirty="0" err="1" smtClean="0">
                <a:solidFill>
                  <a:schemeClr val="accent4"/>
                </a:solidFill>
              </a:rPr>
              <a:t>chỉnh</a:t>
            </a:r>
            <a:r>
              <a:rPr lang="en-US" sz="2800" dirty="0" smtClean="0">
                <a:solidFill>
                  <a:schemeClr val="accent4"/>
                </a:solidFill>
              </a:rPr>
              <a:t> </a:t>
            </a:r>
            <a:r>
              <a:rPr lang="en-US" sz="2800" dirty="0" err="1" smtClean="0">
                <a:solidFill>
                  <a:schemeClr val="accent4"/>
                </a:solidFill>
              </a:rPr>
              <a:t>tham</a:t>
            </a:r>
            <a:r>
              <a:rPr lang="en-US" sz="2800" dirty="0" smtClean="0">
                <a:solidFill>
                  <a:schemeClr val="accent4"/>
                </a:solidFill>
              </a:rPr>
              <a:t> </a:t>
            </a:r>
            <a:r>
              <a:rPr lang="en-US" sz="2800" dirty="0" err="1" smtClean="0">
                <a:solidFill>
                  <a:schemeClr val="accent4"/>
                </a:solidFill>
              </a:rPr>
              <a:t>số</a:t>
            </a:r>
            <a:r>
              <a:rPr lang="en-US" sz="2800" dirty="0" smtClean="0">
                <a:solidFill>
                  <a:schemeClr val="accent4"/>
                </a:solidFill>
              </a:rPr>
              <a:t> </a:t>
            </a:r>
            <a:r>
              <a:rPr lang="en-US" sz="2800" dirty="0" err="1" smtClean="0">
                <a:solidFill>
                  <a:schemeClr val="accent4"/>
                </a:solidFill>
              </a:rPr>
              <a:t>mô</a:t>
            </a:r>
            <a:r>
              <a:rPr lang="en-US" sz="2800" dirty="0" smtClean="0">
                <a:solidFill>
                  <a:schemeClr val="accent4"/>
                </a:solidFill>
              </a:rPr>
              <a:t> </a:t>
            </a:r>
            <a:r>
              <a:rPr lang="en-US" sz="2800" dirty="0" err="1" smtClean="0">
                <a:solidFill>
                  <a:schemeClr val="accent4"/>
                </a:solidFill>
              </a:rPr>
              <a:t>hình</a:t>
            </a:r>
            <a:r>
              <a:rPr lang="en-US" sz="2800" dirty="0" smtClean="0">
                <a:solidFill>
                  <a:schemeClr val="accent4"/>
                </a:solidFill>
              </a:rPr>
              <a:t> </a:t>
            </a:r>
            <a:r>
              <a:rPr lang="en-US" sz="2800" dirty="0" err="1" smtClean="0">
                <a:solidFill>
                  <a:schemeClr val="accent4"/>
                </a:solidFill>
              </a:rPr>
              <a:t>như</a:t>
            </a:r>
            <a:r>
              <a:rPr lang="en-US" sz="2800" dirty="0" smtClean="0">
                <a:solidFill>
                  <a:schemeClr val="accent4"/>
                </a:solidFill>
              </a:rPr>
              <a:t> </a:t>
            </a:r>
            <a:r>
              <a:rPr lang="en-US" sz="2800" dirty="0" err="1" smtClean="0">
                <a:solidFill>
                  <a:schemeClr val="accent4"/>
                </a:solidFill>
              </a:rPr>
              <a:t>thế</a:t>
            </a:r>
            <a:r>
              <a:rPr lang="en-US" sz="2800" dirty="0" smtClean="0">
                <a:solidFill>
                  <a:schemeClr val="accent4"/>
                </a:solidFill>
              </a:rPr>
              <a:t> </a:t>
            </a:r>
            <a:r>
              <a:rPr lang="en-US" sz="2800" dirty="0" err="1" smtClean="0">
                <a:solidFill>
                  <a:schemeClr val="accent4"/>
                </a:solidFill>
              </a:rPr>
              <a:t>nào</a:t>
            </a:r>
            <a:r>
              <a:rPr lang="en-US" sz="2800" dirty="0" smtClean="0">
                <a:solidFill>
                  <a:schemeClr val="accent4"/>
                </a:solidFill>
              </a:rPr>
              <a:t> </a:t>
            </a:r>
            <a:r>
              <a:rPr lang="en-US" sz="2800" dirty="0" err="1" smtClean="0">
                <a:solidFill>
                  <a:schemeClr val="accent4"/>
                </a:solidFill>
              </a:rPr>
              <a:t>để</a:t>
            </a:r>
            <a:r>
              <a:rPr lang="en-US" sz="2800" dirty="0" smtClean="0">
                <a:solidFill>
                  <a:schemeClr val="accent4"/>
                </a:solidFill>
              </a:rPr>
              <a:t> </a:t>
            </a:r>
            <a:r>
              <a:rPr lang="en-US" sz="2800" dirty="0" err="1" smtClean="0">
                <a:solidFill>
                  <a:schemeClr val="accent4"/>
                </a:solidFill>
              </a:rPr>
              <a:t>cực</a:t>
            </a:r>
            <a:r>
              <a:rPr lang="en-US" sz="2800" dirty="0" smtClean="0">
                <a:solidFill>
                  <a:schemeClr val="accent4"/>
                </a:solidFill>
              </a:rPr>
              <a:t> </a:t>
            </a:r>
            <a:r>
              <a:rPr lang="en-US" sz="2800" dirty="0" err="1" smtClean="0">
                <a:solidFill>
                  <a:schemeClr val="accent4"/>
                </a:solidFill>
              </a:rPr>
              <a:t>đại</a:t>
            </a:r>
            <a:r>
              <a:rPr lang="en-US" sz="2800" dirty="0" smtClean="0">
                <a:solidFill>
                  <a:schemeClr val="accent4"/>
                </a:solidFill>
              </a:rPr>
              <a:t> </a:t>
            </a:r>
            <a:r>
              <a:rPr lang="en-US" sz="2800" dirty="0" err="1" smtClean="0">
                <a:solidFill>
                  <a:schemeClr val="accent4"/>
                </a:solidFill>
              </a:rPr>
              <a:t>hóa</a:t>
            </a:r>
            <a:r>
              <a:rPr lang="en-US" sz="2800" dirty="0" smtClean="0">
                <a:solidFill>
                  <a:schemeClr val="accent4"/>
                </a:solidFill>
              </a:rPr>
              <a:t> </a:t>
            </a:r>
            <a:r>
              <a:rPr lang="en-US" sz="2800" dirty="0" err="1" smtClean="0">
                <a:solidFill>
                  <a:schemeClr val="accent4"/>
                </a:solidFill>
              </a:rPr>
              <a:t>xác</a:t>
            </a:r>
            <a:r>
              <a:rPr lang="en-US" sz="2800" dirty="0" smtClean="0">
                <a:solidFill>
                  <a:schemeClr val="accent4"/>
                </a:solidFill>
              </a:rPr>
              <a:t> </a:t>
            </a:r>
            <a:r>
              <a:rPr lang="en-US" sz="2800" dirty="0" err="1" smtClean="0">
                <a:solidFill>
                  <a:schemeClr val="accent4"/>
                </a:solidFill>
              </a:rPr>
              <a:t>suất</a:t>
            </a:r>
            <a:r>
              <a:rPr lang="en-US" sz="2800" dirty="0" smtClean="0">
                <a:solidFill>
                  <a:schemeClr val="accent4"/>
                </a:solidFill>
              </a:rPr>
              <a:t> </a:t>
            </a:r>
            <a:r>
              <a:rPr lang="en-US" sz="2800" dirty="0" err="1" smtClean="0">
                <a:solidFill>
                  <a:schemeClr val="accent4"/>
                </a:solidFill>
              </a:rPr>
              <a:t>thực</a:t>
            </a:r>
            <a:r>
              <a:rPr lang="en-US" sz="2800" dirty="0" smtClean="0">
                <a:solidFill>
                  <a:schemeClr val="accent4"/>
                </a:solidFill>
              </a:rPr>
              <a:t> </a:t>
            </a:r>
            <a:r>
              <a:rPr lang="en-US" sz="2800" dirty="0" err="1" smtClean="0">
                <a:solidFill>
                  <a:schemeClr val="accent4"/>
                </a:solidFill>
              </a:rPr>
              <a:t>tế</a:t>
            </a:r>
            <a:r>
              <a:rPr lang="en-US" sz="2800" dirty="0" smtClean="0">
                <a:solidFill>
                  <a:schemeClr val="accent4"/>
                </a:solidFill>
              </a:rPr>
              <a:t> ? </a:t>
            </a:r>
            <a:r>
              <a:rPr lang="en-US" sz="2800" dirty="0" err="1" smtClean="0">
                <a:solidFill>
                  <a:schemeClr val="accent4"/>
                </a:solidFill>
              </a:rPr>
              <a:t>Đây</a:t>
            </a:r>
            <a:r>
              <a:rPr lang="en-US" sz="2800" dirty="0" smtClean="0">
                <a:solidFill>
                  <a:schemeClr val="accent4"/>
                </a:solidFill>
              </a:rPr>
              <a:t> </a:t>
            </a:r>
            <a:r>
              <a:rPr lang="en-US" sz="2800" dirty="0" err="1" smtClean="0">
                <a:solidFill>
                  <a:schemeClr val="accent4"/>
                </a:solidFill>
              </a:rPr>
              <a:t>là</a:t>
            </a:r>
            <a:r>
              <a:rPr lang="en-US" sz="2800" dirty="0" smtClean="0">
                <a:solidFill>
                  <a:schemeClr val="accent4"/>
                </a:solidFill>
              </a:rPr>
              <a:t> </a:t>
            </a:r>
            <a:r>
              <a:rPr lang="en-US" sz="2800" dirty="0" err="1" smtClean="0">
                <a:solidFill>
                  <a:schemeClr val="accent4"/>
                </a:solidFill>
              </a:rPr>
              <a:t>bài</a:t>
            </a:r>
            <a:r>
              <a:rPr lang="en-US" sz="2800" dirty="0" smtClean="0">
                <a:solidFill>
                  <a:schemeClr val="accent4"/>
                </a:solidFill>
              </a:rPr>
              <a:t> </a:t>
            </a:r>
            <a:r>
              <a:rPr lang="en-US" sz="2800" dirty="0" err="1" smtClean="0">
                <a:solidFill>
                  <a:schemeClr val="accent4"/>
                </a:solidFill>
              </a:rPr>
              <a:t>toán</a:t>
            </a:r>
            <a:r>
              <a:rPr lang="en-US" sz="2800" dirty="0" smtClean="0">
                <a:solidFill>
                  <a:schemeClr val="accent4"/>
                </a:solidFill>
              </a:rPr>
              <a:t> </a:t>
            </a:r>
            <a:r>
              <a:rPr lang="en-US" sz="2800" dirty="0" err="1" smtClean="0">
                <a:solidFill>
                  <a:schemeClr val="accent4"/>
                </a:solidFill>
              </a:rPr>
              <a:t>huấn</a:t>
            </a:r>
            <a:r>
              <a:rPr lang="en-US" sz="2800" dirty="0" smtClean="0">
                <a:solidFill>
                  <a:schemeClr val="accent4"/>
                </a:solidFill>
              </a:rPr>
              <a:t> </a:t>
            </a:r>
            <a:r>
              <a:rPr lang="en-US" sz="2800" dirty="0" err="1" smtClean="0">
                <a:solidFill>
                  <a:schemeClr val="accent4"/>
                </a:solidFill>
              </a:rPr>
              <a:t>luyện</a:t>
            </a:r>
            <a:r>
              <a:rPr lang="en-US" sz="2800" dirty="0" smtClean="0">
                <a:solidFill>
                  <a:schemeClr val="accent4"/>
                </a:solidFill>
              </a:rPr>
              <a:t> =&gt; Baum-Welch</a:t>
            </a:r>
          </a:p>
          <a:p>
            <a:pPr marL="1314450" lvl="3" indent="-457200">
              <a:buClr>
                <a:schemeClr val="hlink"/>
              </a:buClr>
              <a:buFont typeface="Wingdings" pitchFamily="2" charset="2"/>
              <a:buChar char="§"/>
            </a:pPr>
            <a:endParaRPr lang="en-US" dirty="0" smtClean="0"/>
          </a:p>
        </p:txBody>
      </p:sp>
    </p:spTree>
    <p:extLst>
      <p:ext uri="{BB962C8B-B14F-4D97-AF65-F5344CB8AC3E}">
        <p14:creationId xmlns:p14="http://schemas.microsoft.com/office/powerpoint/2010/main" val="20960024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Cơ</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sở</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lý</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thuyết</a:t>
            </a:r>
            <a:r>
              <a:rPr lang="en-US" sz="3200" b="1" i="1" kern="0" dirty="0">
                <a:solidFill>
                  <a:schemeClr val="accent5">
                    <a:lumMod val="20000"/>
                    <a:lumOff val="80000"/>
                  </a:schemeClr>
                </a:solidFill>
              </a:rPr>
              <a:t> </a:t>
            </a:r>
          </a:p>
        </p:txBody>
      </p:sp>
      <p:sp>
        <p:nvSpPr>
          <p:cNvPr id="3" name="Rectangle 2"/>
          <p:cNvSpPr/>
          <p:nvPr/>
        </p:nvSpPr>
        <p:spPr>
          <a:xfrm>
            <a:off x="517525" y="757848"/>
            <a:ext cx="6096000" cy="5016758"/>
          </a:xfrm>
          <a:prstGeom prst="rect">
            <a:avLst/>
          </a:prstGeom>
        </p:spPr>
        <p:txBody>
          <a:bodyPr>
            <a:spAutoFit/>
          </a:bodyPr>
          <a:lstStyle/>
          <a:p>
            <a:r>
              <a:rPr lang="en-US" sz="3200" dirty="0" err="1">
                <a:solidFill>
                  <a:schemeClr val="accent4"/>
                </a:solidFill>
              </a:rPr>
              <a:t>Lịch</a:t>
            </a:r>
            <a:r>
              <a:rPr lang="en-US" sz="3200" dirty="0">
                <a:solidFill>
                  <a:schemeClr val="accent4"/>
                </a:solidFill>
              </a:rPr>
              <a:t> </a:t>
            </a:r>
            <a:r>
              <a:rPr lang="en-US" sz="3200" dirty="0" err="1">
                <a:solidFill>
                  <a:schemeClr val="accent4"/>
                </a:solidFill>
              </a:rPr>
              <a:t>sử</a:t>
            </a:r>
            <a:r>
              <a:rPr lang="en-US" sz="3200" dirty="0">
                <a:solidFill>
                  <a:schemeClr val="accent4"/>
                </a:solidFill>
              </a:rPr>
              <a:t> </a:t>
            </a:r>
            <a:r>
              <a:rPr lang="en-US" sz="3200" dirty="0" err="1">
                <a:solidFill>
                  <a:schemeClr val="accent4"/>
                </a:solidFill>
              </a:rPr>
              <a:t>kỹ</a:t>
            </a:r>
            <a:r>
              <a:rPr lang="en-US" sz="3200" dirty="0">
                <a:solidFill>
                  <a:schemeClr val="accent4"/>
                </a:solidFill>
              </a:rPr>
              <a:t> </a:t>
            </a:r>
            <a:r>
              <a:rPr lang="en-US" sz="3200" dirty="0" err="1">
                <a:solidFill>
                  <a:schemeClr val="accent4"/>
                </a:solidFill>
              </a:rPr>
              <a:t>thuật</a:t>
            </a:r>
            <a:r>
              <a:rPr lang="en-US" sz="3200" dirty="0">
                <a:solidFill>
                  <a:schemeClr val="accent4"/>
                </a:solidFill>
              </a:rPr>
              <a:t> </a:t>
            </a:r>
            <a:r>
              <a:rPr lang="en-US" sz="3200" dirty="0" err="1">
                <a:solidFill>
                  <a:schemeClr val="accent4"/>
                </a:solidFill>
              </a:rPr>
              <a:t>nhận</a:t>
            </a:r>
            <a:r>
              <a:rPr lang="en-US" sz="3200" dirty="0">
                <a:solidFill>
                  <a:schemeClr val="accent4"/>
                </a:solidFill>
              </a:rPr>
              <a:t> </a:t>
            </a:r>
            <a:r>
              <a:rPr lang="en-US" sz="3200" dirty="0" err="1">
                <a:solidFill>
                  <a:schemeClr val="accent4"/>
                </a:solidFill>
              </a:rPr>
              <a:t>dạng</a:t>
            </a:r>
            <a:r>
              <a:rPr lang="en-US" sz="3200" dirty="0">
                <a:solidFill>
                  <a:schemeClr val="accent4"/>
                </a:solidFill>
              </a:rPr>
              <a:t>:</a:t>
            </a:r>
          </a:p>
          <a:p>
            <a:pPr lvl="1"/>
            <a:r>
              <a:rPr lang="en-US" sz="3200" dirty="0">
                <a:solidFill>
                  <a:schemeClr val="accent4"/>
                </a:solidFill>
              </a:rPr>
              <a:t>1936 : ý </a:t>
            </a:r>
            <a:r>
              <a:rPr lang="en-US" sz="3200" dirty="0" err="1">
                <a:solidFill>
                  <a:schemeClr val="accent4"/>
                </a:solidFill>
              </a:rPr>
              <a:t>tưởng</a:t>
            </a:r>
            <a:r>
              <a:rPr lang="en-US" sz="3200" dirty="0">
                <a:solidFill>
                  <a:schemeClr val="accent4"/>
                </a:solidFill>
              </a:rPr>
              <a:t> </a:t>
            </a:r>
            <a:r>
              <a:rPr lang="en-US" sz="3200" dirty="0" err="1">
                <a:solidFill>
                  <a:schemeClr val="accent4"/>
                </a:solidFill>
              </a:rPr>
              <a:t>ra</a:t>
            </a:r>
            <a:r>
              <a:rPr lang="en-US" sz="3200" dirty="0">
                <a:solidFill>
                  <a:schemeClr val="accent4"/>
                </a:solidFill>
              </a:rPr>
              <a:t> </a:t>
            </a:r>
            <a:r>
              <a:rPr lang="en-US" sz="3200" dirty="0" err="1">
                <a:solidFill>
                  <a:schemeClr val="accent4"/>
                </a:solidFill>
              </a:rPr>
              <a:t>đời</a:t>
            </a:r>
            <a:r>
              <a:rPr lang="en-US" sz="3200" dirty="0">
                <a:solidFill>
                  <a:schemeClr val="accent4"/>
                </a:solidFill>
              </a:rPr>
              <a:t> </a:t>
            </a:r>
            <a:r>
              <a:rPr lang="en-US" sz="3200" dirty="0" err="1">
                <a:solidFill>
                  <a:schemeClr val="accent4"/>
                </a:solidFill>
              </a:rPr>
              <a:t>tại</a:t>
            </a:r>
            <a:r>
              <a:rPr lang="en-US" sz="3200" dirty="0">
                <a:solidFill>
                  <a:schemeClr val="accent4"/>
                </a:solidFill>
              </a:rPr>
              <a:t> </a:t>
            </a:r>
            <a:r>
              <a:rPr lang="en-US" sz="3200" dirty="0" err="1">
                <a:solidFill>
                  <a:schemeClr val="accent4"/>
                </a:solidFill>
              </a:rPr>
              <a:t>phòng</a:t>
            </a:r>
            <a:r>
              <a:rPr lang="en-US" sz="3200" dirty="0">
                <a:solidFill>
                  <a:schemeClr val="accent4"/>
                </a:solidFill>
              </a:rPr>
              <a:t> </a:t>
            </a:r>
            <a:r>
              <a:rPr lang="en-US" sz="3200" dirty="0" err="1">
                <a:solidFill>
                  <a:schemeClr val="accent4"/>
                </a:solidFill>
              </a:rPr>
              <a:t>nghiên</a:t>
            </a:r>
            <a:r>
              <a:rPr lang="en-US" sz="3200" dirty="0">
                <a:solidFill>
                  <a:schemeClr val="accent4"/>
                </a:solidFill>
              </a:rPr>
              <a:t> </a:t>
            </a:r>
            <a:r>
              <a:rPr lang="en-US" sz="3200" dirty="0" err="1">
                <a:solidFill>
                  <a:schemeClr val="accent4"/>
                </a:solidFill>
              </a:rPr>
              <a:t>cứu</a:t>
            </a:r>
            <a:r>
              <a:rPr lang="en-US" sz="3200" dirty="0">
                <a:solidFill>
                  <a:schemeClr val="accent4"/>
                </a:solidFill>
              </a:rPr>
              <a:t> Bell</a:t>
            </a:r>
          </a:p>
          <a:p>
            <a:pPr lvl="1"/>
            <a:r>
              <a:rPr lang="en-US" sz="3200" dirty="0">
                <a:solidFill>
                  <a:schemeClr val="accent4"/>
                </a:solidFill>
              </a:rPr>
              <a:t>1970 : </a:t>
            </a:r>
            <a:r>
              <a:rPr lang="en-US" sz="3200" dirty="0" err="1">
                <a:solidFill>
                  <a:schemeClr val="accent4"/>
                </a:solidFill>
              </a:rPr>
              <a:t>mô</a:t>
            </a:r>
            <a:r>
              <a:rPr lang="en-US" sz="3200" dirty="0">
                <a:solidFill>
                  <a:schemeClr val="accent4"/>
                </a:solidFill>
              </a:rPr>
              <a:t> </a:t>
            </a:r>
            <a:r>
              <a:rPr lang="en-US" sz="3200" dirty="0" err="1">
                <a:solidFill>
                  <a:schemeClr val="accent4"/>
                </a:solidFill>
              </a:rPr>
              <a:t>hình</a:t>
            </a:r>
            <a:r>
              <a:rPr lang="en-US" sz="3200" dirty="0">
                <a:solidFill>
                  <a:schemeClr val="accent4"/>
                </a:solidFill>
              </a:rPr>
              <a:t> Markov </a:t>
            </a:r>
            <a:r>
              <a:rPr lang="en-US" sz="3200" dirty="0" err="1">
                <a:solidFill>
                  <a:schemeClr val="accent4"/>
                </a:solidFill>
              </a:rPr>
              <a:t>ẩn</a:t>
            </a:r>
            <a:r>
              <a:rPr lang="en-US" sz="3200" dirty="0">
                <a:solidFill>
                  <a:schemeClr val="accent4"/>
                </a:solidFill>
              </a:rPr>
              <a:t> HMM </a:t>
            </a:r>
            <a:r>
              <a:rPr lang="en-US" sz="3200" dirty="0" err="1">
                <a:solidFill>
                  <a:schemeClr val="accent4"/>
                </a:solidFill>
              </a:rPr>
              <a:t>ra</a:t>
            </a:r>
            <a:r>
              <a:rPr lang="en-US" sz="3200" dirty="0">
                <a:solidFill>
                  <a:schemeClr val="accent4"/>
                </a:solidFill>
              </a:rPr>
              <a:t> </a:t>
            </a:r>
            <a:r>
              <a:rPr lang="en-US" sz="3200" dirty="0" err="1">
                <a:solidFill>
                  <a:schemeClr val="accent4"/>
                </a:solidFill>
              </a:rPr>
              <a:t>đời</a:t>
            </a:r>
            <a:endParaRPr lang="en-US" sz="3200" dirty="0">
              <a:solidFill>
                <a:schemeClr val="accent4"/>
              </a:solidFill>
            </a:endParaRPr>
          </a:p>
          <a:p>
            <a:pPr lvl="1"/>
            <a:endParaRPr lang="en-US" sz="3200" dirty="0">
              <a:solidFill>
                <a:schemeClr val="accent4"/>
              </a:solidFill>
            </a:endParaRPr>
          </a:p>
          <a:p>
            <a:pPr marL="342900" lvl="1" indent="-342900">
              <a:buClr>
                <a:schemeClr val="hlink"/>
              </a:buClr>
              <a:buFont typeface="Wingdings" pitchFamily="2" charset="2"/>
              <a:buChar char="v"/>
            </a:pPr>
            <a:r>
              <a:rPr lang="en-US" sz="3200" b="1" dirty="0" err="1">
                <a:solidFill>
                  <a:schemeClr val="accent4"/>
                </a:solidFill>
              </a:rPr>
              <a:t>CMUSphinx</a:t>
            </a:r>
            <a:endParaRPr lang="en-US" sz="3200" dirty="0">
              <a:solidFill>
                <a:schemeClr val="accent4"/>
              </a:solidFill>
            </a:endParaRPr>
          </a:p>
          <a:p>
            <a:pPr lvl="1"/>
            <a:r>
              <a:rPr lang="en-US" sz="3200" dirty="0">
                <a:solidFill>
                  <a:schemeClr val="accent4"/>
                </a:solidFill>
              </a:rPr>
              <a:t>Carnegie Mellon University – James Baker – Dr. Raj Reddy</a:t>
            </a:r>
          </a:p>
          <a:p>
            <a:pPr lvl="1"/>
            <a:r>
              <a:rPr lang="en-US" sz="3200" dirty="0" err="1">
                <a:solidFill>
                  <a:schemeClr val="accent4"/>
                </a:solidFill>
              </a:rPr>
              <a:t>Mã</a:t>
            </a:r>
            <a:r>
              <a:rPr lang="en-US" sz="3200" dirty="0">
                <a:solidFill>
                  <a:schemeClr val="accent4"/>
                </a:solidFill>
              </a:rPr>
              <a:t> </a:t>
            </a:r>
            <a:r>
              <a:rPr lang="en-US" sz="3200" dirty="0" err="1">
                <a:solidFill>
                  <a:schemeClr val="accent4"/>
                </a:solidFill>
              </a:rPr>
              <a:t>nguồn</a:t>
            </a:r>
            <a:r>
              <a:rPr lang="en-US" sz="3200" dirty="0">
                <a:solidFill>
                  <a:schemeClr val="accent4"/>
                </a:solidFill>
              </a:rPr>
              <a:t> </a:t>
            </a:r>
            <a:r>
              <a:rPr lang="en-US" sz="3200" dirty="0" err="1">
                <a:solidFill>
                  <a:schemeClr val="accent4"/>
                </a:solidFill>
              </a:rPr>
              <a:t>mở</a:t>
            </a:r>
            <a:endParaRPr lang="en-US" sz="3200" dirty="0">
              <a:solidFill>
                <a:schemeClr val="accent4"/>
              </a:solidFill>
            </a:endParaRPr>
          </a:p>
        </p:txBody>
      </p:sp>
    </p:spTree>
    <p:extLst>
      <p:ext uri="{BB962C8B-B14F-4D97-AF65-F5344CB8AC3E}">
        <p14:creationId xmlns:p14="http://schemas.microsoft.com/office/powerpoint/2010/main" val="2040029002"/>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Giới</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Thiệu</a:t>
            </a:r>
            <a:r>
              <a:rPr lang="en-US" sz="3200" b="1" i="1" kern="0" dirty="0" smtClean="0">
                <a:solidFill>
                  <a:schemeClr val="accent5">
                    <a:lumMod val="20000"/>
                    <a:lumOff val="80000"/>
                  </a:schemeClr>
                </a:solidFill>
              </a:rPr>
              <a:t> CMU Sphinx</a:t>
            </a:r>
          </a:p>
          <a:p>
            <a:pPr marL="0" indent="0" eaLnBrk="1" hangingPunct="1">
              <a:buFont typeface="Wingdings" pitchFamily="2" charset="2"/>
              <a:buNone/>
              <a:defRPr/>
            </a:pPr>
            <a:endParaRPr lang="en-US" sz="3200" b="1" i="1" kern="0" dirty="0">
              <a:solidFill>
                <a:schemeClr val="accent5">
                  <a:lumMod val="20000"/>
                  <a:lumOff val="80000"/>
                </a:schemeClr>
              </a:solidFill>
            </a:endParaRPr>
          </a:p>
        </p:txBody>
      </p:sp>
      <p:sp>
        <p:nvSpPr>
          <p:cNvPr id="4" name="Footer Placeholder 4"/>
          <p:cNvSpPr txBox="1">
            <a:spLocks/>
          </p:cNvSpPr>
          <p:nvPr/>
        </p:nvSpPr>
        <p:spPr>
          <a:xfrm>
            <a:off x="7842250" y="-396875"/>
            <a:ext cx="17526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CMUSPHINX</a:t>
            </a:r>
            <a:endParaRPr lang="en-US" dirty="0"/>
          </a:p>
        </p:txBody>
      </p:sp>
      <p:sp>
        <p:nvSpPr>
          <p:cNvPr id="5" name="Footer Placeholder 4"/>
          <p:cNvSpPr txBox="1">
            <a:spLocks/>
          </p:cNvSpPr>
          <p:nvPr/>
        </p:nvSpPr>
        <p:spPr bwMode="gray">
          <a:xfrm>
            <a:off x="917589" y="6005739"/>
            <a:ext cx="816200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bg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err="1" smtClean="0"/>
              <a:t>Nguyễn</a:t>
            </a:r>
            <a:r>
              <a:rPr lang="en-US" dirty="0" smtClean="0"/>
              <a:t> </a:t>
            </a:r>
            <a:r>
              <a:rPr lang="en-US" dirty="0" err="1" smtClean="0"/>
              <a:t>Anh</a:t>
            </a:r>
            <a:r>
              <a:rPr lang="en-US" dirty="0" smtClean="0"/>
              <a:t> </a:t>
            </a:r>
            <a:r>
              <a:rPr lang="en-US" dirty="0" err="1" smtClean="0"/>
              <a:t>Tuấn</a:t>
            </a:r>
            <a:r>
              <a:rPr lang="en-US" dirty="0" smtClean="0"/>
              <a:t> (09DH11202) – </a:t>
            </a:r>
            <a:r>
              <a:rPr lang="en-US" dirty="0" err="1" smtClean="0"/>
              <a:t>Hồ</a:t>
            </a:r>
            <a:r>
              <a:rPr lang="en-US" dirty="0" smtClean="0"/>
              <a:t> </a:t>
            </a:r>
            <a:r>
              <a:rPr lang="en-US" dirty="0" err="1" smtClean="0"/>
              <a:t>Thị</a:t>
            </a:r>
            <a:r>
              <a:rPr lang="en-US" dirty="0" smtClean="0"/>
              <a:t> </a:t>
            </a:r>
            <a:r>
              <a:rPr lang="en-US" dirty="0" err="1" smtClean="0"/>
              <a:t>Hoàng</a:t>
            </a:r>
            <a:r>
              <a:rPr lang="en-US" dirty="0" smtClean="0"/>
              <a:t> </a:t>
            </a:r>
            <a:r>
              <a:rPr lang="en-US" dirty="0" err="1" smtClean="0"/>
              <a:t>Yến</a:t>
            </a:r>
            <a:r>
              <a:rPr lang="en-US" dirty="0" smtClean="0"/>
              <a:t> (09dh11062)</a:t>
            </a:r>
            <a:endParaRPr lang="en-US" dirty="0"/>
          </a:p>
        </p:txBody>
      </p:sp>
      <p:sp>
        <p:nvSpPr>
          <p:cNvPr id="6" name="Content Placeholder 1"/>
          <p:cNvSpPr txBox="1">
            <a:spLocks/>
          </p:cNvSpPr>
          <p:nvPr/>
        </p:nvSpPr>
        <p:spPr>
          <a:xfrm>
            <a:off x="1136650" y="898525"/>
            <a:ext cx="8229600" cy="49837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0000"/>
                </a:solidFill>
              </a:rPr>
              <a:t>Trang </a:t>
            </a:r>
            <a:r>
              <a:rPr lang="en-US" dirty="0" err="1" smtClean="0">
                <a:solidFill>
                  <a:srgbClr val="000000"/>
                </a:solidFill>
              </a:rPr>
              <a:t>chủ</a:t>
            </a:r>
            <a:r>
              <a:rPr lang="en-US" dirty="0" smtClean="0">
                <a:solidFill>
                  <a:srgbClr val="000000"/>
                </a:solidFill>
              </a:rPr>
              <a:t> : </a:t>
            </a:r>
            <a:r>
              <a:rPr lang="en-US" dirty="0" smtClean="0">
                <a:solidFill>
                  <a:srgbClr val="000000"/>
                </a:solidFill>
                <a:hlinkClick r:id="rId3"/>
              </a:rPr>
              <a:t>http://cmusphinx.sourceforge.net/</a:t>
            </a:r>
            <a:endParaRPr lang="en-US" dirty="0" smtClean="0">
              <a:solidFill>
                <a:srgbClr val="000000"/>
              </a:solidFill>
            </a:endParaRPr>
          </a:p>
          <a:p>
            <a:endParaRPr lang="en-US" dirty="0" smtClean="0"/>
          </a:p>
          <a:p>
            <a:endParaRPr lang="en-US" dirty="0"/>
          </a:p>
        </p:txBody>
      </p:sp>
      <p:grpSp>
        <p:nvGrpSpPr>
          <p:cNvPr id="15" name="Group 14"/>
          <p:cNvGrpSpPr/>
          <p:nvPr/>
        </p:nvGrpSpPr>
        <p:grpSpPr>
          <a:xfrm>
            <a:off x="1493040" y="1742565"/>
            <a:ext cx="3833813" cy="3916930"/>
            <a:chOff x="1489867" y="1965326"/>
            <a:chExt cx="3833813" cy="3916930"/>
          </a:xfrm>
        </p:grpSpPr>
        <p:sp>
          <p:nvSpPr>
            <p:cNvPr id="7" name="AutoShape 12"/>
            <p:cNvSpPr>
              <a:spLocks noChangeArrowheads="1"/>
            </p:cNvSpPr>
            <p:nvPr/>
          </p:nvSpPr>
          <p:spPr bwMode="gray">
            <a:xfrm>
              <a:off x="1489867" y="1965326"/>
              <a:ext cx="3833813" cy="391693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rgbClr val="33CCCC">
                    <a:gamma/>
                    <a:shade val="66667"/>
                    <a:invGamma/>
                    <a:alpha val="12000"/>
                  </a:srgbClr>
                </a:gs>
                <a:gs pos="50000">
                  <a:srgbClr val="33CCCC"/>
                </a:gs>
                <a:gs pos="100000">
                  <a:srgbClr val="33CCCC">
                    <a:gamma/>
                    <a:shade val="66667"/>
                    <a:invGamma/>
                    <a:alpha val="12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11"/>
            <p:cNvSpPr>
              <a:spLocks noChangeArrowheads="1"/>
            </p:cNvSpPr>
            <p:nvPr/>
          </p:nvSpPr>
          <p:spPr bwMode="gray">
            <a:xfrm>
              <a:off x="1790697" y="2353242"/>
              <a:ext cx="3200400" cy="3200400"/>
            </a:xfrm>
            <a:prstGeom prst="ellipse">
              <a:avLst/>
            </a:prstGeom>
            <a:gradFill rotWithShape="1">
              <a:gsLst>
                <a:gs pos="0">
                  <a:srgbClr val="41D592"/>
                </a:gs>
                <a:gs pos="100000">
                  <a:srgbClr val="41D592">
                    <a:gamma/>
                    <a:shade val="63529"/>
                    <a:invGamma/>
                  </a:srgbClr>
                </a:gs>
              </a:gsLst>
              <a:path path="shape">
                <a:fillToRect l="50000" t="50000" r="50000" b="50000"/>
              </a:path>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AutoShape 13"/>
          <p:cNvSpPr>
            <a:spLocks noChangeArrowheads="1"/>
          </p:cNvSpPr>
          <p:nvPr/>
        </p:nvSpPr>
        <p:spPr bwMode="gray">
          <a:xfrm>
            <a:off x="4529928" y="2312695"/>
            <a:ext cx="3781425" cy="500063"/>
          </a:xfrm>
          <a:prstGeom prst="roundRect">
            <a:avLst>
              <a:gd name="adj" fmla="val 50000"/>
            </a:avLst>
          </a:prstGeom>
          <a:gradFill rotWithShape="1">
            <a:gsLst>
              <a:gs pos="0">
                <a:srgbClr val="CCFFFF"/>
              </a:gs>
              <a:gs pos="100000">
                <a:srgbClr val="CCFFFF">
                  <a:gamma/>
                  <a:tint val="5882"/>
                  <a:invGamma/>
                </a:srgbClr>
              </a:gs>
            </a:gsLst>
            <a:lin ang="0" scaled="1"/>
          </a:gradFill>
          <a:ln w="381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err="1" smtClean="0">
                <a:solidFill>
                  <a:srgbClr val="000000"/>
                </a:solidFill>
              </a:rPr>
              <a:t>PocketSphinx</a:t>
            </a:r>
            <a:r>
              <a:rPr lang="en-US" b="1" dirty="0" smtClean="0">
                <a:solidFill>
                  <a:srgbClr val="000000"/>
                </a:solidFill>
              </a:rPr>
              <a:t> (0.8)</a:t>
            </a:r>
            <a:endParaRPr lang="en-US" b="1" dirty="0">
              <a:solidFill>
                <a:srgbClr val="000000"/>
              </a:solidFill>
            </a:endParaRPr>
          </a:p>
        </p:txBody>
      </p:sp>
      <p:sp>
        <p:nvSpPr>
          <p:cNvPr id="10" name="AutoShape 14"/>
          <p:cNvSpPr>
            <a:spLocks noChangeArrowheads="1"/>
          </p:cNvSpPr>
          <p:nvPr/>
        </p:nvSpPr>
        <p:spPr bwMode="gray">
          <a:xfrm>
            <a:off x="4937125" y="3040630"/>
            <a:ext cx="3781425" cy="498475"/>
          </a:xfrm>
          <a:prstGeom prst="roundRect">
            <a:avLst>
              <a:gd name="adj" fmla="val 50000"/>
            </a:avLst>
          </a:prstGeom>
          <a:gradFill rotWithShape="1">
            <a:gsLst>
              <a:gs pos="0">
                <a:srgbClr val="CBFEAE"/>
              </a:gs>
              <a:gs pos="100000">
                <a:srgbClr val="CBFEAE">
                  <a:gamma/>
                  <a:tint val="5882"/>
                  <a:invGamma/>
                </a:srgbClr>
              </a:gs>
            </a:gsLst>
            <a:lin ang="0" scaled="1"/>
          </a:gradFill>
          <a:ln w="381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err="1" smtClean="0">
                <a:solidFill>
                  <a:srgbClr val="000000"/>
                </a:solidFill>
              </a:rPr>
              <a:t>Sphinxbase</a:t>
            </a:r>
            <a:r>
              <a:rPr lang="en-US" b="1" dirty="0" smtClean="0">
                <a:solidFill>
                  <a:srgbClr val="000000"/>
                </a:solidFill>
              </a:rPr>
              <a:t> </a:t>
            </a:r>
            <a:r>
              <a:rPr lang="en-US" b="1" dirty="0">
                <a:solidFill>
                  <a:srgbClr val="000000"/>
                </a:solidFill>
              </a:rPr>
              <a:t>(0.8)</a:t>
            </a:r>
          </a:p>
        </p:txBody>
      </p:sp>
      <p:sp>
        <p:nvSpPr>
          <p:cNvPr id="11" name="AutoShape 15"/>
          <p:cNvSpPr>
            <a:spLocks noChangeArrowheads="1"/>
          </p:cNvSpPr>
          <p:nvPr/>
        </p:nvSpPr>
        <p:spPr bwMode="gray">
          <a:xfrm>
            <a:off x="4983771" y="3700236"/>
            <a:ext cx="3779837" cy="500062"/>
          </a:xfrm>
          <a:prstGeom prst="roundRect">
            <a:avLst>
              <a:gd name="adj" fmla="val 50000"/>
            </a:avLst>
          </a:prstGeom>
          <a:gradFill rotWithShape="1">
            <a:gsLst>
              <a:gs pos="0">
                <a:srgbClr val="CCFFFF"/>
              </a:gs>
              <a:gs pos="100000">
                <a:srgbClr val="CCFFFF">
                  <a:gamma/>
                  <a:tint val="5882"/>
                  <a:invGamma/>
                </a:srgbClr>
              </a:gs>
            </a:gsLst>
            <a:lin ang="0" scaled="1"/>
          </a:gradFill>
          <a:ln w="381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err="1" smtClean="0">
                <a:solidFill>
                  <a:srgbClr val="000000"/>
                </a:solidFill>
              </a:rPr>
              <a:t>Sphinxtrain</a:t>
            </a:r>
            <a:r>
              <a:rPr lang="en-US" b="1" dirty="0">
                <a:solidFill>
                  <a:srgbClr val="000000"/>
                </a:solidFill>
              </a:rPr>
              <a:t> (0.8)</a:t>
            </a:r>
          </a:p>
        </p:txBody>
      </p:sp>
      <p:sp>
        <p:nvSpPr>
          <p:cNvPr id="12" name="AutoShape 16"/>
          <p:cNvSpPr>
            <a:spLocks noChangeArrowheads="1"/>
          </p:cNvSpPr>
          <p:nvPr/>
        </p:nvSpPr>
        <p:spPr bwMode="gray">
          <a:xfrm>
            <a:off x="4763292" y="4414611"/>
            <a:ext cx="3781425" cy="500062"/>
          </a:xfrm>
          <a:prstGeom prst="roundRect">
            <a:avLst>
              <a:gd name="adj" fmla="val 50000"/>
            </a:avLst>
          </a:prstGeom>
          <a:gradFill rotWithShape="1">
            <a:gsLst>
              <a:gs pos="0">
                <a:srgbClr val="CBFEAE"/>
              </a:gs>
              <a:gs pos="100000">
                <a:srgbClr val="CBFEAE">
                  <a:gamma/>
                  <a:tint val="5882"/>
                  <a:invGamma/>
                </a:srgbClr>
              </a:gs>
            </a:gsLst>
            <a:lin ang="0" scaled="1"/>
          </a:gradFill>
          <a:ln w="381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smtClean="0">
                <a:solidFill>
                  <a:srgbClr val="000000"/>
                </a:solidFill>
              </a:rPr>
              <a:t>Sphinx4 (1.0beta6)</a:t>
            </a:r>
            <a:endParaRPr lang="en-US" b="1" dirty="0">
              <a:solidFill>
                <a:srgbClr val="000000"/>
              </a:solidFill>
            </a:endParaRPr>
          </a:p>
        </p:txBody>
      </p:sp>
      <p:sp>
        <p:nvSpPr>
          <p:cNvPr id="13" name="AutoShape 17"/>
          <p:cNvSpPr>
            <a:spLocks noChangeArrowheads="1"/>
          </p:cNvSpPr>
          <p:nvPr/>
        </p:nvSpPr>
        <p:spPr bwMode="gray">
          <a:xfrm>
            <a:off x="4199730" y="5043867"/>
            <a:ext cx="3781425" cy="500063"/>
          </a:xfrm>
          <a:prstGeom prst="roundRect">
            <a:avLst>
              <a:gd name="adj" fmla="val 50000"/>
            </a:avLst>
          </a:prstGeom>
          <a:gradFill rotWithShape="1">
            <a:gsLst>
              <a:gs pos="0">
                <a:srgbClr val="CCFFFF"/>
              </a:gs>
              <a:gs pos="100000">
                <a:srgbClr val="CCFFFF">
                  <a:gamma/>
                  <a:tint val="5882"/>
                  <a:invGamma/>
                </a:srgbClr>
              </a:gs>
            </a:gsLst>
            <a:lin ang="0" scaled="1"/>
          </a:gradFill>
          <a:ln w="381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err="1" smtClean="0">
                <a:solidFill>
                  <a:srgbClr val="000000"/>
                </a:solidFill>
              </a:rPr>
              <a:t>CMUclmtk</a:t>
            </a:r>
            <a:r>
              <a:rPr lang="en-US" b="1" dirty="0" smtClean="0">
                <a:solidFill>
                  <a:srgbClr val="000000"/>
                </a:solidFill>
              </a:rPr>
              <a:t> (0.7)</a:t>
            </a:r>
            <a:endParaRPr lang="en-US" b="1" dirty="0">
              <a:solidFill>
                <a:srgbClr val="000000"/>
              </a:solidFill>
            </a:endParaRPr>
          </a:p>
        </p:txBody>
      </p:sp>
      <p:sp>
        <p:nvSpPr>
          <p:cNvPr id="14" name="Footer Placeholder 4"/>
          <p:cNvSpPr txBox="1">
            <a:spLocks/>
          </p:cNvSpPr>
          <p:nvPr/>
        </p:nvSpPr>
        <p:spPr bwMode="gray">
          <a:xfrm>
            <a:off x="2251865" y="3298680"/>
            <a:ext cx="2278063" cy="133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bg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800" dirty="0" err="1" smtClean="0">
                <a:solidFill>
                  <a:srgbClr val="000000"/>
                </a:solidFill>
                <a:latin typeface="Times New Roman" pitchFamily="18" charset="0"/>
                <a:cs typeface="Times New Roman" pitchFamily="18" charset="0"/>
              </a:rPr>
              <a:t>Các</a:t>
            </a:r>
            <a:r>
              <a:rPr lang="en-US" sz="2800" dirty="0" smtClean="0">
                <a:solidFill>
                  <a:srgbClr val="000000"/>
                </a:solidFill>
                <a:latin typeface="Times New Roman" pitchFamily="18" charset="0"/>
                <a:cs typeface="Times New Roman" pitchFamily="18" charset="0"/>
              </a:rPr>
              <a:t> </a:t>
            </a:r>
            <a:r>
              <a:rPr lang="en-US" sz="2800" dirty="0" err="1" smtClean="0">
                <a:solidFill>
                  <a:srgbClr val="000000"/>
                </a:solidFill>
                <a:latin typeface="Times New Roman" pitchFamily="18" charset="0"/>
                <a:cs typeface="Times New Roman" pitchFamily="18" charset="0"/>
              </a:rPr>
              <a:t>gói</a:t>
            </a:r>
            <a:r>
              <a:rPr lang="en-US" sz="2800" dirty="0" smtClean="0">
                <a:solidFill>
                  <a:srgbClr val="000000"/>
                </a:solidFill>
                <a:latin typeface="Times New Roman" pitchFamily="18" charset="0"/>
                <a:cs typeface="Times New Roman" pitchFamily="18" charset="0"/>
              </a:rPr>
              <a:t> </a:t>
            </a:r>
            <a:r>
              <a:rPr lang="en-US" sz="2800" dirty="0" err="1" smtClean="0">
                <a:solidFill>
                  <a:srgbClr val="000000"/>
                </a:solidFill>
                <a:latin typeface="Times New Roman" pitchFamily="18" charset="0"/>
                <a:cs typeface="Times New Roman" pitchFamily="18" charset="0"/>
              </a:rPr>
              <a:t>chính</a:t>
            </a:r>
            <a:r>
              <a:rPr lang="en-US" sz="2800" dirty="0" smtClean="0">
                <a:solidFill>
                  <a:srgbClr val="000000"/>
                </a:solidFill>
                <a:latin typeface="Times New Roman" pitchFamily="18" charset="0"/>
                <a:cs typeface="Times New Roman" pitchFamily="18" charset="0"/>
              </a:rPr>
              <a:t> </a:t>
            </a:r>
            <a:r>
              <a:rPr lang="en-US" sz="2800" dirty="0" err="1" smtClean="0">
                <a:solidFill>
                  <a:srgbClr val="000000"/>
                </a:solidFill>
                <a:latin typeface="Times New Roman" pitchFamily="18" charset="0"/>
                <a:cs typeface="Times New Roman" pitchFamily="18" charset="0"/>
              </a:rPr>
              <a:t>để</a:t>
            </a:r>
            <a:r>
              <a:rPr lang="en-US" sz="2800" dirty="0" smtClean="0">
                <a:solidFill>
                  <a:srgbClr val="000000"/>
                </a:solidFill>
                <a:latin typeface="Times New Roman" pitchFamily="18" charset="0"/>
                <a:cs typeface="Times New Roman" pitchFamily="18" charset="0"/>
              </a:rPr>
              <a:t> </a:t>
            </a:r>
            <a:r>
              <a:rPr lang="en-US" sz="2800" dirty="0" err="1" smtClean="0">
                <a:solidFill>
                  <a:srgbClr val="000000"/>
                </a:solidFill>
                <a:latin typeface="Times New Roman" pitchFamily="18" charset="0"/>
                <a:cs typeface="Times New Roman" pitchFamily="18" charset="0"/>
              </a:rPr>
              <a:t>cài</a:t>
            </a:r>
            <a:r>
              <a:rPr lang="en-US" sz="2800" dirty="0" smtClean="0">
                <a:solidFill>
                  <a:srgbClr val="000000"/>
                </a:solidFill>
                <a:latin typeface="Times New Roman" pitchFamily="18" charset="0"/>
                <a:cs typeface="Times New Roman" pitchFamily="18" charset="0"/>
              </a:rPr>
              <a:t> </a:t>
            </a:r>
            <a:r>
              <a:rPr lang="en-US" sz="2800" dirty="0" err="1" smtClean="0">
                <a:solidFill>
                  <a:srgbClr val="000000"/>
                </a:solidFill>
                <a:latin typeface="Times New Roman" pitchFamily="18" charset="0"/>
                <a:cs typeface="Times New Roman" pitchFamily="18" charset="0"/>
              </a:rPr>
              <a:t>đặt</a:t>
            </a:r>
            <a:r>
              <a:rPr lang="en-US" sz="2800" dirty="0" smtClean="0">
                <a:solidFill>
                  <a:srgbClr val="000000"/>
                </a:solidFill>
                <a:latin typeface="Times New Roman" pitchFamily="18" charset="0"/>
                <a:cs typeface="Times New Roman" pitchFamily="18" charset="0"/>
              </a:rPr>
              <a:t> Sphinx</a:t>
            </a:r>
            <a:endParaRPr lang="en-US"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4090256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Giới</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Thiệu</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Ứng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Dụng</a:t>
            </a:r>
            <a:endParaRPr lang="en-US" sz="3200" b="1" i="1" kern="0" dirty="0">
              <a:solidFill>
                <a:schemeClr val="accent5">
                  <a:lumMod val="20000"/>
                  <a:lumOff val="80000"/>
                </a:schemeClr>
              </a:solidFill>
            </a:endParaRPr>
          </a:p>
        </p:txBody>
      </p:sp>
      <p:sp>
        <p:nvSpPr>
          <p:cNvPr id="37" name="AutoShape 21"/>
          <p:cNvSpPr>
            <a:spLocks noChangeArrowheads="1"/>
          </p:cNvSpPr>
          <p:nvPr/>
        </p:nvSpPr>
        <p:spPr bwMode="auto">
          <a:xfrm>
            <a:off x="517525" y="247650"/>
            <a:ext cx="7429732" cy="675099"/>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800" b="1" dirty="0" err="1" smtClean="0">
                <a:solidFill>
                  <a:srgbClr val="000000"/>
                </a:solidFill>
                <a:latin typeface="Times New Roman" pitchFamily="18" charset="0"/>
                <a:cs typeface="Times New Roman" pitchFamily="18" charset="0"/>
              </a:rPr>
              <a:t>Mô</a:t>
            </a:r>
            <a:r>
              <a:rPr lang="en-US" sz="2800" b="1" dirty="0" smtClean="0">
                <a:solidFill>
                  <a:srgbClr val="000000"/>
                </a:solidFill>
                <a:latin typeface="Times New Roman" pitchFamily="18" charset="0"/>
                <a:cs typeface="Times New Roman" pitchFamily="18" charset="0"/>
              </a:rPr>
              <a:t> </a:t>
            </a:r>
            <a:r>
              <a:rPr lang="en-US" sz="2800" b="1" dirty="0" err="1" smtClean="0">
                <a:solidFill>
                  <a:srgbClr val="000000"/>
                </a:solidFill>
                <a:latin typeface="Times New Roman" pitchFamily="18" charset="0"/>
                <a:cs typeface="Times New Roman" pitchFamily="18" charset="0"/>
              </a:rPr>
              <a:t>phỏng</a:t>
            </a:r>
            <a:r>
              <a:rPr lang="en-US" sz="2800" b="1" dirty="0" smtClean="0">
                <a:solidFill>
                  <a:srgbClr val="000000"/>
                </a:solidFill>
                <a:latin typeface="Times New Roman" pitchFamily="18" charset="0"/>
                <a:cs typeface="Times New Roman" pitchFamily="18" charset="0"/>
              </a:rPr>
              <a:t> </a:t>
            </a:r>
            <a:r>
              <a:rPr lang="en-US" sz="2800" b="1" dirty="0" err="1" smtClean="0">
                <a:solidFill>
                  <a:srgbClr val="000000"/>
                </a:solidFill>
                <a:latin typeface="Times New Roman" pitchFamily="18" charset="0"/>
                <a:cs typeface="Times New Roman" pitchFamily="18" charset="0"/>
              </a:rPr>
              <a:t>hoạt</a:t>
            </a:r>
            <a:r>
              <a:rPr lang="en-US" sz="2800" b="1" dirty="0" smtClean="0">
                <a:solidFill>
                  <a:srgbClr val="000000"/>
                </a:solidFill>
                <a:latin typeface="Times New Roman" pitchFamily="18" charset="0"/>
                <a:cs typeface="Times New Roman" pitchFamily="18" charset="0"/>
              </a:rPr>
              <a:t> </a:t>
            </a:r>
            <a:r>
              <a:rPr lang="en-US" sz="2800" b="1" dirty="0" err="1" smtClean="0">
                <a:solidFill>
                  <a:srgbClr val="000000"/>
                </a:solidFill>
                <a:latin typeface="Times New Roman" pitchFamily="18" charset="0"/>
                <a:cs typeface="Times New Roman" pitchFamily="18" charset="0"/>
              </a:rPr>
              <a:t>động</a:t>
            </a:r>
            <a:r>
              <a:rPr lang="en-US" sz="2800" b="1" dirty="0" smtClean="0">
                <a:solidFill>
                  <a:srgbClr val="000000"/>
                </a:solidFill>
                <a:latin typeface="Times New Roman" pitchFamily="18" charset="0"/>
                <a:cs typeface="Times New Roman" pitchFamily="18" charset="0"/>
              </a:rPr>
              <a:t> </a:t>
            </a:r>
            <a:r>
              <a:rPr lang="en-US" sz="2800" b="1" dirty="0" err="1" smtClean="0">
                <a:solidFill>
                  <a:srgbClr val="000000"/>
                </a:solidFill>
                <a:latin typeface="Times New Roman" pitchFamily="18" charset="0"/>
                <a:cs typeface="Times New Roman" pitchFamily="18" charset="0"/>
              </a:rPr>
              <a:t>của</a:t>
            </a:r>
            <a:r>
              <a:rPr lang="en-US" sz="2800" b="1" dirty="0" smtClean="0">
                <a:solidFill>
                  <a:srgbClr val="000000"/>
                </a:solidFill>
                <a:latin typeface="Times New Roman" pitchFamily="18" charset="0"/>
                <a:cs typeface="Times New Roman" pitchFamily="18" charset="0"/>
              </a:rPr>
              <a:t> Sphinx</a:t>
            </a:r>
            <a:endParaRPr lang="en-US" sz="2800" b="1" dirty="0">
              <a:solidFill>
                <a:srgbClr val="000000"/>
              </a:solidFill>
              <a:latin typeface="Times New Roman" pitchFamily="18" charset="0"/>
              <a:cs typeface="Times New Roman" pitchFamily="18" charset="0"/>
            </a:endParaRPr>
          </a:p>
        </p:txBody>
      </p:sp>
      <p:pic>
        <p:nvPicPr>
          <p:cNvPr id="38" name="Picture 37"/>
          <p:cNvPicPr/>
          <p:nvPr/>
        </p:nvPicPr>
        <p:blipFill>
          <a:blip r:embed="rId3" cstate="print"/>
          <a:stretch>
            <a:fillRect/>
          </a:stretch>
        </p:blipFill>
        <p:spPr>
          <a:xfrm>
            <a:off x="748093" y="1119554"/>
            <a:ext cx="8601061" cy="4343400"/>
          </a:xfrm>
          <a:prstGeom prst="rect">
            <a:avLst/>
          </a:prstGeom>
          <a:ln>
            <a:noFill/>
          </a:ln>
        </p:spPr>
      </p:pic>
    </p:spTree>
    <p:extLst>
      <p:ext uri="{BB962C8B-B14F-4D97-AF65-F5344CB8AC3E}">
        <p14:creationId xmlns:p14="http://schemas.microsoft.com/office/powerpoint/2010/main" val="17999155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8)">
                                      <p:cBhvr>
                                        <p:cTn id="7"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2400" dirty="0">
                <a:solidFill>
                  <a:schemeClr val="accent4"/>
                </a:solidFill>
              </a:rPr>
              <a:t>Sphinx4 Implementation</a:t>
            </a:r>
            <a:endParaRPr lang="en-US" sz="2400" b="1" i="1" kern="0" dirty="0">
              <a:solidFill>
                <a:schemeClr val="accent4"/>
              </a:solidFill>
            </a:endParaRPr>
          </a:p>
        </p:txBody>
      </p:sp>
      <p:pic>
        <p:nvPicPr>
          <p:cNvPr id="3"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517525" y="762000"/>
            <a:ext cx="8229600" cy="4800600"/>
          </a:xfrm>
          <a:prstGeom prst="rect">
            <a:avLst/>
          </a:prstGeom>
        </p:spPr>
      </p:pic>
    </p:spTree>
    <p:extLst>
      <p:ext uri="{BB962C8B-B14F-4D97-AF65-F5344CB8AC3E}">
        <p14:creationId xmlns:p14="http://schemas.microsoft.com/office/powerpoint/2010/main" val="374878174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dirty="0">
                <a:solidFill>
                  <a:schemeClr val="accent4"/>
                </a:solidFill>
              </a:rPr>
              <a:t>Sphinx4 Implementation</a:t>
            </a:r>
            <a:endParaRPr lang="en-US" sz="3200" b="1" i="1" kern="0" dirty="0">
              <a:solidFill>
                <a:schemeClr val="accent4"/>
              </a:solidFill>
            </a:endParaRPr>
          </a:p>
        </p:txBody>
      </p:sp>
      <p:pic>
        <p:nvPicPr>
          <p:cNvPr id="3"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517525" y="898525"/>
            <a:ext cx="8229600" cy="4800600"/>
          </a:xfrm>
          <a:prstGeom prst="rect">
            <a:avLst/>
          </a:prstGeom>
        </p:spPr>
      </p:pic>
      <p:pic>
        <p:nvPicPr>
          <p:cNvPr id="4" name="Picture 3" descr="C:\Users\HoangYen\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54" y="898525"/>
            <a:ext cx="165735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827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56138" y="-64477"/>
            <a:ext cx="7696200" cy="563563"/>
          </a:xfrm>
          <a:prstGeom prst="rect">
            <a:avLst/>
          </a:prstGeom>
        </p:spPr>
        <p:txBody>
          <a:bodyPr rtlCol="0">
            <a:scene3d>
              <a:camera prst="orthographicFront"/>
              <a:lightRig rig="threePt" dir="t">
                <a:rot lat="0" lon="0" rev="4800000"/>
              </a:lightRig>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solidFill>
                  <a:schemeClr val="accent4"/>
                </a:solidFill>
              </a:rPr>
              <a:t>Sphinx4 Implementation</a:t>
            </a:r>
            <a:endParaRPr lang="en-US" dirty="0">
              <a:solidFill>
                <a:schemeClr val="accent4"/>
              </a:solidFill>
            </a:endParaRPr>
          </a:p>
        </p:txBody>
      </p:sp>
      <p:pic>
        <p:nvPicPr>
          <p:cNvPr id="4"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2157673" y="736530"/>
            <a:ext cx="8229600" cy="4800600"/>
          </a:xfrm>
          <a:prstGeom prst="rect">
            <a:avLst/>
          </a:prstGeom>
        </p:spPr>
      </p:pic>
      <p:sp>
        <p:nvSpPr>
          <p:cNvPr id="5" name="Rounded Rectangle 4"/>
          <p:cNvSpPr>
            <a:spLocks noChangeArrowheads="1"/>
          </p:cNvSpPr>
          <p:nvPr/>
        </p:nvSpPr>
        <p:spPr bwMode="auto">
          <a:xfrm>
            <a:off x="2318238" y="2373923"/>
            <a:ext cx="1295400" cy="1828800"/>
          </a:xfrm>
          <a:prstGeom prst="roundRect">
            <a:avLst>
              <a:gd name="adj" fmla="val 16667"/>
            </a:avLst>
          </a:prstGeom>
          <a:solidFill>
            <a:schemeClr val="accent1">
              <a:alpha val="3098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6" name="Oval 5"/>
          <p:cNvSpPr>
            <a:spLocks noChangeArrowheads="1"/>
          </p:cNvSpPr>
          <p:nvPr/>
        </p:nvSpPr>
        <p:spPr bwMode="auto">
          <a:xfrm>
            <a:off x="3774203" y="2150403"/>
            <a:ext cx="1204547" cy="1972853"/>
          </a:xfrm>
          <a:prstGeom prst="ellipse">
            <a:avLst/>
          </a:prstGeom>
          <a:solidFill>
            <a:schemeClr val="accent1">
              <a:alpha val="2000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pic>
        <p:nvPicPr>
          <p:cNvPr id="7" name="Picture 6"/>
          <p:cNvPicPr/>
          <p:nvPr/>
        </p:nvPicPr>
        <p:blipFill>
          <a:blip r:embed="rId4" cstate="print">
            <a:grayscl/>
            <a:lum bright="-11000" contrast="17000"/>
            <a:extLst>
              <a:ext uri="{28A0092B-C50C-407E-A947-70E740481C1C}">
                <a14:useLocalDpi xmlns:a14="http://schemas.microsoft.com/office/drawing/2010/main" val="0"/>
              </a:ext>
            </a:extLst>
          </a:blip>
          <a:srcRect t="5249"/>
          <a:stretch>
            <a:fillRect/>
          </a:stretch>
        </p:blipFill>
        <p:spPr bwMode="auto">
          <a:xfrm>
            <a:off x="353367" y="1106872"/>
            <a:ext cx="3260271" cy="3551464"/>
          </a:xfrm>
          <a:prstGeom prst="rect">
            <a:avLst/>
          </a:prstGeom>
          <a:noFill/>
          <a:ln>
            <a:noFill/>
          </a:ln>
        </p:spPr>
      </p:pic>
      <p:sp>
        <p:nvSpPr>
          <p:cNvPr id="8" name="Footer Placeholder 4"/>
          <p:cNvSpPr txBox="1">
            <a:spLocks/>
          </p:cNvSpPr>
          <p:nvPr/>
        </p:nvSpPr>
        <p:spPr>
          <a:xfrm>
            <a:off x="7385538" y="-521677"/>
            <a:ext cx="1905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mtClean="0"/>
              <a:t>CMUSPHINX</a:t>
            </a:r>
            <a:endParaRPr lang="en-US" sz="1600" b="1" dirty="0"/>
          </a:p>
        </p:txBody>
      </p:sp>
    </p:spTree>
    <p:extLst>
      <p:ext uri="{BB962C8B-B14F-4D97-AF65-F5344CB8AC3E}">
        <p14:creationId xmlns:p14="http://schemas.microsoft.com/office/powerpoint/2010/main" val="279826773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7500" y="447188"/>
            <a:ext cx="7928999"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latin typeface="Segoe UI" panose="020B0502040204020203" pitchFamily="34" charset="0"/>
                <a:ea typeface="Tahoma" panose="020B0604030504040204" pitchFamily="34" charset="0"/>
                <a:cs typeface="Segoe UI" panose="020B0502040204020203" pitchFamily="34" charset="0"/>
              </a:rPr>
              <a:t>NỘI DUNG</a:t>
            </a:r>
            <a:endParaRPr lang="en-US" dirty="0">
              <a:solidFill>
                <a:schemeClr val="bg1"/>
              </a:solidFill>
              <a:latin typeface="Segoe UI" panose="020B0502040204020203" pitchFamily="34" charset="0"/>
              <a:ea typeface="Tahoma" panose="020B0604030504040204" pitchFamily="34" charset="0"/>
              <a:cs typeface="Segoe UI" panose="020B0502040204020203" pitchFamily="34" charset="0"/>
            </a:endParaRPr>
          </a:p>
        </p:txBody>
      </p:sp>
      <p:grpSp>
        <p:nvGrpSpPr>
          <p:cNvPr id="28" name="Group 87"/>
          <p:cNvGrpSpPr>
            <a:grpSpLocks/>
          </p:cNvGrpSpPr>
          <p:nvPr/>
        </p:nvGrpSpPr>
        <p:grpSpPr bwMode="auto">
          <a:xfrm>
            <a:off x="1509795" y="1080604"/>
            <a:ext cx="5172075" cy="739775"/>
            <a:chOff x="1728" y="2478"/>
            <a:chExt cx="4560" cy="653"/>
          </a:xfrm>
        </p:grpSpPr>
        <p:sp>
          <p:nvSpPr>
            <p:cNvPr id="29"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30"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31" name="Text Box 69"/>
            <p:cNvSpPr txBox="1">
              <a:spLocks noChangeArrowheads="1"/>
            </p:cNvSpPr>
            <p:nvPr/>
          </p:nvSpPr>
          <p:spPr bwMode="gray">
            <a:xfrm>
              <a:off x="2316" y="2644"/>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b="1" dirty="0" err="1" smtClean="0">
                  <a:solidFill>
                    <a:srgbClr val="FFFFFF"/>
                  </a:solidFill>
                  <a:latin typeface="Arial" panose="020B0604020202020204" pitchFamily="34" charset="0"/>
                </a:rPr>
                <a:t>Tổng</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Quan</a:t>
              </a:r>
              <a:endParaRPr lang="en-US" altLang="en-US" b="1" dirty="0">
                <a:solidFill>
                  <a:srgbClr val="FFFFFF"/>
                </a:solidFill>
                <a:latin typeface="Arial" panose="020B0604020202020204" pitchFamily="34" charset="0"/>
              </a:endParaRPr>
            </a:p>
          </p:txBody>
        </p:sp>
        <p:sp>
          <p:nvSpPr>
            <p:cNvPr id="32" name="Text Box 82"/>
            <p:cNvSpPr txBox="1">
              <a:spLocks noChangeArrowheads="1"/>
            </p:cNvSpPr>
            <p:nvPr/>
          </p:nvSpPr>
          <p:spPr bwMode="gray">
            <a:xfrm>
              <a:off x="1912" y="2620"/>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2400" dirty="0" smtClean="0">
                  <a:solidFill>
                    <a:srgbClr val="FFFFFF"/>
                  </a:solidFill>
                  <a:latin typeface="Arial" panose="020B0604020202020204" pitchFamily="34" charset="0"/>
                </a:rPr>
                <a:t>1</a:t>
              </a:r>
              <a:endParaRPr lang="en-US" altLang="en-US" sz="2400" dirty="0">
                <a:solidFill>
                  <a:srgbClr val="FFFFFF"/>
                </a:solidFill>
                <a:latin typeface="Arial" panose="020B0604020202020204" pitchFamily="34" charset="0"/>
              </a:endParaRPr>
            </a:p>
          </p:txBody>
        </p:sp>
      </p:grpSp>
      <p:grpSp>
        <p:nvGrpSpPr>
          <p:cNvPr id="33" name="Group 87"/>
          <p:cNvGrpSpPr>
            <a:grpSpLocks/>
          </p:cNvGrpSpPr>
          <p:nvPr/>
        </p:nvGrpSpPr>
        <p:grpSpPr bwMode="auto">
          <a:xfrm>
            <a:off x="2204851" y="1909157"/>
            <a:ext cx="5172075" cy="739775"/>
            <a:chOff x="1728" y="2478"/>
            <a:chExt cx="4560" cy="653"/>
          </a:xfrm>
        </p:grpSpPr>
        <p:sp>
          <p:nvSpPr>
            <p:cNvPr id="34"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35"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36" name="Text Box 69"/>
            <p:cNvSpPr txBox="1">
              <a:spLocks noChangeArrowheads="1"/>
            </p:cNvSpPr>
            <p:nvPr/>
          </p:nvSpPr>
          <p:spPr bwMode="gray">
            <a:xfrm>
              <a:off x="2316" y="2644"/>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b="1" dirty="0" err="1" smtClean="0">
                  <a:solidFill>
                    <a:srgbClr val="FFFFFF"/>
                  </a:solidFill>
                  <a:latin typeface="Arial" panose="020B0604020202020204" pitchFamily="34" charset="0"/>
                </a:rPr>
                <a:t>Đặt</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Vấn</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Đề</a:t>
              </a:r>
              <a:endParaRPr lang="en-US" altLang="en-US" b="1" dirty="0">
                <a:solidFill>
                  <a:srgbClr val="FFFFFF"/>
                </a:solidFill>
                <a:latin typeface="Arial" panose="020B0604020202020204" pitchFamily="34" charset="0"/>
              </a:endParaRPr>
            </a:p>
          </p:txBody>
        </p:sp>
        <p:sp>
          <p:nvSpPr>
            <p:cNvPr id="37" name="Text Box 82"/>
            <p:cNvSpPr txBox="1">
              <a:spLocks noChangeArrowheads="1"/>
            </p:cNvSpPr>
            <p:nvPr/>
          </p:nvSpPr>
          <p:spPr bwMode="gray">
            <a:xfrm>
              <a:off x="1920" y="262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2400" dirty="0">
                  <a:solidFill>
                    <a:srgbClr val="FFFFFF"/>
                  </a:solidFill>
                  <a:latin typeface="Arial" panose="020B0604020202020204" pitchFamily="34" charset="0"/>
                </a:rPr>
                <a:t>2</a:t>
              </a:r>
            </a:p>
          </p:txBody>
        </p:sp>
      </p:grpSp>
      <p:grpSp>
        <p:nvGrpSpPr>
          <p:cNvPr id="38" name="Group 87"/>
          <p:cNvGrpSpPr>
            <a:grpSpLocks/>
          </p:cNvGrpSpPr>
          <p:nvPr/>
        </p:nvGrpSpPr>
        <p:grpSpPr bwMode="auto">
          <a:xfrm>
            <a:off x="3764644" y="3658388"/>
            <a:ext cx="5172075" cy="739775"/>
            <a:chOff x="1728" y="2478"/>
            <a:chExt cx="4560" cy="653"/>
          </a:xfrm>
        </p:grpSpPr>
        <p:sp>
          <p:nvSpPr>
            <p:cNvPr id="39"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40"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41" name="Text Box 69"/>
            <p:cNvSpPr txBox="1">
              <a:spLocks noChangeArrowheads="1"/>
            </p:cNvSpPr>
            <p:nvPr/>
          </p:nvSpPr>
          <p:spPr bwMode="gray">
            <a:xfrm>
              <a:off x="2316" y="2644"/>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b="1" dirty="0" err="1" smtClean="0">
                  <a:solidFill>
                    <a:srgbClr val="FFFFFF"/>
                  </a:solidFill>
                  <a:latin typeface="Arial" panose="020B0604020202020204" pitchFamily="34" charset="0"/>
                </a:rPr>
                <a:t>Giới</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Thiệu</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Ứng</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Dụng</a:t>
              </a:r>
              <a:endParaRPr lang="en-US" altLang="en-US" b="1" dirty="0">
                <a:solidFill>
                  <a:srgbClr val="FFFFFF"/>
                </a:solidFill>
                <a:latin typeface="Arial" panose="020B0604020202020204" pitchFamily="34" charset="0"/>
              </a:endParaRPr>
            </a:p>
          </p:txBody>
        </p:sp>
        <p:sp>
          <p:nvSpPr>
            <p:cNvPr id="42" name="Text Box 82"/>
            <p:cNvSpPr txBox="1">
              <a:spLocks noChangeArrowheads="1"/>
            </p:cNvSpPr>
            <p:nvPr/>
          </p:nvSpPr>
          <p:spPr bwMode="gray">
            <a:xfrm>
              <a:off x="1912" y="2620"/>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2400" dirty="0">
                  <a:solidFill>
                    <a:srgbClr val="FFFFFF"/>
                  </a:solidFill>
                  <a:latin typeface="Arial" panose="020B0604020202020204" pitchFamily="34" charset="0"/>
                </a:rPr>
                <a:t>4</a:t>
              </a:r>
            </a:p>
          </p:txBody>
        </p:sp>
      </p:grpSp>
      <p:grpSp>
        <p:nvGrpSpPr>
          <p:cNvPr id="43" name="Group 87"/>
          <p:cNvGrpSpPr>
            <a:grpSpLocks/>
          </p:cNvGrpSpPr>
          <p:nvPr/>
        </p:nvGrpSpPr>
        <p:grpSpPr bwMode="auto">
          <a:xfrm>
            <a:off x="2984823" y="2796283"/>
            <a:ext cx="5172075" cy="739775"/>
            <a:chOff x="1728" y="2478"/>
            <a:chExt cx="4560" cy="653"/>
          </a:xfrm>
        </p:grpSpPr>
        <p:sp>
          <p:nvSpPr>
            <p:cNvPr id="44"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45"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46" name="Text Box 69"/>
            <p:cNvSpPr txBox="1">
              <a:spLocks noChangeArrowheads="1"/>
            </p:cNvSpPr>
            <p:nvPr/>
          </p:nvSpPr>
          <p:spPr bwMode="gray">
            <a:xfrm>
              <a:off x="2316" y="2644"/>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b="1" dirty="0" err="1" smtClean="0">
                  <a:solidFill>
                    <a:srgbClr val="FFFFFF"/>
                  </a:solidFill>
                  <a:latin typeface="Arial" panose="020B0604020202020204" pitchFamily="34" charset="0"/>
                </a:rPr>
                <a:t>Cơ</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Sở</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Lý</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Thuyết</a:t>
              </a:r>
              <a:endParaRPr lang="en-US" altLang="en-US" b="1" dirty="0">
                <a:solidFill>
                  <a:srgbClr val="FFFFFF"/>
                </a:solidFill>
                <a:latin typeface="Arial" panose="020B0604020202020204" pitchFamily="34" charset="0"/>
              </a:endParaRPr>
            </a:p>
          </p:txBody>
        </p:sp>
        <p:sp>
          <p:nvSpPr>
            <p:cNvPr id="47" name="Text Box 82"/>
            <p:cNvSpPr txBox="1">
              <a:spLocks noChangeArrowheads="1"/>
            </p:cNvSpPr>
            <p:nvPr/>
          </p:nvSpPr>
          <p:spPr bwMode="gray">
            <a:xfrm>
              <a:off x="1912" y="2620"/>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2400" dirty="0" smtClean="0">
                  <a:solidFill>
                    <a:srgbClr val="FFFFFF"/>
                  </a:solidFill>
                  <a:latin typeface="Arial" panose="020B0604020202020204" pitchFamily="34" charset="0"/>
                </a:rPr>
                <a:t>3</a:t>
              </a:r>
              <a:endParaRPr lang="en-US" altLang="en-US" sz="2400" dirty="0">
                <a:solidFill>
                  <a:srgbClr val="FFFFFF"/>
                </a:solidFill>
                <a:latin typeface="Arial" panose="020B0604020202020204" pitchFamily="34" charset="0"/>
              </a:endParaRPr>
            </a:p>
          </p:txBody>
        </p:sp>
      </p:grpSp>
      <p:grpSp>
        <p:nvGrpSpPr>
          <p:cNvPr id="48" name="Group 87"/>
          <p:cNvGrpSpPr>
            <a:grpSpLocks/>
          </p:cNvGrpSpPr>
          <p:nvPr/>
        </p:nvGrpSpPr>
        <p:grpSpPr bwMode="auto">
          <a:xfrm>
            <a:off x="4571999" y="4555011"/>
            <a:ext cx="5172075" cy="739775"/>
            <a:chOff x="1728" y="2478"/>
            <a:chExt cx="4560" cy="653"/>
          </a:xfrm>
        </p:grpSpPr>
        <p:sp>
          <p:nvSpPr>
            <p:cNvPr id="49"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50"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900">
                <a:solidFill>
                  <a:srgbClr val="000066"/>
                </a:solidFill>
                <a:latin typeface="Arial" panose="020B0604020202020204" pitchFamily="34" charset="0"/>
              </a:endParaRPr>
            </a:p>
          </p:txBody>
        </p:sp>
        <p:sp>
          <p:nvSpPr>
            <p:cNvPr id="51" name="Text Box 69"/>
            <p:cNvSpPr txBox="1">
              <a:spLocks noChangeArrowheads="1"/>
            </p:cNvSpPr>
            <p:nvPr/>
          </p:nvSpPr>
          <p:spPr bwMode="gray">
            <a:xfrm>
              <a:off x="2316" y="2644"/>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b="1" dirty="0" err="1" smtClean="0">
                  <a:solidFill>
                    <a:srgbClr val="FFFFFF"/>
                  </a:solidFill>
                  <a:latin typeface="Arial" panose="020B0604020202020204" pitchFamily="34" charset="0"/>
                </a:rPr>
                <a:t>Kết</a:t>
              </a:r>
              <a:r>
                <a:rPr lang="en-US" altLang="en-US" b="1" dirty="0" smtClean="0">
                  <a:solidFill>
                    <a:srgbClr val="FFFFFF"/>
                  </a:solidFill>
                  <a:latin typeface="Arial" panose="020B0604020202020204" pitchFamily="34" charset="0"/>
                </a:rPr>
                <a:t> </a:t>
              </a:r>
              <a:r>
                <a:rPr lang="en-US" altLang="en-US" b="1" dirty="0" err="1" smtClean="0">
                  <a:solidFill>
                    <a:srgbClr val="FFFFFF"/>
                  </a:solidFill>
                  <a:latin typeface="Arial" panose="020B0604020202020204" pitchFamily="34" charset="0"/>
                </a:rPr>
                <a:t>Luận</a:t>
              </a:r>
              <a:endParaRPr lang="en-US" altLang="en-US" b="1" dirty="0">
                <a:solidFill>
                  <a:srgbClr val="FFFFFF"/>
                </a:solidFill>
                <a:latin typeface="Arial" panose="020B0604020202020204" pitchFamily="34" charset="0"/>
              </a:endParaRPr>
            </a:p>
          </p:txBody>
        </p:sp>
        <p:sp>
          <p:nvSpPr>
            <p:cNvPr id="52" name="Text Box 82"/>
            <p:cNvSpPr txBox="1">
              <a:spLocks noChangeArrowheads="1"/>
            </p:cNvSpPr>
            <p:nvPr/>
          </p:nvSpPr>
          <p:spPr bwMode="gray">
            <a:xfrm>
              <a:off x="1912" y="2620"/>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Calibri" panose="020F0502020204030204" pitchFamily="34" charset="0"/>
                </a:defRPr>
              </a:lvl1pPr>
              <a:lvl2pPr marL="742950" indent="-285750" defTabSz="684213">
                <a:defRPr>
                  <a:solidFill>
                    <a:schemeClr val="tx1"/>
                  </a:solidFill>
                  <a:latin typeface="Calibri" panose="020F0502020204030204" pitchFamily="34" charset="0"/>
                </a:defRPr>
              </a:lvl2pPr>
              <a:lvl3pPr marL="1143000" indent="-228600" defTabSz="684213">
                <a:defRPr>
                  <a:solidFill>
                    <a:schemeClr val="tx1"/>
                  </a:solidFill>
                  <a:latin typeface="Calibri" panose="020F0502020204030204" pitchFamily="34" charset="0"/>
                </a:defRPr>
              </a:lvl3pPr>
              <a:lvl4pPr marL="1600200" indent="-228600" defTabSz="684213">
                <a:defRPr>
                  <a:solidFill>
                    <a:schemeClr val="tx1"/>
                  </a:solidFill>
                  <a:latin typeface="Calibri" panose="020F0502020204030204" pitchFamily="34" charset="0"/>
                </a:defRPr>
              </a:lvl4pPr>
              <a:lvl5pPr marL="2057400" indent="-228600" defTabSz="684213">
                <a:defRPr>
                  <a:solidFill>
                    <a:schemeClr val="tx1"/>
                  </a:solidFill>
                  <a:latin typeface="Calibri" panose="020F0502020204030204" pitchFamily="34" charset="0"/>
                </a:defRPr>
              </a:lvl5pPr>
              <a:lvl6pPr marL="2514600" indent="-228600" defTabSz="684213" fontAlgn="base">
                <a:spcBef>
                  <a:spcPct val="0"/>
                </a:spcBef>
                <a:spcAft>
                  <a:spcPct val="0"/>
                </a:spcAft>
                <a:defRPr>
                  <a:solidFill>
                    <a:schemeClr val="tx1"/>
                  </a:solidFill>
                  <a:latin typeface="Calibri" panose="020F0502020204030204" pitchFamily="34" charset="0"/>
                </a:defRPr>
              </a:lvl6pPr>
              <a:lvl7pPr marL="2971800" indent="-228600" defTabSz="684213" fontAlgn="base">
                <a:spcBef>
                  <a:spcPct val="0"/>
                </a:spcBef>
                <a:spcAft>
                  <a:spcPct val="0"/>
                </a:spcAft>
                <a:defRPr>
                  <a:solidFill>
                    <a:schemeClr val="tx1"/>
                  </a:solidFill>
                  <a:latin typeface="Calibri" panose="020F0502020204030204" pitchFamily="34" charset="0"/>
                </a:defRPr>
              </a:lvl7pPr>
              <a:lvl8pPr marL="3429000" indent="-228600" defTabSz="684213" fontAlgn="base">
                <a:spcBef>
                  <a:spcPct val="0"/>
                </a:spcBef>
                <a:spcAft>
                  <a:spcPct val="0"/>
                </a:spcAft>
                <a:defRPr>
                  <a:solidFill>
                    <a:schemeClr val="tx1"/>
                  </a:solidFill>
                  <a:latin typeface="Calibri" panose="020F0502020204030204" pitchFamily="34" charset="0"/>
                </a:defRPr>
              </a:lvl8pPr>
              <a:lvl9pPr marL="3886200" indent="-228600" defTabSz="684213"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2400" dirty="0">
                  <a:solidFill>
                    <a:srgbClr val="FFFFFF"/>
                  </a:solidFill>
                  <a:latin typeface="Arial" panose="020B0604020202020204" pitchFamily="34" charset="0"/>
                </a:rPr>
                <a:t>5</a:t>
              </a:r>
            </a:p>
          </p:txBody>
        </p:sp>
      </p:grpSp>
    </p:spTree>
    <p:extLst>
      <p:ext uri="{BB962C8B-B14F-4D97-AF65-F5344CB8AC3E}">
        <p14:creationId xmlns:p14="http://schemas.microsoft.com/office/powerpoint/2010/main" val="293148083"/>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84738" y="164123"/>
            <a:ext cx="7696200" cy="563563"/>
          </a:xfrm>
          <a:prstGeom prst="rect">
            <a:avLst/>
          </a:prstGeom>
        </p:spPr>
        <p:txBody>
          <a:bodyPr rtlCol="0">
            <a:scene3d>
              <a:camera prst="orthographicFront"/>
              <a:lightRig rig="threePt" dir="t">
                <a:rot lat="0" lon="0" rev="4800000"/>
              </a:lightRig>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solidFill>
                  <a:schemeClr val="accent4"/>
                </a:solidFill>
              </a:rPr>
              <a:t>Sphinx4 Implementation</a:t>
            </a:r>
            <a:endParaRPr lang="en-US" dirty="0">
              <a:solidFill>
                <a:schemeClr val="accent4"/>
              </a:solidFill>
            </a:endParaRPr>
          </a:p>
        </p:txBody>
      </p:sp>
      <p:pic>
        <p:nvPicPr>
          <p:cNvPr id="4"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984738" y="1078523"/>
            <a:ext cx="8229600" cy="4800600"/>
          </a:xfrm>
          <a:prstGeom prst="rect">
            <a:avLst/>
          </a:prstGeom>
        </p:spPr>
      </p:pic>
      <p:sp>
        <p:nvSpPr>
          <p:cNvPr id="5" name="Rounded Rectangle 4"/>
          <p:cNvSpPr>
            <a:spLocks noChangeArrowheads="1"/>
          </p:cNvSpPr>
          <p:nvPr/>
        </p:nvSpPr>
        <p:spPr bwMode="auto">
          <a:xfrm>
            <a:off x="6013938" y="2678723"/>
            <a:ext cx="1676400" cy="1752600"/>
          </a:xfrm>
          <a:prstGeom prst="roundRect">
            <a:avLst>
              <a:gd name="adj" fmla="val 16667"/>
            </a:avLst>
          </a:prstGeom>
          <a:solidFill>
            <a:schemeClr val="accent1">
              <a:alpha val="3098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6" name="Oval 5"/>
          <p:cNvSpPr>
            <a:spLocks noChangeArrowheads="1"/>
          </p:cNvSpPr>
          <p:nvPr/>
        </p:nvSpPr>
        <p:spPr bwMode="auto">
          <a:xfrm>
            <a:off x="5161224" y="4809942"/>
            <a:ext cx="1524000" cy="458787"/>
          </a:xfrm>
          <a:prstGeom prst="ellipse">
            <a:avLst/>
          </a:prstGeom>
          <a:solidFill>
            <a:schemeClr val="accent1">
              <a:alpha val="2000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pic>
        <p:nvPicPr>
          <p:cNvPr id="7" name="Picture 2" descr="C:\Users\HoangYen\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930" y="3726473"/>
            <a:ext cx="5716587"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9841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15461" y="164124"/>
            <a:ext cx="7696200" cy="563563"/>
          </a:xfrm>
          <a:prstGeom prst="rect">
            <a:avLst/>
          </a:prstGeom>
        </p:spPr>
        <p:txBody>
          <a:bodyPr rtlCol="0">
            <a:scene3d>
              <a:camera prst="orthographicFront"/>
              <a:lightRig rig="threePt" dir="t">
                <a:rot lat="0" lon="0" rev="4800000"/>
              </a:lightRig>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solidFill>
                  <a:schemeClr val="accent4"/>
                </a:solidFill>
              </a:rPr>
              <a:t>Sphinx4 Implementation</a:t>
            </a:r>
            <a:endParaRPr lang="en-US" dirty="0">
              <a:solidFill>
                <a:schemeClr val="accent4"/>
              </a:solidFill>
            </a:endParaRPr>
          </a:p>
        </p:txBody>
      </p:sp>
      <p:pic>
        <p:nvPicPr>
          <p:cNvPr id="4"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615461" y="1078524"/>
            <a:ext cx="8229600" cy="4800600"/>
          </a:xfrm>
          <a:prstGeom prst="rect">
            <a:avLst/>
          </a:prstGeom>
        </p:spPr>
      </p:pic>
      <p:sp>
        <p:nvSpPr>
          <p:cNvPr id="5" name="Oval 4"/>
          <p:cNvSpPr>
            <a:spLocks noChangeArrowheads="1"/>
          </p:cNvSpPr>
          <p:nvPr/>
        </p:nvSpPr>
        <p:spPr bwMode="auto">
          <a:xfrm>
            <a:off x="5811575" y="3106897"/>
            <a:ext cx="1295400" cy="381000"/>
          </a:xfrm>
          <a:prstGeom prst="ellipse">
            <a:avLst/>
          </a:prstGeom>
          <a:solidFill>
            <a:schemeClr val="accent1">
              <a:alpha val="18823"/>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6" name="Oval 5"/>
          <p:cNvSpPr>
            <a:spLocks noChangeArrowheads="1"/>
          </p:cNvSpPr>
          <p:nvPr/>
        </p:nvSpPr>
        <p:spPr bwMode="auto">
          <a:xfrm>
            <a:off x="5811575" y="3487897"/>
            <a:ext cx="1295400" cy="381000"/>
          </a:xfrm>
          <a:prstGeom prst="ellipse">
            <a:avLst/>
          </a:prstGeom>
          <a:solidFill>
            <a:schemeClr val="accent1">
              <a:alpha val="18823"/>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7" name="Oval 6"/>
          <p:cNvSpPr>
            <a:spLocks noChangeArrowheads="1"/>
          </p:cNvSpPr>
          <p:nvPr/>
        </p:nvSpPr>
        <p:spPr bwMode="auto">
          <a:xfrm>
            <a:off x="5811575" y="3868897"/>
            <a:ext cx="1295400" cy="381000"/>
          </a:xfrm>
          <a:prstGeom prst="ellipse">
            <a:avLst/>
          </a:prstGeom>
          <a:solidFill>
            <a:schemeClr val="accent1">
              <a:alpha val="18823"/>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Tree>
    <p:extLst>
      <p:ext uri="{BB962C8B-B14F-4D97-AF65-F5344CB8AC3E}">
        <p14:creationId xmlns:p14="http://schemas.microsoft.com/office/powerpoint/2010/main" val="14441255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50631" y="146538"/>
            <a:ext cx="7696200" cy="563563"/>
          </a:xfrm>
          <a:prstGeom prst="rect">
            <a:avLst/>
          </a:prstGeom>
        </p:spPr>
        <p:txBody>
          <a:bodyPr rtlCol="0">
            <a:scene3d>
              <a:camera prst="orthographicFront"/>
              <a:lightRig rig="threePt" dir="t">
                <a:rot lat="0" lon="0" rev="4800000"/>
              </a:lightRig>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solidFill>
                  <a:schemeClr val="accent4"/>
                </a:solidFill>
              </a:rPr>
              <a:t>Sphinx4 Implementation</a:t>
            </a:r>
            <a:endParaRPr lang="en-US" dirty="0">
              <a:solidFill>
                <a:schemeClr val="accent4"/>
              </a:solidFill>
            </a:endParaRPr>
          </a:p>
        </p:txBody>
      </p:sp>
      <p:pic>
        <p:nvPicPr>
          <p:cNvPr id="4"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650631" y="862501"/>
            <a:ext cx="8229600" cy="4800600"/>
          </a:xfrm>
          <a:prstGeom prst="rect">
            <a:avLst/>
          </a:prstGeom>
        </p:spPr>
      </p:pic>
      <p:sp>
        <p:nvSpPr>
          <p:cNvPr id="5" name="Rounded Rectangle 4"/>
          <p:cNvSpPr>
            <a:spLocks noChangeArrowheads="1"/>
          </p:cNvSpPr>
          <p:nvPr/>
        </p:nvSpPr>
        <p:spPr bwMode="auto">
          <a:xfrm>
            <a:off x="3470031" y="2508738"/>
            <a:ext cx="2209800" cy="2208213"/>
          </a:xfrm>
          <a:prstGeom prst="roundRect">
            <a:avLst>
              <a:gd name="adj" fmla="val 16667"/>
            </a:avLst>
          </a:prstGeom>
          <a:solidFill>
            <a:schemeClr val="accent1">
              <a:alpha val="3098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Tree>
    <p:extLst>
      <p:ext uri="{BB962C8B-B14F-4D97-AF65-F5344CB8AC3E}">
        <p14:creationId xmlns:p14="http://schemas.microsoft.com/office/powerpoint/2010/main" val="23421484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endParaRPr lang="en-US" sz="3200" b="1" i="1" kern="0" dirty="0">
              <a:solidFill>
                <a:schemeClr val="accent5">
                  <a:lumMod val="20000"/>
                  <a:lumOff val="80000"/>
                </a:schemeClr>
              </a:solidFill>
            </a:endParaRPr>
          </a:p>
        </p:txBody>
      </p:sp>
      <p:sp>
        <p:nvSpPr>
          <p:cNvPr id="3" name="Title 1"/>
          <p:cNvSpPr txBox="1">
            <a:spLocks/>
          </p:cNvSpPr>
          <p:nvPr/>
        </p:nvSpPr>
        <p:spPr>
          <a:xfrm>
            <a:off x="517525" y="0"/>
            <a:ext cx="7696200" cy="563563"/>
          </a:xfrm>
          <a:prstGeom prst="rect">
            <a:avLst/>
          </a:prstGeom>
        </p:spPr>
        <p:txBody>
          <a:bodyPr rtlCol="0">
            <a:scene3d>
              <a:camera prst="orthographicFront"/>
              <a:lightRig rig="threePt" dir="t">
                <a:rot lat="0" lon="0" rev="4800000"/>
              </a:lightRig>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solidFill>
                  <a:schemeClr val="accent4"/>
                </a:solidFill>
              </a:rPr>
              <a:t>Sphinx4 Implementation</a:t>
            </a:r>
            <a:endParaRPr lang="en-US" dirty="0">
              <a:solidFill>
                <a:schemeClr val="accent4"/>
              </a:solidFill>
            </a:endParaRPr>
          </a:p>
        </p:txBody>
      </p:sp>
      <p:pic>
        <p:nvPicPr>
          <p:cNvPr id="4"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517525" y="731157"/>
            <a:ext cx="8229600" cy="4800600"/>
          </a:xfrm>
          <a:prstGeom prst="rect">
            <a:avLst/>
          </a:prstGeom>
        </p:spPr>
      </p:pic>
      <p:sp>
        <p:nvSpPr>
          <p:cNvPr id="5" name="Oval 4"/>
          <p:cNvSpPr>
            <a:spLocks noChangeArrowheads="1"/>
          </p:cNvSpPr>
          <p:nvPr/>
        </p:nvSpPr>
        <p:spPr bwMode="auto">
          <a:xfrm>
            <a:off x="3794125" y="2831123"/>
            <a:ext cx="1219200" cy="681334"/>
          </a:xfrm>
          <a:prstGeom prst="ellipse">
            <a:avLst/>
          </a:prstGeom>
          <a:solidFill>
            <a:schemeClr val="accent1">
              <a:alpha val="27058"/>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6" name="Oval 5"/>
          <p:cNvSpPr>
            <a:spLocks noChangeArrowheads="1"/>
          </p:cNvSpPr>
          <p:nvPr/>
        </p:nvSpPr>
        <p:spPr bwMode="auto">
          <a:xfrm>
            <a:off x="3476625" y="3680051"/>
            <a:ext cx="1854200" cy="457200"/>
          </a:xfrm>
          <a:prstGeom prst="ellipse">
            <a:avLst/>
          </a:prstGeom>
          <a:solidFill>
            <a:schemeClr val="accent1">
              <a:alpha val="27058"/>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Tree>
    <p:extLst>
      <p:ext uri="{BB962C8B-B14F-4D97-AF65-F5344CB8AC3E}">
        <p14:creationId xmlns:p14="http://schemas.microsoft.com/office/powerpoint/2010/main" val="42582355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endParaRPr lang="en-US" sz="3200" b="1" i="1" kern="0" dirty="0">
              <a:solidFill>
                <a:schemeClr val="accent5">
                  <a:lumMod val="20000"/>
                  <a:lumOff val="80000"/>
                </a:schemeClr>
              </a:solidFill>
            </a:endParaRPr>
          </a:p>
        </p:txBody>
      </p:sp>
      <p:sp>
        <p:nvSpPr>
          <p:cNvPr id="3" name="Title 1"/>
          <p:cNvSpPr txBox="1">
            <a:spLocks/>
          </p:cNvSpPr>
          <p:nvPr/>
        </p:nvSpPr>
        <p:spPr>
          <a:xfrm>
            <a:off x="316523" y="0"/>
            <a:ext cx="7696200" cy="563563"/>
          </a:xfrm>
          <a:prstGeom prst="rect">
            <a:avLst/>
          </a:prstGeom>
        </p:spPr>
        <p:txBody>
          <a:bodyPr rtlCol="0">
            <a:scene3d>
              <a:camera prst="orthographicFront"/>
              <a:lightRig rig="threePt" dir="t">
                <a:rot lat="0" lon="0" rev="4800000"/>
              </a:lightRig>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solidFill>
                  <a:schemeClr val="accent4"/>
                </a:solidFill>
              </a:rPr>
              <a:t>Sphinx4 Implementation</a:t>
            </a:r>
            <a:endParaRPr lang="en-US" dirty="0">
              <a:solidFill>
                <a:schemeClr val="accent4"/>
              </a:solidFill>
            </a:endParaRPr>
          </a:p>
        </p:txBody>
      </p:sp>
      <p:pic>
        <p:nvPicPr>
          <p:cNvPr id="4"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316523" y="811213"/>
            <a:ext cx="8229600" cy="4800600"/>
          </a:xfrm>
          <a:prstGeom prst="rect">
            <a:avLst/>
          </a:prstGeom>
        </p:spPr>
      </p:pic>
      <p:sp>
        <p:nvSpPr>
          <p:cNvPr id="5" name="Oval 4"/>
          <p:cNvSpPr>
            <a:spLocks noChangeArrowheads="1"/>
          </p:cNvSpPr>
          <p:nvPr/>
        </p:nvSpPr>
        <p:spPr bwMode="auto">
          <a:xfrm>
            <a:off x="4188279" y="1459524"/>
            <a:ext cx="1063171" cy="482600"/>
          </a:xfrm>
          <a:prstGeom prst="ellipse">
            <a:avLst/>
          </a:prstGeom>
          <a:solidFill>
            <a:schemeClr val="accent1">
              <a:alpha val="27058"/>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Tree>
    <p:extLst>
      <p:ext uri="{BB962C8B-B14F-4D97-AF65-F5344CB8AC3E}">
        <p14:creationId xmlns:p14="http://schemas.microsoft.com/office/powerpoint/2010/main" val="23584672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22030" y="164123"/>
            <a:ext cx="7696200" cy="563563"/>
          </a:xfrm>
          <a:prstGeom prst="rect">
            <a:avLst/>
          </a:prstGeom>
        </p:spPr>
        <p:txBody>
          <a:bodyPr rtlCol="0">
            <a:scene3d>
              <a:camera prst="orthographicFront"/>
              <a:lightRig rig="threePt" dir="t">
                <a:rot lat="0" lon="0" rev="4800000"/>
              </a:lightRig>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smtClean="0">
                <a:solidFill>
                  <a:schemeClr val="accent4"/>
                </a:solidFill>
              </a:rPr>
              <a:t>Sphinx4 – </a:t>
            </a:r>
            <a:r>
              <a:rPr lang="en-US" dirty="0" err="1" smtClean="0">
                <a:solidFill>
                  <a:schemeClr val="accent4"/>
                </a:solidFill>
              </a:rPr>
              <a:t>Quy</a:t>
            </a:r>
            <a:r>
              <a:rPr lang="en-US" dirty="0" smtClean="0">
                <a:solidFill>
                  <a:schemeClr val="accent4"/>
                </a:solidFill>
              </a:rPr>
              <a:t> </a:t>
            </a:r>
            <a:r>
              <a:rPr lang="en-US" dirty="0" err="1" smtClean="0">
                <a:solidFill>
                  <a:schemeClr val="accent4"/>
                </a:solidFill>
              </a:rPr>
              <a:t>trình</a:t>
            </a:r>
            <a:r>
              <a:rPr lang="en-US" dirty="0" smtClean="0">
                <a:solidFill>
                  <a:schemeClr val="accent4"/>
                </a:solidFill>
              </a:rPr>
              <a:t> </a:t>
            </a:r>
            <a:r>
              <a:rPr lang="en-US" dirty="0" err="1" smtClean="0">
                <a:solidFill>
                  <a:schemeClr val="accent4"/>
                </a:solidFill>
              </a:rPr>
              <a:t>nhận</a:t>
            </a:r>
            <a:r>
              <a:rPr lang="en-US" dirty="0" smtClean="0">
                <a:solidFill>
                  <a:schemeClr val="accent4"/>
                </a:solidFill>
              </a:rPr>
              <a:t> </a:t>
            </a:r>
            <a:r>
              <a:rPr lang="en-US" dirty="0" err="1" smtClean="0">
                <a:solidFill>
                  <a:schemeClr val="accent4"/>
                </a:solidFill>
              </a:rPr>
              <a:t>dạng</a:t>
            </a:r>
            <a:endParaRPr lang="en-US" dirty="0">
              <a:solidFill>
                <a:schemeClr val="accent4"/>
              </a:solidFill>
            </a:endParaRPr>
          </a:p>
        </p:txBody>
      </p:sp>
      <p:pic>
        <p:nvPicPr>
          <p:cNvPr id="4" name="Content Placeholder 3" descr="sphinx4_architecture.gif"/>
          <p:cNvPicPr>
            <a:picLocks noChangeAspect="1"/>
          </p:cNvPicPr>
          <p:nvPr/>
        </p:nvPicPr>
        <p:blipFill>
          <a:blip r:embed="rId3">
            <a:extLst>
              <a:ext uri="{28A0092B-C50C-407E-A947-70E740481C1C}">
                <a14:useLocalDpi xmlns:a14="http://schemas.microsoft.com/office/drawing/2010/main" val="0"/>
              </a:ext>
            </a:extLst>
          </a:blip>
          <a:srcRect l="-25607" r="-25607"/>
          <a:stretch>
            <a:fillRect/>
          </a:stretch>
        </p:blipFill>
        <p:spPr>
          <a:xfrm>
            <a:off x="247859" y="885092"/>
            <a:ext cx="8229600" cy="4800600"/>
          </a:xfrm>
          <a:prstGeom prst="rect">
            <a:avLst/>
          </a:prstGeom>
        </p:spPr>
      </p:pic>
      <p:sp>
        <p:nvSpPr>
          <p:cNvPr id="5" name="Oval 4"/>
          <p:cNvSpPr>
            <a:spLocks noChangeArrowheads="1"/>
          </p:cNvSpPr>
          <p:nvPr/>
        </p:nvSpPr>
        <p:spPr bwMode="auto">
          <a:xfrm>
            <a:off x="4177601" y="1494899"/>
            <a:ext cx="914400" cy="531586"/>
          </a:xfrm>
          <a:prstGeom prst="ellipse">
            <a:avLst/>
          </a:prstGeom>
          <a:solidFill>
            <a:schemeClr val="accent1">
              <a:alpha val="27058"/>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6" name="Rounded Rectangle 5"/>
          <p:cNvSpPr>
            <a:spLocks noChangeArrowheads="1"/>
          </p:cNvSpPr>
          <p:nvPr/>
        </p:nvSpPr>
        <p:spPr bwMode="auto">
          <a:xfrm>
            <a:off x="3134666" y="2378929"/>
            <a:ext cx="2209800" cy="2208213"/>
          </a:xfrm>
          <a:prstGeom prst="roundRect">
            <a:avLst>
              <a:gd name="adj" fmla="val 16667"/>
            </a:avLst>
          </a:prstGeom>
          <a:solidFill>
            <a:schemeClr val="accent1">
              <a:alpha val="3098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7" name="Oval 6"/>
          <p:cNvSpPr>
            <a:spLocks noChangeArrowheads="1"/>
          </p:cNvSpPr>
          <p:nvPr/>
        </p:nvSpPr>
        <p:spPr bwMode="auto">
          <a:xfrm>
            <a:off x="1984130" y="1368059"/>
            <a:ext cx="914400" cy="533400"/>
          </a:xfrm>
          <a:prstGeom prst="ellipse">
            <a:avLst/>
          </a:prstGeom>
          <a:solidFill>
            <a:schemeClr val="accent1">
              <a:alpha val="27058"/>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8" name="Rounded Rectangle 7"/>
          <p:cNvSpPr>
            <a:spLocks noChangeArrowheads="1"/>
          </p:cNvSpPr>
          <p:nvPr/>
        </p:nvSpPr>
        <p:spPr bwMode="auto">
          <a:xfrm>
            <a:off x="1793630" y="2454083"/>
            <a:ext cx="1295400" cy="1828800"/>
          </a:xfrm>
          <a:prstGeom prst="roundRect">
            <a:avLst>
              <a:gd name="adj" fmla="val 16667"/>
            </a:avLst>
          </a:prstGeom>
          <a:solidFill>
            <a:schemeClr val="accent1">
              <a:alpha val="3098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9" name="Oval 8"/>
          <p:cNvSpPr>
            <a:spLocks noChangeArrowheads="1"/>
          </p:cNvSpPr>
          <p:nvPr/>
        </p:nvSpPr>
        <p:spPr bwMode="auto">
          <a:xfrm>
            <a:off x="2441330" y="4680979"/>
            <a:ext cx="1295400" cy="458787"/>
          </a:xfrm>
          <a:prstGeom prst="ellipse">
            <a:avLst/>
          </a:prstGeom>
          <a:solidFill>
            <a:schemeClr val="accent1">
              <a:alpha val="2000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
        <p:nvSpPr>
          <p:cNvPr id="10" name="Oval 9"/>
          <p:cNvSpPr>
            <a:spLocks noChangeArrowheads="1"/>
          </p:cNvSpPr>
          <p:nvPr/>
        </p:nvSpPr>
        <p:spPr bwMode="auto">
          <a:xfrm>
            <a:off x="4362659" y="4645068"/>
            <a:ext cx="1524000" cy="458787"/>
          </a:xfrm>
          <a:prstGeom prst="ellipse">
            <a:avLst/>
          </a:prstGeom>
          <a:solidFill>
            <a:schemeClr val="accent1">
              <a:alpha val="20000"/>
            </a:schemeClr>
          </a:solidFill>
          <a:ln w="6350" cap="rnd">
            <a:solidFill>
              <a:srgbClr val="F0AC00"/>
            </a:solidFill>
            <a:round/>
            <a:headEnd/>
            <a:tailEnd/>
          </a:ln>
          <a:effectLst>
            <a:outerShdw blurRad="39000" dist="25400" dir="5400000" rotWithShape="0">
              <a:srgbClr val="808080">
                <a:alpha val="37999"/>
              </a:srgbClr>
            </a:outerShdw>
          </a:effectLst>
        </p:spPr>
        <p:txBody>
          <a:bodyPr anchor="ctr"/>
          <a:lstStyle/>
          <a:p>
            <a:pPr algn="ctr"/>
            <a:endParaRPr lang="en-US">
              <a:solidFill>
                <a:srgbClr val="FFFFFF"/>
              </a:solidFill>
              <a:latin typeface="Corbel" pitchFamily="-105" charset="0"/>
            </a:endParaRPr>
          </a:p>
        </p:txBody>
      </p:sp>
    </p:spTree>
    <p:extLst>
      <p:ext uri="{BB962C8B-B14F-4D97-AF65-F5344CB8AC3E}">
        <p14:creationId xmlns:p14="http://schemas.microsoft.com/office/powerpoint/2010/main" val="2045818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9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 calcmode="lin" valueType="num">
                                      <p:cBhvr>
                                        <p:cTn id="40" dur="500" fill="hold"/>
                                        <p:tgtEl>
                                          <p:spTgt spid="6"/>
                                        </p:tgtEl>
                                        <p:attrNameLst>
                                          <p:attrName>style.rotation</p:attrName>
                                        </p:attrNameLst>
                                      </p:cBhvr>
                                      <p:tavLst>
                                        <p:tav tm="0">
                                          <p:val>
                                            <p:fltVal val="90"/>
                                          </p:val>
                                        </p:tav>
                                        <p:tav tm="100000">
                                          <p:val>
                                            <p:fltVal val="0"/>
                                          </p:val>
                                        </p:tav>
                                      </p:tavLst>
                                    </p:anim>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5953613"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382587" lvl="2" indent="0">
              <a:buNone/>
            </a:pPr>
            <a:r>
              <a:rPr lang="fr-FR" sz="4000" b="1" dirty="0" err="1">
                <a:solidFill>
                  <a:schemeClr val="accent4"/>
                </a:solidFill>
              </a:rPr>
              <a:t>Ưu</a:t>
            </a:r>
            <a:r>
              <a:rPr lang="fr-FR" sz="4000" b="1" dirty="0">
                <a:solidFill>
                  <a:schemeClr val="accent4"/>
                </a:solidFill>
              </a:rPr>
              <a:t> </a:t>
            </a:r>
            <a:r>
              <a:rPr lang="fr-FR" sz="4000" b="1" dirty="0" err="1" smtClean="0">
                <a:solidFill>
                  <a:schemeClr val="accent4"/>
                </a:solidFill>
              </a:rPr>
              <a:t>điểm</a:t>
            </a:r>
            <a:r>
              <a:rPr lang="fr-FR" sz="4000" b="1" dirty="0" smtClean="0">
                <a:solidFill>
                  <a:schemeClr val="accent4"/>
                </a:solidFill>
              </a:rPr>
              <a:t>  CMU Sphinx</a:t>
            </a:r>
            <a:endParaRPr lang="en-US" sz="4000" dirty="0">
              <a:solidFill>
                <a:schemeClr val="accent4"/>
              </a:solidFill>
            </a:endParaRPr>
          </a:p>
        </p:txBody>
      </p:sp>
      <p:grpSp>
        <p:nvGrpSpPr>
          <p:cNvPr id="8" name="Group 7"/>
          <p:cNvGrpSpPr/>
          <p:nvPr/>
        </p:nvGrpSpPr>
        <p:grpSpPr>
          <a:xfrm>
            <a:off x="-780985" y="1019135"/>
            <a:ext cx="9766305" cy="2077284"/>
            <a:chOff x="-780985" y="1019135"/>
            <a:chExt cx="9766305" cy="2077284"/>
          </a:xfrm>
        </p:grpSpPr>
        <p:sp>
          <p:nvSpPr>
            <p:cNvPr id="3" name="Rectangle 2"/>
            <p:cNvSpPr/>
            <p:nvPr/>
          </p:nvSpPr>
          <p:spPr>
            <a:xfrm>
              <a:off x="-780985" y="1019135"/>
              <a:ext cx="9248045" cy="579967"/>
            </a:xfrm>
            <a:prstGeom prst="rect">
              <a:avLst/>
            </a:prstGeom>
          </p:spPr>
          <p:txBody>
            <a:bodyPr wrap="none">
              <a:spAutoFit/>
            </a:bodyPr>
            <a:lstStyle/>
            <a:p>
              <a:pPr marL="2114550" lvl="4" indent="-285750">
                <a:lnSpc>
                  <a:spcPct val="150000"/>
                </a:lnSpc>
                <a:buFont typeface="Arial" panose="020B0604020202020204" pitchFamily="34" charset="0"/>
                <a:buChar char="•"/>
              </a:pPr>
              <a:r>
                <a:rPr lang="fr-FR" sz="2400" b="1" dirty="0">
                  <a:solidFill>
                    <a:schemeClr val="accent4"/>
                  </a:solidFill>
                  <a:latin typeface="Times New Roman" panose="02020603050405020304" pitchFamily="18" charset="0"/>
                  <a:ea typeface="Times New Roman" panose="02020603050405020304" pitchFamily="18" charset="0"/>
                </a:rPr>
                <a:t>Sphinx4 là </a:t>
              </a:r>
              <a:r>
                <a:rPr lang="fr-FR" sz="2400" b="1" dirty="0" err="1">
                  <a:solidFill>
                    <a:schemeClr val="accent4"/>
                  </a:solidFill>
                  <a:latin typeface="Times New Roman" panose="02020603050405020304" pitchFamily="18" charset="0"/>
                  <a:ea typeface="Times New Roman" panose="02020603050405020304" pitchFamily="18" charset="0"/>
                </a:rPr>
                <a:t>một</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hệ</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thống</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nhận</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dạng</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tiếng</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nói</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liên</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tục</a:t>
              </a:r>
              <a:endParaRPr lang="en-US" sz="2400" dirty="0">
                <a:solidFill>
                  <a:schemeClr val="accent4"/>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376538" y="1541762"/>
              <a:ext cx="8067273" cy="461665"/>
            </a:xfrm>
            <a:prstGeom prst="rect">
              <a:avLst/>
            </a:prstGeom>
          </p:spPr>
          <p:txBody>
            <a:bodyPr wrap="none">
              <a:spAutoFit/>
            </a:bodyPr>
            <a:lstStyle/>
            <a:p>
              <a:pPr marL="1657350" lvl="3" indent="-285750">
                <a:buFont typeface="Arial" panose="020B0604020202020204" pitchFamily="34" charset="0"/>
                <a:buChar char="•"/>
              </a:pPr>
              <a:r>
                <a:rPr lang="fr-FR" sz="2400" b="1" dirty="0">
                  <a:solidFill>
                    <a:schemeClr val="accent4"/>
                  </a:solidFill>
                </a:rPr>
                <a:t>Sphinx4 </a:t>
              </a:r>
              <a:r>
                <a:rPr lang="fr-FR" sz="2400" b="1" dirty="0" err="1">
                  <a:solidFill>
                    <a:schemeClr val="accent4"/>
                  </a:solidFill>
                </a:rPr>
                <a:t>có</a:t>
              </a:r>
              <a:r>
                <a:rPr lang="fr-FR" sz="2400" b="1" dirty="0">
                  <a:solidFill>
                    <a:schemeClr val="accent4"/>
                  </a:solidFill>
                </a:rPr>
                <a:t> </a:t>
              </a:r>
              <a:r>
                <a:rPr lang="fr-FR" sz="2400" b="1" dirty="0" err="1">
                  <a:solidFill>
                    <a:schemeClr val="accent4"/>
                  </a:solidFill>
                </a:rPr>
                <a:t>thể</a:t>
              </a:r>
              <a:r>
                <a:rPr lang="fr-FR" sz="2400" b="1" dirty="0">
                  <a:solidFill>
                    <a:schemeClr val="accent4"/>
                  </a:solidFill>
                </a:rPr>
                <a:t> </a:t>
              </a:r>
              <a:r>
                <a:rPr lang="fr-FR" sz="2400" b="1" dirty="0" err="1">
                  <a:solidFill>
                    <a:schemeClr val="accent4"/>
                  </a:solidFill>
                </a:rPr>
                <a:t>thực</a:t>
              </a:r>
              <a:r>
                <a:rPr lang="fr-FR" sz="2400" b="1" dirty="0">
                  <a:solidFill>
                    <a:schemeClr val="accent4"/>
                  </a:solidFill>
                </a:rPr>
                <a:t> </a:t>
              </a:r>
              <a:r>
                <a:rPr lang="fr-FR" sz="2400" b="1" dirty="0" err="1">
                  <a:solidFill>
                    <a:schemeClr val="accent4"/>
                  </a:solidFill>
                </a:rPr>
                <a:t>hiện</a:t>
              </a:r>
              <a:r>
                <a:rPr lang="fr-FR" sz="2400" b="1" dirty="0">
                  <a:solidFill>
                    <a:schemeClr val="accent4"/>
                  </a:solidFill>
                </a:rPr>
                <a:t> </a:t>
              </a:r>
              <a:r>
                <a:rPr lang="fr-FR" sz="2400" b="1" dirty="0" err="1">
                  <a:solidFill>
                    <a:schemeClr val="accent4"/>
                  </a:solidFill>
                </a:rPr>
                <a:t>nhiều</a:t>
              </a:r>
              <a:r>
                <a:rPr lang="fr-FR" sz="2400" b="1" dirty="0">
                  <a:solidFill>
                    <a:schemeClr val="accent4"/>
                  </a:solidFill>
                </a:rPr>
                <a:t> </a:t>
              </a:r>
              <a:r>
                <a:rPr lang="fr-FR" sz="2400" b="1" dirty="0" err="1">
                  <a:solidFill>
                    <a:schemeClr val="accent4"/>
                  </a:solidFill>
                </a:rPr>
                <a:t>tác</a:t>
              </a:r>
              <a:r>
                <a:rPr lang="fr-FR" sz="2400" b="1" dirty="0">
                  <a:solidFill>
                    <a:schemeClr val="accent4"/>
                  </a:solidFill>
                </a:rPr>
                <a:t> </a:t>
              </a:r>
              <a:r>
                <a:rPr lang="fr-FR" sz="2400" b="1" dirty="0" err="1">
                  <a:solidFill>
                    <a:schemeClr val="accent4"/>
                  </a:solidFill>
                </a:rPr>
                <a:t>vụ</a:t>
              </a:r>
              <a:r>
                <a:rPr lang="fr-FR" sz="2400" b="1" dirty="0">
                  <a:solidFill>
                    <a:schemeClr val="accent4"/>
                  </a:solidFill>
                </a:rPr>
                <a:t> </a:t>
              </a:r>
              <a:r>
                <a:rPr lang="fr-FR" sz="2400" b="1" dirty="0" err="1">
                  <a:solidFill>
                    <a:schemeClr val="accent4"/>
                  </a:solidFill>
                </a:rPr>
                <a:t>nhận</a:t>
              </a:r>
              <a:r>
                <a:rPr lang="fr-FR" sz="2400" b="1" dirty="0">
                  <a:solidFill>
                    <a:schemeClr val="accent4"/>
                  </a:solidFill>
                </a:rPr>
                <a:t> </a:t>
              </a:r>
              <a:r>
                <a:rPr lang="fr-FR" sz="2400" b="1" dirty="0" err="1">
                  <a:solidFill>
                    <a:schemeClr val="accent4"/>
                  </a:solidFill>
                </a:rPr>
                <a:t>dạng</a:t>
              </a:r>
              <a:endParaRPr lang="en-US" sz="2400" dirty="0">
                <a:solidFill>
                  <a:schemeClr val="accent4"/>
                </a:solidFill>
              </a:endParaRPr>
            </a:p>
          </p:txBody>
        </p:sp>
        <p:sp>
          <p:nvSpPr>
            <p:cNvPr id="5" name="Rectangle 4"/>
            <p:cNvSpPr/>
            <p:nvPr/>
          </p:nvSpPr>
          <p:spPr>
            <a:xfrm>
              <a:off x="-376538" y="1731622"/>
              <a:ext cx="9361858" cy="579967"/>
            </a:xfrm>
            <a:prstGeom prst="rect">
              <a:avLst/>
            </a:prstGeom>
          </p:spPr>
          <p:txBody>
            <a:bodyPr wrap="none">
              <a:spAutoFit/>
            </a:bodyPr>
            <a:lstStyle/>
            <a:p>
              <a:pPr marL="1657350" marR="0" lvl="3" indent="-285750">
                <a:lnSpc>
                  <a:spcPct val="150000"/>
                </a:lnSpc>
                <a:spcBef>
                  <a:spcPts val="0"/>
                </a:spcBef>
                <a:spcAft>
                  <a:spcPts val="0"/>
                </a:spcAft>
                <a:buFont typeface="Arial" panose="020B0604020202020204" pitchFamily="34" charset="0"/>
                <a:buChar char="•"/>
              </a:pPr>
              <a:r>
                <a:rPr lang="fr-FR" sz="2400" b="1" dirty="0">
                  <a:solidFill>
                    <a:schemeClr val="accent4"/>
                  </a:solidFill>
                  <a:latin typeface="Times New Roman" panose="02020603050405020304" pitchFamily="18" charset="0"/>
                  <a:ea typeface="Times New Roman" panose="02020603050405020304" pitchFamily="18" charset="0"/>
                </a:rPr>
                <a:t>Sphinx4 là </a:t>
              </a:r>
              <a:r>
                <a:rPr lang="fr-FR" sz="2400" b="1" dirty="0" err="1">
                  <a:solidFill>
                    <a:schemeClr val="accent4"/>
                  </a:solidFill>
                  <a:latin typeface="Times New Roman" panose="02020603050405020304" pitchFamily="18" charset="0"/>
                  <a:ea typeface="Times New Roman" panose="02020603050405020304" pitchFamily="18" charset="0"/>
                </a:rPr>
                <a:t>một</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hệ</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thống</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có</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khả</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năng</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tùy</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chỉnh</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linh</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động</a:t>
              </a:r>
              <a:endParaRPr lang="en-US" sz="2400" dirty="0">
                <a:solidFill>
                  <a:schemeClr val="accent4"/>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376538" y="2124037"/>
              <a:ext cx="7792518" cy="579967"/>
            </a:xfrm>
            <a:prstGeom prst="rect">
              <a:avLst/>
            </a:prstGeom>
          </p:spPr>
          <p:txBody>
            <a:bodyPr wrap="none">
              <a:spAutoFit/>
            </a:bodyPr>
            <a:lstStyle/>
            <a:p>
              <a:pPr marL="1657350" marR="0" lvl="3" indent="-285750">
                <a:lnSpc>
                  <a:spcPct val="150000"/>
                </a:lnSpc>
                <a:spcBef>
                  <a:spcPts val="0"/>
                </a:spcBef>
                <a:spcAft>
                  <a:spcPts val="0"/>
                </a:spcAft>
                <a:buFont typeface="Arial" panose="020B0604020202020204" pitchFamily="34" charset="0"/>
                <a:buChar char="•"/>
              </a:pPr>
              <a:r>
                <a:rPr lang="fr-FR" sz="2400" b="1" dirty="0">
                  <a:solidFill>
                    <a:schemeClr val="accent4"/>
                  </a:solidFill>
                  <a:latin typeface="Times New Roman" panose="02020603050405020304" pitchFamily="18" charset="0"/>
                  <a:ea typeface="Times New Roman" panose="02020603050405020304" pitchFamily="18" charset="0"/>
                </a:rPr>
                <a:t>Sphinx4 </a:t>
              </a:r>
              <a:r>
                <a:rPr lang="fr-FR" sz="2400" b="1" dirty="0" err="1">
                  <a:solidFill>
                    <a:schemeClr val="accent4"/>
                  </a:solidFill>
                  <a:latin typeface="Times New Roman" panose="02020603050405020304" pitchFamily="18" charset="0"/>
                  <a:ea typeface="Times New Roman" panose="02020603050405020304" pitchFamily="18" charset="0"/>
                </a:rPr>
                <a:t>có</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thể</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làm</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việc</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độc</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lập</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với</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người</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nói</a:t>
              </a:r>
              <a:endParaRPr lang="en-US" sz="2400" dirty="0">
                <a:solidFill>
                  <a:schemeClr val="accent4"/>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374488" y="2516452"/>
              <a:ext cx="6357831" cy="579967"/>
            </a:xfrm>
            <a:prstGeom prst="rect">
              <a:avLst/>
            </a:prstGeom>
          </p:spPr>
          <p:txBody>
            <a:bodyPr wrap="none">
              <a:spAutoFit/>
            </a:bodyPr>
            <a:lstStyle/>
            <a:p>
              <a:pPr marL="1657350" marR="0" lvl="3" indent="-285750">
                <a:lnSpc>
                  <a:spcPct val="150000"/>
                </a:lnSpc>
                <a:spcBef>
                  <a:spcPts val="0"/>
                </a:spcBef>
                <a:spcAft>
                  <a:spcPts val="0"/>
                </a:spcAft>
                <a:buFont typeface="Arial" panose="020B0604020202020204" pitchFamily="34" charset="0"/>
                <a:buChar char="•"/>
              </a:pPr>
              <a:r>
                <a:rPr lang="fr-FR" sz="2400" b="1" dirty="0">
                  <a:solidFill>
                    <a:schemeClr val="accent4"/>
                  </a:solidFill>
                  <a:latin typeface="Times New Roman" panose="02020603050405020304" pitchFamily="18" charset="0"/>
                  <a:ea typeface="Times New Roman" panose="02020603050405020304" pitchFamily="18" charset="0"/>
                </a:rPr>
                <a:t>Sphinx4 là </a:t>
              </a:r>
              <a:r>
                <a:rPr lang="fr-FR" sz="2400" b="1" dirty="0" err="1">
                  <a:solidFill>
                    <a:schemeClr val="accent4"/>
                  </a:solidFill>
                  <a:latin typeface="Times New Roman" panose="02020603050405020304" pitchFamily="18" charset="0"/>
                  <a:ea typeface="Times New Roman" panose="02020603050405020304" pitchFamily="18" charset="0"/>
                </a:rPr>
                <a:t>hệ</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thống</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mã</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nguồn</a:t>
              </a:r>
              <a:r>
                <a:rPr lang="fr-FR" sz="2400" b="1" dirty="0">
                  <a:solidFill>
                    <a:schemeClr val="accent4"/>
                  </a:solidFill>
                  <a:latin typeface="Times New Roman" panose="02020603050405020304" pitchFamily="18" charset="0"/>
                  <a:ea typeface="Times New Roman" panose="02020603050405020304" pitchFamily="18" charset="0"/>
                </a:rPr>
                <a:t> </a:t>
              </a:r>
              <a:r>
                <a:rPr lang="fr-FR" sz="2400" b="1" dirty="0" err="1">
                  <a:solidFill>
                    <a:schemeClr val="accent4"/>
                  </a:solidFill>
                  <a:latin typeface="Times New Roman" panose="02020603050405020304" pitchFamily="18" charset="0"/>
                  <a:ea typeface="Times New Roman" panose="02020603050405020304" pitchFamily="18" charset="0"/>
                </a:rPr>
                <a:t>mở</a:t>
              </a:r>
              <a:endParaRPr lang="en-US" sz="2400" dirty="0">
                <a:solidFill>
                  <a:schemeClr val="accent4"/>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35244678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423496"/>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lvl="2" indent="0">
              <a:buNone/>
              <a:defRPr/>
            </a:pPr>
            <a:r>
              <a:rPr lang="fr-FR" sz="2800" b="1" dirty="0" err="1">
                <a:solidFill>
                  <a:schemeClr val="accent4"/>
                </a:solidFill>
              </a:rPr>
              <a:t>Nhược</a:t>
            </a:r>
            <a:r>
              <a:rPr lang="fr-FR" sz="2800" b="1" dirty="0">
                <a:solidFill>
                  <a:schemeClr val="accent4"/>
                </a:solidFill>
              </a:rPr>
              <a:t> </a:t>
            </a:r>
            <a:r>
              <a:rPr lang="fr-FR" sz="2800" b="1" dirty="0" err="1" smtClean="0">
                <a:solidFill>
                  <a:schemeClr val="accent4"/>
                </a:solidFill>
              </a:rPr>
              <a:t>điểm</a:t>
            </a:r>
            <a:r>
              <a:rPr lang="en-US" sz="2800" b="1" i="1" kern="0" dirty="0">
                <a:solidFill>
                  <a:schemeClr val="accent4"/>
                </a:solidFill>
              </a:rPr>
              <a:t> </a:t>
            </a:r>
            <a:r>
              <a:rPr lang="en-US" sz="2800" b="1" i="1" kern="0" dirty="0" smtClean="0">
                <a:solidFill>
                  <a:schemeClr val="accent4"/>
                </a:solidFill>
              </a:rPr>
              <a:t>CMU SPHINX</a:t>
            </a:r>
            <a:endParaRPr lang="en-US" sz="2800" dirty="0">
              <a:solidFill>
                <a:schemeClr val="accent4"/>
              </a:solidFill>
            </a:endParaRPr>
          </a:p>
        </p:txBody>
      </p:sp>
      <p:sp>
        <p:nvSpPr>
          <p:cNvPr id="3" name="Rectangle 2"/>
          <p:cNvSpPr/>
          <p:nvPr/>
        </p:nvSpPr>
        <p:spPr>
          <a:xfrm>
            <a:off x="517525" y="1221939"/>
            <a:ext cx="6096000" cy="2862322"/>
          </a:xfrm>
          <a:prstGeom prst="rect">
            <a:avLst/>
          </a:prstGeom>
        </p:spPr>
        <p:txBody>
          <a:bodyPr>
            <a:spAutoFit/>
          </a:bodyPr>
          <a:lstStyle/>
          <a:p>
            <a:pPr indent="457200" algn="just">
              <a:lnSpc>
                <a:spcPct val="150000"/>
              </a:lnSpc>
            </a:pPr>
            <a:r>
              <a:rPr lang="fr-FR" sz="2000" dirty="0" smtClean="0">
                <a:solidFill>
                  <a:schemeClr val="accent4"/>
                </a:solidFill>
                <a:latin typeface="Times New Roman" panose="02020603050405020304" pitchFamily="18" charset="0"/>
                <a:ea typeface="Times New Roman" panose="02020603050405020304" pitchFamily="18" charset="0"/>
              </a:rPr>
              <a:t>Sphinx4 là </a:t>
            </a:r>
            <a:r>
              <a:rPr lang="fr-FR" sz="2000" dirty="0" err="1" smtClean="0">
                <a:solidFill>
                  <a:schemeClr val="accent4"/>
                </a:solidFill>
                <a:latin typeface="Times New Roman" panose="02020603050405020304" pitchFamily="18" charset="0"/>
                <a:ea typeface="Times New Roman" panose="02020603050405020304" pitchFamily="18" charset="0"/>
              </a:rPr>
              <a:t>một</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hệ</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thống</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mã</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nguồn</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mở</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vì</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vậy</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nó</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không</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phải</a:t>
            </a:r>
            <a:r>
              <a:rPr lang="fr-FR" sz="2000" dirty="0" smtClean="0">
                <a:solidFill>
                  <a:schemeClr val="accent4"/>
                </a:solidFill>
                <a:latin typeface="Times New Roman" panose="02020603050405020304" pitchFamily="18" charset="0"/>
                <a:ea typeface="Times New Roman" panose="02020603050405020304" pitchFamily="18" charset="0"/>
              </a:rPr>
              <a:t> là </a:t>
            </a:r>
            <a:r>
              <a:rPr lang="fr-FR" sz="2000" dirty="0" err="1" smtClean="0">
                <a:solidFill>
                  <a:schemeClr val="accent4"/>
                </a:solidFill>
                <a:latin typeface="Times New Roman" panose="02020603050405020304" pitchFamily="18" charset="0"/>
                <a:ea typeface="Times New Roman" panose="02020603050405020304" pitchFamily="18" charset="0"/>
              </a:rPr>
              <a:t>hệ</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thống</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chuẩn</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mà</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có</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thể</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dễ</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dang</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đươc</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thực</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thi</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nó</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bao</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gồm</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một</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loạt</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các</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gói</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mà</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người</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sử</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dụng</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cần</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phải</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cấu</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hình</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để</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chạy</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hệ</a:t>
            </a:r>
            <a:r>
              <a:rPr lang="fr-FR" sz="2000" dirty="0" smtClean="0">
                <a:solidFill>
                  <a:schemeClr val="accent4"/>
                </a:solidFill>
                <a:latin typeface="Times New Roman" panose="02020603050405020304" pitchFamily="18" charset="0"/>
                <a:ea typeface="Times New Roman" panose="02020603050405020304" pitchFamily="18" charset="0"/>
              </a:rPr>
              <a:t> </a:t>
            </a:r>
            <a:r>
              <a:rPr lang="fr-FR" sz="2000" dirty="0" err="1" smtClean="0">
                <a:solidFill>
                  <a:schemeClr val="accent4"/>
                </a:solidFill>
                <a:latin typeface="Times New Roman" panose="02020603050405020304" pitchFamily="18" charset="0"/>
                <a:ea typeface="Times New Roman" panose="02020603050405020304" pitchFamily="18" charset="0"/>
              </a:rPr>
              <a:t>thống</a:t>
            </a:r>
            <a:r>
              <a:rPr lang="fr-FR" sz="2000" dirty="0" smtClean="0">
                <a:solidFill>
                  <a:schemeClr val="accent4"/>
                </a:solidFill>
                <a:latin typeface="Times New Roman" panose="02020603050405020304" pitchFamily="18" charset="0"/>
                <a:ea typeface="Times New Roman" panose="02020603050405020304" pitchFamily="18" charset="0"/>
              </a:rPr>
              <a:t>.</a:t>
            </a:r>
            <a:endParaRPr lang="en-US" sz="2000" dirty="0" smtClean="0">
              <a:solidFill>
                <a:schemeClr val="accent4"/>
              </a:solidFill>
              <a:latin typeface="Times New Roman" panose="02020603050405020304" pitchFamily="18" charset="0"/>
              <a:ea typeface="Times New Roman" panose="02020603050405020304" pitchFamily="18" charset="0"/>
            </a:endParaRPr>
          </a:p>
          <a:p>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Bên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cạnh</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đó</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Sphinx4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vẫn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tồn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tại</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một</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số</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lỗi</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mà</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chúng</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ta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cần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phải</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khắc</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phục</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nếu</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chúng</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ta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muốn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phát</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triển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một</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công</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cụ</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nhận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dạng</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giọng</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nói</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dựa</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trên</a:t>
            </a:r>
            <a:r>
              <a:rPr lang="fr-FR" sz="2000" dirty="0" smtClean="0">
                <a:solidFill>
                  <a:schemeClr val="accent4"/>
                </a:solidFill>
                <a:latin typeface="Cambria" panose="02040503050406030204" pitchFamily="18" charset="0"/>
                <a:ea typeface="Calibri" panose="020F0502020204030204" pitchFamily="34" charset="0"/>
                <a:cs typeface="Times New Roman" panose="02020603050405020304" pitchFamily="18" charset="0"/>
              </a:rPr>
              <a:t> Sphinx4. </a:t>
            </a:r>
            <a:endParaRPr lang="en-US" sz="2000" dirty="0">
              <a:solidFill>
                <a:schemeClr val="accent4"/>
              </a:solidFill>
            </a:endParaRPr>
          </a:p>
        </p:txBody>
      </p:sp>
      <p:sp>
        <p:nvSpPr>
          <p:cNvPr id="4" name="Rectangle 3"/>
          <p:cNvSpPr/>
          <p:nvPr/>
        </p:nvSpPr>
        <p:spPr>
          <a:xfrm>
            <a:off x="517525" y="4084261"/>
            <a:ext cx="6096000" cy="1631216"/>
          </a:xfrm>
          <a:prstGeom prst="rect">
            <a:avLst/>
          </a:prstGeom>
        </p:spPr>
        <p:txBody>
          <a:bodyPr>
            <a:spAutoFit/>
          </a:bodyPr>
          <a:lstStyle/>
          <a:p>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Bởi</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vì</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không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có</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nhiều</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tài</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liệu</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hướng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dẫn</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chi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tiết</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về</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kiến</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trúc</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của</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Sphinx4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và</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cách</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mà</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hệ</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thống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làm</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việc</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Vì</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vậy</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chúng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ta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vẫn</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còn</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hiểu</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biết</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mơ</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hồ</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về</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nó</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và</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chính</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vì</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thế</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chúng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ta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có</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thể</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gặp</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phải</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những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lỗi</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bất</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ngờ</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trong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quá</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trình</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sử</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a:t>
            </a:r>
            <a:r>
              <a:rPr lang="fr-FR" sz="2000" dirty="0" err="1">
                <a:solidFill>
                  <a:schemeClr val="accent4"/>
                </a:solidFill>
                <a:latin typeface="Cambria" panose="02040503050406030204" pitchFamily="18" charset="0"/>
                <a:ea typeface="Calibri" panose="020F0502020204030204" pitchFamily="34" charset="0"/>
                <a:cs typeface="Times New Roman" panose="02020603050405020304" pitchFamily="18" charset="0"/>
              </a:rPr>
              <a:t>dụng</a:t>
            </a:r>
            <a:r>
              <a:rPr lang="fr-FR" sz="2000" dirty="0">
                <a:solidFill>
                  <a:schemeClr val="accent4"/>
                </a:solidFill>
                <a:latin typeface="Cambria" panose="02040503050406030204" pitchFamily="18" charset="0"/>
                <a:ea typeface="Calibri" panose="020F0502020204030204" pitchFamily="34" charset="0"/>
                <a:cs typeface="Times New Roman" panose="02020603050405020304" pitchFamily="18" charset="0"/>
              </a:rPr>
              <a:t> [10].</a:t>
            </a:r>
            <a:endParaRPr lang="en-US" sz="2000" dirty="0">
              <a:solidFill>
                <a:schemeClr val="accent4"/>
              </a:solidFill>
            </a:endParaRPr>
          </a:p>
        </p:txBody>
      </p:sp>
    </p:spTree>
    <p:extLst>
      <p:ext uri="{BB962C8B-B14F-4D97-AF65-F5344CB8AC3E}">
        <p14:creationId xmlns:p14="http://schemas.microsoft.com/office/powerpoint/2010/main" val="230080121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Giới</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Thiệu</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Ứng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Dụng</a:t>
            </a:r>
            <a:endParaRPr lang="en-US" sz="3200" b="1" i="1" kern="0" dirty="0">
              <a:solidFill>
                <a:schemeClr val="accent5">
                  <a:lumMod val="20000"/>
                  <a:lumOff val="80000"/>
                </a:schemeClr>
              </a:solidFill>
            </a:endParaRPr>
          </a:p>
        </p:txBody>
      </p:sp>
      <p:sp>
        <p:nvSpPr>
          <p:cNvPr id="3" name="Rectangle 2"/>
          <p:cNvSpPr/>
          <p:nvPr/>
        </p:nvSpPr>
        <p:spPr>
          <a:xfrm>
            <a:off x="744416" y="1057145"/>
            <a:ext cx="11248292" cy="2677656"/>
          </a:xfrm>
          <a:prstGeom prst="rect">
            <a:avLst/>
          </a:prstGeom>
        </p:spPr>
        <p:txBody>
          <a:bodyPr wrap="square">
            <a:spAutoFit/>
          </a:bodyPr>
          <a:lstStyle/>
          <a:p>
            <a:r>
              <a:rPr lang="vi-VN" sz="2800" dirty="0">
                <a:solidFill>
                  <a:schemeClr val="accent4"/>
                </a:solidFill>
                <a:latin typeface="Times New Roman" panose="02020603050405020304" pitchFamily="18" charset="0"/>
                <a:ea typeface="Calibri" panose="020F0502020204030204" pitchFamily="34" charset="0"/>
              </a:rPr>
              <a:t>Hiện tại trên thi trường có rất nhiều dòng game dành trẻ em, chủ yếu là dòng game xác nhận hình ảnh, giúp trẻ nhận biết, thông qua việc nhìn hình ảnh và âm thanh để xác nhận đối tượng. Ứng dụng demo mà chúng em thực hiện nhằm mang đến một hành động khác của trẻ em là giọng nói, giúp các em chủ động nói và nhận dạng vật thông qua phát âm </a:t>
            </a:r>
            <a:r>
              <a:rPr lang="vi-VN" sz="2800" dirty="0" smtClean="0">
                <a:solidFill>
                  <a:schemeClr val="accent4"/>
                </a:solidFill>
                <a:latin typeface="Times New Roman" panose="02020603050405020304" pitchFamily="18" charset="0"/>
                <a:ea typeface="Calibri" panose="020F0502020204030204" pitchFamily="34" charset="0"/>
              </a:rPr>
              <a:t>từ</a:t>
            </a:r>
            <a:r>
              <a:rPr lang="en-US" sz="2800" dirty="0" smtClean="0">
                <a:solidFill>
                  <a:schemeClr val="accent4"/>
                </a:solidFill>
                <a:latin typeface="Times New Roman" panose="02020603050405020304" pitchFamily="18" charset="0"/>
                <a:ea typeface="Calibri" panose="020F0502020204030204" pitchFamily="34" charset="0"/>
              </a:rPr>
              <a:t>.</a:t>
            </a:r>
          </a:p>
          <a:p>
            <a:r>
              <a:rPr lang="vi-VN" sz="2800" dirty="0" smtClean="0">
                <a:solidFill>
                  <a:schemeClr val="accent4"/>
                </a:solidFill>
                <a:latin typeface="Times New Roman" panose="02020603050405020304" pitchFamily="18" charset="0"/>
                <a:ea typeface="Calibri" panose="020F0502020204030204" pitchFamily="34" charset="0"/>
              </a:rPr>
              <a:t> </a:t>
            </a:r>
            <a:endParaRPr lang="en-US" sz="2800" dirty="0">
              <a:solidFill>
                <a:schemeClr val="accent4"/>
              </a:solidFill>
            </a:endParaRPr>
          </a:p>
        </p:txBody>
      </p:sp>
    </p:spTree>
    <p:extLst>
      <p:ext uri="{BB962C8B-B14F-4D97-AF65-F5344CB8AC3E}">
        <p14:creationId xmlns:p14="http://schemas.microsoft.com/office/powerpoint/2010/main" val="67154483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Cấu</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trúc</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ứng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dụng</a:t>
            </a:r>
            <a:endParaRPr lang="en-US" sz="3200" b="1" i="1" kern="0" dirty="0">
              <a:solidFill>
                <a:schemeClr val="accent5">
                  <a:lumMod val="20000"/>
                  <a:lumOff val="80000"/>
                </a:schemeClr>
              </a:solidFill>
            </a:endParaRPr>
          </a:p>
        </p:txBody>
      </p:sp>
      <p:pic>
        <p:nvPicPr>
          <p:cNvPr id="3" name="Picture 2" descr="H:\hoc tap\baocaokhoaluancuoicung\anh\new\sodo.png"/>
          <p:cNvPicPr/>
          <p:nvPr/>
        </p:nvPicPr>
        <p:blipFill>
          <a:blip r:embed="rId3">
            <a:extLst>
              <a:ext uri="{28A0092B-C50C-407E-A947-70E740481C1C}">
                <a14:useLocalDpi xmlns:a14="http://schemas.microsoft.com/office/drawing/2010/main" val="0"/>
              </a:ext>
            </a:extLst>
          </a:blip>
          <a:srcRect/>
          <a:stretch>
            <a:fillRect/>
          </a:stretch>
        </p:blipFill>
        <p:spPr bwMode="auto">
          <a:xfrm>
            <a:off x="801369" y="1217905"/>
            <a:ext cx="10329691" cy="4268495"/>
          </a:xfrm>
          <a:prstGeom prst="rect">
            <a:avLst/>
          </a:prstGeom>
          <a:noFill/>
          <a:ln>
            <a:noFill/>
          </a:ln>
        </p:spPr>
      </p:pic>
    </p:spTree>
    <p:extLst>
      <p:ext uri="{BB962C8B-B14F-4D97-AF65-F5344CB8AC3E}">
        <p14:creationId xmlns:p14="http://schemas.microsoft.com/office/powerpoint/2010/main" val="227665301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Tổng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Quan</a:t>
            </a:r>
            <a:endParaRPr lang="en-US" sz="3200" b="1" i="1" kern="0" dirty="0">
              <a:solidFill>
                <a:schemeClr val="accent5">
                  <a:lumMod val="20000"/>
                  <a:lumOff val="80000"/>
                </a:schemeClr>
              </a:solidFill>
            </a:endParaRPr>
          </a:p>
        </p:txBody>
      </p:sp>
    </p:spTree>
    <p:extLst>
      <p:ext uri="{BB962C8B-B14F-4D97-AF65-F5344CB8AC3E}">
        <p14:creationId xmlns:p14="http://schemas.microsoft.com/office/powerpoint/2010/main" val="3987384494"/>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83284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Xây</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dựng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dữ</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liệu</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cho</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ứng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dụng</a:t>
            </a:r>
            <a:r>
              <a:rPr lang="en-US" sz="3200" b="1" i="1" kern="0" dirty="0" smtClean="0">
                <a:solidFill>
                  <a:schemeClr val="accent5">
                    <a:lumMod val="20000"/>
                    <a:lumOff val="80000"/>
                  </a:schemeClr>
                </a:solidFill>
              </a:rPr>
              <a:t> </a:t>
            </a:r>
          </a:p>
          <a:p>
            <a:pPr marL="0" indent="0" eaLnBrk="1" hangingPunct="1">
              <a:buFont typeface="Wingdings" pitchFamily="2" charset="2"/>
              <a:buNone/>
              <a:defRPr/>
            </a:pPr>
            <a:endParaRPr lang="en-US" sz="3200" b="1" i="1" kern="0" dirty="0">
              <a:solidFill>
                <a:schemeClr val="accent5">
                  <a:lumMod val="20000"/>
                  <a:lumOff val="80000"/>
                </a:schemeClr>
              </a:solidFill>
            </a:endParaRPr>
          </a:p>
        </p:txBody>
      </p:sp>
      <p:sp>
        <p:nvSpPr>
          <p:cNvPr id="5" name="TextBox 4"/>
          <p:cNvSpPr txBox="1"/>
          <p:nvPr/>
        </p:nvSpPr>
        <p:spPr>
          <a:xfrm>
            <a:off x="517525" y="703385"/>
            <a:ext cx="11404844" cy="1569660"/>
          </a:xfrm>
          <a:prstGeom prst="rect">
            <a:avLst/>
          </a:prstGeom>
          <a:noFill/>
        </p:spPr>
        <p:txBody>
          <a:bodyPr wrap="square" rtlCol="0">
            <a:spAutoFit/>
          </a:bodyPr>
          <a:lstStyle/>
          <a:p>
            <a:r>
              <a:rPr lang="en-US" sz="2400" dirty="0" smtClean="0">
                <a:solidFill>
                  <a:schemeClr val="accent4"/>
                </a:solidFill>
              </a:rPr>
              <a:t> 1. </a:t>
            </a:r>
            <a:r>
              <a:rPr lang="en-US" sz="2400" dirty="0" err="1" smtClean="0">
                <a:solidFill>
                  <a:schemeClr val="accent4"/>
                </a:solidFill>
              </a:rPr>
              <a:t>Xây</a:t>
            </a:r>
            <a:r>
              <a:rPr lang="en-US" sz="2400" dirty="0" smtClean="0">
                <a:solidFill>
                  <a:schemeClr val="accent4"/>
                </a:solidFill>
              </a:rPr>
              <a:t> </a:t>
            </a:r>
            <a:r>
              <a:rPr lang="en-US" sz="2400" dirty="0" err="1" smtClean="0">
                <a:solidFill>
                  <a:schemeClr val="accent4"/>
                </a:solidFill>
              </a:rPr>
              <a:t>dựng</a:t>
            </a:r>
            <a:r>
              <a:rPr lang="en-US" sz="2400" dirty="0" smtClean="0">
                <a:solidFill>
                  <a:schemeClr val="accent4"/>
                </a:solidFill>
              </a:rPr>
              <a:t>  </a:t>
            </a:r>
            <a:r>
              <a:rPr lang="en-US" sz="2400" dirty="0" err="1" smtClean="0">
                <a:solidFill>
                  <a:schemeClr val="accent4"/>
                </a:solidFill>
              </a:rPr>
              <a:t>bộ</a:t>
            </a:r>
            <a:r>
              <a:rPr lang="en-US" sz="2400" dirty="0" smtClean="0">
                <a:solidFill>
                  <a:schemeClr val="accent4"/>
                </a:solidFill>
              </a:rPr>
              <a:t> </a:t>
            </a:r>
            <a:r>
              <a:rPr lang="en-US" sz="2400" dirty="0" err="1" smtClean="0">
                <a:solidFill>
                  <a:schemeClr val="accent4"/>
                </a:solidFill>
              </a:rPr>
              <a:t>từ</a:t>
            </a:r>
            <a:r>
              <a:rPr lang="en-US" sz="2400" dirty="0" smtClean="0">
                <a:solidFill>
                  <a:schemeClr val="accent4"/>
                </a:solidFill>
              </a:rPr>
              <a:t> </a:t>
            </a:r>
            <a:r>
              <a:rPr lang="en-US" sz="2400" dirty="0" err="1" smtClean="0">
                <a:solidFill>
                  <a:schemeClr val="accent4"/>
                </a:solidFill>
              </a:rPr>
              <a:t>điển</a:t>
            </a:r>
            <a:r>
              <a:rPr lang="en-US" sz="2400" dirty="0" smtClean="0">
                <a:solidFill>
                  <a:schemeClr val="accent4"/>
                </a:solidFill>
              </a:rPr>
              <a:t>  </a:t>
            </a:r>
            <a:r>
              <a:rPr lang="en-US" sz="2400" dirty="0" err="1" smtClean="0">
                <a:solidFill>
                  <a:schemeClr val="accent4"/>
                </a:solidFill>
              </a:rPr>
              <a:t>gồm</a:t>
            </a:r>
            <a:r>
              <a:rPr lang="en-US" sz="2400" dirty="0" smtClean="0">
                <a:solidFill>
                  <a:schemeClr val="accent4"/>
                </a:solidFill>
              </a:rPr>
              <a:t> 99 </a:t>
            </a:r>
            <a:r>
              <a:rPr lang="en-US" sz="2400" dirty="0" err="1" smtClean="0">
                <a:solidFill>
                  <a:schemeClr val="accent4"/>
                </a:solidFill>
              </a:rPr>
              <a:t>từ</a:t>
            </a:r>
            <a:r>
              <a:rPr lang="en-US" sz="2400" dirty="0" smtClean="0">
                <a:solidFill>
                  <a:schemeClr val="accent4"/>
                </a:solidFill>
              </a:rPr>
              <a:t> .</a:t>
            </a:r>
          </a:p>
          <a:p>
            <a:endParaRPr lang="en-US" dirty="0">
              <a:solidFill>
                <a:schemeClr val="accent4"/>
              </a:solidFill>
            </a:endParaRPr>
          </a:p>
          <a:p>
            <a:endParaRPr lang="en-US" dirty="0" smtClean="0">
              <a:solidFill>
                <a:schemeClr val="accent4"/>
              </a:solidFill>
            </a:endParaRPr>
          </a:p>
          <a:p>
            <a:endParaRPr lang="en-US" dirty="0" smtClean="0">
              <a:solidFill>
                <a:schemeClr val="accent4"/>
              </a:solidFill>
            </a:endParaRPr>
          </a:p>
          <a:p>
            <a:endParaRPr lang="en-US" dirty="0">
              <a:solidFill>
                <a:schemeClr val="accent4"/>
              </a:solidFill>
            </a:endParaRPr>
          </a:p>
        </p:txBody>
      </p:sp>
      <p:sp>
        <p:nvSpPr>
          <p:cNvPr id="6" name="Text Box 130"/>
          <p:cNvSpPr txBox="1">
            <a:spLocks noChangeArrowheads="1"/>
          </p:cNvSpPr>
          <p:nvPr/>
        </p:nvSpPr>
        <p:spPr bwMode="auto">
          <a:xfrm>
            <a:off x="1946886" y="1160585"/>
            <a:ext cx="5809273" cy="439615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cas    k as</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ly     l y</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now    n ow</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noofi  ng oof i </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vis    v is</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xerng  x er ngz</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xoo    x oo</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duf    d uf</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ghees  g ees</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600" dirty="0">
                <a:effectLst/>
                <a:latin typeface="Cambria" panose="02040503050406030204" pitchFamily="18" charset="0"/>
                <a:ea typeface="Calibri" panose="020F0502020204030204" pitchFamily="34" charset="0"/>
                <a:cs typeface="Times New Roman" panose="02020603050405020304" pitchFamily="18" charset="0"/>
              </a:rPr>
              <a:t>bi	   b </a:t>
            </a:r>
            <a:r>
              <a:rPr lang="vi-VN" sz="1600" dirty="0" smtClean="0">
                <a:effectLst/>
                <a:latin typeface="Cambria" panose="02040503050406030204" pitchFamily="18" charset="0"/>
                <a:ea typeface="Calibri" panose="020F0502020204030204" pitchFamily="34" charset="0"/>
                <a:cs typeface="Times New Roman" panose="02020603050405020304" pitchFamily="18" charset="0"/>
              </a:rPr>
              <a:t>i</a:t>
            </a:r>
            <a:endParaRPr lang="en-US" sz="1600"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505714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4433" y="159727"/>
            <a:ext cx="584810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Xây</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dựng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dữ</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liệu</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cho</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ứng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dụng</a:t>
            </a:r>
            <a:r>
              <a:rPr lang="en-US" sz="3200" b="1" i="1" kern="0" dirty="0">
                <a:solidFill>
                  <a:schemeClr val="accent5">
                    <a:lumMod val="20000"/>
                    <a:lumOff val="80000"/>
                  </a:schemeClr>
                </a:solidFill>
              </a:rPr>
              <a:t> </a:t>
            </a:r>
          </a:p>
        </p:txBody>
      </p:sp>
      <p:sp>
        <p:nvSpPr>
          <p:cNvPr id="3" name="Rectangle 2"/>
          <p:cNvSpPr/>
          <p:nvPr/>
        </p:nvSpPr>
        <p:spPr>
          <a:xfrm>
            <a:off x="-517419" y="810602"/>
            <a:ext cx="5546619" cy="553998"/>
          </a:xfrm>
          <a:prstGeom prst="rect">
            <a:avLst/>
          </a:prstGeom>
        </p:spPr>
        <p:txBody>
          <a:bodyPr wrap="square">
            <a:spAutoFit/>
          </a:bodyPr>
          <a:lstStyle/>
          <a:p>
            <a:pPr marR="0" lvl="2">
              <a:lnSpc>
                <a:spcPct val="150000"/>
              </a:lnSpc>
              <a:spcBef>
                <a:spcPts val="0"/>
              </a:spcBef>
              <a:spcAft>
                <a:spcPts val="0"/>
              </a:spcAft>
            </a:pPr>
            <a:r>
              <a:rPr lang="fr-FR" sz="2000" b="1" dirty="0" smtClean="0">
                <a:solidFill>
                  <a:schemeClr val="accent4"/>
                </a:solidFill>
                <a:latin typeface="Times New Roman" panose="02020603050405020304" pitchFamily="18" charset="0"/>
                <a:ea typeface="Times New Roman" panose="02020603050405020304" pitchFamily="18" charset="0"/>
              </a:rPr>
              <a:t>2. </a:t>
            </a:r>
            <a:r>
              <a:rPr lang="fr-FR" sz="2000" b="1" dirty="0" err="1" smtClean="0">
                <a:solidFill>
                  <a:schemeClr val="accent4"/>
                </a:solidFill>
                <a:latin typeface="Times New Roman" panose="02020603050405020304" pitchFamily="18" charset="0"/>
                <a:ea typeface="Times New Roman" panose="02020603050405020304" pitchFamily="18" charset="0"/>
              </a:rPr>
              <a:t>Xây</a:t>
            </a:r>
            <a:r>
              <a:rPr lang="fr-FR" sz="2000" b="1" dirty="0" smtClean="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dựng</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mô</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hình</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ngôn</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ngữ</a:t>
            </a:r>
            <a:endParaRPr lang="en-US" sz="2000" dirty="0">
              <a:solidFill>
                <a:schemeClr val="accent4"/>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678228" y="1364600"/>
            <a:ext cx="4312399" cy="553998"/>
          </a:xfrm>
          <a:prstGeom prst="rect">
            <a:avLst/>
          </a:prstGeom>
        </p:spPr>
        <p:txBody>
          <a:bodyPr wrap="none">
            <a:spAutoFit/>
          </a:bodyPr>
          <a:lstStyle/>
          <a:p>
            <a:pPr marR="0" lvl="3">
              <a:lnSpc>
                <a:spcPct val="150000"/>
              </a:lnSpc>
              <a:spcBef>
                <a:spcPts val="0"/>
              </a:spcBef>
              <a:spcAft>
                <a:spcPts val="0"/>
              </a:spcAft>
            </a:pPr>
            <a:r>
              <a:rPr lang="en-US" sz="2000" b="1" dirty="0" err="1">
                <a:solidFill>
                  <a:schemeClr val="accent4"/>
                </a:solidFill>
                <a:latin typeface="Times New Roman" panose="02020603050405020304" pitchFamily="18" charset="0"/>
                <a:ea typeface="Times New Roman" panose="02020603050405020304" pitchFamily="18" charset="0"/>
              </a:rPr>
              <a:t>Chuẩn</a:t>
            </a:r>
            <a:r>
              <a:rPr lang="en-US" sz="2000" b="1" dirty="0">
                <a:solidFill>
                  <a:schemeClr val="accent4"/>
                </a:solidFill>
                <a:latin typeface="Times New Roman" panose="02020603050405020304" pitchFamily="18" charset="0"/>
                <a:ea typeface="Times New Roman" panose="02020603050405020304" pitchFamily="18" charset="0"/>
              </a:rPr>
              <a:t> </a:t>
            </a:r>
            <a:r>
              <a:rPr lang="en-US" sz="2000" b="1" dirty="0" err="1">
                <a:solidFill>
                  <a:schemeClr val="accent4"/>
                </a:solidFill>
                <a:latin typeface="Times New Roman" panose="02020603050405020304" pitchFamily="18" charset="0"/>
                <a:ea typeface="Times New Roman" panose="02020603050405020304" pitchFamily="18" charset="0"/>
              </a:rPr>
              <a:t>bị</a:t>
            </a:r>
            <a:r>
              <a:rPr lang="en-US" sz="2000" b="1" dirty="0">
                <a:solidFill>
                  <a:schemeClr val="accent4"/>
                </a:solidFill>
                <a:latin typeface="Times New Roman" panose="02020603050405020304" pitchFamily="18" charset="0"/>
                <a:ea typeface="Times New Roman" panose="02020603050405020304" pitchFamily="18" charset="0"/>
              </a:rPr>
              <a:t> </a:t>
            </a:r>
            <a:r>
              <a:rPr lang="en-US" sz="2000" b="1" dirty="0" err="1">
                <a:solidFill>
                  <a:schemeClr val="accent4"/>
                </a:solidFill>
                <a:latin typeface="Times New Roman" panose="02020603050405020304" pitchFamily="18" charset="0"/>
                <a:ea typeface="Times New Roman" panose="02020603050405020304" pitchFamily="18" charset="0"/>
              </a:rPr>
              <a:t>tập</a:t>
            </a:r>
            <a:r>
              <a:rPr lang="en-US" sz="2000" b="1" dirty="0">
                <a:solidFill>
                  <a:schemeClr val="accent4"/>
                </a:solidFill>
                <a:latin typeface="Times New Roman" panose="02020603050405020304" pitchFamily="18" charset="0"/>
                <a:ea typeface="Times New Roman" panose="02020603050405020304" pitchFamily="18" charset="0"/>
              </a:rPr>
              <a:t> tin </a:t>
            </a:r>
            <a:r>
              <a:rPr lang="en-US" sz="2000" b="1" dirty="0" err="1">
                <a:solidFill>
                  <a:schemeClr val="accent4"/>
                </a:solidFill>
                <a:latin typeface="Times New Roman" panose="02020603050405020304" pitchFamily="18" charset="0"/>
                <a:ea typeface="Times New Roman" panose="02020603050405020304" pitchFamily="18" charset="0"/>
              </a:rPr>
              <a:t>văn</a:t>
            </a:r>
            <a:r>
              <a:rPr lang="en-US" sz="2000" b="1" dirty="0">
                <a:solidFill>
                  <a:schemeClr val="accent4"/>
                </a:solidFill>
                <a:latin typeface="Times New Roman" panose="02020603050405020304" pitchFamily="18" charset="0"/>
                <a:ea typeface="Times New Roman" panose="02020603050405020304" pitchFamily="18" charset="0"/>
              </a:rPr>
              <a:t> </a:t>
            </a:r>
            <a:r>
              <a:rPr lang="en-US" sz="2000" b="1" dirty="0" err="1">
                <a:solidFill>
                  <a:schemeClr val="accent4"/>
                </a:solidFill>
                <a:latin typeface="Times New Roman" panose="02020603050405020304" pitchFamily="18" charset="0"/>
                <a:ea typeface="Times New Roman" panose="02020603050405020304" pitchFamily="18" charset="0"/>
              </a:rPr>
              <a:t>bản</a:t>
            </a:r>
            <a:endParaRPr lang="en-US" sz="2000" dirty="0">
              <a:solidFill>
                <a:schemeClr val="accent4"/>
              </a:solidFill>
              <a:effectLst/>
              <a:latin typeface="Times New Roman" panose="02020603050405020304" pitchFamily="18" charset="0"/>
              <a:ea typeface="Times New Roman" panose="02020603050405020304" pitchFamily="18" charset="0"/>
            </a:endParaRPr>
          </a:p>
        </p:txBody>
      </p:sp>
      <p:sp>
        <p:nvSpPr>
          <p:cNvPr id="5" name="Text Box 128"/>
          <p:cNvSpPr txBox="1">
            <a:spLocks noChangeArrowheads="1"/>
          </p:cNvSpPr>
          <p:nvPr/>
        </p:nvSpPr>
        <p:spPr bwMode="auto">
          <a:xfrm>
            <a:off x="1151425" y="2279244"/>
            <a:ext cx="3578837" cy="250377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&lt;s&gt;  cas  &lt;/s&gt;</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&lt;s&gt;  ly  &lt;/s&gt;</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&lt;s&gt;  mux  &lt;/s&gt;</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&lt;s&gt;  now  &lt;/s&gt;</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&lt;s&gt;  noofi  &lt;/s&gt;</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&lt;s&gt;  vis  &lt;/s&gt;</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712602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94433" y="159727"/>
            <a:ext cx="584810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Xây</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dựng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dữ</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liệu</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cho</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ứng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dụng</a:t>
            </a:r>
            <a:r>
              <a:rPr lang="en-US" sz="3200" b="1" i="1" kern="0" dirty="0">
                <a:solidFill>
                  <a:schemeClr val="accent5">
                    <a:lumMod val="20000"/>
                    <a:lumOff val="80000"/>
                  </a:schemeClr>
                </a:solidFill>
              </a:rPr>
              <a:t> </a:t>
            </a:r>
          </a:p>
        </p:txBody>
      </p:sp>
      <p:sp>
        <p:nvSpPr>
          <p:cNvPr id="4" name="Rectangle 3"/>
          <p:cNvSpPr/>
          <p:nvPr/>
        </p:nvSpPr>
        <p:spPr>
          <a:xfrm>
            <a:off x="-517419" y="810602"/>
            <a:ext cx="5546619" cy="553998"/>
          </a:xfrm>
          <a:prstGeom prst="rect">
            <a:avLst/>
          </a:prstGeom>
        </p:spPr>
        <p:txBody>
          <a:bodyPr wrap="square">
            <a:spAutoFit/>
          </a:bodyPr>
          <a:lstStyle/>
          <a:p>
            <a:pPr marR="0" lvl="2">
              <a:lnSpc>
                <a:spcPct val="150000"/>
              </a:lnSpc>
              <a:spcBef>
                <a:spcPts val="0"/>
              </a:spcBef>
              <a:spcAft>
                <a:spcPts val="0"/>
              </a:spcAft>
            </a:pPr>
            <a:r>
              <a:rPr lang="fr-FR" sz="2000" b="1" dirty="0" smtClean="0">
                <a:solidFill>
                  <a:schemeClr val="accent4"/>
                </a:solidFill>
                <a:latin typeface="Times New Roman" panose="02020603050405020304" pitchFamily="18" charset="0"/>
                <a:ea typeface="Times New Roman" panose="02020603050405020304" pitchFamily="18" charset="0"/>
              </a:rPr>
              <a:t>2. </a:t>
            </a:r>
            <a:r>
              <a:rPr lang="fr-FR" sz="2000" b="1" dirty="0" err="1" smtClean="0">
                <a:solidFill>
                  <a:schemeClr val="accent4"/>
                </a:solidFill>
                <a:latin typeface="Times New Roman" panose="02020603050405020304" pitchFamily="18" charset="0"/>
                <a:ea typeface="Times New Roman" panose="02020603050405020304" pitchFamily="18" charset="0"/>
              </a:rPr>
              <a:t>Xây</a:t>
            </a:r>
            <a:r>
              <a:rPr lang="fr-FR" sz="2000" b="1" dirty="0" smtClean="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dựng</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mô</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hình</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ngôn</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ngữ</a:t>
            </a:r>
            <a:endParaRPr lang="en-US" sz="2000" dirty="0">
              <a:solidFill>
                <a:schemeClr val="accent4"/>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768966" y="1184478"/>
            <a:ext cx="3898824" cy="553998"/>
          </a:xfrm>
          <a:prstGeom prst="rect">
            <a:avLst/>
          </a:prstGeom>
        </p:spPr>
        <p:txBody>
          <a:bodyPr wrap="none">
            <a:spAutoFit/>
          </a:bodyPr>
          <a:lstStyle/>
          <a:p>
            <a:pPr marR="0" lvl="3">
              <a:lnSpc>
                <a:spcPct val="150000"/>
              </a:lnSpc>
              <a:spcBef>
                <a:spcPts val="0"/>
              </a:spcBef>
              <a:spcAft>
                <a:spcPts val="0"/>
              </a:spcAft>
            </a:pPr>
            <a:r>
              <a:rPr lang="en-US" sz="2000" b="1" dirty="0" err="1">
                <a:solidFill>
                  <a:schemeClr val="accent4"/>
                </a:solidFill>
                <a:latin typeface="Times New Roman" panose="02020603050405020304" pitchFamily="18" charset="0"/>
                <a:ea typeface="Times New Roman" panose="02020603050405020304" pitchFamily="18" charset="0"/>
              </a:rPr>
              <a:t>Xây</a:t>
            </a:r>
            <a:r>
              <a:rPr lang="en-US" sz="2000" b="1" dirty="0">
                <a:solidFill>
                  <a:schemeClr val="accent4"/>
                </a:solidFill>
                <a:latin typeface="Times New Roman" panose="02020603050405020304" pitchFamily="18" charset="0"/>
                <a:ea typeface="Times New Roman" panose="02020603050405020304" pitchFamily="18" charset="0"/>
              </a:rPr>
              <a:t> </a:t>
            </a:r>
            <a:r>
              <a:rPr lang="en-US" sz="2000" b="1" dirty="0" err="1">
                <a:solidFill>
                  <a:schemeClr val="accent4"/>
                </a:solidFill>
                <a:latin typeface="Times New Roman" panose="02020603050405020304" pitchFamily="18" charset="0"/>
                <a:ea typeface="Times New Roman" panose="02020603050405020304" pitchFamily="18" charset="0"/>
              </a:rPr>
              <a:t>dựng</a:t>
            </a:r>
            <a:r>
              <a:rPr lang="en-US" sz="2000" b="1" dirty="0">
                <a:solidFill>
                  <a:schemeClr val="accent4"/>
                </a:solidFill>
                <a:latin typeface="Times New Roman" panose="02020603050405020304" pitchFamily="18" charset="0"/>
                <a:ea typeface="Times New Roman" panose="02020603050405020304" pitchFamily="18" charset="0"/>
              </a:rPr>
              <a:t> </a:t>
            </a:r>
            <a:r>
              <a:rPr lang="en-US" sz="2000" b="1" dirty="0" err="1">
                <a:solidFill>
                  <a:schemeClr val="accent4"/>
                </a:solidFill>
                <a:latin typeface="Times New Roman" panose="02020603050405020304" pitchFamily="18" charset="0"/>
                <a:ea typeface="Times New Roman" panose="02020603050405020304" pitchFamily="18" charset="0"/>
              </a:rPr>
              <a:t>bộ</a:t>
            </a:r>
            <a:r>
              <a:rPr lang="en-US" sz="2000" b="1" dirty="0">
                <a:solidFill>
                  <a:schemeClr val="accent4"/>
                </a:solidFill>
                <a:latin typeface="Times New Roman" panose="02020603050405020304" pitchFamily="18" charset="0"/>
                <a:ea typeface="Times New Roman" panose="02020603050405020304" pitchFamily="18" charset="0"/>
              </a:rPr>
              <a:t> </a:t>
            </a:r>
            <a:r>
              <a:rPr lang="en-US" sz="2000" b="1" dirty="0" err="1">
                <a:solidFill>
                  <a:schemeClr val="accent4"/>
                </a:solidFill>
                <a:latin typeface="Times New Roman" panose="02020603050405020304" pitchFamily="18" charset="0"/>
                <a:ea typeface="Times New Roman" panose="02020603050405020304" pitchFamily="18" charset="0"/>
              </a:rPr>
              <a:t>từ</a:t>
            </a:r>
            <a:r>
              <a:rPr lang="en-US" sz="2000" b="1" dirty="0">
                <a:solidFill>
                  <a:schemeClr val="accent4"/>
                </a:solidFill>
                <a:latin typeface="Times New Roman" panose="02020603050405020304" pitchFamily="18" charset="0"/>
                <a:ea typeface="Times New Roman" panose="02020603050405020304" pitchFamily="18" charset="0"/>
              </a:rPr>
              <a:t> </a:t>
            </a:r>
            <a:r>
              <a:rPr lang="en-US" sz="2000" b="1" dirty="0" err="1">
                <a:solidFill>
                  <a:schemeClr val="accent4"/>
                </a:solidFill>
                <a:latin typeface="Times New Roman" panose="02020603050405020304" pitchFamily="18" charset="0"/>
                <a:ea typeface="Times New Roman" panose="02020603050405020304" pitchFamily="18" charset="0"/>
              </a:rPr>
              <a:t>vựng</a:t>
            </a:r>
            <a:endParaRPr lang="en-US" sz="2000" dirty="0">
              <a:solidFill>
                <a:schemeClr val="accent4"/>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533400" y="1738476"/>
            <a:ext cx="6096000" cy="2169825"/>
          </a:xfrm>
          <a:prstGeom prst="rect">
            <a:avLst/>
          </a:prstGeom>
        </p:spPr>
        <p:txBody>
          <a:bodyPr>
            <a:spAutoFit/>
          </a:bodyPr>
          <a:lstStyle/>
          <a:p>
            <a:pPr marL="457200" marR="0" indent="342900" algn="just">
              <a:lnSpc>
                <a:spcPct val="150000"/>
              </a:lnSpc>
              <a:spcBef>
                <a:spcPts val="0"/>
              </a:spcBef>
              <a:spcAft>
                <a:spcPts val="0"/>
              </a:spcAft>
            </a:pPr>
            <a:r>
              <a:rPr lang="en-US" dirty="0" err="1">
                <a:solidFill>
                  <a:schemeClr val="accent4"/>
                </a:solidFill>
                <a:latin typeface="Times New Roman" panose="02020603050405020304" pitchFamily="18" charset="0"/>
                <a:ea typeface="Times New Roman" panose="02020603050405020304" pitchFamily="18" charset="0"/>
              </a:rPr>
              <a:t>Tạo</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bộ</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từ</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vựng</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này</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bằng</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cách</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nhập</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các</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lệnh</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sau</a:t>
            </a:r>
            <a:r>
              <a:rPr lang="en-US" dirty="0">
                <a:solidFill>
                  <a:schemeClr val="accent4"/>
                </a:solidFill>
                <a:latin typeface="Times New Roman" panose="02020603050405020304" pitchFamily="18" charset="0"/>
                <a:ea typeface="Times New Roman" panose="02020603050405020304" pitchFamily="18" charset="0"/>
              </a:rPr>
              <a:t> </a:t>
            </a:r>
            <a:r>
              <a:rPr lang="en-US" dirty="0" err="1">
                <a:solidFill>
                  <a:schemeClr val="accent4"/>
                </a:solidFill>
                <a:latin typeface="Times New Roman" panose="02020603050405020304" pitchFamily="18" charset="0"/>
                <a:ea typeface="Times New Roman" panose="02020603050405020304" pitchFamily="18" charset="0"/>
              </a:rPr>
              <a:t>vào</a:t>
            </a:r>
            <a:r>
              <a:rPr lang="en-US" dirty="0">
                <a:solidFill>
                  <a:schemeClr val="accent4"/>
                </a:solidFill>
                <a:latin typeface="Times New Roman" panose="02020603050405020304" pitchFamily="18" charset="0"/>
                <a:ea typeface="Times New Roman" panose="02020603050405020304" pitchFamily="18" charset="0"/>
              </a:rPr>
              <a:t> terminal:</a:t>
            </a:r>
          </a:p>
          <a:p>
            <a:pPr indent="457200" algn="just">
              <a:lnSpc>
                <a:spcPct val="150000"/>
              </a:lnSpc>
            </a:pPr>
            <a:r>
              <a:rPr lang="en-US" b="1" dirty="0">
                <a:solidFill>
                  <a:schemeClr val="accent4"/>
                </a:solidFill>
                <a:latin typeface="Times New Roman" panose="02020603050405020304" pitchFamily="18" charset="0"/>
                <a:ea typeface="Times New Roman" panose="02020603050405020304" pitchFamily="18" charset="0"/>
              </a:rPr>
              <a:t>text2wfreq &lt; tuvung.txt | wfreq2vocab &gt; </a:t>
            </a:r>
            <a:r>
              <a:rPr lang="en-US" b="1" dirty="0" err="1">
                <a:solidFill>
                  <a:schemeClr val="accent4"/>
                </a:solidFill>
                <a:latin typeface="Times New Roman" panose="02020603050405020304" pitchFamily="18" charset="0"/>
                <a:ea typeface="Times New Roman" panose="02020603050405020304" pitchFamily="18" charset="0"/>
              </a:rPr>
              <a:t>tuvung.vocab</a:t>
            </a:r>
            <a:endParaRPr lang="en-US" dirty="0">
              <a:solidFill>
                <a:schemeClr val="accent4"/>
              </a:solidFill>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r>
              <a:rPr lang="en-US" b="1" dirty="0">
                <a:solidFill>
                  <a:schemeClr val="accent4"/>
                </a:solidFill>
                <a:latin typeface="Times New Roman" panose="02020603050405020304" pitchFamily="18" charset="0"/>
                <a:ea typeface="Times New Roman" panose="02020603050405020304" pitchFamily="18" charset="0"/>
              </a:rPr>
              <a:t>text2idngram -vocab </a:t>
            </a:r>
            <a:r>
              <a:rPr lang="en-US" b="1" dirty="0" err="1">
                <a:solidFill>
                  <a:schemeClr val="accent4"/>
                </a:solidFill>
                <a:latin typeface="Times New Roman" panose="02020603050405020304" pitchFamily="18" charset="0"/>
                <a:ea typeface="Times New Roman" panose="02020603050405020304" pitchFamily="18" charset="0"/>
              </a:rPr>
              <a:t>tuvung.vocab</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idngram</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tuvung.idngram</a:t>
            </a:r>
            <a:r>
              <a:rPr lang="en-US" b="1" dirty="0">
                <a:solidFill>
                  <a:schemeClr val="accent4"/>
                </a:solidFill>
                <a:latin typeface="Times New Roman" panose="02020603050405020304" pitchFamily="18" charset="0"/>
                <a:ea typeface="Times New Roman" panose="02020603050405020304" pitchFamily="18" charset="0"/>
              </a:rPr>
              <a:t> &lt; tuvung.txt</a:t>
            </a:r>
            <a:endParaRPr lang="en-US" dirty="0">
              <a:solidFill>
                <a:schemeClr val="accent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21167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94433" y="159727"/>
            <a:ext cx="584810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Xây</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dựng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dữ</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liệu</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cho</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ứng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dụng</a:t>
            </a:r>
            <a:r>
              <a:rPr lang="en-US" sz="3200" b="1" i="1" kern="0" dirty="0">
                <a:solidFill>
                  <a:schemeClr val="accent5">
                    <a:lumMod val="20000"/>
                    <a:lumOff val="80000"/>
                  </a:schemeClr>
                </a:solidFill>
              </a:rPr>
              <a:t> </a:t>
            </a:r>
          </a:p>
        </p:txBody>
      </p:sp>
      <p:sp>
        <p:nvSpPr>
          <p:cNvPr id="4" name="Rectangle 3"/>
          <p:cNvSpPr/>
          <p:nvPr/>
        </p:nvSpPr>
        <p:spPr>
          <a:xfrm>
            <a:off x="-517419" y="810602"/>
            <a:ext cx="5546619" cy="553998"/>
          </a:xfrm>
          <a:prstGeom prst="rect">
            <a:avLst/>
          </a:prstGeom>
        </p:spPr>
        <p:txBody>
          <a:bodyPr wrap="square">
            <a:spAutoFit/>
          </a:bodyPr>
          <a:lstStyle/>
          <a:p>
            <a:pPr marR="0" lvl="2">
              <a:lnSpc>
                <a:spcPct val="150000"/>
              </a:lnSpc>
              <a:spcBef>
                <a:spcPts val="0"/>
              </a:spcBef>
              <a:spcAft>
                <a:spcPts val="0"/>
              </a:spcAft>
            </a:pPr>
            <a:r>
              <a:rPr lang="fr-FR" sz="2000" b="1" dirty="0" smtClean="0">
                <a:solidFill>
                  <a:schemeClr val="accent4"/>
                </a:solidFill>
                <a:latin typeface="Times New Roman" panose="02020603050405020304" pitchFamily="18" charset="0"/>
                <a:ea typeface="Times New Roman" panose="02020603050405020304" pitchFamily="18" charset="0"/>
              </a:rPr>
              <a:t>2. </a:t>
            </a:r>
            <a:r>
              <a:rPr lang="fr-FR" sz="2000" b="1" dirty="0" err="1" smtClean="0">
                <a:solidFill>
                  <a:schemeClr val="accent4"/>
                </a:solidFill>
                <a:latin typeface="Times New Roman" panose="02020603050405020304" pitchFamily="18" charset="0"/>
                <a:ea typeface="Times New Roman" panose="02020603050405020304" pitchFamily="18" charset="0"/>
              </a:rPr>
              <a:t>Xây</a:t>
            </a:r>
            <a:r>
              <a:rPr lang="fr-FR" sz="2000" b="1" dirty="0" smtClean="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dựng</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mô</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hình</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ngôn</a:t>
            </a:r>
            <a:r>
              <a:rPr lang="fr-FR" sz="2000" b="1" dirty="0">
                <a:solidFill>
                  <a:schemeClr val="accent4"/>
                </a:solidFill>
                <a:latin typeface="Times New Roman" panose="02020603050405020304" pitchFamily="18" charset="0"/>
                <a:ea typeface="Times New Roman" panose="02020603050405020304" pitchFamily="18" charset="0"/>
              </a:rPr>
              <a:t> </a:t>
            </a:r>
            <a:r>
              <a:rPr lang="fr-FR" sz="2000" b="1" dirty="0" err="1">
                <a:solidFill>
                  <a:schemeClr val="accent4"/>
                </a:solidFill>
                <a:latin typeface="Times New Roman" panose="02020603050405020304" pitchFamily="18" charset="0"/>
                <a:ea typeface="Times New Roman" panose="02020603050405020304" pitchFamily="18" charset="0"/>
              </a:rPr>
              <a:t>ngữ</a:t>
            </a:r>
            <a:endParaRPr lang="en-US" sz="2000" dirty="0">
              <a:solidFill>
                <a:schemeClr val="accent4"/>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394433" y="1489145"/>
            <a:ext cx="11281752" cy="4001095"/>
          </a:xfrm>
          <a:prstGeom prst="rect">
            <a:avLst/>
          </a:prstGeom>
        </p:spPr>
        <p:txBody>
          <a:bodyPr wrap="square">
            <a:spAutoFit/>
          </a:bodyPr>
          <a:lstStyle/>
          <a:p>
            <a:r>
              <a:rPr lang="en-US" sz="2800" dirty="0" err="1">
                <a:solidFill>
                  <a:schemeClr val="accent4"/>
                </a:solidFill>
              </a:rPr>
              <a:t>Mô</a:t>
            </a:r>
            <a:r>
              <a:rPr lang="en-US" sz="2800" dirty="0">
                <a:solidFill>
                  <a:schemeClr val="accent4"/>
                </a:solidFill>
              </a:rPr>
              <a:t> </a:t>
            </a:r>
            <a:r>
              <a:rPr lang="en-US" sz="2800" dirty="0" err="1">
                <a:solidFill>
                  <a:schemeClr val="accent4"/>
                </a:solidFill>
              </a:rPr>
              <a:t>hình</a:t>
            </a:r>
            <a:r>
              <a:rPr lang="en-US" sz="2800" dirty="0">
                <a:solidFill>
                  <a:schemeClr val="accent4"/>
                </a:solidFill>
              </a:rPr>
              <a:t> </a:t>
            </a:r>
            <a:r>
              <a:rPr lang="en-US" sz="2800" dirty="0" err="1">
                <a:solidFill>
                  <a:schemeClr val="accent4"/>
                </a:solidFill>
              </a:rPr>
              <a:t>ngôn</a:t>
            </a:r>
            <a:r>
              <a:rPr lang="en-US" sz="2800" dirty="0">
                <a:solidFill>
                  <a:schemeClr val="accent4"/>
                </a:solidFill>
              </a:rPr>
              <a:t> </a:t>
            </a:r>
            <a:r>
              <a:rPr lang="en-US" sz="2800" dirty="0" err="1">
                <a:solidFill>
                  <a:schemeClr val="accent4"/>
                </a:solidFill>
              </a:rPr>
              <a:t>ngữ</a:t>
            </a:r>
            <a:r>
              <a:rPr lang="en-US" sz="2800" dirty="0">
                <a:solidFill>
                  <a:schemeClr val="accent4"/>
                </a:solidFill>
              </a:rPr>
              <a:t> </a:t>
            </a:r>
            <a:r>
              <a:rPr lang="en-US" sz="2800" dirty="0" err="1">
                <a:solidFill>
                  <a:schemeClr val="accent4"/>
                </a:solidFill>
              </a:rPr>
              <a:t>có</a:t>
            </a:r>
            <a:r>
              <a:rPr lang="en-US" sz="2800" dirty="0">
                <a:solidFill>
                  <a:schemeClr val="accent4"/>
                </a:solidFill>
              </a:rPr>
              <a:t> </a:t>
            </a:r>
            <a:r>
              <a:rPr lang="en-US" sz="2800" dirty="0" err="1">
                <a:solidFill>
                  <a:schemeClr val="accent4"/>
                </a:solidFill>
              </a:rPr>
              <a:t>định</a:t>
            </a:r>
            <a:r>
              <a:rPr lang="en-US" sz="2800" dirty="0">
                <a:solidFill>
                  <a:schemeClr val="accent4"/>
                </a:solidFill>
              </a:rPr>
              <a:t> </a:t>
            </a:r>
            <a:r>
              <a:rPr lang="en-US" sz="2800" dirty="0" err="1">
                <a:solidFill>
                  <a:schemeClr val="accent4"/>
                </a:solidFill>
              </a:rPr>
              <a:t>dạng</a:t>
            </a:r>
            <a:r>
              <a:rPr lang="en-US" sz="2800" dirty="0">
                <a:solidFill>
                  <a:schemeClr val="accent4"/>
                </a:solidFill>
              </a:rPr>
              <a:t> .</a:t>
            </a:r>
            <a:r>
              <a:rPr lang="en-US" sz="2800" dirty="0" err="1">
                <a:solidFill>
                  <a:schemeClr val="accent4"/>
                </a:solidFill>
              </a:rPr>
              <a:t>arpa</a:t>
            </a:r>
            <a:r>
              <a:rPr lang="en-US" sz="2800" dirty="0">
                <a:solidFill>
                  <a:schemeClr val="accent4"/>
                </a:solidFill>
              </a:rPr>
              <a:t>. </a:t>
            </a:r>
            <a:r>
              <a:rPr lang="en-US" sz="2800" dirty="0" err="1">
                <a:solidFill>
                  <a:schemeClr val="accent4"/>
                </a:solidFill>
              </a:rPr>
              <a:t>Để</a:t>
            </a:r>
            <a:r>
              <a:rPr lang="en-US" sz="2800" dirty="0">
                <a:solidFill>
                  <a:schemeClr val="accent4"/>
                </a:solidFill>
              </a:rPr>
              <a:t> </a:t>
            </a:r>
            <a:r>
              <a:rPr lang="en-US" sz="2800" dirty="0" err="1">
                <a:solidFill>
                  <a:schemeClr val="accent4"/>
                </a:solidFill>
              </a:rPr>
              <a:t>tạo</a:t>
            </a:r>
            <a:r>
              <a:rPr lang="en-US" sz="2800" dirty="0">
                <a:solidFill>
                  <a:schemeClr val="accent4"/>
                </a:solidFill>
              </a:rPr>
              <a:t> </a:t>
            </a:r>
            <a:r>
              <a:rPr lang="en-US" sz="2800" dirty="0" err="1">
                <a:solidFill>
                  <a:schemeClr val="accent4"/>
                </a:solidFill>
              </a:rPr>
              <a:t>ra</a:t>
            </a:r>
            <a:r>
              <a:rPr lang="en-US" sz="2800" dirty="0">
                <a:solidFill>
                  <a:schemeClr val="accent4"/>
                </a:solidFill>
              </a:rPr>
              <a:t> </a:t>
            </a:r>
            <a:r>
              <a:rPr lang="en-US" sz="2800" dirty="0" err="1">
                <a:solidFill>
                  <a:schemeClr val="accent4"/>
                </a:solidFill>
              </a:rPr>
              <a:t>mô</a:t>
            </a:r>
            <a:r>
              <a:rPr lang="en-US" sz="2800" dirty="0">
                <a:solidFill>
                  <a:schemeClr val="accent4"/>
                </a:solidFill>
              </a:rPr>
              <a:t> </a:t>
            </a:r>
            <a:r>
              <a:rPr lang="en-US" sz="2800" dirty="0" err="1">
                <a:solidFill>
                  <a:schemeClr val="accent4"/>
                </a:solidFill>
              </a:rPr>
              <a:t>hình</a:t>
            </a:r>
            <a:r>
              <a:rPr lang="en-US" sz="2800" dirty="0">
                <a:solidFill>
                  <a:schemeClr val="accent4"/>
                </a:solidFill>
              </a:rPr>
              <a:t> </a:t>
            </a:r>
            <a:r>
              <a:rPr lang="en-US" sz="2800" dirty="0" err="1">
                <a:solidFill>
                  <a:schemeClr val="accent4"/>
                </a:solidFill>
              </a:rPr>
              <a:t>này</a:t>
            </a:r>
            <a:r>
              <a:rPr lang="en-US" sz="2800" dirty="0">
                <a:solidFill>
                  <a:schemeClr val="accent4"/>
                </a:solidFill>
              </a:rPr>
              <a:t>, ta </a:t>
            </a:r>
            <a:r>
              <a:rPr lang="en-US" sz="2800" dirty="0" err="1">
                <a:solidFill>
                  <a:schemeClr val="accent4"/>
                </a:solidFill>
              </a:rPr>
              <a:t>sử</a:t>
            </a:r>
            <a:r>
              <a:rPr lang="en-US" sz="2800" dirty="0">
                <a:solidFill>
                  <a:schemeClr val="accent4"/>
                </a:solidFill>
              </a:rPr>
              <a:t> </a:t>
            </a:r>
            <a:r>
              <a:rPr lang="en-US" sz="2800" dirty="0" err="1">
                <a:solidFill>
                  <a:schemeClr val="accent4"/>
                </a:solidFill>
              </a:rPr>
              <a:t>dụng</a:t>
            </a:r>
            <a:r>
              <a:rPr lang="en-US" sz="2800" dirty="0">
                <a:solidFill>
                  <a:schemeClr val="accent4"/>
                </a:solidFill>
              </a:rPr>
              <a:t> </a:t>
            </a:r>
            <a:r>
              <a:rPr lang="en-US" sz="2800" dirty="0" err="1">
                <a:solidFill>
                  <a:schemeClr val="accent4"/>
                </a:solidFill>
              </a:rPr>
              <a:t>lệnh</a:t>
            </a:r>
            <a:r>
              <a:rPr lang="en-US" sz="2800" dirty="0">
                <a:solidFill>
                  <a:schemeClr val="accent4"/>
                </a:solidFill>
              </a:rPr>
              <a:t> </a:t>
            </a:r>
            <a:r>
              <a:rPr lang="en-US" sz="2800" dirty="0" err="1">
                <a:solidFill>
                  <a:schemeClr val="accent4"/>
                </a:solidFill>
              </a:rPr>
              <a:t>sau</a:t>
            </a:r>
            <a:r>
              <a:rPr lang="en-US" sz="2800" dirty="0">
                <a:solidFill>
                  <a:schemeClr val="accent4"/>
                </a:solidFill>
              </a:rPr>
              <a:t>:</a:t>
            </a:r>
          </a:p>
          <a:p>
            <a:r>
              <a:rPr lang="en-US" sz="2800" b="1" dirty="0">
                <a:solidFill>
                  <a:schemeClr val="accent4"/>
                </a:solidFill>
              </a:rPr>
              <a:t>idngram2lm -</a:t>
            </a:r>
            <a:r>
              <a:rPr lang="en-US" sz="2800" b="1" dirty="0" err="1">
                <a:solidFill>
                  <a:schemeClr val="accent4"/>
                </a:solidFill>
              </a:rPr>
              <a:t>vocab_type</a:t>
            </a:r>
            <a:r>
              <a:rPr lang="en-US" sz="2800" b="1" dirty="0">
                <a:solidFill>
                  <a:schemeClr val="accent4"/>
                </a:solidFill>
              </a:rPr>
              <a:t> 0 -</a:t>
            </a:r>
            <a:r>
              <a:rPr lang="en-US" sz="2800" b="1" dirty="0" err="1">
                <a:solidFill>
                  <a:schemeClr val="accent4"/>
                </a:solidFill>
              </a:rPr>
              <a:t>idngram</a:t>
            </a:r>
            <a:r>
              <a:rPr lang="en-US" sz="2800" b="1" dirty="0">
                <a:solidFill>
                  <a:schemeClr val="accent4"/>
                </a:solidFill>
              </a:rPr>
              <a:t> </a:t>
            </a:r>
            <a:r>
              <a:rPr lang="en-US" sz="2800" b="1" dirty="0" err="1">
                <a:solidFill>
                  <a:schemeClr val="accent4"/>
                </a:solidFill>
              </a:rPr>
              <a:t>tuvung.idngram</a:t>
            </a:r>
            <a:r>
              <a:rPr lang="en-US" sz="2800" b="1" dirty="0">
                <a:solidFill>
                  <a:schemeClr val="accent4"/>
                </a:solidFill>
              </a:rPr>
              <a:t> -vocab </a:t>
            </a:r>
            <a:r>
              <a:rPr lang="en-US" sz="2800" b="1" dirty="0" err="1">
                <a:solidFill>
                  <a:schemeClr val="accent4"/>
                </a:solidFill>
              </a:rPr>
              <a:t>tuvung.vocab</a:t>
            </a:r>
            <a:r>
              <a:rPr lang="en-US" sz="2800" b="1" dirty="0">
                <a:solidFill>
                  <a:schemeClr val="accent4"/>
                </a:solidFill>
              </a:rPr>
              <a:t> -</a:t>
            </a:r>
            <a:r>
              <a:rPr lang="en-US" sz="2800" b="1" dirty="0" err="1">
                <a:solidFill>
                  <a:schemeClr val="accent4"/>
                </a:solidFill>
              </a:rPr>
              <a:t>arpa</a:t>
            </a:r>
            <a:r>
              <a:rPr lang="en-US" sz="2800" b="1" dirty="0">
                <a:solidFill>
                  <a:schemeClr val="accent4"/>
                </a:solidFill>
              </a:rPr>
              <a:t> </a:t>
            </a:r>
            <a:r>
              <a:rPr lang="en-US" sz="2800" b="1" dirty="0" err="1">
                <a:solidFill>
                  <a:schemeClr val="accent4"/>
                </a:solidFill>
              </a:rPr>
              <a:t>tuvung.arpa</a:t>
            </a:r>
            <a:endParaRPr lang="en-US" sz="2800" dirty="0">
              <a:solidFill>
                <a:schemeClr val="accent4"/>
              </a:solidFill>
            </a:endParaRPr>
          </a:p>
          <a:p>
            <a:r>
              <a:rPr lang="en-US" sz="2800" dirty="0" err="1">
                <a:solidFill>
                  <a:schemeClr val="accent4"/>
                </a:solidFill>
              </a:rPr>
              <a:t>Để</a:t>
            </a:r>
            <a:r>
              <a:rPr lang="en-US" sz="2800" dirty="0">
                <a:solidFill>
                  <a:schemeClr val="accent4"/>
                </a:solidFill>
              </a:rPr>
              <a:t> Sphinx </a:t>
            </a:r>
            <a:r>
              <a:rPr lang="en-US" sz="2800" dirty="0" err="1">
                <a:solidFill>
                  <a:schemeClr val="accent4"/>
                </a:solidFill>
              </a:rPr>
              <a:t>có</a:t>
            </a:r>
            <a:r>
              <a:rPr lang="en-US" sz="2800" dirty="0">
                <a:solidFill>
                  <a:schemeClr val="accent4"/>
                </a:solidFill>
              </a:rPr>
              <a:t> </a:t>
            </a:r>
            <a:r>
              <a:rPr lang="en-US" sz="2800" dirty="0" err="1">
                <a:solidFill>
                  <a:schemeClr val="accent4"/>
                </a:solidFill>
              </a:rPr>
              <a:t>thể</a:t>
            </a:r>
            <a:r>
              <a:rPr lang="en-US" sz="2800" dirty="0">
                <a:solidFill>
                  <a:schemeClr val="accent4"/>
                </a:solidFill>
              </a:rPr>
              <a:t> </a:t>
            </a:r>
            <a:r>
              <a:rPr lang="en-US" sz="2800" dirty="0" err="1">
                <a:solidFill>
                  <a:schemeClr val="accent4"/>
                </a:solidFill>
              </a:rPr>
              <a:t>sử</a:t>
            </a:r>
            <a:r>
              <a:rPr lang="en-US" sz="2800" dirty="0">
                <a:solidFill>
                  <a:schemeClr val="accent4"/>
                </a:solidFill>
              </a:rPr>
              <a:t> </a:t>
            </a:r>
            <a:r>
              <a:rPr lang="en-US" sz="2800" dirty="0" err="1">
                <a:solidFill>
                  <a:schemeClr val="accent4"/>
                </a:solidFill>
              </a:rPr>
              <a:t>dụng</a:t>
            </a:r>
            <a:r>
              <a:rPr lang="en-US" sz="2800" dirty="0">
                <a:solidFill>
                  <a:schemeClr val="accent4"/>
                </a:solidFill>
              </a:rPr>
              <a:t> </a:t>
            </a:r>
            <a:r>
              <a:rPr lang="en-US" sz="2800" dirty="0" err="1">
                <a:solidFill>
                  <a:schemeClr val="accent4"/>
                </a:solidFill>
              </a:rPr>
              <a:t>được</a:t>
            </a:r>
            <a:r>
              <a:rPr lang="en-US" sz="2800" dirty="0">
                <a:solidFill>
                  <a:schemeClr val="accent4"/>
                </a:solidFill>
              </a:rPr>
              <a:t>, </a:t>
            </a:r>
            <a:r>
              <a:rPr lang="en-US" sz="2800" dirty="0" err="1">
                <a:solidFill>
                  <a:schemeClr val="accent4"/>
                </a:solidFill>
              </a:rPr>
              <a:t>phải</a:t>
            </a:r>
            <a:r>
              <a:rPr lang="en-US" sz="2800" dirty="0">
                <a:solidFill>
                  <a:schemeClr val="accent4"/>
                </a:solidFill>
              </a:rPr>
              <a:t> </a:t>
            </a:r>
            <a:r>
              <a:rPr lang="en-US" sz="2800" dirty="0" err="1">
                <a:solidFill>
                  <a:schemeClr val="accent4"/>
                </a:solidFill>
              </a:rPr>
              <a:t>chuyển</a:t>
            </a:r>
            <a:r>
              <a:rPr lang="en-US" sz="2800" dirty="0">
                <a:solidFill>
                  <a:schemeClr val="accent4"/>
                </a:solidFill>
              </a:rPr>
              <a:t> </a:t>
            </a:r>
            <a:r>
              <a:rPr lang="en-US" sz="2800" dirty="0" err="1">
                <a:solidFill>
                  <a:schemeClr val="accent4"/>
                </a:solidFill>
              </a:rPr>
              <a:t>tập</a:t>
            </a:r>
            <a:r>
              <a:rPr lang="en-US" sz="2800" dirty="0">
                <a:solidFill>
                  <a:schemeClr val="accent4"/>
                </a:solidFill>
              </a:rPr>
              <a:t> tin </a:t>
            </a:r>
            <a:r>
              <a:rPr lang="en-US" sz="2800" dirty="0" err="1">
                <a:solidFill>
                  <a:schemeClr val="accent4"/>
                </a:solidFill>
              </a:rPr>
              <a:t>này</a:t>
            </a:r>
            <a:r>
              <a:rPr lang="en-US" sz="2800" dirty="0">
                <a:solidFill>
                  <a:schemeClr val="accent4"/>
                </a:solidFill>
              </a:rPr>
              <a:t> sang </a:t>
            </a:r>
            <a:r>
              <a:rPr lang="en-US" sz="2800" dirty="0" err="1">
                <a:solidFill>
                  <a:schemeClr val="accent4"/>
                </a:solidFill>
              </a:rPr>
              <a:t>dạng</a:t>
            </a:r>
            <a:r>
              <a:rPr lang="en-US" sz="2800" dirty="0">
                <a:solidFill>
                  <a:schemeClr val="accent4"/>
                </a:solidFill>
              </a:rPr>
              <a:t> </a:t>
            </a:r>
            <a:r>
              <a:rPr lang="en-US" sz="2800" dirty="0" err="1">
                <a:solidFill>
                  <a:schemeClr val="accent4"/>
                </a:solidFill>
              </a:rPr>
              <a:t>nhị</a:t>
            </a:r>
            <a:r>
              <a:rPr lang="en-US" sz="2800" dirty="0">
                <a:solidFill>
                  <a:schemeClr val="accent4"/>
                </a:solidFill>
              </a:rPr>
              <a:t> </a:t>
            </a:r>
            <a:r>
              <a:rPr lang="en-US" sz="2800" dirty="0" err="1">
                <a:solidFill>
                  <a:schemeClr val="accent4"/>
                </a:solidFill>
              </a:rPr>
              <a:t>phân</a:t>
            </a:r>
            <a:r>
              <a:rPr lang="en-US" sz="2800" dirty="0">
                <a:solidFill>
                  <a:schemeClr val="accent4"/>
                </a:solidFill>
              </a:rPr>
              <a:t> </a:t>
            </a:r>
            <a:r>
              <a:rPr lang="en-US" sz="2800" dirty="0" err="1">
                <a:solidFill>
                  <a:schemeClr val="accent4"/>
                </a:solidFill>
              </a:rPr>
              <a:t>bằng</a:t>
            </a:r>
            <a:r>
              <a:rPr lang="en-US" sz="2800" dirty="0">
                <a:solidFill>
                  <a:schemeClr val="accent4"/>
                </a:solidFill>
              </a:rPr>
              <a:t> </a:t>
            </a:r>
            <a:r>
              <a:rPr lang="en-US" sz="2800" dirty="0" err="1">
                <a:solidFill>
                  <a:schemeClr val="accent4"/>
                </a:solidFill>
              </a:rPr>
              <a:t>công</a:t>
            </a:r>
            <a:r>
              <a:rPr lang="en-US" sz="2800" dirty="0">
                <a:solidFill>
                  <a:schemeClr val="accent4"/>
                </a:solidFill>
              </a:rPr>
              <a:t> </a:t>
            </a:r>
            <a:r>
              <a:rPr lang="en-US" sz="2800" dirty="0" err="1">
                <a:solidFill>
                  <a:schemeClr val="accent4"/>
                </a:solidFill>
              </a:rPr>
              <a:t>cụ</a:t>
            </a:r>
            <a:r>
              <a:rPr lang="en-US" sz="2800" dirty="0">
                <a:solidFill>
                  <a:schemeClr val="accent4"/>
                </a:solidFill>
              </a:rPr>
              <a:t> </a:t>
            </a:r>
            <a:r>
              <a:rPr lang="en-US" sz="2800" dirty="0" err="1">
                <a:solidFill>
                  <a:schemeClr val="accent4"/>
                </a:solidFill>
              </a:rPr>
              <a:t>sphinxbase</a:t>
            </a:r>
            <a:r>
              <a:rPr lang="en-US" sz="2800" dirty="0" smtClean="0">
                <a:solidFill>
                  <a:schemeClr val="accent4"/>
                </a:solidFill>
              </a:rPr>
              <a:t>.</a:t>
            </a:r>
          </a:p>
          <a:p>
            <a:r>
              <a:rPr lang="en-US" sz="2800" dirty="0" smtClean="0">
                <a:solidFill>
                  <a:schemeClr val="accent4"/>
                </a:solidFill>
              </a:rPr>
              <a:t> </a:t>
            </a:r>
            <a:r>
              <a:rPr lang="en-US" sz="2800" dirty="0" err="1">
                <a:solidFill>
                  <a:schemeClr val="accent4"/>
                </a:solidFill>
              </a:rPr>
              <a:t>Lệnh</a:t>
            </a:r>
            <a:r>
              <a:rPr lang="en-US" sz="2800" dirty="0">
                <a:solidFill>
                  <a:schemeClr val="accent4"/>
                </a:solidFill>
              </a:rPr>
              <a:t> </a:t>
            </a:r>
            <a:r>
              <a:rPr lang="en-US" sz="2800" dirty="0" err="1">
                <a:solidFill>
                  <a:schemeClr val="accent4"/>
                </a:solidFill>
              </a:rPr>
              <a:t>chuyển</a:t>
            </a:r>
            <a:r>
              <a:rPr lang="en-US" sz="2800" dirty="0">
                <a:solidFill>
                  <a:schemeClr val="accent4"/>
                </a:solidFill>
              </a:rPr>
              <a:t> </a:t>
            </a:r>
            <a:r>
              <a:rPr lang="en-US" sz="2800" dirty="0" err="1">
                <a:solidFill>
                  <a:schemeClr val="accent4"/>
                </a:solidFill>
              </a:rPr>
              <a:t>đổi</a:t>
            </a:r>
            <a:r>
              <a:rPr lang="en-US" sz="2800" dirty="0">
                <a:solidFill>
                  <a:schemeClr val="accent4"/>
                </a:solidFill>
              </a:rPr>
              <a:t>:</a:t>
            </a:r>
          </a:p>
          <a:p>
            <a:r>
              <a:rPr lang="en-US" sz="2800" b="1" dirty="0" err="1">
                <a:solidFill>
                  <a:schemeClr val="accent4"/>
                </a:solidFill>
              </a:rPr>
              <a:t>sphinx_lm_convert</a:t>
            </a:r>
            <a:r>
              <a:rPr lang="en-US" sz="2800" b="1" dirty="0">
                <a:solidFill>
                  <a:schemeClr val="accent4"/>
                </a:solidFill>
              </a:rPr>
              <a:t> -</a:t>
            </a:r>
            <a:r>
              <a:rPr lang="en-US" sz="2800" b="1" dirty="0" err="1">
                <a:solidFill>
                  <a:schemeClr val="accent4"/>
                </a:solidFill>
              </a:rPr>
              <a:t>i</a:t>
            </a:r>
            <a:r>
              <a:rPr lang="en-US" sz="2800" b="1" dirty="0">
                <a:solidFill>
                  <a:schemeClr val="accent4"/>
                </a:solidFill>
              </a:rPr>
              <a:t> </a:t>
            </a:r>
            <a:r>
              <a:rPr lang="en-US" sz="2800" b="1" dirty="0" err="1">
                <a:solidFill>
                  <a:schemeClr val="accent4"/>
                </a:solidFill>
              </a:rPr>
              <a:t>tuvung.arpa</a:t>
            </a:r>
            <a:r>
              <a:rPr lang="en-US" sz="2800" b="1" dirty="0">
                <a:solidFill>
                  <a:schemeClr val="accent4"/>
                </a:solidFill>
              </a:rPr>
              <a:t> -o </a:t>
            </a:r>
            <a:r>
              <a:rPr lang="en-US" sz="2800" b="1" dirty="0" err="1">
                <a:solidFill>
                  <a:schemeClr val="accent4"/>
                </a:solidFill>
              </a:rPr>
              <a:t>tuvung.lm.DMP</a:t>
            </a:r>
            <a:endParaRPr lang="en-US" sz="2800" dirty="0">
              <a:solidFill>
                <a:schemeClr val="accent4"/>
              </a:solidFill>
            </a:endParaRPr>
          </a:p>
          <a:p>
            <a:pPr marR="0" lvl="3">
              <a:lnSpc>
                <a:spcPct val="150000"/>
              </a:lnSpc>
              <a:spcBef>
                <a:spcPts val="0"/>
              </a:spcBef>
              <a:spcAft>
                <a:spcPts val="0"/>
              </a:spcAft>
            </a:pPr>
            <a:endParaRPr lang="en-US" sz="2000" dirty="0">
              <a:solidFill>
                <a:schemeClr val="accent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8882047"/>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62182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Xây</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dựng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dữ</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liệu</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cho</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ứng</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dụng</a:t>
            </a:r>
            <a:r>
              <a:rPr lang="en-US" sz="3200" b="1" i="1" kern="0" dirty="0">
                <a:solidFill>
                  <a:schemeClr val="accent5">
                    <a:lumMod val="20000"/>
                    <a:lumOff val="80000"/>
                  </a:schemeClr>
                </a:solidFill>
              </a:rPr>
              <a:t> </a:t>
            </a:r>
          </a:p>
        </p:txBody>
      </p:sp>
      <p:sp>
        <p:nvSpPr>
          <p:cNvPr id="3" name="Rectangle 2"/>
          <p:cNvSpPr/>
          <p:nvPr/>
        </p:nvSpPr>
        <p:spPr>
          <a:xfrm>
            <a:off x="-158319" y="1034716"/>
            <a:ext cx="3945311" cy="507831"/>
          </a:xfrm>
          <a:prstGeom prst="rect">
            <a:avLst/>
          </a:prstGeom>
        </p:spPr>
        <p:txBody>
          <a:bodyPr wrap="none">
            <a:spAutoFit/>
          </a:bodyPr>
          <a:lstStyle/>
          <a:p>
            <a:pPr marR="0" lvl="2">
              <a:lnSpc>
                <a:spcPct val="150000"/>
              </a:lnSpc>
              <a:spcBef>
                <a:spcPts val="0"/>
              </a:spcBef>
              <a:spcAft>
                <a:spcPts val="0"/>
              </a:spcAft>
            </a:pPr>
            <a:r>
              <a:rPr lang="en-US" b="1" dirty="0" smtClean="0">
                <a:solidFill>
                  <a:schemeClr val="accent4"/>
                </a:solidFill>
                <a:latin typeface="Times New Roman" panose="02020603050405020304" pitchFamily="18" charset="0"/>
                <a:ea typeface="Times New Roman" panose="02020603050405020304" pitchFamily="18" charset="0"/>
              </a:rPr>
              <a:t>3. </a:t>
            </a:r>
            <a:r>
              <a:rPr lang="en-US" b="1" dirty="0" err="1" smtClean="0">
                <a:solidFill>
                  <a:schemeClr val="accent4"/>
                </a:solidFill>
                <a:latin typeface="Times New Roman" panose="02020603050405020304" pitchFamily="18" charset="0"/>
                <a:ea typeface="Times New Roman" panose="02020603050405020304" pitchFamily="18" charset="0"/>
              </a:rPr>
              <a:t>Xây</a:t>
            </a:r>
            <a:r>
              <a:rPr lang="en-US" b="1" dirty="0" smtClean="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dựng</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mô</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hình</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âm</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học</a:t>
            </a:r>
            <a:endParaRPr lang="en-US" dirty="0">
              <a:solidFill>
                <a:schemeClr val="accent4"/>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397801" y="1542547"/>
            <a:ext cx="3361818" cy="458074"/>
          </a:xfrm>
          <a:prstGeom prst="rect">
            <a:avLst/>
          </a:prstGeom>
        </p:spPr>
        <p:txBody>
          <a:bodyPr wrap="none">
            <a:spAutoFit/>
          </a:bodyPr>
          <a:lstStyle/>
          <a:p>
            <a:pPr marR="0" lvl="3">
              <a:lnSpc>
                <a:spcPct val="150000"/>
              </a:lnSpc>
              <a:spcBef>
                <a:spcPts val="0"/>
              </a:spcBef>
              <a:spcAft>
                <a:spcPts val="0"/>
              </a:spcAft>
            </a:pPr>
            <a:r>
              <a:rPr lang="en-US" b="1" dirty="0" smtClean="0">
                <a:solidFill>
                  <a:schemeClr val="accent4"/>
                </a:solidFill>
                <a:latin typeface="Times New Roman" panose="02020603050405020304" pitchFamily="18" charset="0"/>
                <a:ea typeface="Times New Roman" panose="02020603050405020304" pitchFamily="18" charset="0"/>
              </a:rPr>
              <a:t>- </a:t>
            </a:r>
            <a:r>
              <a:rPr lang="en-US" b="1" dirty="0" err="1" smtClean="0">
                <a:solidFill>
                  <a:schemeClr val="accent4"/>
                </a:solidFill>
                <a:latin typeface="Times New Roman" panose="02020603050405020304" pitchFamily="18" charset="0"/>
                <a:ea typeface="Times New Roman" panose="02020603050405020304" pitchFamily="18" charset="0"/>
              </a:rPr>
              <a:t>Chuẩn</a:t>
            </a:r>
            <a:r>
              <a:rPr lang="en-US" b="1" dirty="0" smtClean="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bị</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dữ</a:t>
            </a:r>
            <a:r>
              <a:rPr lang="en-US" b="1" dirty="0">
                <a:solidFill>
                  <a:schemeClr val="accent4"/>
                </a:solidFill>
                <a:latin typeface="Times New Roman" panose="02020603050405020304" pitchFamily="18" charset="0"/>
                <a:ea typeface="Times New Roman" panose="02020603050405020304" pitchFamily="18" charset="0"/>
              </a:rPr>
              <a:t> </a:t>
            </a:r>
            <a:r>
              <a:rPr lang="en-US" b="1" dirty="0" err="1">
                <a:solidFill>
                  <a:schemeClr val="accent4"/>
                </a:solidFill>
                <a:latin typeface="Times New Roman" panose="02020603050405020304" pitchFamily="18" charset="0"/>
                <a:ea typeface="Times New Roman" panose="02020603050405020304" pitchFamily="18" charset="0"/>
              </a:rPr>
              <a:t>liệu</a:t>
            </a:r>
            <a:endParaRPr lang="en-US" dirty="0">
              <a:solidFill>
                <a:schemeClr val="accent4"/>
              </a:solidFill>
              <a:effectLst/>
              <a:latin typeface="Times New Roman" panose="02020603050405020304" pitchFamily="18" charset="0"/>
              <a:ea typeface="Times New Roman" panose="02020603050405020304" pitchFamily="18" charset="0"/>
            </a:endParaRPr>
          </a:p>
        </p:txBody>
      </p:sp>
      <p:sp>
        <p:nvSpPr>
          <p:cNvPr id="5" name="Text Box 126"/>
          <p:cNvSpPr txBox="1">
            <a:spLocks noChangeArrowheads="1"/>
          </p:cNvSpPr>
          <p:nvPr/>
        </p:nvSpPr>
        <p:spPr bwMode="auto">
          <a:xfrm>
            <a:off x="3226044" y="1771583"/>
            <a:ext cx="6216893" cy="35741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tuvung.dic - bộ tự điển âm vị, âm tiết </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 phone - tập tin chứa danh sách các âm vị </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tuvung.lm.DMP - Mô hình ngôn ngữ </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tuvung.filler - Danh sách các khoảng lặng </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 _train.fileids - Danh sách các tập tin huấn luyện </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 _train.transcription - Dữ liệu dạng văn bản của tập tin huấn luyện </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 _test.fileids - Danh sách các tập tin test </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vi-VN" sz="1300" dirty="0">
                <a:effectLst/>
                <a:latin typeface="Cambria" panose="02040503050406030204" pitchFamily="18" charset="0"/>
                <a:ea typeface="Calibri" panose="020F0502020204030204" pitchFamily="34" charset="0"/>
                <a:cs typeface="Times New Roman" panose="02020603050405020304" pitchFamily="18" charset="0"/>
              </a:rPr>
              <a:t>tuvung _test.transcription – Dữ liệu dạng văn bản của tập tin test</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868311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Thực</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thi</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huấn</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luyện</a:t>
            </a:r>
            <a:r>
              <a:rPr lang="en-US" sz="3200" b="1" i="1" kern="0" dirty="0" smtClean="0">
                <a:solidFill>
                  <a:schemeClr val="accent5">
                    <a:lumMod val="20000"/>
                    <a:lumOff val="80000"/>
                  </a:schemeClr>
                </a:solidFill>
              </a:rPr>
              <a:t> </a:t>
            </a:r>
            <a:endParaRPr lang="en-US" sz="3200" b="1" i="1" kern="0" dirty="0">
              <a:solidFill>
                <a:schemeClr val="accent5">
                  <a:lumMod val="20000"/>
                  <a:lumOff val="80000"/>
                </a:schemeClr>
              </a:solidFill>
            </a:endParaRPr>
          </a:p>
        </p:txBody>
      </p:sp>
      <p:sp>
        <p:nvSpPr>
          <p:cNvPr id="3" name="Rectangle 2"/>
          <p:cNvSpPr/>
          <p:nvPr/>
        </p:nvSpPr>
        <p:spPr>
          <a:xfrm>
            <a:off x="0" y="1029761"/>
            <a:ext cx="6082114" cy="661207"/>
          </a:xfrm>
          <a:prstGeom prst="rect">
            <a:avLst/>
          </a:prstGeom>
        </p:spPr>
        <p:txBody>
          <a:bodyPr wrap="none">
            <a:spAutoFit/>
          </a:bodyPr>
          <a:lstStyle/>
          <a:p>
            <a:pPr marL="457200" marR="0">
              <a:lnSpc>
                <a:spcPct val="150000"/>
              </a:lnSpc>
              <a:spcBef>
                <a:spcPts val="0"/>
              </a:spcBef>
              <a:spcAft>
                <a:spcPts val="0"/>
              </a:spcAft>
            </a:pPr>
            <a:r>
              <a:rPr lang="en-US" sz="2800" dirty="0" err="1">
                <a:solidFill>
                  <a:schemeClr val="accent4"/>
                </a:solidFill>
                <a:latin typeface="Times New Roman" panose="02020603050405020304" pitchFamily="18" charset="0"/>
                <a:ea typeface="Times New Roman" panose="02020603050405020304" pitchFamily="18" charset="0"/>
              </a:rPr>
              <a:t>Gõ</a:t>
            </a:r>
            <a:r>
              <a:rPr lang="en-US" sz="2800" dirty="0">
                <a:solidFill>
                  <a:schemeClr val="accent4"/>
                </a:solidFill>
                <a:latin typeface="Times New Roman" panose="02020603050405020304" pitchFamily="18" charset="0"/>
                <a:ea typeface="Times New Roman" panose="02020603050405020304" pitchFamily="18" charset="0"/>
              </a:rPr>
              <a:t> </a:t>
            </a:r>
            <a:r>
              <a:rPr lang="en-US" sz="2800" dirty="0" err="1">
                <a:solidFill>
                  <a:schemeClr val="accent4"/>
                </a:solidFill>
                <a:latin typeface="Times New Roman" panose="02020603050405020304" pitchFamily="18" charset="0"/>
                <a:ea typeface="Times New Roman" panose="02020603050405020304" pitchFamily="18" charset="0"/>
              </a:rPr>
              <a:t>lệnh</a:t>
            </a:r>
            <a:r>
              <a:rPr lang="en-US" sz="2800" dirty="0">
                <a:solidFill>
                  <a:schemeClr val="accent4"/>
                </a:solidFill>
                <a:latin typeface="Times New Roman" panose="02020603050405020304" pitchFamily="18" charset="0"/>
                <a:ea typeface="Times New Roman" panose="02020603050405020304" pitchFamily="18" charset="0"/>
              </a:rPr>
              <a:t> </a:t>
            </a:r>
            <a:r>
              <a:rPr lang="en-US" sz="2800" dirty="0" err="1">
                <a:solidFill>
                  <a:schemeClr val="accent4"/>
                </a:solidFill>
                <a:latin typeface="Times New Roman" panose="02020603050405020304" pitchFamily="18" charset="0"/>
                <a:ea typeface="Times New Roman" panose="02020603050405020304" pitchFamily="18" charset="0"/>
              </a:rPr>
              <a:t>huấn</a:t>
            </a:r>
            <a:r>
              <a:rPr lang="en-US" sz="2800" dirty="0">
                <a:solidFill>
                  <a:schemeClr val="accent4"/>
                </a:solidFill>
                <a:latin typeface="Times New Roman" panose="02020603050405020304" pitchFamily="18" charset="0"/>
                <a:ea typeface="Times New Roman" panose="02020603050405020304" pitchFamily="18" charset="0"/>
              </a:rPr>
              <a:t> </a:t>
            </a:r>
            <a:r>
              <a:rPr lang="en-US" sz="2800" dirty="0" err="1">
                <a:solidFill>
                  <a:schemeClr val="accent4"/>
                </a:solidFill>
                <a:latin typeface="Times New Roman" panose="02020603050405020304" pitchFamily="18" charset="0"/>
                <a:ea typeface="Times New Roman" panose="02020603050405020304" pitchFamily="18" charset="0"/>
              </a:rPr>
              <a:t>luyện</a:t>
            </a:r>
            <a:r>
              <a:rPr lang="en-US" sz="2800" dirty="0">
                <a:solidFill>
                  <a:schemeClr val="accent4"/>
                </a:solidFill>
                <a:latin typeface="Times New Roman" panose="02020603050405020304" pitchFamily="18" charset="0"/>
                <a:ea typeface="Times New Roman" panose="02020603050405020304" pitchFamily="18" charset="0"/>
              </a:rPr>
              <a:t>: </a:t>
            </a:r>
            <a:r>
              <a:rPr lang="en-US" sz="2800" b="1" dirty="0" err="1">
                <a:solidFill>
                  <a:schemeClr val="accent4"/>
                </a:solidFill>
                <a:latin typeface="Times New Roman" panose="02020603050405020304" pitchFamily="18" charset="0"/>
                <a:ea typeface="Times New Roman" panose="02020603050405020304" pitchFamily="18" charset="0"/>
              </a:rPr>
              <a:t>sphinxtrain</a:t>
            </a:r>
            <a:r>
              <a:rPr lang="en-US" sz="2800" b="1" dirty="0">
                <a:solidFill>
                  <a:schemeClr val="accent4"/>
                </a:solidFill>
                <a:latin typeface="Times New Roman" panose="02020603050405020304" pitchFamily="18" charset="0"/>
                <a:ea typeface="Times New Roman" panose="02020603050405020304" pitchFamily="18" charset="0"/>
              </a:rPr>
              <a:t> run</a:t>
            </a:r>
            <a:endParaRPr lang="en-US" sz="2800" dirty="0">
              <a:solidFill>
                <a:schemeClr val="accent4"/>
              </a:solidFill>
              <a:effectLst/>
              <a:latin typeface="Times New Roman" panose="02020603050405020304" pitchFamily="18" charset="0"/>
              <a:ea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6268" y="2703840"/>
            <a:ext cx="4000500" cy="2503245"/>
          </a:xfrm>
          <a:prstGeom prst="rect">
            <a:avLst/>
          </a:prstGeom>
          <a:noFill/>
          <a:ln>
            <a:noFill/>
          </a:ln>
        </p:spPr>
      </p:pic>
      <p:sp>
        <p:nvSpPr>
          <p:cNvPr id="5" name="Rectangle 4"/>
          <p:cNvSpPr/>
          <p:nvPr/>
        </p:nvSpPr>
        <p:spPr>
          <a:xfrm>
            <a:off x="517524" y="1743512"/>
            <a:ext cx="11674475" cy="960328"/>
          </a:xfrm>
          <a:prstGeom prst="rect">
            <a:avLst/>
          </a:prstGeom>
        </p:spPr>
        <p:txBody>
          <a:bodyPr wrap="square">
            <a:spAutoFit/>
          </a:bodyPr>
          <a:lstStyle/>
          <a:p>
            <a:pPr indent="457200">
              <a:lnSpc>
                <a:spcPct val="150000"/>
              </a:lnSpc>
            </a:pPr>
            <a:r>
              <a:rPr lang="en-US" sz="2000" dirty="0" err="1">
                <a:solidFill>
                  <a:schemeClr val="accent4"/>
                </a:solidFill>
                <a:latin typeface="Times New Roman" panose="02020603050405020304" pitchFamily="18" charset="0"/>
                <a:ea typeface="Times New Roman" panose="02020603050405020304" pitchFamily="18" charset="0"/>
              </a:rPr>
              <a:t>Kết</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thúc</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quá</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trình</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huấn</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luyện</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chúng</a:t>
            </a:r>
            <a:r>
              <a:rPr lang="en-US" sz="2000" dirty="0">
                <a:solidFill>
                  <a:schemeClr val="accent4"/>
                </a:solidFill>
                <a:latin typeface="Times New Roman" panose="02020603050405020304" pitchFamily="18" charset="0"/>
                <a:ea typeface="Times New Roman" panose="02020603050405020304" pitchFamily="18" charset="0"/>
              </a:rPr>
              <a:t> ta </a:t>
            </a:r>
            <a:r>
              <a:rPr lang="en-US" sz="2000" dirty="0" err="1">
                <a:solidFill>
                  <a:schemeClr val="accent4"/>
                </a:solidFill>
                <a:latin typeface="Times New Roman" panose="02020603050405020304" pitchFamily="18" charset="0"/>
                <a:ea typeface="Times New Roman" panose="02020603050405020304" pitchFamily="18" charset="0"/>
              </a:rPr>
              <a:t>thu</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được</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tập</a:t>
            </a:r>
            <a:r>
              <a:rPr lang="en-US" sz="2000" dirty="0">
                <a:solidFill>
                  <a:schemeClr val="accent4"/>
                </a:solidFill>
                <a:latin typeface="Times New Roman" panose="02020603050405020304" pitchFamily="18" charset="0"/>
                <a:ea typeface="Times New Roman" panose="02020603050405020304" pitchFamily="18" charset="0"/>
              </a:rPr>
              <a:t> tin tuvung.html </a:t>
            </a:r>
            <a:r>
              <a:rPr lang="en-US" sz="2000" dirty="0" err="1">
                <a:solidFill>
                  <a:schemeClr val="accent4"/>
                </a:solidFill>
                <a:latin typeface="Times New Roman" panose="02020603050405020304" pitchFamily="18" charset="0"/>
                <a:ea typeface="Times New Roman" panose="02020603050405020304" pitchFamily="18" charset="0"/>
              </a:rPr>
              <a:t>là</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tập</a:t>
            </a:r>
            <a:r>
              <a:rPr lang="en-US" sz="2000" dirty="0">
                <a:solidFill>
                  <a:schemeClr val="accent4"/>
                </a:solidFill>
                <a:latin typeface="Times New Roman" panose="02020603050405020304" pitchFamily="18" charset="0"/>
                <a:ea typeface="Times New Roman" panose="02020603050405020304" pitchFamily="18" charset="0"/>
              </a:rPr>
              <a:t> tin </a:t>
            </a:r>
            <a:r>
              <a:rPr lang="en-US" sz="2000" dirty="0" err="1">
                <a:solidFill>
                  <a:schemeClr val="accent4"/>
                </a:solidFill>
                <a:latin typeface="Times New Roman" panose="02020603050405020304" pitchFamily="18" charset="0"/>
                <a:ea typeface="Times New Roman" panose="02020603050405020304" pitchFamily="18" charset="0"/>
              </a:rPr>
              <a:t>ghi</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nhận</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quá</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trình</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huấn</a:t>
            </a:r>
            <a:r>
              <a:rPr lang="en-US" sz="2000" dirty="0">
                <a:solidFill>
                  <a:schemeClr val="accent4"/>
                </a:solidFill>
                <a:latin typeface="Times New Roman" panose="02020603050405020304" pitchFamily="18" charset="0"/>
                <a:ea typeface="Times New Roman" panose="02020603050405020304" pitchFamily="18" charset="0"/>
              </a:rPr>
              <a:t> </a:t>
            </a:r>
            <a:r>
              <a:rPr lang="en-US" sz="2000" dirty="0" err="1">
                <a:solidFill>
                  <a:schemeClr val="accent4"/>
                </a:solidFill>
                <a:latin typeface="Times New Roman" panose="02020603050405020304" pitchFamily="18" charset="0"/>
                <a:ea typeface="Times New Roman" panose="02020603050405020304" pitchFamily="18" charset="0"/>
              </a:rPr>
              <a:t>luyện</a:t>
            </a:r>
            <a:r>
              <a:rPr lang="en-US"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141996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69216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Hình</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ảnh</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sử</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dụng</a:t>
            </a:r>
            <a:r>
              <a:rPr lang="en-US" sz="3200" b="1" i="1" kern="0" dirty="0" smtClean="0">
                <a:solidFill>
                  <a:schemeClr val="accent5">
                    <a:lumMod val="20000"/>
                    <a:lumOff val="80000"/>
                  </a:schemeClr>
                </a:solidFill>
              </a:rPr>
              <a:t> file </a:t>
            </a:r>
            <a:r>
              <a:rPr lang="en-US" sz="3200" b="1" i="1" kern="0" dirty="0" err="1" smtClean="0">
                <a:solidFill>
                  <a:schemeClr val="accent5">
                    <a:lumMod val="20000"/>
                    <a:lumOff val="80000"/>
                  </a:schemeClr>
                </a:solidFill>
              </a:rPr>
              <a:t>huấn</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luyện</a:t>
            </a:r>
            <a:endParaRPr lang="en-US" sz="3200" b="1" i="1" kern="0" dirty="0">
              <a:solidFill>
                <a:schemeClr val="accent5">
                  <a:lumMod val="20000"/>
                  <a:lumOff val="80000"/>
                </a:schemeClr>
              </a:solidFill>
            </a:endParaRPr>
          </a:p>
        </p:txBody>
      </p:sp>
      <p:pic>
        <p:nvPicPr>
          <p:cNvPr id="4" name="Picture 3"/>
          <p:cNvPicPr>
            <a:picLocks noChangeAspect="1"/>
          </p:cNvPicPr>
          <p:nvPr/>
        </p:nvPicPr>
        <p:blipFill>
          <a:blip r:embed="rId3"/>
          <a:stretch>
            <a:fillRect/>
          </a:stretch>
        </p:blipFill>
        <p:spPr>
          <a:xfrm>
            <a:off x="1819045" y="1065456"/>
            <a:ext cx="2200000" cy="4561621"/>
          </a:xfrm>
          <a:prstGeom prst="rect">
            <a:avLst/>
          </a:prstGeom>
        </p:spPr>
      </p:pic>
    </p:spTree>
    <p:extLst>
      <p:ext uri="{BB962C8B-B14F-4D97-AF65-F5344CB8AC3E}">
        <p14:creationId xmlns:p14="http://schemas.microsoft.com/office/powerpoint/2010/main" val="227433003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911884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err="1">
                <a:solidFill>
                  <a:schemeClr val="accent5">
                    <a:lumMod val="20000"/>
                    <a:lumOff val="80000"/>
                  </a:schemeClr>
                </a:solidFill>
              </a:rPr>
              <a:t>Hình</a:t>
            </a:r>
            <a:r>
              <a:rPr lang="en-US" sz="3200" b="1" i="1" kern="0" dirty="0">
                <a:solidFill>
                  <a:schemeClr val="accent5">
                    <a:lumMod val="20000"/>
                    <a:lumOff val="80000"/>
                  </a:schemeClr>
                </a:solidFill>
              </a:rPr>
              <a:t> </a:t>
            </a:r>
            <a:r>
              <a:rPr lang="en-US" sz="3200" b="1" i="1" kern="0" dirty="0" err="1">
                <a:solidFill>
                  <a:schemeClr val="accent5">
                    <a:lumMod val="20000"/>
                    <a:lumOff val="80000"/>
                  </a:schemeClr>
                </a:solidFill>
              </a:rPr>
              <a:t>ảnh</a:t>
            </a:r>
            <a:r>
              <a:rPr lang="en-US" sz="3200" b="1" i="1" kern="0" dirty="0">
                <a:solidFill>
                  <a:schemeClr val="accent5">
                    <a:lumMod val="20000"/>
                    <a:lumOff val="80000"/>
                  </a:schemeClr>
                </a:solidFill>
              </a:rPr>
              <a:t> </a:t>
            </a:r>
            <a:r>
              <a:rPr lang="en-US" sz="3200" b="1" i="1" kern="0" dirty="0" err="1" smtClean="0">
                <a:solidFill>
                  <a:schemeClr val="accent5">
                    <a:lumMod val="20000"/>
                    <a:lumOff val="80000"/>
                  </a:schemeClr>
                </a:solidFill>
              </a:rPr>
              <a:t>màn</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hình</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chính</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khi</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mở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ứng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dụng</a:t>
            </a:r>
            <a:endParaRPr lang="en-US" sz="3200" b="1" i="1" kern="0" dirty="0">
              <a:solidFill>
                <a:schemeClr val="accent5">
                  <a:lumMod val="20000"/>
                  <a:lumOff val="80000"/>
                </a:schemeClr>
              </a:solidFill>
            </a:endParaRPr>
          </a:p>
        </p:txBody>
      </p:sp>
      <p:pic>
        <p:nvPicPr>
          <p:cNvPr id="3" name="Picture 2" descr="H:\hoc tap\baocaokhoaluancuoicung\anh\new\screenchinh.png"/>
          <p:cNvPicPr/>
          <p:nvPr/>
        </p:nvPicPr>
        <p:blipFill>
          <a:blip r:embed="rId3">
            <a:extLst>
              <a:ext uri="{28A0092B-C50C-407E-A947-70E740481C1C}">
                <a14:useLocalDpi xmlns:a14="http://schemas.microsoft.com/office/drawing/2010/main" val="0"/>
              </a:ext>
            </a:extLst>
          </a:blip>
          <a:srcRect/>
          <a:stretch>
            <a:fillRect/>
          </a:stretch>
        </p:blipFill>
        <p:spPr bwMode="auto">
          <a:xfrm>
            <a:off x="1332035" y="898525"/>
            <a:ext cx="3064119" cy="4702298"/>
          </a:xfrm>
          <a:prstGeom prst="rect">
            <a:avLst/>
          </a:prstGeom>
          <a:noFill/>
          <a:ln>
            <a:noFill/>
          </a:ln>
        </p:spPr>
      </p:pic>
    </p:spTree>
    <p:extLst>
      <p:ext uri="{BB962C8B-B14F-4D97-AF65-F5344CB8AC3E}">
        <p14:creationId xmlns:p14="http://schemas.microsoft.com/office/powerpoint/2010/main" val="806456936"/>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868013"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vi-VN" sz="3200" b="1" i="1" dirty="0" smtClean="0"/>
              <a:t> </a:t>
            </a:r>
            <a:r>
              <a:rPr lang="vi-VN" sz="3200" b="1" i="1" dirty="0"/>
              <a:t>Màn hình hướng dẫn chơi </a:t>
            </a:r>
            <a:endParaRPr lang="en-US" sz="3200" dirty="0"/>
          </a:p>
        </p:txBody>
      </p:sp>
      <p:pic>
        <p:nvPicPr>
          <p:cNvPr id="3" name="Picture 2" descr="H:\hoc tap\baocaokhoaluancuoicung\anh\new\huongdan.png"/>
          <p:cNvPicPr/>
          <p:nvPr/>
        </p:nvPicPr>
        <p:blipFill>
          <a:blip r:embed="rId3">
            <a:extLst>
              <a:ext uri="{28A0092B-C50C-407E-A947-70E740481C1C}">
                <a14:useLocalDpi xmlns:a14="http://schemas.microsoft.com/office/drawing/2010/main" val="0"/>
              </a:ext>
            </a:extLst>
          </a:blip>
          <a:srcRect/>
          <a:stretch>
            <a:fillRect/>
          </a:stretch>
        </p:blipFill>
        <p:spPr bwMode="auto">
          <a:xfrm>
            <a:off x="1606208" y="775188"/>
            <a:ext cx="3299899" cy="4869473"/>
          </a:xfrm>
          <a:prstGeom prst="rect">
            <a:avLst/>
          </a:prstGeom>
          <a:noFill/>
          <a:ln>
            <a:noFill/>
          </a:ln>
        </p:spPr>
      </p:pic>
    </p:spTree>
    <p:extLst>
      <p:ext uri="{BB962C8B-B14F-4D97-AF65-F5344CB8AC3E}">
        <p14:creationId xmlns:p14="http://schemas.microsoft.com/office/powerpoint/2010/main" val="4007113322"/>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868013"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vi-VN" sz="3200" b="1" i="1" dirty="0" smtClean="0"/>
              <a:t> </a:t>
            </a:r>
            <a:r>
              <a:rPr lang="vi-VN" sz="3200" b="1" i="1" dirty="0"/>
              <a:t>Màn hình </a:t>
            </a:r>
            <a:r>
              <a:rPr lang="en-US" sz="3200" b="1" i="1" dirty="0" err="1" smtClean="0"/>
              <a:t>chọn</a:t>
            </a:r>
            <a:r>
              <a:rPr lang="en-US" sz="3200" b="1" i="1" dirty="0" smtClean="0"/>
              <a:t>  </a:t>
            </a:r>
            <a:r>
              <a:rPr lang="en-US" sz="3200" b="1" i="1" dirty="0" err="1" smtClean="0"/>
              <a:t>thể</a:t>
            </a:r>
            <a:r>
              <a:rPr lang="en-US" sz="3200" b="1" i="1" dirty="0" smtClean="0"/>
              <a:t> </a:t>
            </a:r>
            <a:r>
              <a:rPr lang="en-US" sz="3200" b="1" i="1" dirty="0" err="1" smtClean="0"/>
              <a:t>loại</a:t>
            </a:r>
            <a:r>
              <a:rPr lang="en-US" sz="3200" b="1" i="1" dirty="0" smtClean="0"/>
              <a:t> </a:t>
            </a:r>
            <a:r>
              <a:rPr lang="en-US" sz="3200" b="1" i="1" dirty="0" err="1" smtClean="0"/>
              <a:t>chơi</a:t>
            </a:r>
            <a:endParaRPr lang="en-US" sz="3200" dirty="0"/>
          </a:p>
        </p:txBody>
      </p:sp>
      <p:pic>
        <p:nvPicPr>
          <p:cNvPr id="5" name="Picture 4" descr="H:\hoc tap\baocaokhoaluancuoicung\anh\new\menuchon.png"/>
          <p:cNvPicPr/>
          <p:nvPr/>
        </p:nvPicPr>
        <p:blipFill>
          <a:blip r:embed="rId3">
            <a:extLst>
              <a:ext uri="{28A0092B-C50C-407E-A947-70E740481C1C}">
                <a14:useLocalDpi xmlns:a14="http://schemas.microsoft.com/office/drawing/2010/main" val="0"/>
              </a:ext>
            </a:extLst>
          </a:blip>
          <a:srcRect/>
          <a:stretch>
            <a:fillRect/>
          </a:stretch>
        </p:blipFill>
        <p:spPr bwMode="auto">
          <a:xfrm>
            <a:off x="1791433" y="898525"/>
            <a:ext cx="3624629" cy="4710967"/>
          </a:xfrm>
          <a:prstGeom prst="rect">
            <a:avLst/>
          </a:prstGeom>
          <a:noFill/>
          <a:ln>
            <a:noFill/>
          </a:ln>
        </p:spPr>
      </p:pic>
    </p:spTree>
    <p:extLst>
      <p:ext uri="{BB962C8B-B14F-4D97-AF65-F5344CB8AC3E}">
        <p14:creationId xmlns:p14="http://schemas.microsoft.com/office/powerpoint/2010/main" val="213488065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Đặt</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Vấn</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Đề</a:t>
            </a:r>
            <a:endParaRPr lang="en-US" sz="3200" b="1" i="1" kern="0" dirty="0">
              <a:solidFill>
                <a:schemeClr val="accent5">
                  <a:lumMod val="20000"/>
                  <a:lumOff val="80000"/>
                </a:schemeClr>
              </a:solidFill>
            </a:endParaRPr>
          </a:p>
        </p:txBody>
      </p:sp>
    </p:spTree>
    <p:extLst>
      <p:ext uri="{BB962C8B-B14F-4D97-AF65-F5344CB8AC3E}">
        <p14:creationId xmlns:p14="http://schemas.microsoft.com/office/powerpoint/2010/main" val="1235072018"/>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868013"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vi-VN" sz="3200" b="1" i="1" dirty="0" smtClean="0"/>
              <a:t> </a:t>
            </a:r>
            <a:r>
              <a:rPr lang="vi-VN" sz="3200" b="1" i="1" dirty="0"/>
              <a:t>Màn hình </a:t>
            </a:r>
            <a:r>
              <a:rPr lang="en-US" sz="3200" b="1" i="1" dirty="0" smtClean="0"/>
              <a:t>game </a:t>
            </a:r>
            <a:r>
              <a:rPr lang="en-US" sz="3200" b="1" i="1" dirty="0" err="1" smtClean="0"/>
              <a:t>chính</a:t>
            </a:r>
            <a:r>
              <a:rPr lang="en-US" sz="3200" b="1" i="1" dirty="0" smtClean="0"/>
              <a:t> </a:t>
            </a:r>
            <a:endParaRPr lang="en-US" sz="3200" dirty="0"/>
          </a:p>
        </p:txBody>
      </p:sp>
      <p:pic>
        <p:nvPicPr>
          <p:cNvPr id="5" name="Picture 4" descr="H:\hoc tap\baocaokhoaluancuoicung\anh\new\hoctu.png"/>
          <p:cNvPicPr/>
          <p:nvPr/>
        </p:nvPicPr>
        <p:blipFill>
          <a:blip r:embed="rId3">
            <a:extLst>
              <a:ext uri="{28A0092B-C50C-407E-A947-70E740481C1C}">
                <a14:useLocalDpi xmlns:a14="http://schemas.microsoft.com/office/drawing/2010/main" val="0"/>
              </a:ext>
            </a:extLst>
          </a:blip>
          <a:srcRect/>
          <a:stretch>
            <a:fillRect/>
          </a:stretch>
        </p:blipFill>
        <p:spPr bwMode="auto">
          <a:xfrm>
            <a:off x="1998906" y="898525"/>
            <a:ext cx="3905250" cy="4517537"/>
          </a:xfrm>
          <a:prstGeom prst="rect">
            <a:avLst/>
          </a:prstGeom>
          <a:noFill/>
          <a:ln>
            <a:noFill/>
          </a:ln>
        </p:spPr>
      </p:pic>
    </p:spTree>
    <p:extLst>
      <p:ext uri="{BB962C8B-B14F-4D97-AF65-F5344CB8AC3E}">
        <p14:creationId xmlns:p14="http://schemas.microsoft.com/office/powerpoint/2010/main" val="2834133382"/>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868013"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vi-VN" sz="3200" b="1" i="1" dirty="0" smtClean="0"/>
              <a:t> </a:t>
            </a:r>
            <a:r>
              <a:rPr lang="vi-VN" sz="3200" b="1" i="1" dirty="0"/>
              <a:t>Màn hình </a:t>
            </a:r>
            <a:r>
              <a:rPr lang="en-US" sz="3200" b="1" i="1" dirty="0" err="1" smtClean="0"/>
              <a:t>khi</a:t>
            </a:r>
            <a:r>
              <a:rPr lang="en-US" sz="3200" b="1" i="1" dirty="0" smtClean="0"/>
              <a:t> </a:t>
            </a:r>
            <a:r>
              <a:rPr lang="en-US" sz="3200" b="1" i="1" dirty="0" err="1" smtClean="0"/>
              <a:t>bé</a:t>
            </a:r>
            <a:r>
              <a:rPr lang="en-US" sz="3200" b="1" i="1" dirty="0" smtClean="0"/>
              <a:t> </a:t>
            </a:r>
            <a:r>
              <a:rPr lang="en-US" sz="3200" b="1" i="1" dirty="0" err="1" smtClean="0"/>
              <a:t>đọc</a:t>
            </a:r>
            <a:r>
              <a:rPr lang="en-US" sz="3200" b="1" i="1" dirty="0" smtClean="0"/>
              <a:t> </a:t>
            </a:r>
            <a:r>
              <a:rPr lang="en-US" sz="3200" b="1" i="1" dirty="0" err="1" smtClean="0"/>
              <a:t>đúng</a:t>
            </a:r>
            <a:r>
              <a:rPr lang="en-US" sz="3200" b="1" i="1" dirty="0" smtClean="0"/>
              <a:t> </a:t>
            </a:r>
            <a:endParaRPr lang="en-US" sz="3200" dirty="0"/>
          </a:p>
        </p:txBody>
      </p:sp>
      <p:pic>
        <p:nvPicPr>
          <p:cNvPr id="5" name="Picture 4" descr="H:\hoc tap\baocaokhoaluancuoicung\anh\new\dungtu.png"/>
          <p:cNvPicPr/>
          <p:nvPr/>
        </p:nvPicPr>
        <p:blipFill>
          <a:blip r:embed="rId3">
            <a:extLst>
              <a:ext uri="{28A0092B-C50C-407E-A947-70E740481C1C}">
                <a14:useLocalDpi xmlns:a14="http://schemas.microsoft.com/office/drawing/2010/main" val="0"/>
              </a:ext>
            </a:extLst>
          </a:blip>
          <a:srcRect/>
          <a:stretch>
            <a:fillRect/>
          </a:stretch>
        </p:blipFill>
        <p:spPr bwMode="auto">
          <a:xfrm>
            <a:off x="1211140" y="898525"/>
            <a:ext cx="3790950" cy="4447198"/>
          </a:xfrm>
          <a:prstGeom prst="rect">
            <a:avLst/>
          </a:prstGeom>
          <a:noFill/>
          <a:ln>
            <a:noFill/>
          </a:ln>
        </p:spPr>
      </p:pic>
    </p:spTree>
    <p:extLst>
      <p:ext uri="{BB962C8B-B14F-4D97-AF65-F5344CB8AC3E}">
        <p14:creationId xmlns:p14="http://schemas.microsoft.com/office/powerpoint/2010/main" val="250499156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6868013"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vi-VN" sz="3200" b="1" i="1" dirty="0" smtClean="0"/>
              <a:t> </a:t>
            </a:r>
            <a:r>
              <a:rPr lang="vi-VN" sz="3200" b="1" i="1" dirty="0"/>
              <a:t>Màn hình </a:t>
            </a:r>
            <a:r>
              <a:rPr lang="en-US" sz="3200" b="1" i="1" dirty="0" err="1" smtClean="0"/>
              <a:t>lưu</a:t>
            </a:r>
            <a:r>
              <a:rPr lang="en-US" sz="3200" b="1" i="1" dirty="0" smtClean="0"/>
              <a:t> </a:t>
            </a:r>
            <a:r>
              <a:rPr lang="en-US" sz="3200" b="1" i="1" dirty="0" err="1" smtClean="0"/>
              <a:t>điểm</a:t>
            </a:r>
            <a:r>
              <a:rPr lang="en-US" sz="3200" b="1" i="1" dirty="0" smtClean="0"/>
              <a:t> </a:t>
            </a:r>
            <a:endParaRPr lang="en-US" sz="3200" dirty="0"/>
          </a:p>
        </p:txBody>
      </p:sp>
      <p:pic>
        <p:nvPicPr>
          <p:cNvPr id="4" name="Picture 3" descr="H:\hoc tap\baocaokhoaluancuoicung\anh\new\luudiem.png"/>
          <p:cNvPicPr/>
          <p:nvPr/>
        </p:nvPicPr>
        <p:blipFill>
          <a:blip r:embed="rId3">
            <a:extLst>
              <a:ext uri="{28A0092B-C50C-407E-A947-70E740481C1C}">
                <a14:useLocalDpi xmlns:a14="http://schemas.microsoft.com/office/drawing/2010/main" val="0"/>
              </a:ext>
            </a:extLst>
          </a:blip>
          <a:srcRect/>
          <a:stretch>
            <a:fillRect/>
          </a:stretch>
        </p:blipFill>
        <p:spPr bwMode="auto">
          <a:xfrm>
            <a:off x="1991970" y="1039202"/>
            <a:ext cx="2826215" cy="4464783"/>
          </a:xfrm>
          <a:prstGeom prst="rect">
            <a:avLst/>
          </a:prstGeom>
          <a:noFill/>
          <a:ln>
            <a:noFill/>
          </a:ln>
        </p:spPr>
      </p:pic>
    </p:spTree>
    <p:extLst>
      <p:ext uri="{BB962C8B-B14F-4D97-AF65-F5344CB8AC3E}">
        <p14:creationId xmlns:p14="http://schemas.microsoft.com/office/powerpoint/2010/main" val="334604516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192087" lvl="1" indent="0">
              <a:buNone/>
            </a:pPr>
            <a:r>
              <a:rPr lang="en-US" sz="2000" b="1" dirty="0">
                <a:solidFill>
                  <a:schemeClr val="accent4"/>
                </a:solidFill>
              </a:rPr>
              <a:t>THỬ NGHIỆM VÀ ĐÁNH GIÁ KẾT QUẢ</a:t>
            </a:r>
            <a:endParaRPr lang="en-US" sz="2000" dirty="0">
              <a:solidFill>
                <a:schemeClr val="accent4"/>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91521775"/>
              </p:ext>
            </p:extLst>
          </p:nvPr>
        </p:nvGraphicFramePr>
        <p:xfrm>
          <a:off x="952942" y="898525"/>
          <a:ext cx="4870056" cy="4582160"/>
        </p:xfrm>
        <a:graphic>
          <a:graphicData uri="http://schemas.openxmlformats.org/drawingml/2006/table">
            <a:tbl>
              <a:tblPr firstRow="1" firstCol="1" bandRow="1">
                <a:tableStyleId>{5C22544A-7EE6-4342-B048-85BDC9FD1C3A}</a:tableStyleId>
              </a:tblPr>
              <a:tblGrid>
                <a:gridCol w="1624107"/>
                <a:gridCol w="1624107"/>
                <a:gridCol w="1621842"/>
              </a:tblGrid>
              <a:tr h="265022">
                <a:tc>
                  <a:txBody>
                    <a:bodyPr/>
                    <a:lstStyle/>
                    <a:p>
                      <a:pPr marL="0" marR="0" algn="ctr">
                        <a:lnSpc>
                          <a:spcPct val="150000"/>
                        </a:lnSpc>
                        <a:spcBef>
                          <a:spcPts val="0"/>
                        </a:spcBef>
                        <a:spcAft>
                          <a:spcPts val="800"/>
                        </a:spcAft>
                      </a:pPr>
                      <a:r>
                        <a:rPr lang="en-US" sz="1200">
                          <a:effectLst/>
                        </a:rPr>
                        <a:t>Người Nói</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Nội Dung</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Độ Chính Xác</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rowSpan="10">
                  <a:txBody>
                    <a:bodyPr/>
                    <a:lstStyle/>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err="1">
                          <a:effectLst/>
                        </a:rPr>
                        <a:t>Huỳnh</a:t>
                      </a:r>
                      <a:r>
                        <a:rPr lang="en-US" sz="1200" dirty="0">
                          <a:effectLst/>
                        </a:rPr>
                        <a:t> Thanh </a:t>
                      </a:r>
                      <a:r>
                        <a:rPr lang="en-US" sz="1200" dirty="0" err="1">
                          <a:effectLst/>
                        </a:rPr>
                        <a:t>Huy</a:t>
                      </a:r>
                      <a:endParaRPr lang="en-US" sz="1200" dirty="0">
                        <a:effectLst/>
                      </a:endParaRPr>
                    </a:p>
                    <a:p>
                      <a:pPr marL="0" marR="0" algn="ctr">
                        <a:lnSpc>
                          <a:spcPct val="150000"/>
                        </a:lnSpc>
                        <a:spcBef>
                          <a:spcPts val="0"/>
                        </a:spcBef>
                        <a:spcAft>
                          <a:spcPts val="800"/>
                        </a:spcAft>
                      </a:pPr>
                      <a:r>
                        <a:rPr lang="en-US" sz="1200" dirty="0" err="1">
                          <a:effectLst/>
                        </a:rPr>
                        <a:t>mỗi</a:t>
                      </a:r>
                      <a:r>
                        <a:rPr lang="en-US" sz="1200" dirty="0">
                          <a:effectLst/>
                        </a:rPr>
                        <a:t> </a:t>
                      </a:r>
                      <a:r>
                        <a:rPr lang="en-US" sz="1200" dirty="0" err="1">
                          <a:effectLst/>
                        </a:rPr>
                        <a:t>từ</a:t>
                      </a:r>
                      <a:r>
                        <a:rPr lang="en-US" sz="1200" dirty="0">
                          <a:effectLst/>
                        </a:rPr>
                        <a:t> </a:t>
                      </a:r>
                      <a:r>
                        <a:rPr lang="en-US" sz="1200" dirty="0" err="1">
                          <a:effectLst/>
                        </a:rPr>
                        <a:t>nói</a:t>
                      </a:r>
                      <a:r>
                        <a:rPr lang="en-US" sz="1200" dirty="0">
                          <a:effectLst/>
                        </a:rPr>
                        <a:t> 10 </a:t>
                      </a:r>
                      <a:r>
                        <a:rPr lang="en-US" sz="1200" dirty="0" err="1">
                          <a:effectLst/>
                        </a:rPr>
                        <a:t>lần</a:t>
                      </a:r>
                      <a:r>
                        <a:rPr lang="en-US" sz="1200" dirty="0">
                          <a:effectLst/>
                        </a:rPr>
                        <a:t> </a:t>
                      </a:r>
                      <a:r>
                        <a:rPr lang="en-US" sz="1200" dirty="0" err="1">
                          <a:effectLst/>
                        </a:rPr>
                        <a:t>để</a:t>
                      </a:r>
                      <a:r>
                        <a:rPr lang="en-US" sz="1200" dirty="0">
                          <a:effectLst/>
                        </a:rPr>
                        <a:t> </a:t>
                      </a:r>
                      <a:r>
                        <a:rPr lang="en-US" sz="1200" dirty="0" err="1">
                          <a:effectLst/>
                        </a:rPr>
                        <a:t>lấy</a:t>
                      </a:r>
                      <a:r>
                        <a:rPr lang="en-US" sz="1200" dirty="0">
                          <a:effectLst/>
                        </a:rPr>
                        <a:t> </a:t>
                      </a:r>
                      <a:r>
                        <a:rPr lang="en-US" sz="1200" dirty="0" err="1">
                          <a:effectLst/>
                        </a:rPr>
                        <a:t>tỷ</a:t>
                      </a:r>
                      <a:r>
                        <a:rPr lang="en-US" sz="1200" dirty="0">
                          <a:effectLst/>
                        </a:rPr>
                        <a:t> </a:t>
                      </a:r>
                      <a:r>
                        <a:rPr lang="en-US" sz="1200" dirty="0" err="1">
                          <a:effectLst/>
                        </a:rPr>
                        <a:t>lệ</a:t>
                      </a:r>
                      <a:endParaRPr lang="en-US" sz="1200" dirty="0">
                        <a:effectLst/>
                      </a:endParaRPr>
                    </a:p>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a:effectLst/>
                        </a:rPr>
                        <a:t> </a:t>
                      </a:r>
                    </a:p>
                    <a:p>
                      <a:pPr marL="0" marR="0" algn="ctr">
                        <a:lnSpc>
                          <a:spcPct val="150000"/>
                        </a:lnSpc>
                        <a:spcBef>
                          <a:spcPts val="0"/>
                        </a:spcBef>
                        <a:spcAft>
                          <a:spcPts val="800"/>
                        </a:spcAft>
                      </a:pPr>
                      <a:r>
                        <a:rPr lang="en-US" sz="1200" dirty="0">
                          <a:effectLst/>
                        </a:rPr>
                        <a:t> </a:t>
                      </a:r>
                      <a:endParaRPr lang="en-US" sz="1200" dirty="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Một</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60%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Hai</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60%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Ba</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60%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Bốn</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40%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Năm</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40%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Sáu</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60%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Bảy</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70%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Tám</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60%</a:t>
                      </a:r>
                      <a:endParaRPr lang="en-US" sz="1200">
                        <a:effectLst/>
                        <a:latin typeface="Times New Roman" panose="02020603050405020304" pitchFamily="18" charset="0"/>
                        <a:ea typeface="Calibri" panose="020F0502020204030204" pitchFamily="34" charset="0"/>
                      </a:endParaRPr>
                    </a:p>
                  </a:txBody>
                  <a:tcPr marL="61159" marR="61159" marT="0" marB="0"/>
                </a:tc>
              </a:tr>
              <a:tr h="2650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Chín</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a:effectLst/>
                        </a:rPr>
                        <a:t>70%</a:t>
                      </a:r>
                      <a:endParaRPr lang="en-US" sz="1200">
                        <a:effectLst/>
                        <a:latin typeface="Times New Roman" panose="02020603050405020304" pitchFamily="18" charset="0"/>
                        <a:ea typeface="Calibri" panose="020F0502020204030204" pitchFamily="34" charset="0"/>
                      </a:endParaRPr>
                    </a:p>
                  </a:txBody>
                  <a:tcPr marL="61159" marR="61159" marT="0" marB="0"/>
                </a:tc>
              </a:tr>
              <a:tr h="1701122">
                <a:tc vMerge="1">
                  <a:txBody>
                    <a:bodyPr/>
                    <a:lstStyle/>
                    <a:p>
                      <a:endParaRPr lang="en-US"/>
                    </a:p>
                  </a:txBody>
                  <a:tcPr/>
                </a:tc>
                <a:tc>
                  <a:txBody>
                    <a:bodyPr/>
                    <a:lstStyle/>
                    <a:p>
                      <a:pPr marL="0" marR="0" algn="ctr">
                        <a:lnSpc>
                          <a:spcPct val="150000"/>
                        </a:lnSpc>
                        <a:spcBef>
                          <a:spcPts val="0"/>
                        </a:spcBef>
                        <a:spcAft>
                          <a:spcPts val="800"/>
                        </a:spcAft>
                      </a:pPr>
                      <a:r>
                        <a:rPr lang="en-US" sz="1200">
                          <a:effectLst/>
                        </a:rPr>
                        <a:t>Không</a:t>
                      </a:r>
                      <a:endParaRPr lang="en-US" sz="1200">
                        <a:effectLst/>
                        <a:latin typeface="Times New Roman" panose="02020603050405020304" pitchFamily="18" charset="0"/>
                        <a:ea typeface="Calibri" panose="020F0502020204030204" pitchFamily="34" charset="0"/>
                      </a:endParaRPr>
                    </a:p>
                  </a:txBody>
                  <a:tcPr marL="61159" marR="61159" marT="0" marB="0"/>
                </a:tc>
                <a:tc>
                  <a:txBody>
                    <a:bodyPr/>
                    <a:lstStyle/>
                    <a:p>
                      <a:pPr marL="0" marR="0" algn="ctr">
                        <a:lnSpc>
                          <a:spcPct val="150000"/>
                        </a:lnSpc>
                        <a:spcBef>
                          <a:spcPts val="0"/>
                        </a:spcBef>
                        <a:spcAft>
                          <a:spcPts val="800"/>
                        </a:spcAft>
                      </a:pPr>
                      <a:r>
                        <a:rPr lang="en-US" sz="1200" dirty="0">
                          <a:effectLst/>
                        </a:rPr>
                        <a:t>70%</a:t>
                      </a:r>
                      <a:endParaRPr lang="en-US" sz="1200" dirty="0">
                        <a:effectLst/>
                        <a:latin typeface="Times New Roman" panose="02020603050405020304" pitchFamily="18" charset="0"/>
                        <a:ea typeface="Calibri" panose="020F0502020204030204" pitchFamily="34" charset="0"/>
                      </a:endParaRPr>
                    </a:p>
                  </a:txBody>
                  <a:tcPr marL="61159" marR="61159" marT="0" marB="0"/>
                </a:tc>
              </a:tr>
            </a:tbl>
          </a:graphicData>
        </a:graphic>
      </p:graphicFrame>
      <p:sp>
        <p:nvSpPr>
          <p:cNvPr id="4" name="Rectangle 3"/>
          <p:cNvSpPr/>
          <p:nvPr/>
        </p:nvSpPr>
        <p:spPr>
          <a:xfrm>
            <a:off x="6494584" y="898525"/>
            <a:ext cx="3581401" cy="4031873"/>
          </a:xfrm>
          <a:prstGeom prst="rect">
            <a:avLst/>
          </a:prstGeom>
        </p:spPr>
        <p:txBody>
          <a:bodyPr wrap="square">
            <a:spAutoFit/>
          </a:bodyPr>
          <a:lstStyle/>
          <a:p>
            <a:r>
              <a:rPr lang="en-US" sz="3200" b="1" u="sng" dirty="0" err="1">
                <a:solidFill>
                  <a:schemeClr val="accent4"/>
                </a:solidFill>
              </a:rPr>
              <a:t>Nhận</a:t>
            </a:r>
            <a:r>
              <a:rPr lang="en-US" sz="3200" b="1" u="sng" dirty="0">
                <a:solidFill>
                  <a:schemeClr val="accent4"/>
                </a:solidFill>
              </a:rPr>
              <a:t> </a:t>
            </a:r>
            <a:r>
              <a:rPr lang="en-US" sz="3200" b="1" u="sng" dirty="0" err="1">
                <a:solidFill>
                  <a:schemeClr val="accent4"/>
                </a:solidFill>
              </a:rPr>
              <a:t>xét</a:t>
            </a:r>
            <a:r>
              <a:rPr lang="en-US" sz="3200" b="1" u="sng" dirty="0">
                <a:solidFill>
                  <a:schemeClr val="accent4"/>
                </a:solidFill>
              </a:rPr>
              <a:t> :</a:t>
            </a:r>
          </a:p>
          <a:p>
            <a:endParaRPr lang="en-US" sz="3200" b="1" dirty="0">
              <a:solidFill>
                <a:schemeClr val="accent4"/>
              </a:solidFill>
            </a:endParaRPr>
          </a:p>
          <a:p>
            <a:pPr marL="457200" indent="-457200">
              <a:buFont typeface="Arial" pitchFamily="34" charset="0"/>
              <a:buChar char="•"/>
            </a:pPr>
            <a:r>
              <a:rPr lang="en-US" sz="3200" dirty="0">
                <a:solidFill>
                  <a:schemeClr val="accent4"/>
                </a:solidFill>
              </a:rPr>
              <a:t> </a:t>
            </a:r>
            <a:r>
              <a:rPr lang="en-US" sz="3200" dirty="0" err="1">
                <a:solidFill>
                  <a:schemeClr val="accent4"/>
                </a:solidFill>
              </a:rPr>
              <a:t>Tỉ</a:t>
            </a:r>
            <a:r>
              <a:rPr lang="en-US" sz="3200" dirty="0">
                <a:solidFill>
                  <a:schemeClr val="accent4"/>
                </a:solidFill>
              </a:rPr>
              <a:t> </a:t>
            </a:r>
            <a:r>
              <a:rPr lang="en-US" sz="3200" dirty="0" err="1">
                <a:solidFill>
                  <a:schemeClr val="accent4"/>
                </a:solidFill>
              </a:rPr>
              <a:t>lệ</a:t>
            </a:r>
            <a:r>
              <a:rPr lang="en-US" sz="3200" dirty="0">
                <a:solidFill>
                  <a:schemeClr val="accent4"/>
                </a:solidFill>
              </a:rPr>
              <a:t> </a:t>
            </a:r>
            <a:r>
              <a:rPr lang="en-US" sz="3200" dirty="0" err="1">
                <a:solidFill>
                  <a:schemeClr val="accent4"/>
                </a:solidFill>
              </a:rPr>
              <a:t>đúng</a:t>
            </a:r>
            <a:r>
              <a:rPr lang="en-US" sz="3200" dirty="0">
                <a:solidFill>
                  <a:schemeClr val="accent4"/>
                </a:solidFill>
              </a:rPr>
              <a:t> </a:t>
            </a:r>
            <a:r>
              <a:rPr lang="en-US" sz="3200" dirty="0" err="1">
                <a:solidFill>
                  <a:schemeClr val="accent4"/>
                </a:solidFill>
              </a:rPr>
              <a:t>giữa</a:t>
            </a:r>
            <a:r>
              <a:rPr lang="en-US" sz="3200" dirty="0">
                <a:solidFill>
                  <a:schemeClr val="accent4"/>
                </a:solidFill>
              </a:rPr>
              <a:t> </a:t>
            </a:r>
            <a:r>
              <a:rPr lang="en-US" sz="3200" dirty="0" err="1">
                <a:solidFill>
                  <a:schemeClr val="accent4"/>
                </a:solidFill>
              </a:rPr>
              <a:t>các</a:t>
            </a:r>
            <a:r>
              <a:rPr lang="en-US" sz="3200" dirty="0">
                <a:solidFill>
                  <a:schemeClr val="accent4"/>
                </a:solidFill>
              </a:rPr>
              <a:t> con </a:t>
            </a:r>
            <a:r>
              <a:rPr lang="en-US" sz="3200" dirty="0" err="1">
                <a:solidFill>
                  <a:schemeClr val="accent4"/>
                </a:solidFill>
              </a:rPr>
              <a:t>số</a:t>
            </a:r>
            <a:r>
              <a:rPr lang="en-US" sz="3200" dirty="0">
                <a:solidFill>
                  <a:schemeClr val="accent4"/>
                </a:solidFill>
              </a:rPr>
              <a:t> </a:t>
            </a:r>
            <a:r>
              <a:rPr lang="en-US" sz="3200" dirty="0" err="1">
                <a:solidFill>
                  <a:schemeClr val="accent4"/>
                </a:solidFill>
              </a:rPr>
              <a:t>không</a:t>
            </a:r>
            <a:r>
              <a:rPr lang="en-US" sz="3200" dirty="0">
                <a:solidFill>
                  <a:schemeClr val="accent4"/>
                </a:solidFill>
              </a:rPr>
              <a:t> </a:t>
            </a:r>
            <a:r>
              <a:rPr lang="en-US" sz="3200" dirty="0" err="1">
                <a:solidFill>
                  <a:schemeClr val="accent4"/>
                </a:solidFill>
              </a:rPr>
              <a:t>đều</a:t>
            </a:r>
            <a:r>
              <a:rPr lang="en-US" sz="3200" dirty="0">
                <a:solidFill>
                  <a:schemeClr val="accent4"/>
                </a:solidFill>
              </a:rPr>
              <a:t> </a:t>
            </a:r>
          </a:p>
          <a:p>
            <a:pPr marL="457200" indent="-457200">
              <a:buFont typeface="Arial" pitchFamily="34" charset="0"/>
              <a:buChar char="•"/>
            </a:pPr>
            <a:endParaRPr lang="en-US" sz="3200" dirty="0">
              <a:solidFill>
                <a:schemeClr val="accent4"/>
              </a:solidFill>
            </a:endParaRPr>
          </a:p>
          <a:p>
            <a:pPr marL="457200" indent="-457200">
              <a:buFont typeface="Arial" pitchFamily="34" charset="0"/>
              <a:buChar char="•"/>
            </a:pPr>
            <a:r>
              <a:rPr lang="en-US" sz="3200" dirty="0" err="1">
                <a:solidFill>
                  <a:schemeClr val="accent4"/>
                </a:solidFill>
              </a:rPr>
              <a:t>Các</a:t>
            </a:r>
            <a:r>
              <a:rPr lang="en-US" sz="3200" dirty="0">
                <a:solidFill>
                  <a:schemeClr val="accent4"/>
                </a:solidFill>
              </a:rPr>
              <a:t> </a:t>
            </a:r>
            <a:r>
              <a:rPr lang="en-US" sz="3200" dirty="0" err="1">
                <a:solidFill>
                  <a:schemeClr val="accent4"/>
                </a:solidFill>
              </a:rPr>
              <a:t>số</a:t>
            </a:r>
            <a:r>
              <a:rPr lang="en-US" sz="3200" dirty="0">
                <a:solidFill>
                  <a:schemeClr val="accent4"/>
                </a:solidFill>
              </a:rPr>
              <a:t> : </a:t>
            </a:r>
            <a:r>
              <a:rPr lang="en-US" sz="3200" b="1" dirty="0" smtClean="0">
                <a:solidFill>
                  <a:schemeClr val="accent4"/>
                </a:solidFill>
              </a:rPr>
              <a:t>4,5</a:t>
            </a:r>
            <a:r>
              <a:rPr lang="en-US" sz="3200" dirty="0" smtClean="0">
                <a:solidFill>
                  <a:schemeClr val="accent4"/>
                </a:solidFill>
              </a:rPr>
              <a:t> </a:t>
            </a:r>
            <a:r>
              <a:rPr lang="en-US" sz="3200" dirty="0" err="1">
                <a:solidFill>
                  <a:schemeClr val="accent4"/>
                </a:solidFill>
              </a:rPr>
              <a:t>có</a:t>
            </a:r>
            <a:r>
              <a:rPr lang="en-US" sz="3200" dirty="0">
                <a:solidFill>
                  <a:schemeClr val="accent4"/>
                </a:solidFill>
              </a:rPr>
              <a:t> </a:t>
            </a:r>
            <a:r>
              <a:rPr lang="en-US" sz="3200" dirty="0" err="1">
                <a:solidFill>
                  <a:schemeClr val="accent4"/>
                </a:solidFill>
              </a:rPr>
              <a:t>tỉ</a:t>
            </a:r>
            <a:r>
              <a:rPr lang="en-US" sz="3200" dirty="0">
                <a:solidFill>
                  <a:schemeClr val="accent4"/>
                </a:solidFill>
              </a:rPr>
              <a:t> </a:t>
            </a:r>
            <a:r>
              <a:rPr lang="en-US" sz="3200" dirty="0" err="1">
                <a:solidFill>
                  <a:schemeClr val="accent4"/>
                </a:solidFill>
              </a:rPr>
              <a:t>lệ</a:t>
            </a:r>
            <a:r>
              <a:rPr lang="en-US" sz="3200" dirty="0">
                <a:solidFill>
                  <a:schemeClr val="accent4"/>
                </a:solidFill>
              </a:rPr>
              <a:t> </a:t>
            </a:r>
            <a:r>
              <a:rPr lang="en-US" sz="3200" dirty="0" err="1">
                <a:solidFill>
                  <a:schemeClr val="accent4"/>
                </a:solidFill>
              </a:rPr>
              <a:t>thấp</a:t>
            </a:r>
            <a:endParaRPr lang="en-US" sz="3200" dirty="0">
              <a:solidFill>
                <a:schemeClr val="accent4"/>
              </a:solidFill>
            </a:endParaRPr>
          </a:p>
        </p:txBody>
      </p:sp>
    </p:spTree>
    <p:extLst>
      <p:ext uri="{BB962C8B-B14F-4D97-AF65-F5344CB8AC3E}">
        <p14:creationId xmlns:p14="http://schemas.microsoft.com/office/powerpoint/2010/main" val="58032590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Tổng</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Kết</a:t>
            </a:r>
            <a:endParaRPr lang="en-US" sz="3200" b="1" i="1" kern="0" dirty="0">
              <a:solidFill>
                <a:schemeClr val="accent5">
                  <a:lumMod val="20000"/>
                  <a:lumOff val="80000"/>
                </a:schemeClr>
              </a:solidFill>
            </a:endParaRPr>
          </a:p>
        </p:txBody>
      </p:sp>
    </p:spTree>
    <p:extLst>
      <p:ext uri="{BB962C8B-B14F-4D97-AF65-F5344CB8AC3E}">
        <p14:creationId xmlns:p14="http://schemas.microsoft.com/office/powerpoint/2010/main" val="74094710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Tài</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Liệu</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Tham</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Khảo</a:t>
            </a:r>
            <a:endParaRPr lang="en-US" sz="3200" b="1" i="1" kern="0" dirty="0">
              <a:solidFill>
                <a:schemeClr val="accent5">
                  <a:lumMod val="20000"/>
                  <a:lumOff val="80000"/>
                </a:schemeClr>
              </a:solidFill>
            </a:endParaRPr>
          </a:p>
        </p:txBody>
      </p:sp>
    </p:spTree>
    <p:extLst>
      <p:ext uri="{BB962C8B-B14F-4D97-AF65-F5344CB8AC3E}">
        <p14:creationId xmlns:p14="http://schemas.microsoft.com/office/powerpoint/2010/main" val="180281006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961189" y="2333123"/>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7000" b="1" i="1" kern="0" dirty="0" smtClean="0">
                <a:solidFill>
                  <a:schemeClr val="accent5">
                    <a:lumMod val="20000"/>
                    <a:lumOff val="80000"/>
                  </a:schemeClr>
                </a:solidFill>
              </a:rPr>
              <a:t>Demo</a:t>
            </a:r>
            <a:endParaRPr lang="en-US" sz="7000" b="1" i="1" kern="0" dirty="0">
              <a:solidFill>
                <a:schemeClr val="accent5">
                  <a:lumMod val="20000"/>
                  <a:lumOff val="80000"/>
                </a:schemeClr>
              </a:solidFill>
            </a:endParaRPr>
          </a:p>
        </p:txBody>
      </p:sp>
    </p:spTree>
    <p:extLst>
      <p:ext uri="{BB962C8B-B14F-4D97-AF65-F5344CB8AC3E}">
        <p14:creationId xmlns:p14="http://schemas.microsoft.com/office/powerpoint/2010/main" val="179582983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72126" y="1251284"/>
            <a:ext cx="9432758" cy="2582947"/>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lgn="ctr" eaLnBrk="1" hangingPunct="1">
              <a:buFont typeface="Wingdings" pitchFamily="2" charset="2"/>
              <a:buNone/>
              <a:defRPr/>
            </a:pPr>
            <a:r>
              <a:rPr lang="en-US" sz="5000" b="1" i="1" kern="0" dirty="0" err="1" smtClean="0">
                <a:solidFill>
                  <a:schemeClr val="accent5">
                    <a:lumMod val="20000"/>
                    <a:lumOff val="80000"/>
                  </a:schemeClr>
                </a:solidFill>
              </a:rPr>
              <a:t>Cảm</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Ơn</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Quý</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Thầy</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Cô</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Đã</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Lắng</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Nghe</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Bài</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Thuyết</a:t>
            </a:r>
            <a:r>
              <a:rPr lang="en-US" sz="5000" b="1" i="1" kern="0" dirty="0" smtClean="0">
                <a:solidFill>
                  <a:schemeClr val="accent5">
                    <a:lumMod val="20000"/>
                    <a:lumOff val="80000"/>
                  </a:schemeClr>
                </a:solidFill>
              </a:rPr>
              <a:t> </a:t>
            </a:r>
            <a:r>
              <a:rPr lang="en-US" sz="5000" b="1" i="1" kern="0" dirty="0" err="1" smtClean="0">
                <a:solidFill>
                  <a:schemeClr val="accent5">
                    <a:lumMod val="20000"/>
                    <a:lumOff val="80000"/>
                  </a:schemeClr>
                </a:solidFill>
              </a:rPr>
              <a:t>Trình</a:t>
            </a:r>
            <a:endParaRPr lang="en-US" sz="5000" b="1" i="1" kern="0" dirty="0">
              <a:solidFill>
                <a:schemeClr val="accent5">
                  <a:lumMod val="20000"/>
                  <a:lumOff val="80000"/>
                </a:schemeClr>
              </a:solidFill>
            </a:endParaRPr>
          </a:p>
        </p:txBody>
      </p:sp>
    </p:spTree>
    <p:extLst>
      <p:ext uri="{BB962C8B-B14F-4D97-AF65-F5344CB8AC3E}">
        <p14:creationId xmlns:p14="http://schemas.microsoft.com/office/powerpoint/2010/main" val="270792864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Cơ</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Lý</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Thuyết</a:t>
            </a:r>
            <a:endParaRPr lang="en-US" sz="3200" b="1" i="1" kern="0" dirty="0">
              <a:solidFill>
                <a:schemeClr val="accent5">
                  <a:lumMod val="20000"/>
                  <a:lumOff val="80000"/>
                </a:schemeClr>
              </a:solidFill>
            </a:endParaRPr>
          </a:p>
        </p:txBody>
      </p:sp>
      <p:sp>
        <p:nvSpPr>
          <p:cNvPr id="3" name="Content Placeholder 1"/>
          <p:cNvSpPr txBox="1">
            <a:spLocks/>
          </p:cNvSpPr>
          <p:nvPr/>
        </p:nvSpPr>
        <p:spPr>
          <a:xfrm>
            <a:off x="333703" y="898525"/>
            <a:ext cx="11495689" cy="45248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Clr>
                <a:schemeClr val="hlink"/>
              </a:buClr>
              <a:buNone/>
            </a:pPr>
            <a:r>
              <a:rPr lang="en-US" sz="3200" dirty="0">
                <a:solidFill>
                  <a:schemeClr val="accent1">
                    <a:lumMod val="60000"/>
                    <a:lumOff val="40000"/>
                  </a:schemeClr>
                </a:solidFill>
                <a:latin typeface="Times New Roman" pitchFamily="18" charset="0"/>
                <a:cs typeface="Times New Roman" pitchFamily="18" charset="0"/>
              </a:rPr>
              <a:t>Voiced </a:t>
            </a:r>
            <a:r>
              <a:rPr lang="en-US" sz="3200" dirty="0" err="1">
                <a:solidFill>
                  <a:schemeClr val="accent1">
                    <a:lumMod val="60000"/>
                    <a:lumOff val="40000"/>
                  </a:schemeClr>
                </a:solidFill>
                <a:latin typeface="Times New Roman" pitchFamily="18" charset="0"/>
                <a:cs typeface="Times New Roman" pitchFamily="18" charset="0"/>
              </a:rPr>
              <a:t>và</a:t>
            </a:r>
            <a:r>
              <a:rPr lang="en-US" sz="3200" dirty="0">
                <a:solidFill>
                  <a:schemeClr val="accent1">
                    <a:lumMod val="60000"/>
                    <a:lumOff val="40000"/>
                  </a:schemeClr>
                </a:solidFill>
                <a:latin typeface="Times New Roman" pitchFamily="18" charset="0"/>
                <a:cs typeface="Times New Roman" pitchFamily="18" charset="0"/>
              </a:rPr>
              <a:t> </a:t>
            </a:r>
            <a:r>
              <a:rPr lang="en-US" sz="3200" dirty="0" smtClean="0">
                <a:solidFill>
                  <a:schemeClr val="accent1">
                    <a:lumMod val="60000"/>
                    <a:lumOff val="40000"/>
                  </a:schemeClr>
                </a:solidFill>
                <a:latin typeface="Times New Roman" pitchFamily="18" charset="0"/>
                <a:cs typeface="Times New Roman" pitchFamily="18" charset="0"/>
              </a:rPr>
              <a:t>Unvoiced</a:t>
            </a:r>
          </a:p>
          <a:p>
            <a:pPr marL="0" lvl="1" indent="0">
              <a:buClr>
                <a:schemeClr val="hlink"/>
              </a:buClr>
              <a:buNone/>
            </a:pPr>
            <a:r>
              <a:rPr lang="en-US" sz="3200" dirty="0" smtClean="0">
                <a:solidFill>
                  <a:schemeClr val="accent1">
                    <a:lumMod val="60000"/>
                    <a:lumOff val="40000"/>
                  </a:schemeClr>
                </a:solidFill>
                <a:latin typeface="+mj-lt"/>
              </a:rPr>
              <a:t> </a:t>
            </a:r>
          </a:p>
          <a:p>
            <a:pPr marL="857250" lvl="2" indent="-457200">
              <a:buClr>
                <a:schemeClr val="hlink"/>
              </a:buClr>
            </a:pPr>
            <a:endParaRPr lang="en-US" sz="2800" dirty="0" smtClean="0"/>
          </a:p>
          <a:p>
            <a:pPr marL="857250" lvl="2" indent="-457200">
              <a:buClr>
                <a:schemeClr val="hlink"/>
              </a:buClr>
              <a:buFont typeface="Wingdings" pitchFamily="2" charset="2"/>
              <a:buChar char="§"/>
            </a:pPr>
            <a:endParaRPr lang="en-US" sz="2800" dirty="0"/>
          </a:p>
        </p:txBody>
      </p:sp>
      <p:sp>
        <p:nvSpPr>
          <p:cNvPr id="4" name="Content Placeholder 1"/>
          <p:cNvSpPr txBox="1">
            <a:spLocks/>
          </p:cNvSpPr>
          <p:nvPr/>
        </p:nvSpPr>
        <p:spPr>
          <a:xfrm>
            <a:off x="333703" y="1391745"/>
            <a:ext cx="8229600" cy="5349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smtClean="0">
                <a:solidFill>
                  <a:schemeClr val="accent4"/>
                </a:solidFill>
                <a:latin typeface="Times New Roman" pitchFamily="18" charset="0"/>
                <a:cs typeface="Times New Roman" pitchFamily="18" charset="0"/>
              </a:rPr>
              <a:t>Voiced</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nguồn</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tuần</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hoàn</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được</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tạo</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ra</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bởi</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dây</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thanh</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quản</a:t>
            </a:r>
            <a:endParaRPr lang="en-US" dirty="0" smtClean="0">
              <a:solidFill>
                <a:schemeClr val="accent4"/>
              </a:solidFill>
              <a:latin typeface="Times New Roman" pitchFamily="18" charset="0"/>
              <a:cs typeface="Times New Roman" pitchFamily="18" charset="0"/>
            </a:endParaRPr>
          </a:p>
          <a:p>
            <a:r>
              <a:rPr lang="en-US" i="1" dirty="0" err="1" smtClean="0">
                <a:solidFill>
                  <a:schemeClr val="accent4"/>
                </a:solidFill>
                <a:latin typeface="Times New Roman" pitchFamily="18" charset="0"/>
                <a:cs typeface="Times New Roman" pitchFamily="18" charset="0"/>
              </a:rPr>
              <a:t>UnVoiced</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Nguồn</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không</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tuần</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hoàn</a:t>
            </a:r>
            <a:r>
              <a:rPr lang="en-US" dirty="0" smtClean="0">
                <a:solidFill>
                  <a:schemeClr val="accent4"/>
                </a:solidFill>
                <a:latin typeface="Times New Roman" pitchFamily="18" charset="0"/>
                <a:cs typeface="Times New Roman" pitchFamily="18" charset="0"/>
              </a:rPr>
              <a:t> </a:t>
            </a:r>
            <a:r>
              <a:rPr lang="en-US" dirty="0" err="1" smtClean="0">
                <a:solidFill>
                  <a:schemeClr val="accent4"/>
                </a:solidFill>
                <a:latin typeface="Times New Roman" pitchFamily="18" charset="0"/>
                <a:cs typeface="Times New Roman" pitchFamily="18" charset="0"/>
              </a:rPr>
              <a:t>và</a:t>
            </a:r>
            <a:r>
              <a:rPr lang="en-US" dirty="0" smtClean="0">
                <a:solidFill>
                  <a:schemeClr val="accent4"/>
                </a:solidFill>
                <a:latin typeface="Times New Roman" pitchFamily="18" charset="0"/>
                <a:cs typeface="Times New Roman" pitchFamily="18" charset="0"/>
              </a:rPr>
              <a:t> white noise</a:t>
            </a:r>
          </a:p>
          <a:p>
            <a:pPr marL="857250" lvl="2" indent="-457200">
              <a:buClr>
                <a:schemeClr val="hlink"/>
              </a:buClr>
              <a:buFont typeface="Wingdings" pitchFamily="2" charset="2"/>
              <a:buChar char="§"/>
            </a:pPr>
            <a:endParaRPr lang="en-US" sz="2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04" y="2741411"/>
            <a:ext cx="5757151" cy="317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70796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down)">
                                      <p:cBhvr>
                                        <p:cTn id="13" dur="500"/>
                                        <p:tgtEl>
                                          <p:spTgt spid="4">
                                            <p:txEl>
                                              <p:pRg st="1" end="1"/>
                                            </p:txEl>
                                          </p:spTgt>
                                        </p:tgtEl>
                                      </p:cBhvr>
                                    </p:animEffect>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Cơ</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Lý</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Thuyết</a:t>
            </a:r>
            <a:endParaRPr lang="en-US" sz="3200" b="1" i="1" kern="0" dirty="0">
              <a:solidFill>
                <a:schemeClr val="accent5">
                  <a:lumMod val="20000"/>
                  <a:lumOff val="80000"/>
                </a:schemeClr>
              </a:solidFill>
            </a:endParaRPr>
          </a:p>
        </p:txBody>
      </p:sp>
      <p:sp>
        <p:nvSpPr>
          <p:cNvPr id="3" name="Content Placeholder 1"/>
          <p:cNvSpPr txBox="1">
            <a:spLocks/>
          </p:cNvSpPr>
          <p:nvPr/>
        </p:nvSpPr>
        <p:spPr>
          <a:xfrm>
            <a:off x="333703" y="898525"/>
            <a:ext cx="11495689" cy="45248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Clr>
                <a:schemeClr val="hlink"/>
              </a:buClr>
            </a:pPr>
            <a:r>
              <a:rPr lang="en-US" sz="3200" dirty="0" err="1" smtClean="0">
                <a:solidFill>
                  <a:schemeClr val="accent1">
                    <a:lumMod val="60000"/>
                    <a:lumOff val="40000"/>
                  </a:schemeClr>
                </a:solidFill>
                <a:latin typeface="+mj-lt"/>
              </a:rPr>
              <a:t>Rút</a:t>
            </a:r>
            <a:r>
              <a:rPr lang="en-US" sz="3200" dirty="0" smtClean="0">
                <a:solidFill>
                  <a:schemeClr val="accent1">
                    <a:lumMod val="60000"/>
                    <a:lumOff val="40000"/>
                  </a:schemeClr>
                </a:solidFill>
                <a:latin typeface="+mj-lt"/>
              </a:rPr>
              <a:t> </a:t>
            </a:r>
            <a:r>
              <a:rPr lang="en-US" sz="3200" dirty="0" err="1" smtClean="0">
                <a:solidFill>
                  <a:schemeClr val="accent1">
                    <a:lumMod val="60000"/>
                    <a:lumOff val="40000"/>
                  </a:schemeClr>
                </a:solidFill>
                <a:latin typeface="+mj-lt"/>
              </a:rPr>
              <a:t>trích</a:t>
            </a:r>
            <a:r>
              <a:rPr lang="en-US" sz="3200" dirty="0" smtClean="0">
                <a:solidFill>
                  <a:schemeClr val="accent1">
                    <a:lumMod val="60000"/>
                    <a:lumOff val="40000"/>
                  </a:schemeClr>
                </a:solidFill>
                <a:latin typeface="+mj-lt"/>
              </a:rPr>
              <a:t> </a:t>
            </a:r>
            <a:r>
              <a:rPr lang="en-US" sz="3200" dirty="0" err="1" smtClean="0">
                <a:solidFill>
                  <a:schemeClr val="accent1">
                    <a:lumMod val="60000"/>
                    <a:lumOff val="40000"/>
                  </a:schemeClr>
                </a:solidFill>
                <a:latin typeface="+mj-lt"/>
              </a:rPr>
              <a:t>đặc</a:t>
            </a:r>
            <a:r>
              <a:rPr lang="en-US" sz="3200" dirty="0" smtClean="0">
                <a:solidFill>
                  <a:schemeClr val="accent1">
                    <a:lumMod val="60000"/>
                    <a:lumOff val="40000"/>
                  </a:schemeClr>
                </a:solidFill>
                <a:latin typeface="+mj-lt"/>
              </a:rPr>
              <a:t> </a:t>
            </a:r>
            <a:r>
              <a:rPr lang="en-US" sz="3200" dirty="0" err="1" smtClean="0">
                <a:solidFill>
                  <a:schemeClr val="accent1">
                    <a:lumMod val="60000"/>
                    <a:lumOff val="40000"/>
                  </a:schemeClr>
                </a:solidFill>
                <a:latin typeface="+mj-lt"/>
              </a:rPr>
              <a:t>trưng</a:t>
            </a:r>
            <a:r>
              <a:rPr lang="en-US" sz="3200" dirty="0" smtClean="0">
                <a:solidFill>
                  <a:schemeClr val="accent1">
                    <a:lumMod val="60000"/>
                    <a:lumOff val="40000"/>
                  </a:schemeClr>
                </a:solidFill>
                <a:latin typeface="+mj-lt"/>
              </a:rPr>
              <a:t> </a:t>
            </a:r>
          </a:p>
          <a:p>
            <a:pPr marL="0" lvl="1" indent="0">
              <a:buClr>
                <a:schemeClr val="hlink"/>
              </a:buClr>
              <a:buNone/>
            </a:pPr>
            <a:r>
              <a:rPr lang="en-US" sz="3200" dirty="0" smtClean="0">
                <a:latin typeface="+mj-lt"/>
              </a:rPr>
              <a:t> </a:t>
            </a:r>
            <a:r>
              <a:rPr lang="en-US" sz="3200" dirty="0" err="1">
                <a:solidFill>
                  <a:srgbClr val="CC0000"/>
                </a:solidFill>
              </a:rPr>
              <a:t>Cơ</a:t>
            </a:r>
            <a:r>
              <a:rPr lang="en-US" sz="3200" dirty="0">
                <a:solidFill>
                  <a:srgbClr val="CC0000"/>
                </a:solidFill>
              </a:rPr>
              <a:t> </a:t>
            </a:r>
            <a:r>
              <a:rPr lang="en-US" sz="3200" dirty="0" err="1">
                <a:solidFill>
                  <a:srgbClr val="CC0000"/>
                </a:solidFill>
              </a:rPr>
              <a:t>bản</a:t>
            </a:r>
            <a:r>
              <a:rPr lang="en-US" sz="3200" dirty="0">
                <a:solidFill>
                  <a:srgbClr val="CC0000"/>
                </a:solidFill>
              </a:rPr>
              <a:t> </a:t>
            </a:r>
            <a:r>
              <a:rPr lang="en-US" sz="3200" dirty="0" err="1">
                <a:solidFill>
                  <a:srgbClr val="CC0000"/>
                </a:solidFill>
              </a:rPr>
              <a:t>về</a:t>
            </a:r>
            <a:r>
              <a:rPr lang="en-US" sz="3200" dirty="0">
                <a:solidFill>
                  <a:srgbClr val="CC0000"/>
                </a:solidFill>
              </a:rPr>
              <a:t> </a:t>
            </a:r>
            <a:r>
              <a:rPr lang="en-US" sz="3200" dirty="0" err="1">
                <a:solidFill>
                  <a:srgbClr val="CC0000"/>
                </a:solidFill>
              </a:rPr>
              <a:t>âm</a:t>
            </a:r>
            <a:r>
              <a:rPr lang="en-US" sz="3200" dirty="0">
                <a:solidFill>
                  <a:srgbClr val="CC0000"/>
                </a:solidFill>
              </a:rPr>
              <a:t> </a:t>
            </a:r>
            <a:r>
              <a:rPr lang="en-US" sz="3200" dirty="0" err="1">
                <a:solidFill>
                  <a:srgbClr val="CC0000"/>
                </a:solidFill>
              </a:rPr>
              <a:t>thanh</a:t>
            </a:r>
            <a:r>
              <a:rPr lang="en-US" sz="3200" dirty="0">
                <a:solidFill>
                  <a:srgbClr val="CC0000"/>
                </a:solidFill>
              </a:rPr>
              <a:t> :</a:t>
            </a:r>
          </a:p>
          <a:p>
            <a:pPr>
              <a:buFont typeface="Courier New" pitchFamily="49" charset="0"/>
              <a:buChar char="o"/>
            </a:pPr>
            <a:r>
              <a:rPr lang="en-US" dirty="0" err="1">
                <a:solidFill>
                  <a:schemeClr val="accent4"/>
                </a:solidFill>
                <a:latin typeface="Century" pitchFamily="18" charset="0"/>
              </a:rPr>
              <a:t>Là</a:t>
            </a:r>
            <a:r>
              <a:rPr lang="en-US" dirty="0">
                <a:solidFill>
                  <a:schemeClr val="accent4"/>
                </a:solidFill>
                <a:latin typeface="Century" pitchFamily="18" charset="0"/>
              </a:rPr>
              <a:t> </a:t>
            </a:r>
            <a:r>
              <a:rPr lang="en-US" dirty="0" err="1">
                <a:solidFill>
                  <a:schemeClr val="accent4"/>
                </a:solidFill>
                <a:latin typeface="Century" pitchFamily="18" charset="0"/>
              </a:rPr>
              <a:t>hàm</a:t>
            </a:r>
            <a:r>
              <a:rPr lang="en-US" dirty="0">
                <a:solidFill>
                  <a:schemeClr val="accent4"/>
                </a:solidFill>
                <a:latin typeface="Century" pitchFamily="18" charset="0"/>
              </a:rPr>
              <a:t> </a:t>
            </a:r>
            <a:r>
              <a:rPr lang="en-US" dirty="0" err="1">
                <a:solidFill>
                  <a:schemeClr val="accent4"/>
                </a:solidFill>
                <a:latin typeface="Century" pitchFamily="18" charset="0"/>
              </a:rPr>
              <a:t>tuần</a:t>
            </a:r>
            <a:r>
              <a:rPr lang="en-US" dirty="0">
                <a:solidFill>
                  <a:schemeClr val="accent4"/>
                </a:solidFill>
                <a:latin typeface="Century" pitchFamily="18" charset="0"/>
              </a:rPr>
              <a:t> </a:t>
            </a:r>
            <a:r>
              <a:rPr lang="en-US" dirty="0" err="1">
                <a:solidFill>
                  <a:schemeClr val="accent4"/>
                </a:solidFill>
                <a:latin typeface="Century" pitchFamily="18" charset="0"/>
              </a:rPr>
              <a:t>hoàn</a:t>
            </a:r>
            <a:r>
              <a:rPr lang="en-US" dirty="0">
                <a:solidFill>
                  <a:schemeClr val="accent4"/>
                </a:solidFill>
                <a:latin typeface="Century" pitchFamily="18" charset="0"/>
              </a:rPr>
              <a:t>: x(t) = </a:t>
            </a:r>
            <a:r>
              <a:rPr lang="en-US" dirty="0" err="1">
                <a:solidFill>
                  <a:schemeClr val="accent4"/>
                </a:solidFill>
                <a:latin typeface="Century" pitchFamily="18" charset="0"/>
              </a:rPr>
              <a:t>Asin</a:t>
            </a:r>
            <a:r>
              <a:rPr lang="el-GR" dirty="0">
                <a:solidFill>
                  <a:schemeClr val="accent4"/>
                </a:solidFill>
                <a:latin typeface="Century" pitchFamily="18" charset="0"/>
              </a:rPr>
              <a:t>Ω</a:t>
            </a:r>
            <a:r>
              <a:rPr lang="en-US" dirty="0">
                <a:solidFill>
                  <a:schemeClr val="accent4"/>
                </a:solidFill>
                <a:latin typeface="Century" pitchFamily="18" charset="0"/>
              </a:rPr>
              <a:t>t=Asin2</a:t>
            </a:r>
            <a:r>
              <a:rPr lang="el-GR" dirty="0">
                <a:solidFill>
                  <a:schemeClr val="accent4"/>
                </a:solidFill>
                <a:latin typeface="Century" pitchFamily="18" charset="0"/>
              </a:rPr>
              <a:t>π</a:t>
            </a:r>
            <a:r>
              <a:rPr lang="en-US" dirty="0">
                <a:solidFill>
                  <a:schemeClr val="accent4"/>
                </a:solidFill>
                <a:latin typeface="Century" pitchFamily="18" charset="0"/>
              </a:rPr>
              <a:t>Ft</a:t>
            </a:r>
          </a:p>
          <a:p>
            <a:pPr>
              <a:buFont typeface="Courier New" pitchFamily="49" charset="0"/>
              <a:buChar char="o"/>
            </a:pPr>
            <a:r>
              <a:rPr lang="en-US" dirty="0" err="1">
                <a:solidFill>
                  <a:schemeClr val="accent4"/>
                </a:solidFill>
                <a:latin typeface="Century" pitchFamily="18" charset="0"/>
              </a:rPr>
              <a:t>Khoảng</a:t>
            </a:r>
            <a:r>
              <a:rPr lang="en-US" dirty="0">
                <a:solidFill>
                  <a:schemeClr val="accent4"/>
                </a:solidFill>
                <a:latin typeface="Century" pitchFamily="18" charset="0"/>
              </a:rPr>
              <a:t> </a:t>
            </a:r>
            <a:r>
              <a:rPr lang="en-US" dirty="0" err="1">
                <a:solidFill>
                  <a:schemeClr val="accent4"/>
                </a:solidFill>
                <a:latin typeface="Century" pitchFamily="18" charset="0"/>
              </a:rPr>
              <a:t>nghe</a:t>
            </a:r>
            <a:r>
              <a:rPr lang="en-US" dirty="0">
                <a:solidFill>
                  <a:schemeClr val="accent4"/>
                </a:solidFill>
                <a:latin typeface="Century" pitchFamily="18" charset="0"/>
              </a:rPr>
              <a:t>: 20Hz-20Khz</a:t>
            </a:r>
          </a:p>
          <a:p>
            <a:pPr>
              <a:buFont typeface="Courier New" pitchFamily="49" charset="0"/>
              <a:buChar char="o"/>
            </a:pPr>
            <a:r>
              <a:rPr lang="en-US" dirty="0" err="1">
                <a:solidFill>
                  <a:schemeClr val="accent4"/>
                </a:solidFill>
                <a:latin typeface="Century" pitchFamily="18" charset="0"/>
              </a:rPr>
              <a:t>Tiếng</a:t>
            </a:r>
            <a:r>
              <a:rPr lang="en-US" dirty="0">
                <a:solidFill>
                  <a:schemeClr val="accent4"/>
                </a:solidFill>
                <a:latin typeface="Century" pitchFamily="18" charset="0"/>
              </a:rPr>
              <a:t> </a:t>
            </a:r>
            <a:r>
              <a:rPr lang="en-US" dirty="0" err="1">
                <a:solidFill>
                  <a:schemeClr val="accent4"/>
                </a:solidFill>
                <a:latin typeface="Century" pitchFamily="18" charset="0"/>
              </a:rPr>
              <a:t>nói</a:t>
            </a:r>
            <a:r>
              <a:rPr lang="en-US" dirty="0">
                <a:solidFill>
                  <a:schemeClr val="accent4"/>
                </a:solidFill>
                <a:latin typeface="Century" pitchFamily="18" charset="0"/>
              </a:rPr>
              <a:t>: 300Hz-3500Hz.</a:t>
            </a:r>
          </a:p>
          <a:p>
            <a:pPr marL="0" lvl="1" indent="0">
              <a:buClr>
                <a:schemeClr val="hlink"/>
              </a:buClr>
              <a:buNone/>
            </a:pPr>
            <a:endParaRPr lang="en-US" sz="3200" dirty="0" smtClean="0">
              <a:latin typeface="+mj-lt"/>
            </a:endParaRPr>
          </a:p>
        </p:txBody>
      </p:sp>
    </p:spTree>
    <p:extLst>
      <p:ext uri="{BB962C8B-B14F-4D97-AF65-F5344CB8AC3E}">
        <p14:creationId xmlns:p14="http://schemas.microsoft.com/office/powerpoint/2010/main" val="125448034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Cơ</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Lý</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Thuyết</a:t>
            </a:r>
            <a:endParaRPr lang="en-US" sz="3200" b="1" i="1" kern="0" dirty="0">
              <a:solidFill>
                <a:schemeClr val="accent5">
                  <a:lumMod val="20000"/>
                  <a:lumOff val="80000"/>
                </a:schemeClr>
              </a:solidFill>
            </a:endParaRPr>
          </a:p>
        </p:txBody>
      </p:sp>
      <p:sp>
        <p:nvSpPr>
          <p:cNvPr id="3" name="Content Placeholder 1"/>
          <p:cNvSpPr txBox="1">
            <a:spLocks/>
          </p:cNvSpPr>
          <p:nvPr/>
        </p:nvSpPr>
        <p:spPr>
          <a:xfrm>
            <a:off x="333703" y="898525"/>
            <a:ext cx="11495689" cy="45248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Clr>
                <a:schemeClr val="hlink"/>
              </a:buClr>
            </a:pPr>
            <a:r>
              <a:rPr lang="en-US" sz="3200" dirty="0" err="1">
                <a:solidFill>
                  <a:schemeClr val="accent1">
                    <a:lumMod val="60000"/>
                    <a:lumOff val="40000"/>
                  </a:schemeClr>
                </a:solidFill>
              </a:rPr>
              <a:t>Rút</a:t>
            </a:r>
            <a:r>
              <a:rPr lang="en-US" sz="3200" dirty="0">
                <a:solidFill>
                  <a:schemeClr val="accent1">
                    <a:lumMod val="60000"/>
                    <a:lumOff val="40000"/>
                  </a:schemeClr>
                </a:solidFill>
              </a:rPr>
              <a:t> </a:t>
            </a:r>
            <a:r>
              <a:rPr lang="en-US" sz="3200" dirty="0" err="1">
                <a:solidFill>
                  <a:schemeClr val="accent1">
                    <a:lumMod val="60000"/>
                    <a:lumOff val="40000"/>
                  </a:schemeClr>
                </a:solidFill>
              </a:rPr>
              <a:t>trích</a:t>
            </a:r>
            <a:r>
              <a:rPr lang="en-US" sz="3200" dirty="0">
                <a:solidFill>
                  <a:schemeClr val="accent1">
                    <a:lumMod val="60000"/>
                    <a:lumOff val="40000"/>
                  </a:schemeClr>
                </a:solidFill>
              </a:rPr>
              <a:t> </a:t>
            </a:r>
            <a:r>
              <a:rPr lang="en-US" sz="3200" dirty="0" err="1">
                <a:solidFill>
                  <a:schemeClr val="accent1">
                    <a:lumMod val="60000"/>
                    <a:lumOff val="40000"/>
                  </a:schemeClr>
                </a:solidFill>
              </a:rPr>
              <a:t>đặc</a:t>
            </a:r>
            <a:r>
              <a:rPr lang="en-US" sz="3200" dirty="0">
                <a:solidFill>
                  <a:schemeClr val="accent1">
                    <a:lumMod val="60000"/>
                    <a:lumOff val="40000"/>
                  </a:schemeClr>
                </a:solidFill>
              </a:rPr>
              <a:t> </a:t>
            </a:r>
            <a:r>
              <a:rPr lang="en-US" sz="3200" dirty="0" err="1">
                <a:solidFill>
                  <a:schemeClr val="accent1">
                    <a:lumMod val="60000"/>
                    <a:lumOff val="40000"/>
                  </a:schemeClr>
                </a:solidFill>
              </a:rPr>
              <a:t>trưng</a:t>
            </a:r>
            <a:r>
              <a:rPr lang="en-US" sz="3200" dirty="0">
                <a:solidFill>
                  <a:schemeClr val="accent1">
                    <a:lumMod val="60000"/>
                    <a:lumOff val="40000"/>
                  </a:schemeClr>
                </a:solidFill>
              </a:rPr>
              <a:t> </a:t>
            </a:r>
          </a:p>
          <a:p>
            <a:pPr marL="457200" lvl="1" indent="-457200">
              <a:buClr>
                <a:schemeClr val="hlink"/>
              </a:buClr>
            </a:pPr>
            <a:r>
              <a:rPr lang="en-US" sz="3200" dirty="0" err="1" smtClean="0">
                <a:solidFill>
                  <a:schemeClr val="accent4"/>
                </a:solidFill>
              </a:rPr>
              <a:t>Kỹ</a:t>
            </a:r>
            <a:r>
              <a:rPr lang="en-US" sz="3200" dirty="0" smtClean="0">
                <a:solidFill>
                  <a:schemeClr val="accent4"/>
                </a:solidFill>
              </a:rPr>
              <a:t> </a:t>
            </a:r>
            <a:r>
              <a:rPr lang="en-US" sz="3200" dirty="0" err="1">
                <a:solidFill>
                  <a:schemeClr val="accent4"/>
                </a:solidFill>
              </a:rPr>
              <a:t>thuật</a:t>
            </a:r>
            <a:r>
              <a:rPr lang="en-US" sz="3200" dirty="0">
                <a:solidFill>
                  <a:schemeClr val="accent4"/>
                </a:solidFill>
              </a:rPr>
              <a:t> </a:t>
            </a:r>
            <a:r>
              <a:rPr lang="en-US" sz="3200" dirty="0" err="1">
                <a:solidFill>
                  <a:schemeClr val="accent4"/>
                </a:solidFill>
              </a:rPr>
              <a:t>tách</a:t>
            </a:r>
            <a:r>
              <a:rPr lang="en-US" sz="3200" dirty="0">
                <a:solidFill>
                  <a:schemeClr val="accent4"/>
                </a:solidFill>
              </a:rPr>
              <a:t> </a:t>
            </a:r>
            <a:r>
              <a:rPr lang="en-US" sz="3200" dirty="0" err="1">
                <a:solidFill>
                  <a:schemeClr val="accent4"/>
                </a:solidFill>
              </a:rPr>
              <a:t>từ</a:t>
            </a:r>
            <a:r>
              <a:rPr lang="en-US" sz="3200" dirty="0">
                <a:solidFill>
                  <a:schemeClr val="accent4"/>
                </a:solidFill>
              </a:rPr>
              <a:t>: </a:t>
            </a:r>
          </a:p>
          <a:p>
            <a:pPr marL="457200" lvl="1" indent="-457200">
              <a:buClr>
                <a:schemeClr val="hlink"/>
              </a:buClr>
            </a:pPr>
            <a:endParaRPr lang="en-US" sz="3200" dirty="0" smtClean="0">
              <a:latin typeface="+mj-lt"/>
            </a:endParaRPr>
          </a:p>
          <a:p>
            <a:pPr marL="857250" lvl="2" indent="-457200">
              <a:buClr>
                <a:schemeClr val="hlink"/>
              </a:buClr>
            </a:pPr>
            <a:endParaRPr lang="en-US" sz="2800" dirty="0" smtClean="0"/>
          </a:p>
          <a:p>
            <a:pPr marL="857250" lvl="2" indent="-457200">
              <a:buClr>
                <a:schemeClr val="hlink"/>
              </a:buClr>
              <a:buFont typeface="Wingdings" pitchFamily="2" charset="2"/>
              <a:buChar char="§"/>
            </a:pPr>
            <a:endParaRPr lang="en-US" sz="28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008" y="1961054"/>
            <a:ext cx="5854471" cy="357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922651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Cơ</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Lý</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Thuyết</a:t>
            </a:r>
            <a:endParaRPr lang="en-US" sz="3200" b="1" i="1" kern="0" dirty="0">
              <a:solidFill>
                <a:schemeClr val="accent5">
                  <a:lumMod val="20000"/>
                  <a:lumOff val="80000"/>
                </a:schemeClr>
              </a:solidFill>
            </a:endParaRPr>
          </a:p>
        </p:txBody>
      </p:sp>
      <p:sp>
        <p:nvSpPr>
          <p:cNvPr id="3" name="Content Placeholder 1"/>
          <p:cNvSpPr txBox="1">
            <a:spLocks/>
          </p:cNvSpPr>
          <p:nvPr/>
        </p:nvSpPr>
        <p:spPr>
          <a:xfrm>
            <a:off x="333703" y="898525"/>
            <a:ext cx="11495689" cy="45248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lvl="2" indent="-457200">
              <a:buClr>
                <a:schemeClr val="hlink"/>
              </a:buClr>
            </a:pPr>
            <a:r>
              <a:rPr lang="en-US" sz="2800" dirty="0" err="1">
                <a:solidFill>
                  <a:schemeClr val="accent4"/>
                </a:solidFill>
              </a:rPr>
              <a:t>Cấu</a:t>
            </a:r>
            <a:r>
              <a:rPr lang="en-US" sz="2800" dirty="0">
                <a:solidFill>
                  <a:schemeClr val="accent4"/>
                </a:solidFill>
              </a:rPr>
              <a:t> </a:t>
            </a:r>
            <a:r>
              <a:rPr lang="en-US" sz="2800" dirty="0" err="1">
                <a:solidFill>
                  <a:schemeClr val="accent4"/>
                </a:solidFill>
              </a:rPr>
              <a:t>trúc</a:t>
            </a:r>
            <a:r>
              <a:rPr lang="en-US" sz="2800" dirty="0">
                <a:solidFill>
                  <a:schemeClr val="accent4"/>
                </a:solidFill>
              </a:rPr>
              <a:t> </a:t>
            </a:r>
            <a:r>
              <a:rPr lang="en-US" sz="2800" dirty="0" err="1">
                <a:solidFill>
                  <a:schemeClr val="accent4"/>
                </a:solidFill>
              </a:rPr>
              <a:t>hệ</a:t>
            </a:r>
            <a:r>
              <a:rPr lang="en-US" sz="2800" dirty="0">
                <a:solidFill>
                  <a:schemeClr val="accent4"/>
                </a:solidFill>
              </a:rPr>
              <a:t> </a:t>
            </a:r>
            <a:r>
              <a:rPr lang="en-US" sz="2800" dirty="0" err="1">
                <a:solidFill>
                  <a:schemeClr val="accent4"/>
                </a:solidFill>
              </a:rPr>
              <a:t>nhận</a:t>
            </a:r>
            <a:r>
              <a:rPr lang="en-US" sz="2800" dirty="0">
                <a:solidFill>
                  <a:schemeClr val="accent4"/>
                </a:solidFill>
              </a:rPr>
              <a:t> </a:t>
            </a:r>
            <a:r>
              <a:rPr lang="en-US" sz="2800" dirty="0" err="1">
                <a:solidFill>
                  <a:schemeClr val="accent4"/>
                </a:solidFill>
              </a:rPr>
              <a:t>dạng</a:t>
            </a:r>
            <a:r>
              <a:rPr lang="en-US" sz="2800" dirty="0">
                <a:solidFill>
                  <a:schemeClr val="accent4"/>
                </a:solidFill>
              </a:rPr>
              <a:t> </a:t>
            </a:r>
            <a:r>
              <a:rPr lang="en-US" sz="2800" dirty="0" err="1">
                <a:solidFill>
                  <a:schemeClr val="accent4"/>
                </a:solidFill>
              </a:rPr>
              <a:t>tiếng</a:t>
            </a:r>
            <a:r>
              <a:rPr lang="en-US" sz="2800" dirty="0">
                <a:solidFill>
                  <a:schemeClr val="accent4"/>
                </a:solidFill>
              </a:rPr>
              <a:t> </a:t>
            </a:r>
            <a:r>
              <a:rPr lang="en-US" sz="2800" dirty="0" smtClean="0">
                <a:solidFill>
                  <a:schemeClr val="accent4"/>
                </a:solidFill>
              </a:rPr>
              <a:t> </a:t>
            </a:r>
            <a:r>
              <a:rPr lang="en-US" sz="2800" dirty="0" err="1">
                <a:solidFill>
                  <a:schemeClr val="accent4"/>
                </a:solidFill>
              </a:rPr>
              <a:t>nói</a:t>
            </a:r>
            <a:r>
              <a:rPr lang="en-US" sz="2800" dirty="0">
                <a:solidFill>
                  <a:schemeClr val="accent4"/>
                </a:solidFill>
              </a:rPr>
              <a:t> </a:t>
            </a:r>
            <a:r>
              <a:rPr lang="en-US" sz="2800" dirty="0" err="1">
                <a:solidFill>
                  <a:schemeClr val="accent4"/>
                </a:solidFill>
              </a:rPr>
              <a:t>bằng</a:t>
            </a:r>
            <a:r>
              <a:rPr lang="en-US" sz="2800" dirty="0">
                <a:solidFill>
                  <a:schemeClr val="accent4"/>
                </a:solidFill>
              </a:rPr>
              <a:t> </a:t>
            </a:r>
            <a:r>
              <a:rPr lang="en-US" sz="2800" dirty="0" smtClean="0">
                <a:solidFill>
                  <a:schemeClr val="accent4"/>
                </a:solidFill>
              </a:rPr>
              <a:t>HMM</a:t>
            </a:r>
          </a:p>
          <a:p>
            <a:pPr marL="857250" lvl="2" indent="-457200">
              <a:buClr>
                <a:schemeClr val="hlink"/>
              </a:buClr>
            </a:pPr>
            <a:endParaRPr lang="en-US" sz="2800" dirty="0" smtClean="0">
              <a:solidFill>
                <a:schemeClr val="accent4"/>
              </a:solidFill>
            </a:endParaRPr>
          </a:p>
          <a:p>
            <a:pPr marL="857250" lvl="2" indent="-457200">
              <a:buClr>
                <a:schemeClr val="hlink"/>
              </a:buClr>
              <a:buFont typeface="Wingdings" pitchFamily="2" charset="2"/>
              <a:buChar char="§"/>
            </a:pPr>
            <a:endParaRPr lang="en-US" sz="2800" dirty="0"/>
          </a:p>
        </p:txBody>
      </p:sp>
      <p:pic>
        <p:nvPicPr>
          <p:cNvPr id="4" name="Picture 3" descr="C:\Users\Hoang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744" y="1424152"/>
            <a:ext cx="7606833" cy="410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610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7525" y="24765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eaLnBrk="1" hangingPunct="1">
              <a:buFont typeface="Wingdings" pitchFamily="2" charset="2"/>
              <a:buNone/>
              <a:defRPr/>
            </a:pPr>
            <a:r>
              <a:rPr lang="en-US" sz="3200" b="1" i="1" kern="0" dirty="0" err="1" smtClean="0">
                <a:solidFill>
                  <a:schemeClr val="accent5">
                    <a:lumMod val="20000"/>
                    <a:lumOff val="80000"/>
                  </a:schemeClr>
                </a:solidFill>
              </a:rPr>
              <a:t>Cơ</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sở</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lý</a:t>
            </a:r>
            <a:r>
              <a:rPr lang="en-US" sz="3200" b="1" i="1" kern="0" dirty="0" smtClean="0">
                <a:solidFill>
                  <a:schemeClr val="accent5">
                    <a:lumMod val="20000"/>
                    <a:lumOff val="80000"/>
                  </a:schemeClr>
                </a:solidFill>
              </a:rPr>
              <a:t> </a:t>
            </a:r>
            <a:r>
              <a:rPr lang="en-US" sz="3200" b="1" i="1" kern="0" dirty="0" err="1" smtClean="0">
                <a:solidFill>
                  <a:schemeClr val="accent5">
                    <a:lumMod val="20000"/>
                    <a:lumOff val="80000"/>
                  </a:schemeClr>
                </a:solidFill>
              </a:rPr>
              <a:t>thuyết</a:t>
            </a:r>
            <a:r>
              <a:rPr lang="en-US" sz="3200" b="1" i="1" kern="0" dirty="0" smtClean="0">
                <a:solidFill>
                  <a:schemeClr val="accent5">
                    <a:lumMod val="20000"/>
                    <a:lumOff val="80000"/>
                  </a:schemeClr>
                </a:solidFill>
              </a:rPr>
              <a:t> </a:t>
            </a:r>
          </a:p>
          <a:p>
            <a:pPr marL="0" indent="0" eaLnBrk="1" hangingPunct="1">
              <a:buFont typeface="Wingdings" pitchFamily="2" charset="2"/>
              <a:buNone/>
              <a:defRPr/>
            </a:pPr>
            <a:endParaRPr lang="en-US" sz="3200" b="1" i="1" kern="0" dirty="0">
              <a:solidFill>
                <a:schemeClr val="accent5">
                  <a:lumMod val="20000"/>
                  <a:lumOff val="80000"/>
                </a:schemeClr>
              </a:solidFill>
            </a:endParaRPr>
          </a:p>
        </p:txBody>
      </p:sp>
      <p:sp>
        <p:nvSpPr>
          <p:cNvPr id="4" name="Footer Placeholder 4"/>
          <p:cNvSpPr txBox="1">
            <a:spLocks/>
          </p:cNvSpPr>
          <p:nvPr/>
        </p:nvSpPr>
        <p:spPr bwMode="gray">
          <a:xfrm>
            <a:off x="238139" y="6555014"/>
            <a:ext cx="816200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bg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err="1" smtClean="0"/>
              <a:t>Nguyễn</a:t>
            </a:r>
            <a:r>
              <a:rPr lang="en-US" dirty="0" smtClean="0"/>
              <a:t> </a:t>
            </a:r>
            <a:r>
              <a:rPr lang="en-US" dirty="0" err="1" smtClean="0"/>
              <a:t>Anh</a:t>
            </a:r>
            <a:r>
              <a:rPr lang="en-US" dirty="0" smtClean="0"/>
              <a:t> </a:t>
            </a:r>
            <a:r>
              <a:rPr lang="en-US" dirty="0" err="1" smtClean="0"/>
              <a:t>Tuấn</a:t>
            </a:r>
            <a:r>
              <a:rPr lang="en-US" dirty="0" smtClean="0"/>
              <a:t> (09DH11202) – </a:t>
            </a:r>
            <a:r>
              <a:rPr lang="en-US" dirty="0" err="1" smtClean="0"/>
              <a:t>Hồ</a:t>
            </a:r>
            <a:r>
              <a:rPr lang="en-US" dirty="0" smtClean="0"/>
              <a:t> </a:t>
            </a:r>
            <a:r>
              <a:rPr lang="en-US" dirty="0" err="1" smtClean="0"/>
              <a:t>Thị</a:t>
            </a:r>
            <a:r>
              <a:rPr lang="en-US" dirty="0" smtClean="0"/>
              <a:t> </a:t>
            </a:r>
            <a:r>
              <a:rPr lang="en-US" dirty="0" err="1" smtClean="0"/>
              <a:t>Hoàng</a:t>
            </a:r>
            <a:r>
              <a:rPr lang="en-US" dirty="0" smtClean="0"/>
              <a:t> </a:t>
            </a:r>
            <a:r>
              <a:rPr lang="en-US" dirty="0" err="1" smtClean="0"/>
              <a:t>Yến</a:t>
            </a:r>
            <a:r>
              <a:rPr lang="en-US" dirty="0" smtClean="0"/>
              <a:t> (09dh11062)</a:t>
            </a:r>
            <a:endParaRPr lang="en-US" dirty="0"/>
          </a:p>
        </p:txBody>
      </p:sp>
      <p:grpSp>
        <p:nvGrpSpPr>
          <p:cNvPr id="5" name="Group 3"/>
          <p:cNvGrpSpPr>
            <a:grpSpLocks/>
          </p:cNvGrpSpPr>
          <p:nvPr/>
        </p:nvGrpSpPr>
        <p:grpSpPr bwMode="auto">
          <a:xfrm>
            <a:off x="517525" y="568010"/>
            <a:ext cx="8693200" cy="4970303"/>
            <a:chOff x="-145" y="723"/>
            <a:chExt cx="5927" cy="3296"/>
          </a:xfrm>
        </p:grpSpPr>
        <p:sp>
          <p:nvSpPr>
            <p:cNvPr id="6" name="AutoShape 11"/>
            <p:cNvSpPr>
              <a:spLocks noChangeArrowheads="1"/>
            </p:cNvSpPr>
            <p:nvPr/>
          </p:nvSpPr>
          <p:spPr bwMode="auto">
            <a:xfrm>
              <a:off x="-48" y="1390"/>
              <a:ext cx="2667" cy="2629"/>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7" name="Text Box 12"/>
            <p:cNvSpPr txBox="1">
              <a:spLocks noChangeArrowheads="1"/>
            </p:cNvSpPr>
            <p:nvPr/>
          </p:nvSpPr>
          <p:spPr bwMode="auto">
            <a:xfrm>
              <a:off x="67" y="1488"/>
              <a:ext cx="2552" cy="592"/>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3038" lvl="2" indent="-173038" eaLnBrk="0" hangingPunct="0">
                <a:buFont typeface="Arial" pitchFamily="34" charset="0"/>
                <a:buChar char="•"/>
              </a:pPr>
              <a:endParaRPr lang="en-US" sz="2800" dirty="0">
                <a:solidFill>
                  <a:srgbClr val="000000"/>
                </a:solidFill>
                <a:latin typeface="Times New Roman" pitchFamily="18" charset="0"/>
                <a:cs typeface="Times New Roman" pitchFamily="18" charset="0"/>
              </a:endParaRPr>
            </a:p>
            <a:p>
              <a:pPr marL="0" lvl="2" eaLnBrk="0" hangingPunct="0"/>
              <a:endParaRPr lang="en-US" sz="2400" dirty="0">
                <a:solidFill>
                  <a:srgbClr val="000000"/>
                </a:solidFill>
                <a:latin typeface="Times New Roman" pitchFamily="18" charset="0"/>
                <a:cs typeface="Times New Roman" pitchFamily="18" charset="0"/>
              </a:endParaRPr>
            </a:p>
          </p:txBody>
        </p:sp>
        <p:sp>
          <p:nvSpPr>
            <p:cNvPr id="8" name="AutoShape 13"/>
            <p:cNvSpPr>
              <a:spLocks noChangeArrowheads="1"/>
            </p:cNvSpPr>
            <p:nvPr/>
          </p:nvSpPr>
          <p:spPr bwMode="auto">
            <a:xfrm>
              <a:off x="3080" y="1390"/>
              <a:ext cx="2702" cy="2629"/>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9" name="Text Box 14"/>
            <p:cNvSpPr txBox="1">
              <a:spLocks noChangeArrowheads="1"/>
            </p:cNvSpPr>
            <p:nvPr/>
          </p:nvSpPr>
          <p:spPr bwMode="auto">
            <a:xfrm>
              <a:off x="3936" y="1488"/>
              <a:ext cx="1056" cy="204"/>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sz="1400" dirty="0">
                <a:solidFill>
                  <a:srgbClr val="001D3A"/>
                </a:solidFill>
                <a:latin typeface="Verdana" pitchFamily="34" charset="0"/>
              </a:endParaRPr>
            </a:p>
          </p:txBody>
        </p:sp>
        <p:sp>
          <p:nvSpPr>
            <p:cNvPr id="10" name="AutoShape 16"/>
            <p:cNvSpPr>
              <a:spLocks noChangeArrowheads="1"/>
            </p:cNvSpPr>
            <p:nvPr/>
          </p:nvSpPr>
          <p:spPr bwMode="gray">
            <a:xfrm>
              <a:off x="-48" y="723"/>
              <a:ext cx="2256" cy="384"/>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8"/>
            <p:cNvSpPr txBox="1">
              <a:spLocks noChangeArrowheads="1"/>
            </p:cNvSpPr>
            <p:nvPr/>
          </p:nvSpPr>
          <p:spPr bwMode="gray">
            <a:xfrm>
              <a:off x="-145" y="770"/>
              <a:ext cx="243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800" b="1" dirty="0" err="1" smtClean="0">
                  <a:solidFill>
                    <a:srgbClr val="FFFF00"/>
                  </a:solidFill>
                  <a:latin typeface="Times New Roman" pitchFamily="18" charset="0"/>
                  <a:cs typeface="Times New Roman" pitchFamily="18" charset="0"/>
                </a:rPr>
                <a:t>Rút</a:t>
              </a:r>
              <a:r>
                <a:rPr lang="en-US" sz="2800" b="1" dirty="0" smtClean="0">
                  <a:solidFill>
                    <a:srgbClr val="FFFF00"/>
                  </a:solidFill>
                  <a:latin typeface="Times New Roman" pitchFamily="18" charset="0"/>
                  <a:cs typeface="Times New Roman" pitchFamily="18" charset="0"/>
                </a:rPr>
                <a:t> </a:t>
              </a:r>
              <a:r>
                <a:rPr lang="en-US" sz="2800" b="1" dirty="0" err="1" smtClean="0">
                  <a:solidFill>
                    <a:srgbClr val="FFFF00"/>
                  </a:solidFill>
                  <a:latin typeface="Times New Roman" pitchFamily="18" charset="0"/>
                  <a:cs typeface="Times New Roman" pitchFamily="18" charset="0"/>
                </a:rPr>
                <a:t>trích</a:t>
              </a:r>
              <a:r>
                <a:rPr lang="en-US" sz="2800" b="1" dirty="0" smtClean="0">
                  <a:solidFill>
                    <a:srgbClr val="FFFF00"/>
                  </a:solidFill>
                  <a:latin typeface="Times New Roman" pitchFamily="18" charset="0"/>
                  <a:cs typeface="Times New Roman" pitchFamily="18" charset="0"/>
                </a:rPr>
                <a:t> </a:t>
              </a:r>
              <a:r>
                <a:rPr lang="en-US" sz="2800" b="1" dirty="0" err="1" smtClean="0">
                  <a:solidFill>
                    <a:srgbClr val="FFFF00"/>
                  </a:solidFill>
                  <a:latin typeface="Times New Roman" pitchFamily="18" charset="0"/>
                  <a:cs typeface="Times New Roman" pitchFamily="18" charset="0"/>
                </a:rPr>
                <a:t>đặc</a:t>
              </a:r>
              <a:r>
                <a:rPr lang="en-US" sz="2800" b="1" dirty="0" smtClean="0">
                  <a:solidFill>
                    <a:srgbClr val="FFFF00"/>
                  </a:solidFill>
                  <a:latin typeface="Times New Roman" pitchFamily="18" charset="0"/>
                  <a:cs typeface="Times New Roman" pitchFamily="18" charset="0"/>
                </a:rPr>
                <a:t> </a:t>
              </a:r>
              <a:r>
                <a:rPr lang="en-US" sz="2800" b="1" dirty="0" err="1" smtClean="0">
                  <a:solidFill>
                    <a:srgbClr val="FFFF00"/>
                  </a:solidFill>
                  <a:latin typeface="Times New Roman" pitchFamily="18" charset="0"/>
                  <a:cs typeface="Times New Roman" pitchFamily="18" charset="0"/>
                </a:rPr>
                <a:t>trưng</a:t>
              </a:r>
              <a:endParaRPr lang="en-US" sz="2800" b="1" dirty="0">
                <a:solidFill>
                  <a:srgbClr val="FFFF00"/>
                </a:solidFill>
                <a:latin typeface="Times New Roman" pitchFamily="18" charset="0"/>
                <a:cs typeface="Times New Roman" pitchFamily="18" charset="0"/>
              </a:endParaRPr>
            </a:p>
          </p:txBody>
        </p:sp>
        <p:sp>
          <p:nvSpPr>
            <p:cNvPr id="12" name="AutoShape 19"/>
            <p:cNvSpPr>
              <a:spLocks noChangeArrowheads="1"/>
            </p:cNvSpPr>
            <p:nvPr/>
          </p:nvSpPr>
          <p:spPr bwMode="gray">
            <a:xfrm>
              <a:off x="3233" y="733"/>
              <a:ext cx="2395" cy="384"/>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20"/>
            <p:cNvSpPr txBox="1">
              <a:spLocks noChangeArrowheads="1"/>
            </p:cNvSpPr>
            <p:nvPr/>
          </p:nvSpPr>
          <p:spPr bwMode="gray">
            <a:xfrm>
              <a:off x="3599" y="771"/>
              <a:ext cx="1730"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dirty="0" err="1" smtClean="0">
                  <a:solidFill>
                    <a:srgbClr val="FFFF00"/>
                  </a:solidFill>
                  <a:latin typeface="Times New Roman" pitchFamily="18" charset="0"/>
                  <a:cs typeface="Times New Roman" pitchFamily="18" charset="0"/>
                </a:rPr>
                <a:t>Mô</a:t>
              </a:r>
              <a:r>
                <a:rPr lang="en-US" sz="2800" b="1" dirty="0" smtClean="0">
                  <a:solidFill>
                    <a:srgbClr val="FFFF00"/>
                  </a:solidFill>
                  <a:latin typeface="Times New Roman" pitchFamily="18" charset="0"/>
                  <a:cs typeface="Times New Roman" pitchFamily="18" charset="0"/>
                </a:rPr>
                <a:t> </a:t>
              </a:r>
              <a:r>
                <a:rPr lang="en-US" sz="2800" b="1" dirty="0" err="1" smtClean="0">
                  <a:solidFill>
                    <a:srgbClr val="FFFF00"/>
                  </a:solidFill>
                  <a:latin typeface="Times New Roman" pitchFamily="18" charset="0"/>
                  <a:cs typeface="Times New Roman" pitchFamily="18" charset="0"/>
                </a:rPr>
                <a:t>hình</a:t>
              </a:r>
              <a:r>
                <a:rPr lang="en-US" sz="2800" b="1" dirty="0" smtClean="0">
                  <a:solidFill>
                    <a:srgbClr val="FFFF00"/>
                  </a:solidFill>
                  <a:latin typeface="Times New Roman" pitchFamily="18" charset="0"/>
                  <a:cs typeface="Times New Roman" pitchFamily="18" charset="0"/>
                </a:rPr>
                <a:t> HMM</a:t>
              </a:r>
              <a:endParaRPr lang="en-US" sz="2800" b="1" dirty="0">
                <a:solidFill>
                  <a:srgbClr val="FFFF00"/>
                </a:solidFill>
                <a:latin typeface="Times New Roman" pitchFamily="18" charset="0"/>
                <a:cs typeface="Times New Roman" pitchFamily="18" charset="0"/>
              </a:endParaRPr>
            </a:p>
          </p:txBody>
        </p:sp>
        <p:sp>
          <p:nvSpPr>
            <p:cNvPr id="14" name="AutoShape 21"/>
            <p:cNvSpPr>
              <a:spLocks noChangeArrowheads="1"/>
            </p:cNvSpPr>
            <p:nvPr/>
          </p:nvSpPr>
          <p:spPr bwMode="gray">
            <a:xfrm>
              <a:off x="519" y="1092"/>
              <a:ext cx="1106" cy="33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AutoShape 21"/>
          <p:cNvSpPr>
            <a:spLocks noChangeArrowheads="1"/>
          </p:cNvSpPr>
          <p:nvPr/>
        </p:nvSpPr>
        <p:spPr bwMode="gray">
          <a:xfrm>
            <a:off x="6332303" y="1135514"/>
            <a:ext cx="1622183" cy="49914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2"/>
          <p:cNvSpPr txBox="1">
            <a:spLocks noChangeArrowheads="1"/>
          </p:cNvSpPr>
          <p:nvPr/>
        </p:nvSpPr>
        <p:spPr bwMode="auto">
          <a:xfrm>
            <a:off x="5472077" y="2020948"/>
            <a:ext cx="3743048" cy="3046988"/>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2" eaLnBrk="0" hangingPunct="0"/>
            <a:r>
              <a:rPr lang="en-US" sz="2800" b="1" u="sng" dirty="0" err="1" smtClean="0">
                <a:solidFill>
                  <a:srgbClr val="000000"/>
                </a:solidFill>
                <a:latin typeface="Times New Roman" pitchFamily="18" charset="0"/>
                <a:cs typeface="Times New Roman" pitchFamily="18" charset="0"/>
              </a:rPr>
              <a:t>Một</a:t>
            </a:r>
            <a:r>
              <a:rPr lang="en-US" sz="2800" b="1" u="sng" dirty="0" smtClean="0">
                <a:solidFill>
                  <a:srgbClr val="000000"/>
                </a:solidFill>
                <a:latin typeface="Times New Roman" pitchFamily="18" charset="0"/>
                <a:cs typeface="Times New Roman" pitchFamily="18" charset="0"/>
              </a:rPr>
              <a:t> </a:t>
            </a:r>
            <a:r>
              <a:rPr lang="en-US" sz="2800" b="1" u="sng" dirty="0" err="1" smtClean="0">
                <a:solidFill>
                  <a:srgbClr val="000000"/>
                </a:solidFill>
                <a:latin typeface="Times New Roman" pitchFamily="18" charset="0"/>
                <a:cs typeface="Times New Roman" pitchFamily="18" charset="0"/>
              </a:rPr>
              <a:t>số</a:t>
            </a:r>
            <a:r>
              <a:rPr lang="en-US" sz="2800" b="1" u="sng" dirty="0" smtClean="0">
                <a:solidFill>
                  <a:srgbClr val="000000"/>
                </a:solidFill>
                <a:latin typeface="Times New Roman" pitchFamily="18" charset="0"/>
                <a:cs typeface="Times New Roman" pitchFamily="18" charset="0"/>
              </a:rPr>
              <a:t> </a:t>
            </a:r>
            <a:r>
              <a:rPr lang="en-US" sz="2800" b="1" u="sng" dirty="0" err="1" smtClean="0">
                <a:solidFill>
                  <a:srgbClr val="000000"/>
                </a:solidFill>
                <a:latin typeface="Times New Roman" pitchFamily="18" charset="0"/>
                <a:cs typeface="Times New Roman" pitchFamily="18" charset="0"/>
              </a:rPr>
              <a:t>thuật</a:t>
            </a:r>
            <a:r>
              <a:rPr lang="en-US" sz="2800" b="1" u="sng" dirty="0" smtClean="0">
                <a:solidFill>
                  <a:srgbClr val="000000"/>
                </a:solidFill>
                <a:latin typeface="Times New Roman" pitchFamily="18" charset="0"/>
                <a:cs typeface="Times New Roman" pitchFamily="18" charset="0"/>
              </a:rPr>
              <a:t> </a:t>
            </a:r>
            <a:r>
              <a:rPr lang="en-US" sz="2800" b="1" u="sng" dirty="0" err="1" smtClean="0">
                <a:solidFill>
                  <a:srgbClr val="000000"/>
                </a:solidFill>
                <a:latin typeface="Times New Roman" pitchFamily="18" charset="0"/>
                <a:cs typeface="Times New Roman" pitchFamily="18" charset="0"/>
              </a:rPr>
              <a:t>toán</a:t>
            </a:r>
            <a:r>
              <a:rPr lang="en-US" sz="2800" b="1" u="sng" dirty="0" smtClean="0">
                <a:solidFill>
                  <a:srgbClr val="000000"/>
                </a:solidFill>
                <a:latin typeface="Times New Roman" pitchFamily="18" charset="0"/>
                <a:cs typeface="Times New Roman" pitchFamily="18" charset="0"/>
              </a:rPr>
              <a:t>:</a:t>
            </a:r>
          </a:p>
          <a:p>
            <a:pPr marL="457200" lvl="2" indent="-457200" eaLnBrk="0" hangingPunct="0">
              <a:buFont typeface="Arial" pitchFamily="34" charset="0"/>
              <a:buChar char="•"/>
            </a:pPr>
            <a:r>
              <a:rPr lang="en-US" sz="2800" dirty="0" err="1" smtClean="0">
                <a:solidFill>
                  <a:srgbClr val="000000"/>
                </a:solidFill>
                <a:latin typeface="Times New Roman" pitchFamily="18" charset="0"/>
                <a:cs typeface="Times New Roman" pitchFamily="18" charset="0"/>
              </a:rPr>
              <a:t>Thuật</a:t>
            </a:r>
            <a:r>
              <a:rPr lang="en-US" sz="2800" dirty="0" smtClean="0">
                <a:solidFill>
                  <a:srgbClr val="000000"/>
                </a:solidFill>
                <a:latin typeface="Times New Roman" pitchFamily="18" charset="0"/>
                <a:cs typeface="Times New Roman" pitchFamily="18" charset="0"/>
              </a:rPr>
              <a:t> </a:t>
            </a:r>
            <a:r>
              <a:rPr lang="en-US" sz="2800" dirty="0" err="1" smtClean="0">
                <a:solidFill>
                  <a:srgbClr val="000000"/>
                </a:solidFill>
                <a:latin typeface="Times New Roman" pitchFamily="18" charset="0"/>
                <a:cs typeface="Times New Roman" pitchFamily="18" charset="0"/>
              </a:rPr>
              <a:t>toán</a:t>
            </a:r>
            <a:r>
              <a:rPr lang="en-US" sz="2800" dirty="0" smtClean="0">
                <a:solidFill>
                  <a:srgbClr val="000000"/>
                </a:solidFill>
                <a:latin typeface="Times New Roman" pitchFamily="18" charset="0"/>
                <a:cs typeface="Times New Roman" pitchFamily="18" charset="0"/>
              </a:rPr>
              <a:t> </a:t>
            </a:r>
            <a:r>
              <a:rPr lang="en-US" sz="2800" b="1" dirty="0" smtClean="0">
                <a:solidFill>
                  <a:srgbClr val="000000"/>
                </a:solidFill>
                <a:latin typeface="Times New Roman" pitchFamily="18" charset="0"/>
                <a:cs typeface="Times New Roman" pitchFamily="18" charset="0"/>
              </a:rPr>
              <a:t>forward-backward</a:t>
            </a:r>
          </a:p>
          <a:p>
            <a:pPr marL="457200" lvl="2" indent="-457200" eaLnBrk="0" hangingPunct="0">
              <a:buFont typeface="Arial" pitchFamily="34" charset="0"/>
              <a:buChar char="•"/>
            </a:pPr>
            <a:r>
              <a:rPr lang="vi-VN" sz="2800" dirty="0" smtClean="0">
                <a:solidFill>
                  <a:srgbClr val="000000"/>
                </a:solidFill>
                <a:latin typeface="Times New Roman" pitchFamily="18" charset="0"/>
                <a:cs typeface="Times New Roman" pitchFamily="18" charset="0"/>
              </a:rPr>
              <a:t>Thuật </a:t>
            </a:r>
            <a:r>
              <a:rPr lang="vi-VN" sz="2800" dirty="0">
                <a:solidFill>
                  <a:srgbClr val="000000"/>
                </a:solidFill>
                <a:latin typeface="Times New Roman" pitchFamily="18" charset="0"/>
                <a:cs typeface="Times New Roman" pitchFamily="18" charset="0"/>
              </a:rPr>
              <a:t>toán </a:t>
            </a:r>
            <a:r>
              <a:rPr lang="vi-VN" sz="2800" b="1" dirty="0">
                <a:solidFill>
                  <a:srgbClr val="000000"/>
                </a:solidFill>
                <a:latin typeface="Times New Roman" pitchFamily="18" charset="0"/>
                <a:cs typeface="Times New Roman" pitchFamily="18" charset="0"/>
              </a:rPr>
              <a:t>Viterbi</a:t>
            </a:r>
            <a:endParaRPr lang="en-US" sz="2800" b="1" dirty="0">
              <a:solidFill>
                <a:srgbClr val="000000"/>
              </a:solidFill>
              <a:latin typeface="Times New Roman" pitchFamily="18" charset="0"/>
              <a:cs typeface="Times New Roman" pitchFamily="18" charset="0"/>
            </a:endParaRPr>
          </a:p>
          <a:p>
            <a:pPr marL="457200" lvl="2" indent="-457200" eaLnBrk="0" hangingPunct="0">
              <a:buFont typeface="Arial" pitchFamily="34" charset="0"/>
              <a:buChar char="•"/>
            </a:pPr>
            <a:r>
              <a:rPr lang="en-US" sz="2800" dirty="0" err="1">
                <a:solidFill>
                  <a:srgbClr val="000000"/>
                </a:solidFill>
                <a:latin typeface="Times New Roman" pitchFamily="18" charset="0"/>
                <a:cs typeface="Times New Roman" pitchFamily="18" charset="0"/>
              </a:rPr>
              <a:t>Thuật</a:t>
            </a:r>
            <a:r>
              <a:rPr lang="en-US" sz="2800" dirty="0">
                <a:solidFill>
                  <a:srgbClr val="000000"/>
                </a:solidFill>
                <a:latin typeface="Times New Roman" pitchFamily="18" charset="0"/>
                <a:cs typeface="Times New Roman" pitchFamily="18" charset="0"/>
              </a:rPr>
              <a:t> </a:t>
            </a:r>
            <a:r>
              <a:rPr lang="en-US" sz="2800" dirty="0" err="1">
                <a:solidFill>
                  <a:srgbClr val="000000"/>
                </a:solidFill>
                <a:latin typeface="Times New Roman" pitchFamily="18" charset="0"/>
                <a:cs typeface="Times New Roman" pitchFamily="18" charset="0"/>
              </a:rPr>
              <a:t>toán</a:t>
            </a:r>
            <a:r>
              <a:rPr lang="en-US" sz="2800" dirty="0">
                <a:solidFill>
                  <a:srgbClr val="000000"/>
                </a:solidFill>
                <a:latin typeface="Times New Roman" pitchFamily="18" charset="0"/>
                <a:cs typeface="Times New Roman" pitchFamily="18" charset="0"/>
              </a:rPr>
              <a:t> </a:t>
            </a:r>
            <a:r>
              <a:rPr lang="en-US" sz="2800" b="1" dirty="0">
                <a:solidFill>
                  <a:srgbClr val="000000"/>
                </a:solidFill>
                <a:latin typeface="Times New Roman" pitchFamily="18" charset="0"/>
                <a:cs typeface="Times New Roman" pitchFamily="18" charset="0"/>
              </a:rPr>
              <a:t>Baum </a:t>
            </a:r>
            <a:r>
              <a:rPr lang="en-US" sz="2800" b="1" dirty="0" smtClean="0">
                <a:solidFill>
                  <a:srgbClr val="000000"/>
                </a:solidFill>
                <a:latin typeface="Times New Roman" pitchFamily="18" charset="0"/>
                <a:cs typeface="Times New Roman" pitchFamily="18" charset="0"/>
              </a:rPr>
              <a:t>–Welch</a:t>
            </a:r>
            <a:endParaRPr lang="en-US" sz="2800" b="1" dirty="0">
              <a:solidFill>
                <a:srgbClr val="000000"/>
              </a:solidFill>
              <a:latin typeface="Times New Roman" pitchFamily="18" charset="0"/>
              <a:cs typeface="Times New Roman" pitchFamily="18" charset="0"/>
            </a:endParaRPr>
          </a:p>
          <a:p>
            <a:pPr marL="0" lvl="2" eaLnBrk="0" hangingPunct="0"/>
            <a:endParaRPr lang="en-US" sz="2400" dirty="0">
              <a:solidFill>
                <a:srgbClr val="000000"/>
              </a:solidFill>
              <a:latin typeface="Times New Roman" pitchFamily="18" charset="0"/>
              <a:cs typeface="Times New Roman" pitchFamily="18" charset="0"/>
            </a:endParaRPr>
          </a:p>
        </p:txBody>
      </p:sp>
      <p:sp>
        <p:nvSpPr>
          <p:cNvPr id="18" name="Text Box 12"/>
          <p:cNvSpPr txBox="1">
            <a:spLocks noChangeArrowheads="1"/>
          </p:cNvSpPr>
          <p:nvPr/>
        </p:nvSpPr>
        <p:spPr bwMode="auto">
          <a:xfrm>
            <a:off x="989073" y="1538309"/>
            <a:ext cx="3743048" cy="4339650"/>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3038" lvl="2" indent="-173038" eaLnBrk="0" hangingPunct="0">
              <a:buFont typeface="Arial" pitchFamily="34" charset="0"/>
              <a:buChar char="•"/>
            </a:pPr>
            <a:r>
              <a:rPr lang="en-US" sz="2800" b="1" dirty="0" err="1">
                <a:solidFill>
                  <a:srgbClr val="000000"/>
                </a:solidFill>
                <a:latin typeface="Times New Roman" pitchFamily="18" charset="0"/>
                <a:cs typeface="Times New Roman" pitchFamily="18" charset="0"/>
              </a:rPr>
              <a:t>Trích</a:t>
            </a:r>
            <a:r>
              <a:rPr lang="en-US" sz="2800" b="1" dirty="0">
                <a:solidFill>
                  <a:srgbClr val="000000"/>
                </a:solidFill>
                <a:latin typeface="Times New Roman" pitchFamily="18" charset="0"/>
                <a:cs typeface="Times New Roman" pitchFamily="18" charset="0"/>
              </a:rPr>
              <a:t> </a:t>
            </a:r>
            <a:r>
              <a:rPr lang="en-US" sz="2800" b="1" dirty="0" err="1">
                <a:solidFill>
                  <a:srgbClr val="000000"/>
                </a:solidFill>
                <a:latin typeface="Times New Roman" pitchFamily="18" charset="0"/>
                <a:cs typeface="Times New Roman" pitchFamily="18" charset="0"/>
              </a:rPr>
              <a:t>đặc</a:t>
            </a:r>
            <a:r>
              <a:rPr lang="en-US" sz="2800" b="1" dirty="0">
                <a:solidFill>
                  <a:srgbClr val="000000"/>
                </a:solidFill>
                <a:latin typeface="Times New Roman" pitchFamily="18" charset="0"/>
                <a:cs typeface="Times New Roman" pitchFamily="18" charset="0"/>
              </a:rPr>
              <a:t> </a:t>
            </a:r>
            <a:r>
              <a:rPr lang="en-US" sz="2800" b="1" dirty="0" err="1">
                <a:solidFill>
                  <a:srgbClr val="000000"/>
                </a:solidFill>
                <a:latin typeface="Times New Roman" pitchFamily="18" charset="0"/>
                <a:cs typeface="Times New Roman" pitchFamily="18" charset="0"/>
              </a:rPr>
              <a:t>trưng</a:t>
            </a:r>
            <a:r>
              <a:rPr lang="en-US" sz="2800" b="1" dirty="0">
                <a:solidFill>
                  <a:srgbClr val="000000"/>
                </a:solidFill>
                <a:latin typeface="Times New Roman" pitchFamily="18" charset="0"/>
                <a:cs typeface="Times New Roman" pitchFamily="18" charset="0"/>
              </a:rPr>
              <a:t> MFCC  </a:t>
            </a:r>
            <a:r>
              <a:rPr lang="en-US" sz="2800" dirty="0">
                <a:solidFill>
                  <a:srgbClr val="000000"/>
                </a:solidFill>
                <a:latin typeface="Times New Roman" pitchFamily="18" charset="0"/>
                <a:cs typeface="Times New Roman" pitchFamily="18" charset="0"/>
              </a:rPr>
              <a:t>(Mel-scale Frequency </a:t>
            </a:r>
            <a:r>
              <a:rPr lang="en-US" sz="2800" dirty="0" err="1">
                <a:solidFill>
                  <a:srgbClr val="000000"/>
                </a:solidFill>
                <a:latin typeface="Times New Roman" pitchFamily="18" charset="0"/>
                <a:cs typeface="Times New Roman" pitchFamily="18" charset="0"/>
              </a:rPr>
              <a:t>Cepstral</a:t>
            </a:r>
            <a:r>
              <a:rPr lang="en-US" sz="2800" dirty="0">
                <a:solidFill>
                  <a:srgbClr val="000000"/>
                </a:solidFill>
                <a:latin typeface="Times New Roman" pitchFamily="18" charset="0"/>
                <a:cs typeface="Times New Roman" pitchFamily="18" charset="0"/>
              </a:rPr>
              <a:t> Coefficient)</a:t>
            </a:r>
          </a:p>
          <a:p>
            <a:pPr marL="173038" lvl="2" indent="-173038" eaLnBrk="0" hangingPunct="0">
              <a:buFont typeface="Arial" pitchFamily="34" charset="0"/>
              <a:buChar char="•"/>
            </a:pPr>
            <a:r>
              <a:rPr lang="vi-VN" sz="2800" b="1" dirty="0">
                <a:solidFill>
                  <a:srgbClr val="000000"/>
                </a:solidFill>
                <a:latin typeface="Times New Roman" pitchFamily="18" charset="0"/>
                <a:cs typeface="Times New Roman" pitchFamily="18" charset="0"/>
              </a:rPr>
              <a:t>Phương pháp trích đặc trưng LPC</a:t>
            </a:r>
            <a:r>
              <a:rPr lang="en-US" sz="2800" b="1" dirty="0">
                <a:solidFill>
                  <a:srgbClr val="000000"/>
                </a:solidFill>
                <a:latin typeface="Times New Roman" pitchFamily="18" charset="0"/>
                <a:cs typeface="Times New Roman" pitchFamily="18" charset="0"/>
              </a:rPr>
              <a:t> </a:t>
            </a:r>
            <a:r>
              <a:rPr lang="vi-VN" sz="2800" dirty="0">
                <a:solidFill>
                  <a:srgbClr val="000000"/>
                </a:solidFill>
                <a:latin typeface="Times New Roman" pitchFamily="18" charset="0"/>
                <a:cs typeface="Times New Roman" pitchFamily="18" charset="0"/>
              </a:rPr>
              <a:t>(Linear Predictive Coding)</a:t>
            </a:r>
            <a:endParaRPr lang="en-US" sz="2800" dirty="0">
              <a:solidFill>
                <a:srgbClr val="000000"/>
              </a:solidFill>
              <a:latin typeface="Times New Roman" pitchFamily="18" charset="0"/>
              <a:cs typeface="Times New Roman" pitchFamily="18" charset="0"/>
            </a:endParaRPr>
          </a:p>
          <a:p>
            <a:pPr marL="173038" lvl="2" indent="-173038" eaLnBrk="0" hangingPunct="0">
              <a:buFont typeface="Arial" pitchFamily="34" charset="0"/>
              <a:buChar char="•"/>
            </a:pPr>
            <a:r>
              <a:rPr lang="vi-VN" sz="2800" b="1" dirty="0">
                <a:solidFill>
                  <a:srgbClr val="000000"/>
                </a:solidFill>
                <a:latin typeface="Times New Roman" pitchFamily="18" charset="0"/>
                <a:cs typeface="Times New Roman" pitchFamily="18" charset="0"/>
              </a:rPr>
              <a:t>Formant</a:t>
            </a:r>
            <a:endParaRPr lang="en-US" sz="2800" b="1" dirty="0">
              <a:solidFill>
                <a:srgbClr val="000000"/>
              </a:solidFill>
              <a:latin typeface="Times New Roman" pitchFamily="18" charset="0"/>
              <a:cs typeface="Times New Roman" pitchFamily="18" charset="0"/>
            </a:endParaRPr>
          </a:p>
          <a:p>
            <a:pPr marL="0" lvl="2" eaLnBrk="0" hangingPunct="0"/>
            <a:endParaRPr lang="en-US"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1728652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 calcmode="lin" valueType="num">
                                      <p:cBhvr additive="base">
                                        <p:cTn id="17"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
                                            <p:txEl>
                                              <p:pRg st="1" end="1"/>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 calcmode="lin" valueType="num">
                                      <p:cBhvr additive="base">
                                        <p:cTn id="22"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
                                            <p:txEl>
                                              <p:pRg st="2" end="2"/>
                                            </p:txEl>
                                          </p:spTgt>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 calcmode="lin" valueType="num">
                                      <p:cBhvr additive="base">
                                        <p:cTn id="2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 calcmode="lin" valueType="num">
                                      <p:cBhvr additive="base">
                                        <p:cTn id="32"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
                                            <p:txEl>
                                              <p:pRg st="1" end="1"/>
                                            </p:txEl>
                                          </p:spTgt>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16">
                                            <p:txEl>
                                              <p:pRg st="2" end="2"/>
                                            </p:txEl>
                                          </p:spTgt>
                                        </p:tgtEl>
                                        <p:attrNameLst>
                                          <p:attrName>style.visibility</p:attrName>
                                        </p:attrNameLst>
                                      </p:cBhvr>
                                      <p:to>
                                        <p:strVal val="visible"/>
                                      </p:to>
                                    </p:set>
                                    <p:anim calcmode="lin" valueType="num">
                                      <p:cBhvr additive="base">
                                        <p:cTn id="3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2" end="2"/>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16">
                                            <p:txEl>
                                              <p:pRg st="3" end="3"/>
                                            </p:txEl>
                                          </p:spTgt>
                                        </p:tgtEl>
                                        <p:attrNameLst>
                                          <p:attrName>style.visibility</p:attrName>
                                        </p:attrNameLst>
                                      </p:cBhvr>
                                      <p:to>
                                        <p:strVal val="visible"/>
                                      </p:to>
                                    </p:set>
                                    <p:anim calcmode="lin" valueType="num">
                                      <p:cBhvr additive="base">
                                        <p:cTn id="42"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8" grpId="0" build="allAtOnce"/>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GU3iczHHuP7MauXbu0eNZl"/>
</p:tagLst>
</file>

<file path=ppt/tags/tag2.xml><?xml version="1.0" encoding="utf-8"?>
<p:tagLst xmlns:a="http://schemas.openxmlformats.org/drawingml/2006/main" xmlns:r="http://schemas.openxmlformats.org/officeDocument/2006/relationships" xmlns:p="http://schemas.openxmlformats.org/presentationml/2006/main">
  <p:tag name="DVSHAPEID" val="30oZHnjTOy5Ur5mjIeugQo"/>
</p:tagLst>
</file>

<file path=ppt/tags/tag3.xml><?xml version="1.0" encoding="utf-8"?>
<p:tagLst xmlns:a="http://schemas.openxmlformats.org/drawingml/2006/main" xmlns:r="http://schemas.openxmlformats.org/officeDocument/2006/relationships" xmlns:p="http://schemas.openxmlformats.org/presentationml/2006/main">
  <p:tag name="DVSHAPEID" val="B6ejpwmaTfn6dzBLtQJxN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3739</Words>
  <Application>Microsoft Office PowerPoint</Application>
  <PresentationFormat>Widescreen</PresentationFormat>
  <Paragraphs>453</Paragraphs>
  <Slides>47</Slides>
  <Notes>45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vt:lpstr>
      <vt:lpstr>Calibri</vt:lpstr>
      <vt:lpstr>Calibri Light</vt:lpstr>
      <vt:lpstr>Cambria</vt:lpstr>
      <vt:lpstr>Century</vt:lpstr>
      <vt:lpstr>Corbel</vt:lpstr>
      <vt:lpstr>Courier New</vt:lpstr>
      <vt:lpstr>Segoe UI</vt:lpstr>
      <vt:lpstr>Tahoma</vt:lpstr>
      <vt:lpstr>Times New Roman</vt:lpstr>
      <vt:lpstr>Verdana</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huyruacon</dc:creator>
  <cp:lastModifiedBy>goodluck</cp:lastModifiedBy>
  <cp:revision>73</cp:revision>
  <dcterms:created xsi:type="dcterms:W3CDTF">2016-01-03T06:24:21Z</dcterms:created>
  <dcterms:modified xsi:type="dcterms:W3CDTF">2016-01-15T15:53:03Z</dcterms:modified>
</cp:coreProperties>
</file>