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60" r:id="rId5"/>
    <p:sldId id="274" r:id="rId6"/>
    <p:sldId id="288" r:id="rId7"/>
    <p:sldId id="275" r:id="rId8"/>
    <p:sldId id="276" r:id="rId9"/>
    <p:sldId id="277" r:id="rId10"/>
    <p:sldId id="278" r:id="rId11"/>
    <p:sldId id="286" r:id="rId12"/>
    <p:sldId id="287" r:id="rId13"/>
    <p:sldId id="285" r:id="rId14"/>
    <p:sldId id="261" r:id="rId15"/>
    <p:sldId id="263" r:id="rId16"/>
    <p:sldId id="270" r:id="rId17"/>
    <p:sldId id="267" r:id="rId18"/>
    <p:sldId id="268" r:id="rId19"/>
    <p:sldId id="269" r:id="rId20"/>
    <p:sldId id="271" r:id="rId21"/>
    <p:sldId id="272" r:id="rId22"/>
    <p:sldId id="273" r:id="rId23"/>
    <p:sldId id="265" r:id="rId24"/>
    <p:sldId id="266" r:id="rId25"/>
    <p:sldId id="279" r:id="rId26"/>
    <p:sldId id="280" r:id="rId27"/>
    <p:sldId id="281" r:id="rId28"/>
    <p:sldId id="282" r:id="rId29"/>
    <p:sldId id="283" r:id="rId30"/>
    <p:sldId id="284" r:id="rId31"/>
    <p:sldId id="26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2" autoAdjust="0"/>
    <p:restoredTop sz="99876" autoAdjust="0"/>
  </p:normalViewPr>
  <p:slideViewPr>
    <p:cSldViewPr>
      <p:cViewPr varScale="1">
        <p:scale>
          <a:sx n="86" d="100"/>
          <a:sy n="86" d="100"/>
        </p:scale>
        <p:origin x="-39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7EFFDE-9B7B-4845-A118-917CE6D7990C}"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360CB-DCC6-4619-B837-C65E753C3E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EFFDE-9B7B-4845-A118-917CE6D7990C}"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360CB-DCC6-4619-B837-C65E753C3E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EFFDE-9B7B-4845-A118-917CE6D7990C}"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360CB-DCC6-4619-B837-C65E753C3E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EFFDE-9B7B-4845-A118-917CE6D7990C}"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360CB-DCC6-4619-B837-C65E753C3E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EFFDE-9B7B-4845-A118-917CE6D7990C}"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360CB-DCC6-4619-B837-C65E753C3E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7EFFDE-9B7B-4845-A118-917CE6D7990C}" type="datetimeFigureOut">
              <a:rPr lang="en-US" smtClean="0"/>
              <a:pPr/>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360CB-DCC6-4619-B837-C65E753C3E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7EFFDE-9B7B-4845-A118-917CE6D7990C}" type="datetimeFigureOut">
              <a:rPr lang="en-US" smtClean="0"/>
              <a:pPr/>
              <a:t>4/18/2012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360CB-DCC6-4619-B837-C65E753C3E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7EFFDE-9B7B-4845-A118-917CE6D7990C}" type="datetimeFigureOut">
              <a:rPr lang="en-US" smtClean="0"/>
              <a:pPr/>
              <a:t>4/18/2012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D360CB-DCC6-4619-B837-C65E753C3E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EFFDE-9B7B-4845-A118-917CE6D7990C}" type="datetimeFigureOut">
              <a:rPr lang="en-US" smtClean="0"/>
              <a:pPr/>
              <a:t>4/18/2012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D360CB-DCC6-4619-B837-C65E753C3E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EFFDE-9B7B-4845-A118-917CE6D7990C}" type="datetimeFigureOut">
              <a:rPr lang="en-US" smtClean="0"/>
              <a:pPr/>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360CB-DCC6-4619-B837-C65E753C3E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EFFDE-9B7B-4845-A118-917CE6D7990C}" type="datetimeFigureOut">
              <a:rPr lang="en-US" smtClean="0"/>
              <a:pPr/>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360CB-DCC6-4619-B837-C65E753C3E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EFFDE-9B7B-4845-A118-917CE6D7990C}" type="datetimeFigureOut">
              <a:rPr lang="en-US" smtClean="0"/>
              <a:pPr/>
              <a:t>4/18/2012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360CB-DCC6-4619-B837-C65E753C3E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speech.cs.cmu.edu/databases/an4/index.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5.onthehub.com/WebStore/ProductsByMajorVersionList.aspx?ws=29950cc3-3670-e011-971f-0030487d8897&amp;vsro=8&amp;JSEnabled=1" TargetMode="External"/><Relationship Id="rId2" Type="http://schemas.openxmlformats.org/officeDocument/2006/relationships/hyperlink" Target="http://cmusphinx.sourceforge.net/wiki/download/" TargetMode="External"/><Relationship Id="rId1" Type="http://schemas.openxmlformats.org/officeDocument/2006/relationships/slideLayout" Target="../slideLayouts/slideLayout2.xml"/><Relationship Id="rId6" Type="http://schemas.openxmlformats.org/officeDocument/2006/relationships/hyperlink" Target="http://www.python.org/getit/" TargetMode="External"/><Relationship Id="rId5" Type="http://schemas.openxmlformats.org/officeDocument/2006/relationships/hyperlink" Target="http://www.activestate.com/activeperl/downloads" TargetMode="External"/><Relationship Id="rId4" Type="http://schemas.openxmlformats.org/officeDocument/2006/relationships/hyperlink" Target="https://www.eecis.udel.edu/wiki/ececis-docs/index.php/FAQ/Application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msdn.microsoft.com/en-us/library/hh378460.asp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cmusphinx.sourceforge.net/2011/05/building-pocketsphinx-on-androi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gnuwin32.sourceforge.net/packages/bison.htm" TargetMode="External"/><Relationship Id="rId2" Type="http://schemas.openxmlformats.org/officeDocument/2006/relationships/hyperlink" Target="http://gnuwin32.sourceforge.net/packages/flex.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cmusphinx.sourceforge.net/2011/05/building-pocketsphinx-on-androi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peech.cs.cmu.edu/databases/an4/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CMUSphinx</a:t>
            </a:r>
            <a:r>
              <a:rPr lang="en-US" dirty="0" smtClean="0"/>
              <a:t> and</a:t>
            </a:r>
            <a:br>
              <a:rPr lang="en-US" dirty="0" smtClean="0"/>
            </a:br>
            <a:r>
              <a:rPr lang="en-US" dirty="0" err="1" smtClean="0"/>
              <a:t>pocketSphinx</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training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Change to </a:t>
            </a:r>
            <a:r>
              <a:rPr lang="en-US" dirty="0" err="1" smtClean="0"/>
              <a:t>CMUSphinx</a:t>
            </a:r>
            <a:r>
              <a:rPr lang="en-US" dirty="0" smtClean="0"/>
              <a:t>\an4 directory</a:t>
            </a:r>
          </a:p>
          <a:p>
            <a:r>
              <a:rPr lang="en-US" dirty="0" smtClean="0"/>
              <a:t>Run</a:t>
            </a:r>
          </a:p>
          <a:p>
            <a:pPr lvl="1"/>
            <a:r>
              <a:rPr lang="en-US" dirty="0" smtClean="0"/>
              <a:t>python ..\</a:t>
            </a:r>
            <a:r>
              <a:rPr lang="en-US" dirty="0" err="1" smtClean="0"/>
              <a:t>SphinxTrain</a:t>
            </a:r>
            <a:r>
              <a:rPr lang="en-US" dirty="0" smtClean="0"/>
              <a:t>\scripts\</a:t>
            </a:r>
            <a:r>
              <a:rPr lang="en-US" dirty="0" err="1" smtClean="0"/>
              <a:t>sphinxtrain.in</a:t>
            </a:r>
            <a:r>
              <a:rPr lang="en-US" dirty="0" smtClean="0"/>
              <a:t> run</a:t>
            </a:r>
          </a:p>
          <a:p>
            <a:r>
              <a:rPr lang="en-US" dirty="0" smtClean="0"/>
              <a:t>This will take a while (15 minutes)</a:t>
            </a:r>
          </a:p>
          <a:p>
            <a:pPr lvl="1"/>
            <a:r>
              <a:rPr lang="en-US" dirty="0" smtClean="0"/>
              <a:t>Results from test is sentence error rate of 45% (nearly half of the sentences had at least one error) and 15.7% word error rate (15.7% of the words were incorrectly estimated)</a:t>
            </a:r>
          </a:p>
          <a:p>
            <a:r>
              <a:rPr lang="en-US" dirty="0" smtClean="0"/>
              <a:t>This can fail because python was not installed or the path to python was not set</a:t>
            </a:r>
          </a:p>
          <a:p>
            <a:r>
              <a:rPr lang="en-US" dirty="0" smtClean="0"/>
              <a:t>Or the path to </a:t>
            </a:r>
            <a:r>
              <a:rPr lang="en-US" dirty="0" err="1" smtClean="0"/>
              <a:t>SphinxTrain</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log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Open an4.html</a:t>
            </a:r>
          </a:p>
          <a:p>
            <a:r>
              <a:rPr lang="en-US" dirty="0" smtClean="0"/>
              <a:t>Check for errors</a:t>
            </a:r>
          </a:p>
          <a:p>
            <a:pPr lvl="1"/>
            <a:r>
              <a:rPr lang="en-US" dirty="0" smtClean="0"/>
              <a:t>MODULE: 30 Training Context Dependent </a:t>
            </a:r>
            <a:r>
              <a:rPr lang="en-US" dirty="0" smtClean="0"/>
              <a:t>models</a:t>
            </a:r>
          </a:p>
          <a:p>
            <a:pPr lvl="2"/>
            <a:r>
              <a:rPr lang="en-US" dirty="0" smtClean="0"/>
              <a:t>A few errors </a:t>
            </a:r>
            <a:r>
              <a:rPr lang="en-US" dirty="0" smtClean="0"/>
              <a:t>of type: </a:t>
            </a:r>
            <a:r>
              <a:rPr lang="en-US" dirty="0" smtClean="0"/>
              <a:t>“Failed </a:t>
            </a:r>
            <a:r>
              <a:rPr lang="en-US" dirty="0" smtClean="0"/>
              <a:t>to align audio to </a:t>
            </a:r>
            <a:r>
              <a:rPr lang="en-US" dirty="0" err="1" smtClean="0"/>
              <a:t>trancript</a:t>
            </a:r>
            <a:r>
              <a:rPr lang="en-US" dirty="0" smtClean="0"/>
              <a:t>: final state of the search is not </a:t>
            </a:r>
            <a:r>
              <a:rPr lang="en-US" dirty="0" smtClean="0"/>
              <a:t>reached” are acceptable</a:t>
            </a:r>
          </a:p>
          <a:p>
            <a:pPr lvl="1"/>
            <a:r>
              <a:rPr lang="en-US" dirty="0" smtClean="0"/>
              <a:t>MODULE: 50 Training Context dependent </a:t>
            </a:r>
            <a:r>
              <a:rPr lang="en-US" dirty="0" smtClean="0"/>
              <a:t>models</a:t>
            </a:r>
          </a:p>
          <a:p>
            <a:pPr lvl="2"/>
            <a:r>
              <a:rPr lang="en-US" dirty="0" smtClean="0"/>
              <a:t>A few errors of type: “Failed to align audio to </a:t>
            </a:r>
            <a:r>
              <a:rPr lang="en-US" dirty="0" err="1" smtClean="0"/>
              <a:t>trancript</a:t>
            </a:r>
            <a:r>
              <a:rPr lang="en-US" dirty="0" smtClean="0"/>
              <a:t>: final state of the search is not reached” are </a:t>
            </a:r>
            <a:r>
              <a:rPr lang="en-US" dirty="0" smtClean="0"/>
              <a:t>acceptable</a:t>
            </a:r>
            <a:endParaRPr lang="en-US" dirty="0" smtClean="0"/>
          </a:p>
          <a:p>
            <a:r>
              <a:rPr lang="en-US" dirty="0" smtClean="0"/>
              <a:t>At the very end is the test decoding</a:t>
            </a:r>
          </a:p>
          <a:p>
            <a:pPr lvl="1"/>
            <a:r>
              <a:rPr lang="en-US" dirty="0" smtClean="0"/>
              <a:t>Open log file</a:t>
            </a:r>
          </a:p>
          <a:p>
            <a:pPr lvl="1"/>
            <a:r>
              <a:rPr lang="en-US" dirty="0" smtClean="0"/>
              <a:t>Note parameters for running decoding, specifically, where Hmm, </a:t>
            </a:r>
            <a:r>
              <a:rPr lang="en-US" dirty="0" err="1" smtClean="0"/>
              <a:t>dic</a:t>
            </a:r>
            <a:r>
              <a:rPr lang="en-US" dirty="0" smtClean="0"/>
              <a:t>, and lm is</a:t>
            </a:r>
          </a:p>
          <a:p>
            <a:pPr lvl="2">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with your own voice sample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Record sample</a:t>
            </a:r>
          </a:p>
          <a:p>
            <a:r>
              <a:rPr lang="en-US" dirty="0" smtClean="0"/>
              <a:t>Convert to .wav</a:t>
            </a:r>
          </a:p>
          <a:p>
            <a:r>
              <a:rPr lang="en-US" dirty="0" smtClean="0"/>
              <a:t>Run </a:t>
            </a:r>
            <a:r>
              <a:rPr lang="en-US" dirty="0" err="1" smtClean="0"/>
              <a:t>pocketsphinx_batch</a:t>
            </a:r>
            <a:endParaRPr lang="en-US" dirty="0" smtClean="0"/>
          </a:p>
          <a:p>
            <a:r>
              <a:rPr lang="en-US" dirty="0" err="1" smtClean="0"/>
              <a:t>pocketsphinx_batch</a:t>
            </a:r>
            <a:r>
              <a:rPr lang="en-US" dirty="0" smtClean="0"/>
              <a:t> </a:t>
            </a:r>
          </a:p>
          <a:p>
            <a:pPr lvl="1"/>
            <a:r>
              <a:rPr lang="en-US" dirty="0" smtClean="0"/>
              <a:t>-</a:t>
            </a:r>
            <a:r>
              <a:rPr lang="en-US" dirty="0" smtClean="0"/>
              <a:t>hmm d:\Stephans\CMUSphinx\an4/model_parameters/an4.cd_cont_200 </a:t>
            </a:r>
            <a:endParaRPr lang="en-US" dirty="0" smtClean="0"/>
          </a:p>
          <a:p>
            <a:pPr lvl="1"/>
            <a:r>
              <a:rPr lang="en-US" dirty="0" smtClean="0"/>
              <a:t>-</a:t>
            </a:r>
            <a:r>
              <a:rPr lang="en-US" dirty="0" err="1" smtClean="0"/>
              <a:t>lw</a:t>
            </a:r>
            <a:r>
              <a:rPr lang="en-US" dirty="0" smtClean="0"/>
              <a:t> 10 -feat 1s_c_d_dd </a:t>
            </a:r>
            <a:endParaRPr lang="en-US" dirty="0" smtClean="0"/>
          </a:p>
          <a:p>
            <a:pPr lvl="1"/>
            <a:r>
              <a:rPr lang="en-US" dirty="0" smtClean="0"/>
              <a:t>-</a:t>
            </a:r>
            <a:r>
              <a:rPr lang="en-US" dirty="0" smtClean="0"/>
              <a:t>beam 1e-80 -</a:t>
            </a:r>
            <a:r>
              <a:rPr lang="en-US" dirty="0" err="1" smtClean="0"/>
              <a:t>wbeam</a:t>
            </a:r>
            <a:r>
              <a:rPr lang="en-US" dirty="0" smtClean="0"/>
              <a:t> 1e-40 </a:t>
            </a:r>
            <a:endParaRPr lang="en-US" dirty="0" smtClean="0"/>
          </a:p>
          <a:p>
            <a:pPr lvl="1"/>
            <a:r>
              <a:rPr lang="en-US" dirty="0" smtClean="0"/>
              <a:t>-</a:t>
            </a:r>
            <a:r>
              <a:rPr lang="en-US" dirty="0" err="1" smtClean="0"/>
              <a:t>dict</a:t>
            </a:r>
            <a:r>
              <a:rPr lang="en-US" dirty="0" smtClean="0"/>
              <a:t> d:\Stephans\CMUSphinx\an4/etc/an4.dic </a:t>
            </a:r>
            <a:endParaRPr lang="en-US" dirty="0" smtClean="0"/>
          </a:p>
          <a:p>
            <a:pPr lvl="1"/>
            <a:r>
              <a:rPr lang="en-US" dirty="0" smtClean="0"/>
              <a:t>-</a:t>
            </a:r>
            <a:r>
              <a:rPr lang="en-US" dirty="0" smtClean="0"/>
              <a:t>lm d:\Stephans\CMUSphinx\an4/etc/an4.lm.DMP </a:t>
            </a:r>
            <a:endParaRPr lang="en-US" dirty="0" smtClean="0"/>
          </a:p>
          <a:p>
            <a:pPr lvl="1"/>
            <a:r>
              <a:rPr lang="en-US" dirty="0" smtClean="0"/>
              <a:t>-</a:t>
            </a:r>
            <a:r>
              <a:rPr lang="en-US" dirty="0" err="1" smtClean="0"/>
              <a:t>wip</a:t>
            </a:r>
            <a:r>
              <a:rPr lang="en-US" dirty="0" smtClean="0"/>
              <a:t> 0.2 -</a:t>
            </a:r>
            <a:r>
              <a:rPr lang="en-US" dirty="0" err="1" smtClean="0"/>
              <a:t>ctl</a:t>
            </a:r>
            <a:r>
              <a:rPr lang="en-US" dirty="0" smtClean="0"/>
              <a:t> d:\Stephans\CMUSphinx\an4/myTest/ctlFile.txt </a:t>
            </a:r>
            <a:endParaRPr lang="en-US" dirty="0" smtClean="0"/>
          </a:p>
          <a:p>
            <a:pPr lvl="1"/>
            <a:r>
              <a:rPr lang="en-US" dirty="0" smtClean="0"/>
              <a:t>-</a:t>
            </a:r>
            <a:r>
              <a:rPr lang="en-US" dirty="0" err="1" smtClean="0"/>
              <a:t>ctloffset</a:t>
            </a:r>
            <a:r>
              <a:rPr lang="en-US" dirty="0" smtClean="0"/>
              <a:t> 0 </a:t>
            </a:r>
            <a:endParaRPr lang="en-US" dirty="0" smtClean="0"/>
          </a:p>
          <a:p>
            <a:pPr lvl="1"/>
            <a:r>
              <a:rPr lang="en-US" dirty="0" smtClean="0"/>
              <a:t>-</a:t>
            </a:r>
            <a:r>
              <a:rPr lang="en-US" dirty="0" err="1" smtClean="0"/>
              <a:t>ctlcount</a:t>
            </a:r>
            <a:r>
              <a:rPr lang="en-US" dirty="0" smtClean="0"/>
              <a:t> 130 </a:t>
            </a:r>
            <a:endParaRPr lang="en-US" dirty="0" smtClean="0"/>
          </a:p>
          <a:p>
            <a:pPr lvl="1"/>
            <a:r>
              <a:rPr lang="en-US" dirty="0" smtClean="0"/>
              <a:t>-</a:t>
            </a:r>
            <a:r>
              <a:rPr lang="en-US" dirty="0" err="1" smtClean="0"/>
              <a:t>cepdir</a:t>
            </a:r>
            <a:r>
              <a:rPr lang="en-US" dirty="0" smtClean="0"/>
              <a:t> d:\Stephans\CMUSphinx\an4/myTest -</a:t>
            </a:r>
            <a:r>
              <a:rPr lang="en-US" dirty="0" err="1" smtClean="0"/>
              <a:t>cepext</a:t>
            </a:r>
            <a:r>
              <a:rPr lang="en-US" dirty="0" smtClean="0"/>
              <a:t> .wav </a:t>
            </a:r>
            <a:endParaRPr lang="en-US" dirty="0" smtClean="0"/>
          </a:p>
          <a:p>
            <a:pPr lvl="1"/>
            <a:r>
              <a:rPr lang="en-US" dirty="0" smtClean="0"/>
              <a:t>-</a:t>
            </a:r>
            <a:r>
              <a:rPr lang="en-US" dirty="0" err="1" smtClean="0"/>
              <a:t>hyp</a:t>
            </a:r>
            <a:r>
              <a:rPr lang="en-US" dirty="0" smtClean="0"/>
              <a:t> d:\Stephans\CMUSphinx\an4/myTest/results.txt </a:t>
            </a:r>
            <a:endParaRPr lang="en-US" dirty="0" smtClean="0"/>
          </a:p>
          <a:p>
            <a:pPr lvl="1"/>
            <a:r>
              <a:rPr lang="en-US" dirty="0" smtClean="0"/>
              <a:t>-</a:t>
            </a:r>
            <a:r>
              <a:rPr lang="en-US" dirty="0" err="1" smtClean="0"/>
              <a:t>agc</a:t>
            </a:r>
            <a:r>
              <a:rPr lang="en-US" dirty="0" smtClean="0"/>
              <a:t> </a:t>
            </a:r>
            <a:r>
              <a:rPr lang="en-US" dirty="0" smtClean="0"/>
              <a:t>none </a:t>
            </a:r>
            <a:endParaRPr lang="en-US" dirty="0" smtClean="0"/>
          </a:p>
          <a:p>
            <a:pPr lvl="1"/>
            <a:r>
              <a:rPr lang="en-US" dirty="0" smtClean="0"/>
              <a:t>-</a:t>
            </a:r>
            <a:r>
              <a:rPr lang="en-US" dirty="0" err="1" smtClean="0"/>
              <a:t>varnorm</a:t>
            </a:r>
            <a:r>
              <a:rPr lang="en-US" dirty="0" smtClean="0"/>
              <a:t> no </a:t>
            </a:r>
            <a:endParaRPr lang="en-US" dirty="0" smtClean="0"/>
          </a:p>
          <a:p>
            <a:pPr lvl="1"/>
            <a:r>
              <a:rPr lang="en-US" dirty="0" smtClean="0"/>
              <a:t>-</a:t>
            </a:r>
            <a:r>
              <a:rPr lang="en-US" dirty="0" err="1" smtClean="0"/>
              <a:t>cmn</a:t>
            </a:r>
            <a:r>
              <a:rPr lang="en-US" dirty="0" smtClean="0"/>
              <a:t> current </a:t>
            </a:r>
            <a:endParaRPr lang="en-US" dirty="0" smtClean="0"/>
          </a:p>
          <a:p>
            <a:pPr lvl="1"/>
            <a:r>
              <a:rPr lang="en-US" dirty="0" smtClean="0"/>
              <a:t>-</a:t>
            </a:r>
            <a:r>
              <a:rPr lang="en-US" dirty="0" err="1" smtClean="0"/>
              <a:t>adcin</a:t>
            </a:r>
            <a:r>
              <a:rPr lang="en-US" dirty="0" smtClean="0"/>
              <a:t> true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At a first approximation, words are a sequences of sounds, where each sound is a phone. </a:t>
            </a:r>
          </a:p>
          <a:p>
            <a:r>
              <a:rPr lang="en-US" dirty="0" smtClean="0"/>
              <a:t>However, the exactly pronunciation of a phone depends on the phones before and after.</a:t>
            </a:r>
          </a:p>
          <a:p>
            <a:r>
              <a:rPr lang="en-US" dirty="0" err="1" smtClean="0"/>
              <a:t>Diphones</a:t>
            </a:r>
            <a:r>
              <a:rPr lang="en-US" dirty="0" smtClean="0"/>
              <a:t> are two phones. </a:t>
            </a:r>
            <a:r>
              <a:rPr lang="en-US" dirty="0" err="1" smtClean="0"/>
              <a:t>Diphones</a:t>
            </a:r>
            <a:r>
              <a:rPr lang="en-US" dirty="0" smtClean="0"/>
              <a:t> are less impacted by the phones that come before or after. </a:t>
            </a:r>
          </a:p>
          <a:p>
            <a:r>
              <a:rPr lang="en-US" dirty="0" err="1" smtClean="0"/>
              <a:t>Triphones</a:t>
            </a:r>
            <a:r>
              <a:rPr lang="en-US" dirty="0" smtClean="0"/>
              <a:t> and </a:t>
            </a:r>
            <a:r>
              <a:rPr lang="en-US" dirty="0" err="1" smtClean="0"/>
              <a:t>quinphones</a:t>
            </a:r>
            <a:r>
              <a:rPr lang="en-US" dirty="0" smtClean="0"/>
              <a:t> are possible. The general name is </a:t>
            </a:r>
            <a:r>
              <a:rPr lang="en-US" dirty="0" err="1" smtClean="0"/>
              <a:t>senone</a:t>
            </a:r>
            <a:endParaRPr lang="en-US" dirty="0" smtClean="0"/>
          </a:p>
          <a:p>
            <a:r>
              <a:rPr lang="en-US" dirty="0" smtClean="0"/>
              <a:t>While there are many phones, not all combinations of a phone is a word. Thus, we should not simple recognize phones, by recognize words as a sequence of phones</a:t>
            </a:r>
          </a:p>
          <a:p>
            <a:r>
              <a:rPr lang="en-US" dirty="0" smtClean="0"/>
              <a:t>Besides phones are fillers (e.g., breath, “um”). An Utterance is a sequence of words and fillers</a:t>
            </a:r>
          </a:p>
          <a:p>
            <a:r>
              <a:rPr lang="en-US" dirty="0" smtClean="0"/>
              <a:t>Utterances are separated by a pause</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a:t>
            </a:r>
            <a:endParaRPr lang="en-US"/>
          </a:p>
        </p:txBody>
      </p:sp>
      <p:sp>
        <p:nvSpPr>
          <p:cNvPr id="3" name="Content Placeholder 2"/>
          <p:cNvSpPr>
            <a:spLocks noGrp="1"/>
          </p:cNvSpPr>
          <p:nvPr>
            <p:ph idx="1"/>
          </p:nvPr>
        </p:nvSpPr>
        <p:spPr/>
        <p:txBody>
          <a:bodyPr>
            <a:normAutofit fontScale="70000" lnSpcReduction="20000"/>
          </a:bodyPr>
          <a:lstStyle/>
          <a:p>
            <a:r>
              <a:rPr lang="en-US" dirty="0" smtClean="0"/>
              <a:t>Three types of models are used</a:t>
            </a:r>
          </a:p>
          <a:p>
            <a:r>
              <a:rPr lang="en-US" dirty="0" smtClean="0"/>
              <a:t>acoustic model</a:t>
            </a:r>
          </a:p>
          <a:p>
            <a:pPr lvl="1"/>
            <a:r>
              <a:rPr lang="en-US" dirty="0" smtClean="0"/>
              <a:t>Used to model the sound of a phone</a:t>
            </a:r>
          </a:p>
          <a:p>
            <a:pPr lvl="1"/>
            <a:r>
              <a:rPr lang="en-US" dirty="0" smtClean="0"/>
              <a:t>Typically, this a HMM is used</a:t>
            </a:r>
          </a:p>
          <a:p>
            <a:pPr lvl="1"/>
            <a:r>
              <a:rPr lang="en-US" dirty="0" smtClean="0"/>
              <a:t>Each phone has a HMM</a:t>
            </a:r>
          </a:p>
          <a:p>
            <a:pPr lvl="1"/>
            <a:r>
              <a:rPr lang="en-US" dirty="0" smtClean="0"/>
              <a:t>Mapping from HMMs to phones</a:t>
            </a:r>
          </a:p>
          <a:p>
            <a:pPr lvl="1"/>
            <a:r>
              <a:rPr lang="en-US" dirty="0" smtClean="0"/>
              <a:t>Since the acoustic  model is a HMM, in the CMU Sphinx the HMM is the same as the acoustic model</a:t>
            </a:r>
          </a:p>
          <a:p>
            <a:r>
              <a:rPr lang="en-US" dirty="0" smtClean="0"/>
              <a:t>phonetic dictionary</a:t>
            </a:r>
          </a:p>
          <a:p>
            <a:pPr lvl="1"/>
            <a:r>
              <a:rPr lang="en-US" dirty="0" smtClean="0"/>
              <a:t>Maps phones to words</a:t>
            </a:r>
          </a:p>
          <a:p>
            <a:pPr lvl="1"/>
            <a:r>
              <a:rPr lang="en-US" dirty="0" smtClean="0"/>
              <a:t>In CMU Sphinx, .</a:t>
            </a:r>
            <a:r>
              <a:rPr lang="en-US" dirty="0" err="1" smtClean="0"/>
              <a:t>dic</a:t>
            </a:r>
            <a:r>
              <a:rPr lang="en-US" dirty="0" smtClean="0"/>
              <a:t> files are dictionary files</a:t>
            </a:r>
          </a:p>
          <a:p>
            <a:r>
              <a:rPr lang="en-US" dirty="0" smtClean="0"/>
              <a:t>language model</a:t>
            </a:r>
          </a:p>
          <a:p>
            <a:pPr lvl="1"/>
            <a:r>
              <a:rPr lang="en-US" dirty="0" smtClean="0"/>
              <a:t>Used to determine sequences of words are allowed. For example, “he super run the sally” is not allowed in the language model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with other models</a:t>
            </a:r>
            <a:endParaRPr lang="en-US" dirty="0"/>
          </a:p>
        </p:txBody>
      </p:sp>
      <p:sp>
        <p:nvSpPr>
          <p:cNvPr id="3" name="Content Placeholder 2"/>
          <p:cNvSpPr>
            <a:spLocks noGrp="1"/>
          </p:cNvSpPr>
          <p:nvPr>
            <p:ph idx="1"/>
          </p:nvPr>
        </p:nvSpPr>
        <p:spPr/>
        <p:txBody>
          <a:bodyPr/>
          <a:lstStyle/>
          <a:p>
            <a:r>
              <a:rPr lang="en-US" dirty="0" smtClean="0"/>
              <a:t>Many acoustic and language models are available at</a:t>
            </a:r>
          </a:p>
          <a:p>
            <a:pPr lvl="1"/>
            <a:r>
              <a:rPr lang="en-US" dirty="0" smtClean="0"/>
              <a:t>http://sourceforge.net/projects/cmusphinx/files/Acoustic%20and%20Language%20Models/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Your Own Acoustic Model and Language Model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Building your own models is </a:t>
            </a:r>
            <a:r>
              <a:rPr lang="en-US" dirty="0" smtClean="0"/>
              <a:t>time consuming</a:t>
            </a:r>
            <a:endParaRPr lang="en-US" dirty="0" smtClean="0"/>
          </a:p>
          <a:p>
            <a:r>
              <a:rPr lang="en-US" dirty="0" smtClean="0"/>
              <a:t>Acoustic models require</a:t>
            </a:r>
          </a:p>
          <a:p>
            <a:pPr lvl="1"/>
            <a:r>
              <a:rPr lang="en-US" dirty="0" smtClean="0"/>
              <a:t>Lots of recordings of people saying words and sentences</a:t>
            </a:r>
          </a:p>
          <a:p>
            <a:pPr lvl="2"/>
            <a:r>
              <a:rPr lang="en-US" dirty="0" smtClean="0"/>
              <a:t>Not that difficult to do</a:t>
            </a:r>
          </a:p>
          <a:p>
            <a:pPr lvl="1"/>
            <a:r>
              <a:rPr lang="en-US" dirty="0" smtClean="0"/>
              <a:t>Accurate transcription of the recording</a:t>
            </a:r>
          </a:p>
          <a:p>
            <a:pPr lvl="2"/>
            <a:r>
              <a:rPr lang="en-US" dirty="0" smtClean="0"/>
              <a:t>Time consuming</a:t>
            </a:r>
          </a:p>
          <a:p>
            <a:pPr lvl="1"/>
            <a:r>
              <a:rPr lang="en-US" dirty="0" smtClean="0"/>
              <a:t>There are many acoustic models available online</a:t>
            </a:r>
          </a:p>
          <a:p>
            <a:pPr lvl="1"/>
            <a:r>
              <a:rPr lang="en-US" dirty="0" smtClean="0"/>
              <a:t>It is possible to take an existing model are quickly adapt it to a particular speaker</a:t>
            </a:r>
          </a:p>
          <a:p>
            <a:r>
              <a:rPr lang="en-US" dirty="0" smtClean="0"/>
              <a:t>Language Model</a:t>
            </a:r>
          </a:p>
          <a:p>
            <a:pPr lvl="1"/>
            <a:r>
              <a:rPr lang="en-US" dirty="0" smtClean="0"/>
              <a:t>Different systems need different language models</a:t>
            </a:r>
          </a:p>
          <a:p>
            <a:pPr lvl="2"/>
            <a:r>
              <a:rPr lang="en-US" dirty="0" smtClean="0"/>
              <a:t>A voice control for your TV needs to recognize only a few words like “volume up,” “change channel,” …</a:t>
            </a:r>
          </a:p>
          <a:p>
            <a:pPr lvl="2"/>
            <a:r>
              <a:rPr lang="en-US" dirty="0" smtClean="0"/>
              <a:t>A voice driven email composer needs to recognize a different set of words</a:t>
            </a:r>
          </a:p>
          <a:p>
            <a:pPr lvl="1"/>
            <a:r>
              <a:rPr lang="en-US" dirty="0" smtClean="0"/>
              <a:t>The performance of the recognizer is </a:t>
            </a:r>
            <a:r>
              <a:rPr lang="en-US" dirty="0" smtClean="0"/>
              <a:t>improved </a:t>
            </a:r>
            <a:r>
              <a:rPr lang="en-US" dirty="0" smtClean="0"/>
              <a:t>if your language only considers the relevant words. </a:t>
            </a:r>
          </a:p>
          <a:p>
            <a:pPr lvl="1"/>
            <a:r>
              <a:rPr lang="en-US" dirty="0" smtClean="0"/>
              <a:t>You can take an existing language model and trim it to what you need, or make on from scratch</a:t>
            </a:r>
          </a:p>
          <a:p>
            <a:pPr lvl="2"/>
            <a:r>
              <a:rPr lang="en-US" dirty="0" smtClean="0"/>
              <a:t>Many models are available from http://www.ldc.upenn.edu/Catalog/index.jsp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explore acoustic and language models, get the AN4 database</a:t>
            </a:r>
          </a:p>
          <a:p>
            <a:pPr lvl="1"/>
            <a:r>
              <a:rPr lang="en-US" dirty="0" smtClean="0">
                <a:hlinkClick r:id="rId2"/>
              </a:rPr>
              <a:t>http://www.speech.cs.cmu.edu/databases/an4/index.html</a:t>
            </a:r>
            <a:endParaRPr lang="en-US" dirty="0" smtClean="0"/>
          </a:p>
          <a:p>
            <a:pPr lvl="1"/>
            <a:r>
              <a:rPr lang="en-US" dirty="0" smtClean="0"/>
              <a:t>Save it to your </a:t>
            </a:r>
            <a:r>
              <a:rPr lang="en-US" dirty="0" err="1" smtClean="0"/>
              <a:t>CMUSphinx</a:t>
            </a:r>
            <a:r>
              <a:rPr lang="en-US" dirty="0" smtClean="0"/>
              <a:t> directory</a:t>
            </a:r>
          </a:p>
          <a:p>
            <a:pPr lvl="1"/>
            <a:r>
              <a:rPr lang="en-US" dirty="0" smtClean="0"/>
              <a:t>Decompress</a:t>
            </a:r>
          </a:p>
          <a:p>
            <a:r>
              <a:rPr lang="en-US" dirty="0" smtClean="0"/>
              <a:t>Also, explore the PDA dataset</a:t>
            </a:r>
          </a:p>
          <a:p>
            <a:pPr lvl="1"/>
            <a:r>
              <a:rPr lang="en-US" dirty="0" smtClean="0"/>
              <a:t>http://www.speech.cs.cmu.edu/databases/pda/index.html</a:t>
            </a:r>
          </a:p>
          <a:p>
            <a:r>
              <a:rPr lang="en-US" dirty="0" smtClean="0"/>
              <a:t>This data is from letters and numbers, e.g., “A”, “B”, “19”</a:t>
            </a:r>
          </a:p>
          <a:p>
            <a:r>
              <a:rPr lang="en-US" dirty="0" smtClean="0"/>
              <a:t>We can test this system by saying things like “A”, “B”, etc.</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rmAutofit fontScale="90000"/>
          </a:bodyPr>
          <a:lstStyle/>
          <a:p>
            <a:r>
              <a:rPr lang="en-US" dirty="0" smtClean="0"/>
              <a:t>Acoustic model</a:t>
            </a:r>
            <a:endParaRPr lang="en-US" dirty="0"/>
          </a:p>
        </p:txBody>
      </p:sp>
      <p:sp>
        <p:nvSpPr>
          <p:cNvPr id="3" name="Content Placeholder 2"/>
          <p:cNvSpPr>
            <a:spLocks noGrp="1"/>
          </p:cNvSpPr>
          <p:nvPr>
            <p:ph idx="1"/>
          </p:nvPr>
        </p:nvSpPr>
        <p:spPr>
          <a:xfrm>
            <a:off x="0" y="381000"/>
            <a:ext cx="8686800" cy="6477000"/>
          </a:xfrm>
        </p:spPr>
        <p:txBody>
          <a:bodyPr>
            <a:normAutofit fontScale="77500" lnSpcReduction="20000"/>
          </a:bodyPr>
          <a:lstStyle/>
          <a:p>
            <a:r>
              <a:rPr lang="en-US" dirty="0" smtClean="0"/>
              <a:t>The acoustic model is used to translate recorded sounds into labeled phones, </a:t>
            </a:r>
          </a:p>
          <a:p>
            <a:pPr lvl="1"/>
            <a:r>
              <a:rPr lang="en-US" dirty="0" smtClean="0"/>
              <a:t>e.g., recorded sound in file asc.wav is “AH”</a:t>
            </a:r>
          </a:p>
          <a:p>
            <a:r>
              <a:rPr lang="en-US" dirty="0" smtClean="0"/>
              <a:t>Roughly speaking, acoustic models take the sound sample as input and the quality of fit as output</a:t>
            </a:r>
          </a:p>
          <a:p>
            <a:pPr lvl="1"/>
            <a:r>
              <a:rPr lang="en-US" dirty="0" smtClean="0"/>
              <a:t>asc.wav -&gt; AH-Model-&gt; -12</a:t>
            </a:r>
          </a:p>
          <a:p>
            <a:pPr lvl="1"/>
            <a:r>
              <a:rPr lang="en-US" dirty="0" smtClean="0"/>
              <a:t>asc.wav -&gt; AY-Model-&gt; -14</a:t>
            </a:r>
          </a:p>
          <a:p>
            <a:pPr lvl="1"/>
            <a:r>
              <a:rPr lang="en-US" dirty="0" smtClean="0"/>
              <a:t>…</a:t>
            </a:r>
          </a:p>
          <a:p>
            <a:pPr lvl="1"/>
            <a:r>
              <a:rPr lang="en-US" dirty="0" smtClean="0"/>
              <a:t>AH-Model gives a better fit of the recorder sound</a:t>
            </a:r>
          </a:p>
          <a:p>
            <a:r>
              <a:rPr lang="en-US" dirty="0" smtClean="0"/>
              <a:t>Making a acoustic model is called training</a:t>
            </a:r>
          </a:p>
          <a:p>
            <a:pPr lvl="1"/>
            <a:r>
              <a:rPr lang="en-US" dirty="0" smtClean="0"/>
              <a:t>Inputs to training are audio files and transcriptions</a:t>
            </a:r>
          </a:p>
          <a:p>
            <a:r>
              <a:rPr lang="en-US" dirty="0" smtClean="0"/>
              <a:t>Challenge: Usually the audio file has many phones, not just one</a:t>
            </a:r>
          </a:p>
          <a:p>
            <a:pPr lvl="1"/>
            <a:r>
              <a:rPr lang="en-US" dirty="0" smtClean="0"/>
              <a:t>E.g., from AN4 data set, an audio file contains a recording of the words “TWO SIX EIGHT FOUR </a:t>
            </a:r>
            <a:r>
              <a:rPr lang="en-US" dirty="0" err="1" smtClean="0"/>
              <a:t>FOUR</a:t>
            </a:r>
            <a:r>
              <a:rPr lang="en-US" dirty="0" smtClean="0"/>
              <a:t> ONE EIGHT “ </a:t>
            </a:r>
          </a:p>
          <a:p>
            <a:pPr lvl="2"/>
            <a:r>
              <a:rPr lang="en-US" dirty="0" err="1" smtClean="0"/>
              <a:t>CMUSphinx</a:t>
            </a:r>
            <a:r>
              <a:rPr lang="en-US" dirty="0" smtClean="0"/>
              <a:t>\an4\wav\an4_clstk\</a:t>
            </a:r>
            <a:r>
              <a:rPr lang="en-US" dirty="0" err="1" smtClean="0"/>
              <a:t>fash</a:t>
            </a:r>
            <a:r>
              <a:rPr lang="en-US" dirty="0" smtClean="0"/>
              <a:t>\cen7-fash-b.wav</a:t>
            </a:r>
          </a:p>
          <a:p>
            <a:pPr lvl="1"/>
            <a:r>
              <a:rPr lang="en-US" dirty="0" smtClean="0"/>
              <a:t>E.g. from PDA data set, an audio file might contain a recording of the words: “MARGINS HISTORICALLY HAVE PEAKED BY MID YEAR HE SAYS”</a:t>
            </a:r>
          </a:p>
          <a:p>
            <a:pPr lvl="2"/>
            <a:r>
              <a:rPr lang="en-US" dirty="0" err="1" smtClean="0"/>
              <a:t>CMUSphinx</a:t>
            </a:r>
            <a:r>
              <a:rPr lang="en-US" dirty="0" smtClean="0"/>
              <a:t>\PDA\PDAs\001\PDAs01_001_1.wav</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dirty="0" smtClean="0"/>
              <a:t>Windows install</a:t>
            </a:r>
            <a:endParaRPr lang="en-US" dirty="0"/>
          </a:p>
        </p:txBody>
      </p:sp>
      <p:sp>
        <p:nvSpPr>
          <p:cNvPr id="3" name="Content Placeholder 2"/>
          <p:cNvSpPr>
            <a:spLocks noGrp="1"/>
          </p:cNvSpPr>
          <p:nvPr>
            <p:ph idx="1"/>
          </p:nvPr>
        </p:nvSpPr>
        <p:spPr>
          <a:xfrm>
            <a:off x="457200" y="457200"/>
            <a:ext cx="8229600" cy="6324600"/>
          </a:xfrm>
        </p:spPr>
        <p:txBody>
          <a:bodyPr>
            <a:normAutofit fontScale="47500" lnSpcReduction="20000"/>
          </a:bodyPr>
          <a:lstStyle/>
          <a:p>
            <a:r>
              <a:rPr lang="en-US" dirty="0" smtClean="0"/>
              <a:t>Make subdirectory </a:t>
            </a:r>
            <a:r>
              <a:rPr lang="en-US" dirty="0" err="1" smtClean="0"/>
              <a:t>CMUSphinx</a:t>
            </a:r>
            <a:endParaRPr lang="en-US" dirty="0" smtClean="0"/>
          </a:p>
          <a:p>
            <a:pPr lvl="1"/>
            <a:r>
              <a:rPr lang="en-US" dirty="0" smtClean="0"/>
              <a:t>Mine is d:\Stephans\CMUSphinx</a:t>
            </a:r>
          </a:p>
          <a:p>
            <a:r>
              <a:rPr lang="en-US" dirty="0" smtClean="0"/>
              <a:t>From </a:t>
            </a:r>
            <a:r>
              <a:rPr lang="en-US" dirty="0" smtClean="0">
                <a:hlinkClick r:id="rId2"/>
              </a:rPr>
              <a:t>http://cmusphinx.sourceforge.net/wiki/download/</a:t>
            </a:r>
            <a:r>
              <a:rPr lang="en-US" dirty="0" smtClean="0"/>
              <a:t>, download snapshot of </a:t>
            </a:r>
            <a:r>
              <a:rPr lang="en-US" dirty="0" err="1" smtClean="0"/>
              <a:t>pocketsphinx</a:t>
            </a:r>
            <a:r>
              <a:rPr lang="en-US" dirty="0" smtClean="0"/>
              <a:t>, </a:t>
            </a:r>
            <a:r>
              <a:rPr lang="en-US" dirty="0" err="1" smtClean="0"/>
              <a:t>sphinxbase</a:t>
            </a:r>
            <a:r>
              <a:rPr lang="en-US" dirty="0" smtClean="0"/>
              <a:t>, and </a:t>
            </a:r>
            <a:r>
              <a:rPr lang="en-US" dirty="0" err="1" smtClean="0"/>
              <a:t>sphinxtrain</a:t>
            </a:r>
            <a:r>
              <a:rPr lang="en-US" dirty="0" smtClean="0"/>
              <a:t> to your </a:t>
            </a:r>
            <a:r>
              <a:rPr lang="en-US" dirty="0" err="1" smtClean="0"/>
              <a:t>CMUSphinx</a:t>
            </a:r>
            <a:r>
              <a:rPr lang="en-US" dirty="0" smtClean="0"/>
              <a:t> directory</a:t>
            </a:r>
          </a:p>
          <a:p>
            <a:pPr lvl="1"/>
            <a:r>
              <a:rPr lang="en-US" dirty="0" smtClean="0"/>
              <a:t>I have made window binaries. They are available from the class web page. </a:t>
            </a:r>
          </a:p>
          <a:p>
            <a:pPr lvl="2"/>
            <a:r>
              <a:rPr lang="en-US" dirty="0" smtClean="0"/>
              <a:t>If you get binaries, you still need to get the full </a:t>
            </a:r>
            <a:r>
              <a:rPr lang="en-US" dirty="0" err="1" smtClean="0"/>
              <a:t>sphinxtrain</a:t>
            </a:r>
            <a:r>
              <a:rPr lang="en-US" dirty="0" smtClean="0"/>
              <a:t> file as well (so you will need to download two versions of </a:t>
            </a:r>
            <a:r>
              <a:rPr lang="en-US" dirty="0" err="1" smtClean="0"/>
              <a:t>sphinxtrain</a:t>
            </a:r>
            <a:r>
              <a:rPr lang="en-US" dirty="0" smtClean="0"/>
              <a:t>)</a:t>
            </a:r>
          </a:p>
          <a:p>
            <a:pPr lvl="3"/>
            <a:r>
              <a:rPr lang="en-US" dirty="0" smtClean="0"/>
              <a:t>First get and decompress complete version</a:t>
            </a:r>
          </a:p>
          <a:p>
            <a:pPr lvl="3"/>
            <a:r>
              <a:rPr lang="en-US" dirty="0" smtClean="0"/>
              <a:t>Second, get executables. Put executables in </a:t>
            </a:r>
            <a:r>
              <a:rPr lang="en-US" dirty="0" err="1" smtClean="0"/>
              <a:t>SphinxTrain</a:t>
            </a:r>
            <a:r>
              <a:rPr lang="en-US" dirty="0" smtClean="0"/>
              <a:t>\bin\Release (you will need to make this </a:t>
            </a:r>
            <a:r>
              <a:rPr lang="en-US" dirty="0" err="1" smtClean="0"/>
              <a:t>dirtectory</a:t>
            </a:r>
            <a:r>
              <a:rPr lang="en-US" dirty="0" smtClean="0"/>
              <a:t>)</a:t>
            </a:r>
          </a:p>
          <a:p>
            <a:pPr lvl="3"/>
            <a:r>
              <a:rPr lang="en-US" dirty="0" smtClean="0"/>
              <a:t>This way the </a:t>
            </a:r>
            <a:r>
              <a:rPr lang="en-US" dirty="0" err="1" smtClean="0"/>
              <a:t>directory+file</a:t>
            </a:r>
            <a:r>
              <a:rPr lang="en-US" dirty="0" smtClean="0"/>
              <a:t> structure is the same as if you had compiled the files</a:t>
            </a:r>
          </a:p>
          <a:p>
            <a:pPr lvl="2"/>
            <a:r>
              <a:rPr lang="en-US" dirty="0" smtClean="0"/>
              <a:t>Put binaries of </a:t>
            </a:r>
            <a:r>
              <a:rPr lang="en-US" dirty="0" err="1" smtClean="0"/>
              <a:t>sphinxbase</a:t>
            </a:r>
            <a:r>
              <a:rPr lang="en-US" dirty="0" smtClean="0"/>
              <a:t> in </a:t>
            </a:r>
            <a:r>
              <a:rPr lang="en-US" dirty="0" err="1" smtClean="0"/>
              <a:t>CMUSphinx</a:t>
            </a:r>
            <a:r>
              <a:rPr lang="en-US" dirty="0" smtClean="0"/>
              <a:t>/</a:t>
            </a:r>
            <a:r>
              <a:rPr lang="en-US" dirty="0" err="1" smtClean="0"/>
              <a:t>sphinxbase</a:t>
            </a:r>
            <a:r>
              <a:rPr lang="en-US" dirty="0" smtClean="0"/>
              <a:t>/bin/Release</a:t>
            </a:r>
          </a:p>
          <a:p>
            <a:pPr lvl="2"/>
            <a:r>
              <a:rPr lang="en-US" dirty="0" smtClean="0"/>
              <a:t>Put binaries of </a:t>
            </a:r>
            <a:r>
              <a:rPr lang="en-US" dirty="0" err="1" smtClean="0"/>
              <a:t>pocketsphinx</a:t>
            </a:r>
            <a:r>
              <a:rPr lang="en-US" dirty="0" smtClean="0"/>
              <a:t> in </a:t>
            </a:r>
            <a:r>
              <a:rPr lang="en-US" dirty="0" err="1" smtClean="0"/>
              <a:t>CMUSphinx</a:t>
            </a:r>
            <a:r>
              <a:rPr lang="en-US" dirty="0" smtClean="0"/>
              <a:t>/</a:t>
            </a:r>
            <a:r>
              <a:rPr lang="en-US" dirty="0" err="1" smtClean="0"/>
              <a:t>pocketsphinx</a:t>
            </a:r>
            <a:r>
              <a:rPr lang="en-US" dirty="0" smtClean="0"/>
              <a:t>/bin/Release</a:t>
            </a:r>
          </a:p>
          <a:p>
            <a:pPr lvl="2"/>
            <a:r>
              <a:rPr lang="en-US" dirty="0" smtClean="0"/>
              <a:t>To run on android, you need to get the full version of </a:t>
            </a:r>
            <a:r>
              <a:rPr lang="en-US" dirty="0" err="1" smtClean="0"/>
              <a:t>pocketsphinx</a:t>
            </a:r>
            <a:r>
              <a:rPr lang="en-US" dirty="0" smtClean="0"/>
              <a:t>. But this only compiles on </a:t>
            </a:r>
            <a:r>
              <a:rPr lang="en-US" dirty="0" err="1" smtClean="0"/>
              <a:t>linux</a:t>
            </a:r>
            <a:r>
              <a:rPr lang="en-US" dirty="0" smtClean="0"/>
              <a:t>. We will do this later</a:t>
            </a:r>
          </a:p>
          <a:p>
            <a:pPr lvl="1"/>
            <a:r>
              <a:rPr lang="en-US" dirty="0" smtClean="0"/>
              <a:t>The non windows binaries requires MS Visual Studio 2010 (I used Visual Studio 2010 </a:t>
            </a:r>
            <a:r>
              <a:rPr lang="en-US" dirty="0" smtClean="0"/>
              <a:t>Ultimate)</a:t>
            </a:r>
            <a:endParaRPr lang="en-US" dirty="0" smtClean="0"/>
          </a:p>
          <a:p>
            <a:pPr lvl="2"/>
            <a:r>
              <a:rPr lang="en-US" dirty="0" smtClean="0"/>
              <a:t>If you are a student, you can get it for free from </a:t>
            </a:r>
          </a:p>
          <a:p>
            <a:pPr lvl="3"/>
            <a:r>
              <a:rPr lang="en-US" dirty="0" smtClean="0">
                <a:hlinkClick r:id="rId3"/>
              </a:rPr>
              <a:t>http://e5.onthehub.com/WebStore/ProductsByMajorVersionList.aspx?ws=29950cc3-3670-e011-971f-0030487d8897&amp;vsro=8&amp;JSEnabled=1</a:t>
            </a:r>
            <a:endParaRPr lang="en-US" dirty="0" smtClean="0"/>
          </a:p>
          <a:p>
            <a:pPr lvl="3"/>
            <a:r>
              <a:rPr lang="en-US" dirty="0" smtClean="0"/>
              <a:t>Or find MSDNAA link at </a:t>
            </a:r>
            <a:r>
              <a:rPr lang="en-US" dirty="0" smtClean="0">
                <a:hlinkClick r:id="rId4"/>
              </a:rPr>
              <a:t>https://www.eecis.udel.edu/wiki/ececis-docs/index.php/FAQ/Applications</a:t>
            </a:r>
            <a:endParaRPr lang="en-US" dirty="0" smtClean="0"/>
          </a:p>
          <a:p>
            <a:pPr lvl="2"/>
            <a:r>
              <a:rPr lang="en-US" dirty="0" smtClean="0"/>
              <a:t>You will also </a:t>
            </a:r>
            <a:r>
              <a:rPr lang="en-US" dirty="0" smtClean="0"/>
              <a:t>need </a:t>
            </a:r>
            <a:r>
              <a:rPr lang="en-US" dirty="0" smtClean="0"/>
              <a:t>an </a:t>
            </a:r>
            <a:r>
              <a:rPr lang="en-US" dirty="0" err="1" smtClean="0"/>
              <a:t>eecis</a:t>
            </a:r>
            <a:r>
              <a:rPr lang="en-US" dirty="0" smtClean="0"/>
              <a:t> account. You can sign up for one.</a:t>
            </a:r>
          </a:p>
          <a:p>
            <a:pPr lvl="1"/>
            <a:r>
              <a:rPr lang="en-US" dirty="0" smtClean="0"/>
              <a:t>The snapshots include .</a:t>
            </a:r>
            <a:r>
              <a:rPr lang="en-US" dirty="0" err="1" smtClean="0"/>
              <a:t>sh</a:t>
            </a:r>
            <a:r>
              <a:rPr lang="en-US" dirty="0" smtClean="0"/>
              <a:t> visual studio 2010 project files (earlier versions will not work)</a:t>
            </a:r>
          </a:p>
          <a:p>
            <a:pPr lvl="2"/>
            <a:r>
              <a:rPr lang="en-US" dirty="0" smtClean="0"/>
              <a:t>Open visual studio. File-&gt;open-&gt;</a:t>
            </a:r>
            <a:r>
              <a:rPr lang="en-US" dirty="0" err="1" smtClean="0"/>
              <a:t>Preoject</a:t>
            </a:r>
            <a:r>
              <a:rPr lang="en-US" dirty="0" smtClean="0"/>
              <a:t>/Solution. Navigate to and select .</a:t>
            </a:r>
            <a:r>
              <a:rPr lang="en-US" dirty="0" err="1" smtClean="0"/>
              <a:t>sl</a:t>
            </a:r>
            <a:r>
              <a:rPr lang="en-US" dirty="0" smtClean="0"/>
              <a:t> file. To build: Build-&gt;Build solution</a:t>
            </a:r>
          </a:p>
          <a:p>
            <a:pPr lvl="2"/>
            <a:r>
              <a:rPr lang="en-US" dirty="0" smtClean="0"/>
              <a:t>First download and build </a:t>
            </a:r>
            <a:r>
              <a:rPr lang="en-US" dirty="0" err="1" smtClean="0"/>
              <a:t>sphinxbase</a:t>
            </a:r>
            <a:endParaRPr lang="en-US" dirty="0" smtClean="0"/>
          </a:p>
          <a:p>
            <a:pPr lvl="3"/>
            <a:r>
              <a:rPr lang="en-US" dirty="0" smtClean="0"/>
              <a:t>Before </a:t>
            </a:r>
            <a:r>
              <a:rPr lang="en-US" dirty="0" err="1" smtClean="0"/>
              <a:t>buildigng</a:t>
            </a:r>
            <a:r>
              <a:rPr lang="en-US" dirty="0" smtClean="0"/>
              <a:t>, switch to release. </a:t>
            </a:r>
          </a:p>
          <a:p>
            <a:pPr lvl="4"/>
            <a:r>
              <a:rPr lang="en-US" dirty="0" smtClean="0"/>
              <a:t>Select Build -&gt; </a:t>
            </a:r>
            <a:r>
              <a:rPr lang="en-US" dirty="0" err="1" smtClean="0"/>
              <a:t>Configuratrion</a:t>
            </a:r>
            <a:r>
              <a:rPr lang="en-US" dirty="0" smtClean="0"/>
              <a:t> Manager: under “Active solutions configuration:” Change from Debug to Release</a:t>
            </a:r>
          </a:p>
          <a:p>
            <a:pPr lvl="2"/>
            <a:r>
              <a:rPr lang="en-US" dirty="0" smtClean="0"/>
              <a:t>Then </a:t>
            </a:r>
            <a:r>
              <a:rPr lang="en-US" dirty="0" err="1" smtClean="0"/>
              <a:t>pocketsphinx</a:t>
            </a:r>
            <a:r>
              <a:rPr lang="en-US" dirty="0" smtClean="0"/>
              <a:t> and </a:t>
            </a:r>
            <a:r>
              <a:rPr lang="en-US" dirty="0" err="1" smtClean="0"/>
              <a:t>sphinxtrain</a:t>
            </a:r>
            <a:endParaRPr lang="en-US" dirty="0" smtClean="0"/>
          </a:p>
          <a:p>
            <a:r>
              <a:rPr lang="en-US" dirty="0" smtClean="0"/>
              <a:t>You need </a:t>
            </a:r>
            <a:r>
              <a:rPr lang="en-US" dirty="0" err="1" smtClean="0"/>
              <a:t>perl</a:t>
            </a:r>
            <a:r>
              <a:rPr lang="en-US" dirty="0" smtClean="0"/>
              <a:t> and python</a:t>
            </a:r>
          </a:p>
          <a:p>
            <a:pPr lvl="1"/>
            <a:r>
              <a:rPr lang="en-US" dirty="0" smtClean="0"/>
              <a:t>For </a:t>
            </a:r>
            <a:r>
              <a:rPr lang="en-US" dirty="0" err="1" smtClean="0"/>
              <a:t>perl</a:t>
            </a:r>
            <a:r>
              <a:rPr lang="en-US" dirty="0" smtClean="0"/>
              <a:t>, get </a:t>
            </a:r>
            <a:r>
              <a:rPr lang="en-US" dirty="0" err="1" smtClean="0"/>
              <a:t>activestate’s</a:t>
            </a:r>
            <a:r>
              <a:rPr lang="en-US" dirty="0" smtClean="0"/>
              <a:t> </a:t>
            </a:r>
            <a:r>
              <a:rPr lang="en-US" dirty="0" err="1" smtClean="0"/>
              <a:t>activeperl</a:t>
            </a:r>
            <a:r>
              <a:rPr lang="en-US" dirty="0" smtClean="0"/>
              <a:t>: </a:t>
            </a:r>
            <a:r>
              <a:rPr lang="en-US" dirty="0" smtClean="0">
                <a:hlinkClick r:id="rId5"/>
              </a:rPr>
              <a:t>http://www.activestate.com/activeperl/downloads</a:t>
            </a:r>
            <a:endParaRPr lang="en-US" dirty="0" smtClean="0"/>
          </a:p>
          <a:p>
            <a:r>
              <a:rPr lang="en-US" dirty="0" smtClean="0"/>
              <a:t>For python get v2.7.X</a:t>
            </a:r>
          </a:p>
          <a:p>
            <a:pPr lvl="1"/>
            <a:r>
              <a:rPr lang="en-US" dirty="0" smtClean="0">
                <a:hlinkClick r:id="rId6"/>
              </a:rPr>
              <a:t>http://www.python.org/getit/</a:t>
            </a:r>
            <a:endParaRPr lang="en-US" dirty="0" smtClean="0"/>
          </a:p>
          <a:p>
            <a:r>
              <a:rPr lang="en-US" dirty="0" smtClean="0"/>
              <a:t>Once python is installed, add the directory to you path</a:t>
            </a:r>
          </a:p>
          <a:p>
            <a:r>
              <a:rPr lang="en-US" dirty="0" smtClean="0"/>
              <a:t>Add path to </a:t>
            </a:r>
            <a:r>
              <a:rPr lang="en-US" dirty="0" err="1" smtClean="0"/>
              <a:t>sphinxtrain</a:t>
            </a:r>
            <a:r>
              <a:rPr lang="en-US" dirty="0" smtClean="0"/>
              <a:t> binaries</a:t>
            </a:r>
          </a:p>
          <a:p>
            <a:pPr lvl="1"/>
            <a:r>
              <a:rPr lang="en-US" dirty="0" smtClean="0"/>
              <a:t>If downloaded binaries, then add path to where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411162"/>
          </a:xfrm>
        </p:spPr>
        <p:txBody>
          <a:bodyPr>
            <a:normAutofit fontScale="90000"/>
          </a:bodyPr>
          <a:lstStyle/>
          <a:p>
            <a:r>
              <a:rPr lang="en-US" dirty="0" smtClean="0"/>
              <a:t>Transcriptions</a:t>
            </a:r>
            <a:endParaRPr lang="en-US" dirty="0"/>
          </a:p>
        </p:txBody>
      </p:sp>
      <p:sp>
        <p:nvSpPr>
          <p:cNvPr id="3" name="Content Placeholder 2"/>
          <p:cNvSpPr>
            <a:spLocks noGrp="1"/>
          </p:cNvSpPr>
          <p:nvPr>
            <p:ph idx="1"/>
          </p:nvPr>
        </p:nvSpPr>
        <p:spPr>
          <a:xfrm>
            <a:off x="457200" y="533400"/>
            <a:ext cx="8229600" cy="5592763"/>
          </a:xfrm>
        </p:spPr>
        <p:txBody>
          <a:bodyPr>
            <a:normAutofit fontScale="47500" lnSpcReduction="20000"/>
          </a:bodyPr>
          <a:lstStyle/>
          <a:p>
            <a:r>
              <a:rPr lang="en-US" dirty="0" smtClean="0"/>
              <a:t>Approach one: the recording from the PDA set is transcribed as: </a:t>
            </a:r>
            <a:r>
              <a:rPr lang="pt-BR" dirty="0" smtClean="0"/>
              <a:t>M AA R JH AX N Z </a:t>
            </a:r>
            <a:r>
              <a:rPr lang="pt-BR" dirty="0" smtClean="0">
                <a:solidFill>
                  <a:srgbClr val="FF0000"/>
                </a:solidFill>
              </a:rPr>
              <a:t>SIL</a:t>
            </a:r>
            <a:r>
              <a:rPr lang="pt-BR" dirty="0" smtClean="0"/>
              <a:t> HH IX S T AO R IX K AX L IY </a:t>
            </a:r>
            <a:r>
              <a:rPr lang="pt-BR" dirty="0" smtClean="0">
                <a:solidFill>
                  <a:srgbClr val="FF0000"/>
                </a:solidFill>
              </a:rPr>
              <a:t>SIL</a:t>
            </a:r>
            <a:r>
              <a:rPr lang="pt-BR" dirty="0" smtClean="0"/>
              <a:t> ...</a:t>
            </a:r>
          </a:p>
          <a:p>
            <a:r>
              <a:rPr lang="pt-BR" dirty="0" smtClean="0"/>
              <a:t>Two problems with approach one</a:t>
            </a:r>
          </a:p>
          <a:p>
            <a:pPr lvl="1"/>
            <a:r>
              <a:rPr lang="pt-BR" dirty="0" smtClean="0"/>
              <a:t>If the word margins are in other files, we need to enter the pronounciation of the word twice</a:t>
            </a:r>
          </a:p>
          <a:p>
            <a:pPr lvl="1"/>
            <a:r>
              <a:rPr lang="pt-BR" dirty="0" smtClean="0"/>
              <a:t>There are two ways that people pronounce historically</a:t>
            </a:r>
          </a:p>
          <a:p>
            <a:pPr lvl="2"/>
            <a:r>
              <a:rPr lang="pt-BR" dirty="0" smtClean="0"/>
              <a:t>HH IX S T AO R IX K AX L IY</a:t>
            </a:r>
          </a:p>
          <a:p>
            <a:pPr lvl="2"/>
            <a:r>
              <a:rPr lang="pt-BR" dirty="0" smtClean="0"/>
              <a:t>HH IX S T AO R IX K L IY  (this one actually says historicly, which is incorrect)</a:t>
            </a:r>
          </a:p>
          <a:p>
            <a:r>
              <a:rPr lang="pt-BR" dirty="0" smtClean="0"/>
              <a:t>Two stage transciptions (results in many files)</a:t>
            </a:r>
          </a:p>
          <a:p>
            <a:pPr lvl="1"/>
            <a:r>
              <a:rPr lang="pt-BR" dirty="0" smtClean="0"/>
              <a:t>Transcription file: gives the words spoken</a:t>
            </a:r>
          </a:p>
          <a:p>
            <a:pPr lvl="2"/>
            <a:r>
              <a:rPr lang="pt-BR" dirty="0" smtClean="0"/>
              <a:t>This file contains one line for each file used in training</a:t>
            </a:r>
          </a:p>
          <a:p>
            <a:pPr lvl="2"/>
            <a:r>
              <a:rPr lang="pt-BR" dirty="0" smtClean="0"/>
              <a:t>The line contains the text of the words spoken and the filename (without extension such as .wav)</a:t>
            </a:r>
          </a:p>
          <a:p>
            <a:pPr lvl="3"/>
            <a:r>
              <a:rPr lang="pt-BR" dirty="0" smtClean="0"/>
              <a:t>The AN4 dataset includes the file an4_train_transcription and it includes the line: </a:t>
            </a:r>
            <a:r>
              <a:rPr lang="en-US" dirty="0" smtClean="0"/>
              <a:t>&lt;s&gt; TWO SIX EIGHT FOUR </a:t>
            </a:r>
            <a:r>
              <a:rPr lang="en-US" dirty="0" err="1" smtClean="0"/>
              <a:t>FOUR</a:t>
            </a:r>
            <a:r>
              <a:rPr lang="en-US" dirty="0" smtClean="0"/>
              <a:t> ONE EIGHT &lt;/s&gt; (cen7-fash-b)</a:t>
            </a:r>
          </a:p>
          <a:p>
            <a:pPr lvl="3"/>
            <a:r>
              <a:rPr lang="en-US" dirty="0" smtClean="0"/>
              <a:t>The PDA dataset includes the file </a:t>
            </a:r>
            <a:r>
              <a:rPr lang="en-US" dirty="0" err="1" smtClean="0"/>
              <a:t>PDAs.train_all.sent</a:t>
            </a:r>
            <a:r>
              <a:rPr lang="en-US" dirty="0" smtClean="0"/>
              <a:t> and it includes the line: MARGINS HISTORICALLY HAVE PEAKED BY MID YEAR HE SAYS (PDAs01_041)</a:t>
            </a:r>
          </a:p>
          <a:p>
            <a:pPr lvl="4"/>
            <a:r>
              <a:rPr lang="en-US" dirty="0" smtClean="0"/>
              <a:t>Hmm, this is missing the &lt;s&gt; and &lt;/s&gt;, I think that the software requires &lt;s&gt; and &lt;/s&gt;.. To use the </a:t>
            </a:r>
            <a:r>
              <a:rPr lang="en-US" dirty="0" err="1" smtClean="0"/>
              <a:t>pda</a:t>
            </a:r>
            <a:r>
              <a:rPr lang="en-US" dirty="0" smtClean="0"/>
              <a:t> data set, add &lt;s&gt; and &lt;/s&gt;</a:t>
            </a:r>
          </a:p>
          <a:p>
            <a:pPr lvl="1"/>
            <a:r>
              <a:rPr lang="en-US" dirty="0" smtClean="0"/>
              <a:t>Dictionary file</a:t>
            </a:r>
          </a:p>
          <a:p>
            <a:pPr lvl="2"/>
            <a:r>
              <a:rPr lang="en-US" dirty="0" smtClean="0"/>
              <a:t>A mapping from words to phones (elementary spoken sounds)</a:t>
            </a:r>
          </a:p>
          <a:p>
            <a:pPr lvl="2"/>
            <a:r>
              <a:rPr lang="en-US" dirty="0" smtClean="0"/>
              <a:t>Allows words to have multiple pronunciations</a:t>
            </a:r>
          </a:p>
          <a:p>
            <a:pPr lvl="2"/>
            <a:r>
              <a:rPr lang="pt-BR" dirty="0" smtClean="0"/>
              <a:t>E.g., the AN4 dataset includes the file an4.dic and it includes the lines</a:t>
            </a:r>
          </a:p>
          <a:p>
            <a:pPr lvl="3"/>
            <a:r>
              <a:rPr lang="pt-BR" dirty="0" smtClean="0"/>
              <a:t>ELEVEN               IH    L    EH    V    AH   N</a:t>
            </a:r>
          </a:p>
          <a:p>
            <a:pPr lvl="3"/>
            <a:r>
              <a:rPr lang="pt-BR" dirty="0" smtClean="0"/>
              <a:t>ELEVEN(2)          IY L EH V AH N</a:t>
            </a:r>
          </a:p>
          <a:p>
            <a:pPr lvl="3"/>
            <a:r>
              <a:rPr lang="pt-BR" dirty="0" smtClean="0"/>
              <a:t>E                           IY</a:t>
            </a:r>
          </a:p>
          <a:p>
            <a:pPr lvl="1"/>
            <a:r>
              <a:rPr lang="pt-BR" dirty="0" smtClean="0"/>
              <a:t>By combining the transcript file and dictionary file, the sounds in each recorded audio file can be determined</a:t>
            </a:r>
          </a:p>
          <a:p>
            <a:r>
              <a:rPr lang="pt-BR" dirty="0" smtClean="0"/>
              <a:t>However, it is a bit tricky to determine which part of the audio file corresponds to which sound. </a:t>
            </a:r>
          </a:p>
          <a:p>
            <a:pPr lvl="1"/>
            <a:r>
              <a:rPr lang="pt-BR" dirty="0" smtClean="0"/>
              <a:t>This is a major challenge facing training</a:t>
            </a:r>
          </a:p>
          <a:p>
            <a:pPr lvl="1"/>
            <a:r>
              <a:rPr lang="pt-BR" dirty="0" smtClean="0"/>
              <a:t>Recall, the overall goal of training is to find models for each sound. But to make the training process easier for the users, we only provide recordings of words and sentences. </a:t>
            </a:r>
          </a:p>
          <a:p>
            <a:pPr lvl="3"/>
            <a:endParaRPr lang="pt-BR"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smtClean="0"/>
              <a:t>Training</a:t>
            </a:r>
            <a:endParaRPr lang="en-US" dirty="0"/>
          </a:p>
        </p:txBody>
      </p:sp>
      <p:sp>
        <p:nvSpPr>
          <p:cNvPr id="3" name="Content Placeholder 2"/>
          <p:cNvSpPr>
            <a:spLocks noGrp="1"/>
          </p:cNvSpPr>
          <p:nvPr>
            <p:ph idx="1"/>
          </p:nvPr>
        </p:nvSpPr>
        <p:spPr>
          <a:xfrm>
            <a:off x="457200" y="457200"/>
            <a:ext cx="8229600" cy="6400800"/>
          </a:xfrm>
        </p:spPr>
        <p:txBody>
          <a:bodyPr>
            <a:normAutofit fontScale="55000" lnSpcReduction="20000"/>
          </a:bodyPr>
          <a:lstStyle/>
          <a:p>
            <a:r>
              <a:rPr lang="en-US" dirty="0" smtClean="0"/>
              <a:t>Files needed</a:t>
            </a:r>
          </a:p>
          <a:p>
            <a:pPr lvl="1"/>
            <a:r>
              <a:rPr lang="en-US" dirty="0" err="1" smtClean="0"/>
              <a:t>your_db_train.fileids</a:t>
            </a:r>
            <a:r>
              <a:rPr lang="en-US" dirty="0" smtClean="0"/>
              <a:t> - </a:t>
            </a:r>
            <a:r>
              <a:rPr lang="en-US" i="1" dirty="0" smtClean="0"/>
              <a:t>List of files used for training</a:t>
            </a:r>
          </a:p>
          <a:p>
            <a:pPr lvl="2"/>
            <a:r>
              <a:rPr lang="en-US" i="1" dirty="0" smtClean="0"/>
              <a:t>E.g., AN4 includes an4_train.fileids</a:t>
            </a:r>
          </a:p>
          <a:p>
            <a:pPr lvl="2"/>
            <a:r>
              <a:rPr lang="en-US" i="1" dirty="0" smtClean="0"/>
              <a:t>Format</a:t>
            </a:r>
          </a:p>
          <a:p>
            <a:pPr lvl="3"/>
            <a:r>
              <a:rPr lang="en-US" i="1" dirty="0" smtClean="0"/>
              <a:t>path/filename (without extension!)</a:t>
            </a:r>
          </a:p>
          <a:p>
            <a:pPr lvl="3"/>
            <a:r>
              <a:rPr lang="en-US" i="1" dirty="0" smtClean="0"/>
              <a:t>The path is from where the </a:t>
            </a:r>
            <a:r>
              <a:rPr lang="en-US" i="1" dirty="0" err="1" smtClean="0"/>
              <a:t>SphinxTrain</a:t>
            </a:r>
            <a:r>
              <a:rPr lang="en-US" i="1" dirty="0" smtClean="0"/>
              <a:t> program is executed</a:t>
            </a:r>
          </a:p>
          <a:p>
            <a:pPr lvl="3"/>
            <a:r>
              <a:rPr lang="en-US" i="1" dirty="0" smtClean="0"/>
              <a:t>E.g., an4_train.fileids path is relative to where AN4 /etc directory. So </a:t>
            </a:r>
            <a:r>
              <a:rPr lang="en-US" i="1" dirty="0" err="1" smtClean="0"/>
              <a:t>SphinxTrain</a:t>
            </a:r>
            <a:r>
              <a:rPr lang="en-US" i="1" dirty="0" smtClean="0"/>
              <a:t> needs to be run from this directory</a:t>
            </a:r>
            <a:endParaRPr lang="en-US" dirty="0" smtClean="0"/>
          </a:p>
          <a:p>
            <a:pPr lvl="1"/>
            <a:r>
              <a:rPr lang="en-US" dirty="0" err="1" smtClean="0"/>
              <a:t>your_db_train.transcription</a:t>
            </a:r>
            <a:r>
              <a:rPr lang="en-US" dirty="0" smtClean="0"/>
              <a:t> - </a:t>
            </a:r>
            <a:r>
              <a:rPr lang="en-US" i="1" dirty="0" smtClean="0"/>
              <a:t>Transcription for training</a:t>
            </a:r>
            <a:r>
              <a:rPr lang="en-US" dirty="0" smtClean="0"/>
              <a:t> (described on previous slide)</a:t>
            </a:r>
          </a:p>
          <a:p>
            <a:pPr lvl="1"/>
            <a:r>
              <a:rPr lang="en-US" dirty="0" smtClean="0"/>
              <a:t>your_db.dic - </a:t>
            </a:r>
            <a:r>
              <a:rPr lang="en-US" i="1" dirty="0" smtClean="0"/>
              <a:t>Phonetic dictionary </a:t>
            </a:r>
            <a:r>
              <a:rPr lang="en-US" dirty="0" smtClean="0"/>
              <a:t>(described on previous slide)</a:t>
            </a:r>
          </a:p>
          <a:p>
            <a:pPr lvl="1"/>
            <a:r>
              <a:rPr lang="en-US" dirty="0" err="1" smtClean="0"/>
              <a:t>your_db.filler</a:t>
            </a:r>
            <a:r>
              <a:rPr lang="en-US" dirty="0" smtClean="0"/>
              <a:t> - </a:t>
            </a:r>
            <a:r>
              <a:rPr lang="en-US" i="1" dirty="0" smtClean="0"/>
              <a:t>List of fillers and what they map to</a:t>
            </a:r>
          </a:p>
          <a:p>
            <a:pPr lvl="2"/>
            <a:r>
              <a:rPr lang="en-US" dirty="0" smtClean="0"/>
              <a:t>Fillers are things like silence, breathing, “um” etc.</a:t>
            </a:r>
          </a:p>
          <a:p>
            <a:pPr lvl="2"/>
            <a:r>
              <a:rPr lang="en-US" dirty="0" smtClean="0"/>
              <a:t>Fillers should also be used in the transcript</a:t>
            </a:r>
          </a:p>
          <a:p>
            <a:pPr lvl="3"/>
            <a:r>
              <a:rPr lang="pt-BR" dirty="0" smtClean="0"/>
              <a:t>E.g., </a:t>
            </a:r>
            <a:r>
              <a:rPr lang="en-US" dirty="0" smtClean="0"/>
              <a:t>&lt;s&gt; TWO +UM+ SIX EIGHT FOUR </a:t>
            </a:r>
            <a:r>
              <a:rPr lang="en-US" dirty="0" err="1" smtClean="0"/>
              <a:t>FOUR</a:t>
            </a:r>
            <a:r>
              <a:rPr lang="en-US" dirty="0" smtClean="0"/>
              <a:t> ONE EIGHT &lt;/s&gt;</a:t>
            </a:r>
          </a:p>
          <a:p>
            <a:pPr lvl="4"/>
            <a:r>
              <a:rPr lang="en-US" dirty="0" smtClean="0"/>
              <a:t>Fillers use the + sign before and after</a:t>
            </a:r>
          </a:p>
          <a:p>
            <a:pPr lvl="2"/>
            <a:r>
              <a:rPr lang="en-US" dirty="0" smtClean="0"/>
              <a:t>During training, models for fillers will be computed</a:t>
            </a:r>
          </a:p>
          <a:p>
            <a:pPr lvl="2"/>
            <a:r>
              <a:rPr lang="en-US" dirty="0" smtClean="0"/>
              <a:t>Decoding is more complicated</a:t>
            </a:r>
          </a:p>
          <a:p>
            <a:pPr lvl="3"/>
            <a:r>
              <a:rPr lang="en-US" dirty="0" smtClean="0"/>
              <a:t>Fillers are allowed to be added, but there is some penalty</a:t>
            </a:r>
          </a:p>
          <a:p>
            <a:pPr lvl="3"/>
            <a:r>
              <a:rPr lang="en-US" dirty="0" smtClean="0"/>
              <a:t>the fillers are ignored when computing the probability of a sequence of words</a:t>
            </a:r>
          </a:p>
          <a:p>
            <a:pPr lvl="4"/>
            <a:r>
              <a:rPr lang="en-US" dirty="0" smtClean="0"/>
              <a:t>E.g., the language model might tell us that “go to bed” is common, and “go up bed” is uncommon. If the decoder detect “go um to bed”  it translates it to “go to bed”</a:t>
            </a:r>
          </a:p>
          <a:p>
            <a:pPr lvl="3"/>
            <a:r>
              <a:rPr lang="en-US" dirty="0" smtClean="0"/>
              <a:t>For some reason, fillers are not used in the an4 and PDA transcript files</a:t>
            </a:r>
          </a:p>
          <a:p>
            <a:pPr lvl="4"/>
            <a:r>
              <a:rPr lang="en-US" dirty="0" smtClean="0"/>
              <a:t>&lt;s&gt;, &lt;/s&gt;,  SIL are silence are included</a:t>
            </a:r>
          </a:p>
          <a:p>
            <a:pPr lvl="4"/>
            <a:r>
              <a:rPr lang="en-US" dirty="0" smtClean="0"/>
              <a:t>SMACK is listed in the PDA filler file, but not in the transcript</a:t>
            </a:r>
          </a:p>
          <a:p>
            <a:pPr lvl="2"/>
            <a:r>
              <a:rPr lang="en-US" dirty="0" smtClean="0"/>
              <a:t>File format</a:t>
            </a:r>
          </a:p>
          <a:p>
            <a:pPr lvl="3"/>
            <a:r>
              <a:rPr lang="en-US" dirty="0" smtClean="0"/>
              <a:t>&lt;/s&gt;	SIL</a:t>
            </a:r>
          </a:p>
          <a:p>
            <a:pPr lvl="3"/>
            <a:r>
              <a:rPr lang="en-US" dirty="0" smtClean="0"/>
              <a:t>&lt;s&gt;		SIL</a:t>
            </a:r>
          </a:p>
          <a:p>
            <a:pPr lvl="3"/>
            <a:r>
              <a:rPr lang="en-US" dirty="0" smtClean="0"/>
              <a:t>&lt;</a:t>
            </a:r>
            <a:r>
              <a:rPr lang="en-US" dirty="0" err="1" smtClean="0"/>
              <a:t>sil</a:t>
            </a:r>
            <a:r>
              <a:rPr lang="en-US" dirty="0" smtClean="0"/>
              <a:t>&gt;	SIL</a:t>
            </a:r>
          </a:p>
          <a:p>
            <a:pPr lvl="3"/>
            <a:r>
              <a:rPr lang="en-US" dirty="0" smtClean="0"/>
              <a:t>++INHALE++	+INHALE+</a:t>
            </a:r>
          </a:p>
          <a:p>
            <a:pPr lvl="3"/>
            <a:endParaRPr lang="en-US" dirty="0" smtClean="0"/>
          </a:p>
          <a:p>
            <a:pPr lvl="1"/>
            <a:r>
              <a:rPr lang="en-US" dirty="0" err="1" smtClean="0"/>
              <a:t>your_db.phone</a:t>
            </a:r>
            <a:r>
              <a:rPr lang="en-US" dirty="0" smtClean="0"/>
              <a:t> - </a:t>
            </a:r>
            <a:r>
              <a:rPr lang="en-US" i="1" dirty="0" err="1" smtClean="0"/>
              <a:t>Phoneset</a:t>
            </a:r>
            <a:r>
              <a:rPr lang="en-US" i="1" dirty="0" smtClean="0"/>
              <a:t> file</a:t>
            </a:r>
          </a:p>
          <a:p>
            <a:pPr lvl="2"/>
            <a:r>
              <a:rPr lang="en-US" dirty="0" smtClean="0"/>
              <a:t>a list of all labels of phones used (sounds), including fillers</a:t>
            </a:r>
          </a:p>
          <a:p>
            <a:pPr lvl="2"/>
            <a:r>
              <a:rPr lang="en-US" dirty="0" smtClean="0"/>
              <a:t>E.g., an4.phone: AA, AE, AH, …</a:t>
            </a:r>
          </a:p>
          <a:p>
            <a:pPr lvl="3"/>
            <a:r>
              <a:rPr lang="en-US" dirty="0" smtClean="0"/>
              <a:t>Every phone label used in the dictionary must be in the .phone file AND the filler labels</a:t>
            </a:r>
          </a:p>
          <a:p>
            <a:pPr lvl="1"/>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Must have </a:t>
            </a:r>
            <a:r>
              <a:rPr lang="en-US" dirty="0" err="1" smtClean="0"/>
              <a:t>sphinxtrain</a:t>
            </a:r>
            <a:r>
              <a:rPr lang="en-US" dirty="0" smtClean="0"/>
              <a:t>/bin/debug in path</a:t>
            </a:r>
          </a:p>
          <a:p>
            <a:r>
              <a:rPr lang="en-US" dirty="0" smtClean="0"/>
              <a:t>Must copy sphinxbase.dll to </a:t>
            </a:r>
            <a:r>
              <a:rPr lang="en-US" dirty="0" err="1" smtClean="0"/>
              <a:t>sphinxtrain</a:t>
            </a:r>
            <a:r>
              <a:rPr lang="en-US" dirty="0" smtClean="0"/>
              <a:t>/bin/debug or set path to </a:t>
            </a:r>
          </a:p>
          <a:p>
            <a:r>
              <a:rPr lang="en-US" dirty="0" smtClean="0"/>
              <a:t>Move </a:t>
            </a:r>
            <a:r>
              <a:rPr lang="en-US" dirty="0" err="1" smtClean="0"/>
              <a:t>pocketsphinix</a:t>
            </a:r>
            <a:r>
              <a:rPr lang="en-US" dirty="0" smtClean="0"/>
              <a:t> exe and </a:t>
            </a:r>
            <a:r>
              <a:rPr lang="en-US" dirty="0" err="1" smtClean="0"/>
              <a:t>dll</a:t>
            </a:r>
            <a:endParaRPr lang="en-US" dirty="0" smtClean="0"/>
          </a:p>
          <a:p>
            <a:r>
              <a:rPr lang="en-US" dirty="0" smtClean="0"/>
              <a:t>Edit </a:t>
            </a:r>
            <a:r>
              <a:rPr lang="en-US" dirty="0" err="1" smtClean="0"/>
              <a:t>sphinxtrain.in</a:t>
            </a:r>
            <a:r>
              <a:rPr lang="en-US" dirty="0" smtClean="0"/>
              <a:t> to remove /log and set prefix to path</a:t>
            </a:r>
          </a:p>
          <a:p>
            <a:r>
              <a:rPr lang="en-US" dirty="0" smtClean="0"/>
              <a:t>Must use python 2.7</a:t>
            </a:r>
          </a:p>
          <a:p>
            <a:r>
              <a:rPr lang="en-US" dirty="0" smtClean="0"/>
              <a:t>Delete an4.html before running</a:t>
            </a:r>
          </a:p>
          <a:p>
            <a:pPr lvl="1"/>
            <a:r>
              <a:rPr lang="en-US" dirty="0" smtClean="0"/>
              <a:t>This is a log file. Will not exist before the first run. But if you run and find errors, you can check it. But make sure to delete it before running so you can see the errors</a:t>
            </a:r>
          </a:p>
          <a:p>
            <a:r>
              <a:rPr lang="en-US" dirty="0" smtClean="0"/>
              <a:t>Change an4.ug.lm.DMP to an4.lm.DMP</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Language model</a:t>
            </a:r>
            <a:endParaRPr lang="en-US"/>
          </a:p>
        </p:txBody>
      </p:sp>
      <p:sp>
        <p:nvSpPr>
          <p:cNvPr id="3" name="Content Placeholder 2"/>
          <p:cNvSpPr>
            <a:spLocks noGrp="1"/>
          </p:cNvSpPr>
          <p:nvPr>
            <p:ph idx="1"/>
          </p:nvPr>
        </p:nvSpPr>
        <p:spPr/>
        <p:txBody>
          <a:bodyPr>
            <a:normAutofit fontScale="47500" lnSpcReduction="20000"/>
          </a:bodyPr>
          <a:lstStyle/>
          <a:p>
            <a:r>
              <a:rPr lang="en-US" dirty="0" smtClean="0"/>
              <a:t>Language models define which combinations of words are allowed.</a:t>
            </a:r>
          </a:p>
          <a:p>
            <a:pPr lvl="1"/>
            <a:r>
              <a:rPr lang="en-US" dirty="0" smtClean="0"/>
              <a:t>And, which combinations are more common or less common</a:t>
            </a:r>
          </a:p>
          <a:p>
            <a:r>
              <a:rPr lang="en-US" dirty="0" smtClean="0"/>
              <a:t>Language model defines</a:t>
            </a:r>
          </a:p>
          <a:p>
            <a:pPr lvl="1"/>
            <a:r>
              <a:rPr lang="en-US" dirty="0" smtClean="0"/>
              <a:t>How often a word appears</a:t>
            </a:r>
          </a:p>
          <a:p>
            <a:pPr lvl="2"/>
            <a:r>
              <a:rPr lang="en-US" dirty="0" smtClean="0"/>
              <a:t>Words: Go, stop, hi, bye</a:t>
            </a:r>
          </a:p>
          <a:p>
            <a:pPr lvl="1"/>
            <a:r>
              <a:rPr lang="en-US" dirty="0" smtClean="0"/>
              <a:t>How often combinations of word appear</a:t>
            </a:r>
          </a:p>
          <a:p>
            <a:pPr lvl="2"/>
            <a:r>
              <a:rPr lang="en-US" dirty="0" smtClean="0"/>
              <a:t>Combinations with 2 words: Go forward; go back; …</a:t>
            </a:r>
          </a:p>
          <a:p>
            <a:pPr lvl="2"/>
            <a:r>
              <a:rPr lang="en-US" dirty="0" smtClean="0"/>
              <a:t>Note that the length of these sequences can be 2, 3, ..</a:t>
            </a:r>
          </a:p>
          <a:p>
            <a:pPr lvl="2"/>
            <a:r>
              <a:rPr lang="en-US" dirty="0" smtClean="0"/>
              <a:t>The language cannot specify all combinations of any length. So only combinations up to some length (e.g., 2 or 3) are specified</a:t>
            </a:r>
          </a:p>
          <a:p>
            <a:r>
              <a:rPr lang="en-US" dirty="0" smtClean="0"/>
              <a:t>.ARPA files specify the language with a particular format</a:t>
            </a:r>
          </a:p>
          <a:p>
            <a:pPr lvl="1"/>
            <a:r>
              <a:rPr lang="en-US" dirty="0" smtClean="0"/>
              <a:t>See </a:t>
            </a:r>
            <a:r>
              <a:rPr lang="en-US" dirty="0" smtClean="0">
                <a:hlinkClick r:id="rId2"/>
              </a:rPr>
              <a:t>http://msdn.microsoft.com/en-us/library/hh378460.aspx</a:t>
            </a:r>
            <a:r>
              <a:rPr lang="en-US" dirty="0" smtClean="0"/>
              <a:t> for some details</a:t>
            </a:r>
          </a:p>
          <a:p>
            <a:pPr lvl="1"/>
            <a:r>
              <a:rPr lang="en-US" dirty="0" smtClean="0"/>
              <a:t>See next slide</a:t>
            </a:r>
          </a:p>
          <a:p>
            <a:r>
              <a:rPr lang="en-US" dirty="0" smtClean="0"/>
              <a:t>There is an online language maker that takes sentences, counts the combinations of words and makes a ARPA file</a:t>
            </a:r>
          </a:p>
          <a:p>
            <a:r>
              <a:rPr lang="en-US" dirty="0" smtClean="0"/>
              <a:t>If you make your own </a:t>
            </a:r>
            <a:r>
              <a:rPr lang="en-US" dirty="0" err="1" smtClean="0"/>
              <a:t>arpa</a:t>
            </a:r>
            <a:r>
              <a:rPr lang="en-US" dirty="0" smtClean="0"/>
              <a:t> file, </a:t>
            </a:r>
          </a:p>
          <a:p>
            <a:pPr lvl="1"/>
            <a:r>
              <a:rPr lang="en-US" dirty="0" smtClean="0"/>
              <a:t>you must sort it before using</a:t>
            </a:r>
          </a:p>
          <a:p>
            <a:pPr lvl="2"/>
            <a:r>
              <a:rPr lang="en-US" dirty="0" err="1" smtClean="0"/>
              <a:t>sphinx_lm_sort</a:t>
            </a:r>
            <a:r>
              <a:rPr lang="en-US" dirty="0" smtClean="0"/>
              <a:t> &lt; </a:t>
            </a:r>
            <a:r>
              <a:rPr lang="en-US" dirty="0" err="1" smtClean="0"/>
              <a:t>unsorted.arpa</a:t>
            </a:r>
            <a:r>
              <a:rPr lang="en-US" dirty="0" smtClean="0"/>
              <a:t>  &gt; </a:t>
            </a:r>
            <a:r>
              <a:rPr lang="en-US" dirty="0" err="1" smtClean="0"/>
              <a:t>sorted.arpa</a:t>
            </a:r>
            <a:endParaRPr lang="en-US" dirty="0" smtClean="0"/>
          </a:p>
          <a:p>
            <a:pPr lvl="1"/>
            <a:r>
              <a:rPr lang="en-US" dirty="0" smtClean="0"/>
              <a:t>Then convert to lm</a:t>
            </a:r>
          </a:p>
          <a:p>
            <a:pPr lvl="2"/>
            <a:r>
              <a:rPr lang="en-US" dirty="0" err="1" smtClean="0"/>
              <a:t>sphinx_lm_convert</a:t>
            </a:r>
            <a:r>
              <a:rPr lang="en-US" dirty="0" smtClean="0"/>
              <a:t> –I </a:t>
            </a:r>
            <a:r>
              <a:rPr lang="en-US" dirty="0" err="1" smtClean="0"/>
              <a:t>sorted.arpa</a:t>
            </a:r>
            <a:r>
              <a:rPr lang="en-US" dirty="0" smtClean="0"/>
              <a:t> –o </a:t>
            </a:r>
            <a:r>
              <a:rPr lang="en-US" dirty="0" err="1" smtClean="0"/>
              <a:t>sorted.lm.DMP</a:t>
            </a:r>
            <a:endParaRPr lang="en-US" dirty="0" smtClean="0"/>
          </a:p>
          <a:p>
            <a:pPr lvl="2"/>
            <a:r>
              <a:rPr lang="en-US" dirty="0" smtClean="0"/>
              <a:t>Note that sometimes files that end in .lm are in the </a:t>
            </a:r>
            <a:r>
              <a:rPr lang="en-US" dirty="0" err="1" smtClean="0"/>
              <a:t>arpa</a:t>
            </a:r>
            <a:r>
              <a:rPr lang="en-US" dirty="0" smtClean="0"/>
              <a:t> format</a:t>
            </a:r>
          </a:p>
          <a:p>
            <a:pPr lvl="1"/>
            <a:r>
              <a:rPr lang="en-US" dirty="0" smtClean="0"/>
              <a:t>The DMP can be used to decode</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229600" cy="411162"/>
          </a:xfrm>
        </p:spPr>
        <p:txBody>
          <a:bodyPr>
            <a:normAutofit fontScale="90000"/>
          </a:bodyPr>
          <a:lstStyle/>
          <a:p>
            <a:r>
              <a:rPr lang="en-US" dirty="0" smtClean="0"/>
              <a:t>ARPA format</a:t>
            </a:r>
            <a:endParaRPr lang="en-US" dirty="0"/>
          </a:p>
        </p:txBody>
      </p:sp>
      <p:sp>
        <p:nvSpPr>
          <p:cNvPr id="3" name="Content Placeholder 2"/>
          <p:cNvSpPr>
            <a:spLocks noGrp="1"/>
          </p:cNvSpPr>
          <p:nvPr>
            <p:ph sz="half" idx="1"/>
          </p:nvPr>
        </p:nvSpPr>
        <p:spPr>
          <a:xfrm>
            <a:off x="0" y="152400"/>
            <a:ext cx="4038600" cy="6553200"/>
          </a:xfrm>
        </p:spPr>
        <p:txBody>
          <a:bodyPr>
            <a:normAutofit fontScale="47500" lnSpcReduction="20000"/>
          </a:bodyPr>
          <a:lstStyle/>
          <a:p>
            <a:r>
              <a:rPr lang="en-US" dirty="0" smtClean="0"/>
              <a:t>&lt;header - information ignored by applications&gt;</a:t>
            </a:r>
          </a:p>
          <a:p>
            <a:r>
              <a:rPr lang="en-US" dirty="0" smtClean="0"/>
              <a:t> \data\</a:t>
            </a:r>
          </a:p>
          <a:p>
            <a:r>
              <a:rPr lang="en-US" dirty="0" smtClean="0"/>
              <a:t> </a:t>
            </a:r>
            <a:r>
              <a:rPr lang="en-US" dirty="0" err="1" smtClean="0"/>
              <a:t>ngram</a:t>
            </a:r>
            <a:r>
              <a:rPr lang="en-US" dirty="0" smtClean="0"/>
              <a:t> 1=9 </a:t>
            </a:r>
          </a:p>
          <a:p>
            <a:r>
              <a:rPr lang="en-US" dirty="0" err="1" smtClean="0"/>
              <a:t>ngram</a:t>
            </a:r>
            <a:r>
              <a:rPr lang="en-US" dirty="0" smtClean="0"/>
              <a:t> 2=11 </a:t>
            </a:r>
          </a:p>
          <a:p>
            <a:r>
              <a:rPr lang="en-US" dirty="0" err="1" smtClean="0"/>
              <a:t>ngram</a:t>
            </a:r>
            <a:r>
              <a:rPr lang="en-US" dirty="0" smtClean="0"/>
              <a:t> 3=3 </a:t>
            </a:r>
          </a:p>
          <a:p>
            <a:r>
              <a:rPr lang="en-US" dirty="0" smtClean="0"/>
              <a:t>\1-grams: </a:t>
            </a:r>
          </a:p>
          <a:p>
            <a:r>
              <a:rPr lang="en-US" dirty="0" smtClean="0"/>
              <a:t>-0.8953 &lt;</a:t>
            </a:r>
            <a:r>
              <a:rPr lang="en-US" dirty="0" err="1" smtClean="0"/>
              <a:t>unk</a:t>
            </a:r>
            <a:r>
              <a:rPr lang="en-US" dirty="0" smtClean="0"/>
              <a:t>&gt;        -0.7373 </a:t>
            </a:r>
          </a:p>
          <a:p>
            <a:r>
              <a:rPr lang="en-US" dirty="0" smtClean="0"/>
              <a:t>-0.7404 &lt;/s&gt; -0.6515 </a:t>
            </a:r>
          </a:p>
          <a:p>
            <a:r>
              <a:rPr lang="en-US" dirty="0" smtClean="0"/>
              <a:t>-0.7861 &lt;s&gt;   -0.1764 </a:t>
            </a:r>
          </a:p>
          <a:p>
            <a:r>
              <a:rPr lang="en-US" dirty="0" smtClean="0"/>
              <a:t>-1.0414 When -0.4754 </a:t>
            </a:r>
          </a:p>
          <a:p>
            <a:r>
              <a:rPr lang="en-US" dirty="0" smtClean="0"/>
              <a:t>-1.0414 will -0.1315 </a:t>
            </a:r>
          </a:p>
          <a:p>
            <a:r>
              <a:rPr lang="en-US" dirty="0" smtClean="0"/>
              <a:t>-0.9622 the   0.0080 </a:t>
            </a:r>
          </a:p>
          <a:p>
            <a:r>
              <a:rPr lang="en-US" dirty="0" smtClean="0"/>
              <a:t>-1.4393 Stock  -0.3100 </a:t>
            </a:r>
          </a:p>
          <a:p>
            <a:r>
              <a:rPr lang="en-US" dirty="0" smtClean="0"/>
              <a:t>-1.0414 Go    -0.3852 </a:t>
            </a:r>
          </a:p>
          <a:p>
            <a:r>
              <a:rPr lang="en-US" dirty="0" smtClean="0"/>
              <a:t>-0.9622 Up    -0.1286 </a:t>
            </a:r>
          </a:p>
          <a:p>
            <a:r>
              <a:rPr lang="en-US" dirty="0" smtClean="0"/>
              <a:t>\2-grams: </a:t>
            </a:r>
          </a:p>
          <a:p>
            <a:r>
              <a:rPr lang="en-US" dirty="0" smtClean="0"/>
              <a:t>-0.3626 &lt;s&gt; When     -0.1736 </a:t>
            </a:r>
          </a:p>
          <a:p>
            <a:r>
              <a:rPr lang="en-US" dirty="0" smtClean="0"/>
              <a:t>-1.2765 &lt;s&gt; the      0.0000 </a:t>
            </a:r>
          </a:p>
          <a:p>
            <a:r>
              <a:rPr lang="en-US" dirty="0" smtClean="0"/>
              <a:t>-1.2765 &lt;s&gt; Up       0.0000 </a:t>
            </a:r>
          </a:p>
          <a:p>
            <a:r>
              <a:rPr lang="en-US" dirty="0" smtClean="0"/>
              <a:t>-0.2359 When will    0.1011 </a:t>
            </a:r>
          </a:p>
          <a:p>
            <a:r>
              <a:rPr lang="en-US" dirty="0" smtClean="0"/>
              <a:t>-1.0212 will &lt;/s&gt;    0.0000 </a:t>
            </a:r>
          </a:p>
          <a:p>
            <a:r>
              <a:rPr lang="en-US" dirty="0" smtClean="0"/>
              <a:t>-0.4191 will the     0.0000 </a:t>
            </a:r>
          </a:p>
          <a:p>
            <a:r>
              <a:rPr lang="en-US" dirty="0" smtClean="0"/>
              <a:t>-1.1004 the &lt;/s&gt;     0.0000 </a:t>
            </a:r>
          </a:p>
          <a:p>
            <a:r>
              <a:rPr lang="en-US" dirty="0" smtClean="0"/>
              <a:t>-1.1004 the Go       0.0000 </a:t>
            </a:r>
          </a:p>
          <a:p>
            <a:r>
              <a:rPr lang="en-US" dirty="0" smtClean="0"/>
              <a:t>-0.6232 Stock Go     0.0000 </a:t>
            </a:r>
          </a:p>
          <a:p>
            <a:r>
              <a:rPr lang="en-US" dirty="0" smtClean="0"/>
              <a:t>-0.2359 Go Up        0.0587 </a:t>
            </a:r>
          </a:p>
          <a:p>
            <a:r>
              <a:rPr lang="en-US" dirty="0" smtClean="0"/>
              <a:t>-0.4983 Up &lt;/s&gt;      </a:t>
            </a:r>
          </a:p>
          <a:p>
            <a:r>
              <a:rPr lang="en-US" dirty="0" smtClean="0"/>
              <a:t>\3-grams: </a:t>
            </a:r>
          </a:p>
          <a:p>
            <a:r>
              <a:rPr lang="en-US" dirty="0" smtClean="0"/>
              <a:t>-0.4260 &lt;s&gt; When will      </a:t>
            </a:r>
          </a:p>
          <a:p>
            <a:r>
              <a:rPr lang="en-US" dirty="0" smtClean="0"/>
              <a:t>-0.6601 When will the     </a:t>
            </a:r>
          </a:p>
          <a:p>
            <a:r>
              <a:rPr lang="en-US" dirty="0" smtClean="0"/>
              <a:t> -0.6601 Go Up &lt;/s&gt;  </a:t>
            </a:r>
          </a:p>
          <a:p>
            <a:r>
              <a:rPr lang="en-US" dirty="0" smtClean="0"/>
              <a:t> \end\</a:t>
            </a:r>
            <a:endParaRPr lang="en-US" dirty="0"/>
          </a:p>
        </p:txBody>
      </p:sp>
      <p:sp>
        <p:nvSpPr>
          <p:cNvPr id="5" name="Content Placeholder 4"/>
          <p:cNvSpPr>
            <a:spLocks noGrp="1"/>
          </p:cNvSpPr>
          <p:nvPr>
            <p:ph sz="half" idx="2"/>
          </p:nvPr>
        </p:nvSpPr>
        <p:spPr/>
        <p:txBody>
          <a:bodyPr>
            <a:normAutofit fontScale="47500" lnSpcReduction="20000"/>
          </a:bodyPr>
          <a:lstStyle/>
          <a:p>
            <a:r>
              <a:rPr lang="en-US" dirty="0" smtClean="0"/>
              <a:t>/data/ specifies how many entries</a:t>
            </a:r>
          </a:p>
          <a:p>
            <a:r>
              <a:rPr lang="en-US" dirty="0" smtClean="0"/>
              <a:t>The numbers are log10 of probabilities</a:t>
            </a:r>
          </a:p>
          <a:p>
            <a:r>
              <a:rPr lang="en-US" dirty="0" smtClean="0"/>
              <a:t>For the 3-gram entry</a:t>
            </a:r>
          </a:p>
          <a:p>
            <a:pPr lvl="1"/>
            <a:r>
              <a:rPr lang="en-US" dirty="0" smtClean="0"/>
              <a:t>-1.2 go to bed -.1.</a:t>
            </a:r>
          </a:p>
          <a:p>
            <a:pPr lvl="1"/>
            <a:r>
              <a:rPr lang="en-US" dirty="0" smtClean="0"/>
              <a:t>The first number, -0.2 is log10 of the probability that the last word (bed) occurs given the first  two words have occurred</a:t>
            </a:r>
          </a:p>
          <a:p>
            <a:pPr lvl="2"/>
            <a:r>
              <a:rPr lang="en-US" dirty="0" smtClean="0"/>
              <a:t>There might be other 3-grams like </a:t>
            </a:r>
            <a:r>
              <a:rPr lang="en-US" i="1" dirty="0" smtClean="0"/>
              <a:t>go to sleep</a:t>
            </a:r>
            <a:r>
              <a:rPr lang="en-US" dirty="0" smtClean="0"/>
              <a:t>, etc.</a:t>
            </a:r>
            <a:endParaRPr lang="en-US" i="1" dirty="0" smtClean="0"/>
          </a:p>
          <a:p>
            <a:pPr lvl="1"/>
            <a:r>
              <a:rPr lang="en-US" dirty="0" smtClean="0"/>
              <a:t>The second number is the probability that no words occur after this 3-gram</a:t>
            </a:r>
          </a:p>
          <a:p>
            <a:r>
              <a:rPr lang="en-US" dirty="0" smtClean="0"/>
              <a:t>For the 2-gram entry</a:t>
            </a:r>
          </a:p>
          <a:p>
            <a:pPr lvl="1"/>
            <a:r>
              <a:rPr lang="en-US" dirty="0" smtClean="0"/>
              <a:t>-.2 go to -10.1</a:t>
            </a:r>
          </a:p>
          <a:p>
            <a:pPr lvl="1"/>
            <a:r>
              <a:rPr lang="en-US" dirty="0" smtClean="0"/>
              <a:t>The first number is the log10 of the probability that </a:t>
            </a:r>
            <a:r>
              <a:rPr lang="en-US" i="1" dirty="0" smtClean="0"/>
              <a:t>to</a:t>
            </a:r>
            <a:r>
              <a:rPr lang="en-US" dirty="0" smtClean="0"/>
              <a:t> occurs after </a:t>
            </a:r>
            <a:r>
              <a:rPr lang="en-US" i="1" dirty="0" smtClean="0"/>
              <a:t>go</a:t>
            </a:r>
          </a:p>
          <a:p>
            <a:pPr lvl="1"/>
            <a:r>
              <a:rPr lang="en-US" dirty="0" smtClean="0"/>
              <a:t>The second number is the probability that no words will come after </a:t>
            </a:r>
            <a:r>
              <a:rPr lang="en-US" i="1" dirty="0" smtClean="0"/>
              <a:t>go to</a:t>
            </a:r>
          </a:p>
          <a:p>
            <a:pPr lvl="2"/>
            <a:r>
              <a:rPr lang="en-US" i="1" dirty="0" smtClean="0"/>
              <a:t>Not so likely</a:t>
            </a:r>
          </a:p>
          <a:p>
            <a:r>
              <a:rPr lang="en-US" dirty="0" smtClean="0"/>
              <a:t>For the 1-gram</a:t>
            </a:r>
          </a:p>
          <a:p>
            <a:pPr lvl="1"/>
            <a:r>
              <a:rPr lang="en-US" dirty="0" smtClean="0"/>
              <a:t>-1.041 go -0.27</a:t>
            </a:r>
          </a:p>
          <a:p>
            <a:pPr lvl="1"/>
            <a:r>
              <a:rPr lang="en-US" dirty="0" smtClean="0"/>
              <a:t>The first number is the probability that </a:t>
            </a:r>
            <a:r>
              <a:rPr lang="en-US" i="1" dirty="0" smtClean="0"/>
              <a:t>go</a:t>
            </a:r>
            <a:r>
              <a:rPr lang="en-US" dirty="0" smtClean="0"/>
              <a:t> occurs</a:t>
            </a:r>
          </a:p>
          <a:p>
            <a:pPr lvl="2"/>
            <a:r>
              <a:rPr lang="en-US" dirty="0" smtClean="0"/>
              <a:t>Go can occur by itself</a:t>
            </a:r>
          </a:p>
          <a:p>
            <a:r>
              <a:rPr lang="en-US" dirty="0" smtClean="0"/>
              <a:t>The second number is not the log10 of a probability, but is log10 of a weight (it could be log10 of a probability, but does not have to be)</a:t>
            </a:r>
          </a:p>
          <a:p>
            <a:pPr lvl="1"/>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normAutofit fontScale="90000"/>
          </a:bodyPr>
          <a:lstStyle/>
          <a:p>
            <a:r>
              <a:rPr lang="en-US" dirty="0" smtClean="0"/>
              <a:t>Running </a:t>
            </a:r>
            <a:r>
              <a:rPr lang="en-US" dirty="0" err="1" smtClean="0"/>
              <a:t>pocketsphinx</a:t>
            </a:r>
            <a:r>
              <a:rPr lang="en-US" dirty="0" smtClean="0"/>
              <a:t> on android</a:t>
            </a:r>
            <a:endParaRPr lang="en-US" dirty="0"/>
          </a:p>
        </p:txBody>
      </p:sp>
      <p:sp>
        <p:nvSpPr>
          <p:cNvPr id="5" name="Content Placeholder 4"/>
          <p:cNvSpPr>
            <a:spLocks noGrp="1"/>
          </p:cNvSpPr>
          <p:nvPr>
            <p:ph idx="1"/>
          </p:nvPr>
        </p:nvSpPr>
        <p:spPr>
          <a:xfrm>
            <a:off x="457200" y="533400"/>
            <a:ext cx="8229600" cy="6248400"/>
          </a:xfrm>
        </p:spPr>
        <p:txBody>
          <a:bodyPr>
            <a:normAutofit fontScale="55000" lnSpcReduction="20000"/>
          </a:bodyPr>
          <a:lstStyle/>
          <a:p>
            <a:r>
              <a:rPr lang="en-US" dirty="0" smtClean="0"/>
              <a:t>I could only get this working on Linux. </a:t>
            </a:r>
          </a:p>
          <a:p>
            <a:pPr lvl="1"/>
            <a:r>
              <a:rPr lang="en-US" dirty="0" smtClean="0"/>
              <a:t>Windows might be possible (I didn’t try MAC)</a:t>
            </a:r>
          </a:p>
          <a:p>
            <a:r>
              <a:rPr lang="en-US" dirty="0" smtClean="0"/>
              <a:t>The instructions here </a:t>
            </a:r>
            <a:r>
              <a:rPr lang="en-US" dirty="0" smtClean="0">
                <a:hlinkClick r:id="rId2"/>
              </a:rPr>
              <a:t>http://cmusphinx.sourceforge.net/2011/05/building-pocketsphinx-on-android/</a:t>
            </a:r>
            <a:r>
              <a:rPr lang="en-US" dirty="0" smtClean="0"/>
              <a:t> are almost correct</a:t>
            </a:r>
          </a:p>
          <a:p>
            <a:r>
              <a:rPr lang="en-US" dirty="0" smtClean="0"/>
              <a:t>Follow instructions for getting and compiling </a:t>
            </a:r>
            <a:r>
              <a:rPr lang="en-US" dirty="0" err="1" smtClean="0"/>
              <a:t>sphinxbase</a:t>
            </a:r>
            <a:r>
              <a:rPr lang="en-US" dirty="0" smtClean="0"/>
              <a:t> and </a:t>
            </a:r>
            <a:r>
              <a:rPr lang="en-US" dirty="0" err="1" smtClean="0"/>
              <a:t>pocketsphinx</a:t>
            </a:r>
            <a:endParaRPr lang="en-US" dirty="0" smtClean="0"/>
          </a:p>
          <a:p>
            <a:r>
              <a:rPr lang="en-US" dirty="0" smtClean="0"/>
              <a:t>Get </a:t>
            </a:r>
            <a:r>
              <a:rPr lang="en-US" dirty="0" err="1" smtClean="0"/>
              <a:t>PocketSphinxDemo.tar.gz</a:t>
            </a:r>
            <a:endParaRPr lang="en-US" dirty="0" smtClean="0"/>
          </a:p>
          <a:p>
            <a:pPr lvl="1"/>
            <a:r>
              <a:rPr lang="en-US" dirty="0" smtClean="0"/>
              <a:t>Import that to eclipse</a:t>
            </a:r>
          </a:p>
          <a:p>
            <a:pPr lvl="2"/>
            <a:r>
              <a:rPr lang="en-US" dirty="0" smtClean="0"/>
              <a:t>File-&gt;import-&gt;</a:t>
            </a:r>
            <a:r>
              <a:rPr lang="en-US" dirty="0" smtClean="0">
                <a:solidFill>
                  <a:srgbClr val="FF0000"/>
                </a:solidFill>
              </a:rPr>
              <a:t>Existing Projects into workspace</a:t>
            </a:r>
            <a:r>
              <a:rPr lang="en-US" dirty="0" smtClean="0"/>
              <a:t>-(next)-</a:t>
            </a:r>
          </a:p>
          <a:p>
            <a:pPr lvl="2"/>
            <a:r>
              <a:rPr lang="en-US" dirty="0" smtClean="0"/>
              <a:t>Select “Select archive file”</a:t>
            </a:r>
          </a:p>
          <a:p>
            <a:pPr lvl="2"/>
            <a:r>
              <a:rPr lang="en-US" dirty="0" smtClean="0"/>
              <a:t>browse and select </a:t>
            </a:r>
            <a:r>
              <a:rPr lang="en-US" dirty="0" err="1" smtClean="0"/>
              <a:t>PocketSphinxDemo.tar.gz</a:t>
            </a:r>
            <a:endParaRPr lang="en-US" dirty="0" smtClean="0"/>
          </a:p>
          <a:p>
            <a:r>
              <a:rPr lang="en-US" dirty="0" smtClean="0"/>
              <a:t>In an editor, open eclipse/workspace/</a:t>
            </a:r>
            <a:r>
              <a:rPr lang="en-US" dirty="0" err="1" smtClean="0"/>
              <a:t>PocketSphinxDemo</a:t>
            </a:r>
            <a:r>
              <a:rPr lang="en-US" dirty="0" smtClean="0"/>
              <a:t>/</a:t>
            </a:r>
            <a:r>
              <a:rPr lang="en-US" dirty="0" err="1" smtClean="0"/>
              <a:t>jni</a:t>
            </a:r>
            <a:r>
              <a:rPr lang="en-US" dirty="0" smtClean="0"/>
              <a:t>/Anroid.mk</a:t>
            </a:r>
          </a:p>
          <a:p>
            <a:r>
              <a:rPr lang="en-US" dirty="0" smtClean="0"/>
              <a:t>In the second to last line</a:t>
            </a:r>
          </a:p>
          <a:p>
            <a:pPr lvl="1"/>
            <a:r>
              <a:rPr lang="en-US" dirty="0" smtClean="0"/>
              <a:t>Change </a:t>
            </a:r>
          </a:p>
          <a:p>
            <a:pPr lvl="2"/>
            <a:r>
              <a:rPr lang="en-US" dirty="0" smtClean="0"/>
              <a:t>LOCAL_STATIC_LIBRARIES := </a:t>
            </a:r>
            <a:r>
              <a:rPr lang="en-US" dirty="0" err="1" smtClean="0"/>
              <a:t>sphinxutil</a:t>
            </a:r>
            <a:r>
              <a:rPr lang="en-US" dirty="0" smtClean="0"/>
              <a:t> </a:t>
            </a:r>
            <a:r>
              <a:rPr lang="en-US" dirty="0" err="1" smtClean="0"/>
              <a:t>sphinxfe</a:t>
            </a:r>
            <a:r>
              <a:rPr lang="en-US" dirty="0" smtClean="0"/>
              <a:t> </a:t>
            </a:r>
            <a:r>
              <a:rPr lang="en-US" dirty="0" err="1" smtClean="0"/>
              <a:t>sphinxfeat</a:t>
            </a:r>
            <a:r>
              <a:rPr lang="en-US" dirty="0" smtClean="0"/>
              <a:t> </a:t>
            </a:r>
            <a:r>
              <a:rPr lang="en-US" dirty="0" err="1" smtClean="0"/>
              <a:t>sphinxlm</a:t>
            </a:r>
            <a:r>
              <a:rPr lang="en-US" dirty="0" smtClean="0"/>
              <a:t> </a:t>
            </a:r>
            <a:r>
              <a:rPr lang="en-US" dirty="0" err="1" smtClean="0"/>
              <a:t>pocketsphinx</a:t>
            </a:r>
            <a:endParaRPr lang="en-US" dirty="0" smtClean="0"/>
          </a:p>
          <a:p>
            <a:pPr lvl="1"/>
            <a:r>
              <a:rPr lang="en-US" dirty="0" smtClean="0"/>
              <a:t>To</a:t>
            </a:r>
          </a:p>
          <a:p>
            <a:pPr lvl="2"/>
            <a:r>
              <a:rPr lang="en-US" dirty="0" smtClean="0"/>
              <a:t>LOCAL_STATIC_LIBRARIES := </a:t>
            </a:r>
            <a:r>
              <a:rPr lang="en-US" dirty="0" err="1" smtClean="0"/>
              <a:t>pocketsphinx</a:t>
            </a:r>
            <a:r>
              <a:rPr lang="en-US" dirty="0" smtClean="0"/>
              <a:t> </a:t>
            </a:r>
            <a:r>
              <a:rPr lang="en-US" dirty="0" err="1" smtClean="0"/>
              <a:t>sphinxlm</a:t>
            </a:r>
            <a:r>
              <a:rPr lang="en-US" dirty="0" smtClean="0"/>
              <a:t> </a:t>
            </a:r>
            <a:r>
              <a:rPr lang="en-US" dirty="0" err="1" smtClean="0"/>
              <a:t>sphinxfeat</a:t>
            </a:r>
            <a:r>
              <a:rPr lang="en-US" dirty="0" smtClean="0"/>
              <a:t> </a:t>
            </a:r>
            <a:r>
              <a:rPr lang="en-US" dirty="0" err="1" smtClean="0"/>
              <a:t>sphinxfe</a:t>
            </a:r>
            <a:r>
              <a:rPr lang="en-US" dirty="0" smtClean="0"/>
              <a:t> </a:t>
            </a:r>
            <a:r>
              <a:rPr lang="en-US" dirty="0" err="1" smtClean="0"/>
              <a:t>sphinxutil</a:t>
            </a:r>
            <a:endParaRPr lang="en-US" dirty="0" smtClean="0"/>
          </a:p>
          <a:p>
            <a:r>
              <a:rPr lang="en-US" dirty="0" smtClean="0"/>
              <a:t>(back to instructions from web page)</a:t>
            </a:r>
          </a:p>
          <a:p>
            <a:r>
              <a:rPr lang="en-US" dirty="0" smtClean="0"/>
              <a:t>Build,</a:t>
            </a:r>
          </a:p>
          <a:p>
            <a:pPr lvl="1"/>
            <a:r>
              <a:rPr lang="en-US" dirty="0" smtClean="0"/>
              <a:t>Change directory to eclipse/workspace/</a:t>
            </a:r>
            <a:r>
              <a:rPr lang="en-US" dirty="0" err="1" smtClean="0"/>
              <a:t>PocketSphinxDemo</a:t>
            </a:r>
            <a:r>
              <a:rPr lang="en-US" dirty="0" smtClean="0"/>
              <a:t>/</a:t>
            </a:r>
            <a:r>
              <a:rPr lang="en-US" dirty="0" err="1" smtClean="0"/>
              <a:t>jni</a:t>
            </a:r>
            <a:endParaRPr lang="en-US" dirty="0" smtClean="0"/>
          </a:p>
          <a:p>
            <a:pPr lvl="1"/>
            <a:r>
              <a:rPr lang="en-US" dirty="0" smtClean="0"/>
              <a:t>Android/andtroid-ndk-r7b/</a:t>
            </a:r>
            <a:r>
              <a:rPr lang="en-US" dirty="0" err="1" smtClean="0"/>
              <a:t>ndk</a:t>
            </a:r>
            <a:r>
              <a:rPr lang="en-US" dirty="0" smtClean="0"/>
              <a:t>-build –B</a:t>
            </a:r>
          </a:p>
          <a:p>
            <a:r>
              <a:rPr lang="en-US" dirty="0" smtClean="0"/>
              <a:t>Adjust properties-&gt;Builders as described on web </a:t>
            </a:r>
            <a:r>
              <a:rPr lang="en-US" dirty="0" smtClean="0"/>
              <a:t>page</a:t>
            </a:r>
          </a:p>
          <a:p>
            <a:pPr lvl="1"/>
            <a:r>
              <a:rPr lang="en-US" dirty="0" smtClean="0"/>
              <a:t>I’m not sure how important this is. </a:t>
            </a:r>
          </a:p>
          <a:p>
            <a:pPr lvl="2"/>
            <a:r>
              <a:rPr lang="en-US" dirty="0" smtClean="0"/>
              <a:t>Swig makes an interface between java and </a:t>
            </a:r>
            <a:r>
              <a:rPr lang="en-US" dirty="0" err="1" smtClean="0"/>
              <a:t>c++</a:t>
            </a:r>
            <a:r>
              <a:rPr lang="en-US" dirty="0" smtClean="0"/>
              <a:t>, but these files have already been down loaded. </a:t>
            </a:r>
          </a:p>
          <a:p>
            <a:pPr lvl="2"/>
            <a:r>
              <a:rPr lang="en-US" dirty="0" err="1" smtClean="0"/>
              <a:t>ndk</a:t>
            </a:r>
            <a:r>
              <a:rPr lang="en-US" dirty="0" smtClean="0"/>
              <a:t> is run from the command line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 phone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directory should be /</a:t>
            </a:r>
            <a:r>
              <a:rPr lang="en-US" dirty="0" err="1" smtClean="0"/>
              <a:t>mnt</a:t>
            </a:r>
            <a:r>
              <a:rPr lang="en-US" dirty="0" smtClean="0"/>
              <a:t>/</a:t>
            </a:r>
            <a:r>
              <a:rPr lang="en-US" dirty="0" err="1" smtClean="0"/>
              <a:t>sdcard</a:t>
            </a:r>
            <a:r>
              <a:rPr lang="en-US" dirty="0" smtClean="0"/>
              <a:t>/Android/data/</a:t>
            </a:r>
            <a:r>
              <a:rPr lang="en-US" dirty="0" err="1" smtClean="0"/>
              <a:t>edu.cmu.pocketsphinx</a:t>
            </a:r>
            <a:r>
              <a:rPr lang="en-US" dirty="0" smtClean="0"/>
              <a:t>)</a:t>
            </a:r>
          </a:p>
          <a:p>
            <a:r>
              <a:rPr lang="en-US" dirty="0" err="1" smtClean="0"/>
              <a:t>adb</a:t>
            </a:r>
            <a:r>
              <a:rPr lang="en-US" dirty="0" smtClean="0"/>
              <a:t> shell</a:t>
            </a:r>
          </a:p>
          <a:p>
            <a:r>
              <a:rPr lang="en-US" dirty="0" err="1" smtClean="0"/>
              <a:t>mkdir</a:t>
            </a:r>
            <a:r>
              <a:rPr lang="en-US" dirty="0" smtClean="0"/>
              <a:t> /</a:t>
            </a:r>
            <a:r>
              <a:rPr lang="en-US" dirty="0" err="1" smtClean="0"/>
              <a:t>mnt</a:t>
            </a:r>
            <a:r>
              <a:rPr lang="en-US" dirty="0" smtClean="0"/>
              <a:t>/</a:t>
            </a:r>
            <a:r>
              <a:rPr lang="en-US" dirty="0" err="1" smtClean="0"/>
              <a:t>sdcard</a:t>
            </a:r>
            <a:r>
              <a:rPr lang="en-US" dirty="0" smtClean="0"/>
              <a:t>/Android/data/</a:t>
            </a:r>
            <a:r>
              <a:rPr lang="en-US" dirty="0" err="1" smtClean="0"/>
              <a:t>edu.cmu.pocketsphinx</a:t>
            </a:r>
            <a:r>
              <a:rPr lang="en-US" dirty="0" smtClean="0"/>
              <a:t> </a:t>
            </a:r>
          </a:p>
          <a:p>
            <a:r>
              <a:rPr lang="en-US" dirty="0" err="1" smtClean="0"/>
              <a:t>cd</a:t>
            </a:r>
            <a:r>
              <a:rPr lang="en-US" dirty="0" smtClean="0"/>
              <a:t>  /</a:t>
            </a:r>
            <a:r>
              <a:rPr lang="en-US" dirty="0" err="1" smtClean="0"/>
              <a:t>mnt</a:t>
            </a:r>
            <a:r>
              <a:rPr lang="en-US" dirty="0" smtClean="0"/>
              <a:t>/</a:t>
            </a:r>
            <a:r>
              <a:rPr lang="en-US" dirty="0" err="1" smtClean="0"/>
              <a:t>sdcard</a:t>
            </a:r>
            <a:r>
              <a:rPr lang="en-US" dirty="0" smtClean="0"/>
              <a:t>/Android/data/</a:t>
            </a:r>
            <a:r>
              <a:rPr lang="en-US" dirty="0" err="1" smtClean="0"/>
              <a:t>edu.cmu.pocketsphinx</a:t>
            </a:r>
            <a:r>
              <a:rPr lang="en-US" dirty="0" smtClean="0"/>
              <a:t> </a:t>
            </a:r>
          </a:p>
          <a:p>
            <a:r>
              <a:rPr lang="en-US" dirty="0" smtClean="0"/>
              <a:t>Make directory </a:t>
            </a:r>
            <a:r>
              <a:rPr lang="en-US" dirty="0" err="1" smtClean="0"/>
              <a:t>struction</a:t>
            </a:r>
            <a:r>
              <a:rPr lang="en-US" dirty="0" smtClean="0"/>
              <a:t> as shown on web page</a:t>
            </a:r>
          </a:p>
          <a:p>
            <a:pPr lvl="1"/>
            <a:r>
              <a:rPr lang="en-US" dirty="0" smtClean="0"/>
              <a:t>/</a:t>
            </a:r>
            <a:r>
              <a:rPr lang="en-US" dirty="0" err="1" smtClean="0"/>
              <a:t>mnt</a:t>
            </a:r>
            <a:r>
              <a:rPr lang="en-US" dirty="0" smtClean="0"/>
              <a:t>/</a:t>
            </a:r>
            <a:r>
              <a:rPr lang="en-US" dirty="0" err="1" smtClean="0"/>
              <a:t>sdcard</a:t>
            </a:r>
            <a:r>
              <a:rPr lang="en-US" dirty="0" smtClean="0"/>
              <a:t>/Android/data/</a:t>
            </a:r>
            <a:r>
              <a:rPr lang="en-US" dirty="0" err="1" smtClean="0"/>
              <a:t>edu.cmu.pocketsphinx</a:t>
            </a:r>
            <a:r>
              <a:rPr lang="en-US" dirty="0" smtClean="0"/>
              <a:t>/hmm</a:t>
            </a:r>
          </a:p>
          <a:p>
            <a:pPr lvl="1"/>
            <a:r>
              <a:rPr lang="en-US" dirty="0" smtClean="0"/>
              <a:t>/</a:t>
            </a:r>
            <a:r>
              <a:rPr lang="en-US" dirty="0" err="1" smtClean="0"/>
              <a:t>mnt</a:t>
            </a:r>
            <a:r>
              <a:rPr lang="en-US" dirty="0" smtClean="0"/>
              <a:t>/</a:t>
            </a:r>
            <a:r>
              <a:rPr lang="en-US" dirty="0" err="1" smtClean="0"/>
              <a:t>sdcard</a:t>
            </a:r>
            <a:r>
              <a:rPr lang="en-US" dirty="0" smtClean="0"/>
              <a:t>/Android/data/</a:t>
            </a:r>
            <a:r>
              <a:rPr lang="en-US" dirty="0" err="1" smtClean="0"/>
              <a:t>edu.cmu.pocketsphinx</a:t>
            </a:r>
            <a:r>
              <a:rPr lang="en-US" dirty="0" smtClean="0"/>
              <a:t> /hmm/</a:t>
            </a:r>
            <a:r>
              <a:rPr lang="en-US" dirty="0" err="1" smtClean="0"/>
              <a:t>en_US</a:t>
            </a:r>
            <a:endParaRPr lang="en-US" dirty="0" smtClean="0"/>
          </a:p>
          <a:p>
            <a:pPr lvl="1"/>
            <a:r>
              <a:rPr lang="en-US" dirty="0" smtClean="0"/>
              <a:t>/</a:t>
            </a:r>
            <a:r>
              <a:rPr lang="en-US" dirty="0" err="1" smtClean="0"/>
              <a:t>mnt</a:t>
            </a:r>
            <a:r>
              <a:rPr lang="en-US" dirty="0" smtClean="0"/>
              <a:t>/</a:t>
            </a:r>
            <a:r>
              <a:rPr lang="en-US" dirty="0" err="1" smtClean="0"/>
              <a:t>sdcard</a:t>
            </a:r>
            <a:r>
              <a:rPr lang="en-US" dirty="0" smtClean="0"/>
              <a:t>/Android/data/</a:t>
            </a:r>
            <a:r>
              <a:rPr lang="en-US" dirty="0" err="1" smtClean="0"/>
              <a:t>edu.cmu.pocketsphinx</a:t>
            </a:r>
            <a:r>
              <a:rPr lang="en-US" dirty="0" smtClean="0"/>
              <a:t> /hmm/hub4wsj_sc_8k</a:t>
            </a:r>
          </a:p>
          <a:p>
            <a:pPr lvl="2"/>
            <a:r>
              <a:rPr lang="en-US" dirty="0" smtClean="0"/>
              <a:t>Not sure if this is needed.</a:t>
            </a:r>
          </a:p>
          <a:p>
            <a:pPr lvl="1"/>
            <a:r>
              <a:rPr lang="en-US" dirty="0" smtClean="0"/>
              <a:t>/</a:t>
            </a:r>
            <a:r>
              <a:rPr lang="en-US" dirty="0" err="1" smtClean="0"/>
              <a:t>mnt</a:t>
            </a:r>
            <a:r>
              <a:rPr lang="en-US" dirty="0" smtClean="0"/>
              <a:t>/</a:t>
            </a:r>
            <a:r>
              <a:rPr lang="en-US" dirty="0" err="1" smtClean="0"/>
              <a:t>sdcard</a:t>
            </a:r>
            <a:r>
              <a:rPr lang="en-US" dirty="0" smtClean="0"/>
              <a:t>/Android/data/</a:t>
            </a:r>
            <a:r>
              <a:rPr lang="en-US" dirty="0" err="1" smtClean="0"/>
              <a:t>edu.cmu.pocketsphinx</a:t>
            </a:r>
            <a:r>
              <a:rPr lang="en-US" dirty="0" smtClean="0"/>
              <a:t> /lm</a:t>
            </a:r>
          </a:p>
          <a:p>
            <a:pPr lvl="1"/>
            <a:r>
              <a:rPr lang="en-US" dirty="0" smtClean="0"/>
              <a:t>/</a:t>
            </a:r>
            <a:r>
              <a:rPr lang="en-US" dirty="0" err="1" smtClean="0"/>
              <a:t>mnt</a:t>
            </a:r>
            <a:r>
              <a:rPr lang="en-US" dirty="0" smtClean="0"/>
              <a:t>/</a:t>
            </a:r>
            <a:r>
              <a:rPr lang="en-US" dirty="0" err="1" smtClean="0"/>
              <a:t>sdcard</a:t>
            </a:r>
            <a:r>
              <a:rPr lang="en-US" dirty="0" smtClean="0"/>
              <a:t>/Android/data/</a:t>
            </a:r>
            <a:r>
              <a:rPr lang="en-US" dirty="0" err="1" smtClean="0"/>
              <a:t>edu.cmu.pocketsphinx</a:t>
            </a:r>
            <a:r>
              <a:rPr lang="en-US" dirty="0" smtClean="0"/>
              <a:t>/lm/</a:t>
            </a:r>
            <a:r>
              <a:rPr lang="en-US" dirty="0" err="1" smtClean="0"/>
              <a:t>en_US</a:t>
            </a:r>
            <a:endParaRPr lang="en-US" dirty="0" smtClean="0"/>
          </a:p>
          <a:p>
            <a:r>
              <a:rPr lang="en-US" dirty="0" err="1" smtClean="0"/>
              <a:t>Cd</a:t>
            </a:r>
            <a:r>
              <a:rPr lang="en-US" dirty="0" smtClean="0"/>
              <a:t> to </a:t>
            </a:r>
            <a:r>
              <a:rPr lang="en-US" dirty="0" err="1" smtClean="0"/>
              <a:t>CMUSphinx</a:t>
            </a:r>
            <a:r>
              <a:rPr lang="en-US" dirty="0" smtClean="0"/>
              <a:t>/</a:t>
            </a:r>
            <a:r>
              <a:rPr lang="en-US" dirty="0" err="1" smtClean="0"/>
              <a:t>pocketsphinx</a:t>
            </a:r>
            <a:r>
              <a:rPr lang="en-US" dirty="0" smtClean="0"/>
              <a:t>/model/hmm/</a:t>
            </a:r>
            <a:r>
              <a:rPr lang="en-US" dirty="0" err="1" smtClean="0"/>
              <a:t>en_US</a:t>
            </a:r>
            <a:r>
              <a:rPr lang="en-US" dirty="0" smtClean="0"/>
              <a:t>/</a:t>
            </a:r>
          </a:p>
          <a:p>
            <a:pPr lvl="1"/>
            <a:r>
              <a:rPr lang="en-US" dirty="0" smtClean="0"/>
              <a:t>Android/android-</a:t>
            </a:r>
            <a:r>
              <a:rPr lang="en-US" dirty="0" err="1" smtClean="0"/>
              <a:t>sdk</a:t>
            </a:r>
            <a:r>
              <a:rPr lang="en-US" dirty="0" smtClean="0"/>
              <a:t>/platform-tools/</a:t>
            </a:r>
            <a:r>
              <a:rPr lang="en-US" dirty="0" err="1" smtClean="0"/>
              <a:t>adb</a:t>
            </a:r>
            <a:r>
              <a:rPr lang="en-US" dirty="0" smtClean="0"/>
              <a:t> push ./hub4wsj_sc_8k /</a:t>
            </a:r>
            <a:r>
              <a:rPr lang="en-US" dirty="0" err="1" smtClean="0"/>
              <a:t>mnt</a:t>
            </a:r>
            <a:r>
              <a:rPr lang="en-US" dirty="0" smtClean="0"/>
              <a:t>/</a:t>
            </a:r>
            <a:r>
              <a:rPr lang="en-US" dirty="0" err="1" smtClean="0"/>
              <a:t>sdcard</a:t>
            </a:r>
            <a:r>
              <a:rPr lang="en-US" dirty="0" smtClean="0"/>
              <a:t>/Android/data/</a:t>
            </a:r>
            <a:r>
              <a:rPr lang="en-US" dirty="0" err="1" smtClean="0"/>
              <a:t>edu.cmu.pocketsphinx</a:t>
            </a:r>
            <a:r>
              <a:rPr lang="en-US" dirty="0" smtClean="0"/>
              <a:t>/hmm/</a:t>
            </a:r>
            <a:r>
              <a:rPr lang="en-US" dirty="0" err="1" smtClean="0"/>
              <a:t>en_US</a:t>
            </a:r>
            <a:r>
              <a:rPr lang="en-US" dirty="0" smtClean="0"/>
              <a:t>/hub4wsj_sc_8k</a:t>
            </a:r>
          </a:p>
          <a:p>
            <a:r>
              <a:rPr lang="en-US" dirty="0" err="1" smtClean="0"/>
              <a:t>Cd</a:t>
            </a:r>
            <a:r>
              <a:rPr lang="en-US" dirty="0" smtClean="0"/>
              <a:t> to </a:t>
            </a:r>
            <a:r>
              <a:rPr lang="en-US" dirty="0" err="1" smtClean="0"/>
              <a:t>CMUSphinx</a:t>
            </a:r>
            <a:r>
              <a:rPr lang="en-US" dirty="0" smtClean="0"/>
              <a:t>/</a:t>
            </a:r>
            <a:r>
              <a:rPr lang="en-US" dirty="0" err="1" smtClean="0"/>
              <a:t>pocketsphinx</a:t>
            </a:r>
            <a:r>
              <a:rPr lang="en-US" dirty="0" smtClean="0"/>
              <a:t>/model/lm</a:t>
            </a:r>
          </a:p>
          <a:p>
            <a:pPr lvl="1"/>
            <a:r>
              <a:rPr lang="en-US" dirty="0" smtClean="0"/>
              <a:t>Android/android-</a:t>
            </a:r>
            <a:r>
              <a:rPr lang="en-US" dirty="0" err="1" smtClean="0"/>
              <a:t>sdk</a:t>
            </a:r>
            <a:r>
              <a:rPr lang="en-US" dirty="0" smtClean="0"/>
              <a:t>/platform-tools/</a:t>
            </a:r>
            <a:r>
              <a:rPr lang="en-US" dirty="0" err="1" smtClean="0"/>
              <a:t>adb</a:t>
            </a:r>
            <a:r>
              <a:rPr lang="en-US" dirty="0" smtClean="0"/>
              <a:t> push ./</a:t>
            </a:r>
            <a:r>
              <a:rPr lang="en-US" dirty="0" err="1" smtClean="0"/>
              <a:t>en_US</a:t>
            </a:r>
            <a:r>
              <a:rPr lang="en-US" dirty="0" smtClean="0"/>
              <a:t> /</a:t>
            </a:r>
            <a:r>
              <a:rPr lang="en-US" dirty="0" err="1" smtClean="0"/>
              <a:t>mnt</a:t>
            </a:r>
            <a:r>
              <a:rPr lang="en-US" dirty="0" smtClean="0"/>
              <a:t>/</a:t>
            </a:r>
            <a:r>
              <a:rPr lang="en-US" dirty="0" err="1" smtClean="0"/>
              <a:t>sdcard</a:t>
            </a:r>
            <a:r>
              <a:rPr lang="en-US" dirty="0" smtClean="0"/>
              <a:t>/Android/data/</a:t>
            </a:r>
            <a:r>
              <a:rPr lang="en-US" dirty="0" err="1" smtClean="0"/>
              <a:t>edu.cmu.pocketsphinx</a:t>
            </a:r>
            <a:r>
              <a:rPr lang="en-US" dirty="0" smtClean="0"/>
              <a:t>/lm/</a:t>
            </a:r>
            <a:r>
              <a:rPr lang="en-US" dirty="0" err="1" smtClean="0"/>
              <a:t>en_US</a:t>
            </a:r>
            <a:r>
              <a:rPr lang="en-US" dirty="0" smtClean="0"/>
              <a:t>/</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eclipse</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In RecognizerTask.java, change code to include the correct path</a:t>
            </a:r>
          </a:p>
          <a:p>
            <a:pPr lvl="1"/>
            <a:r>
              <a:rPr lang="en-US" dirty="0" smtClean="0"/>
              <a:t>This path must match the path where the model files are located</a:t>
            </a:r>
          </a:p>
          <a:p>
            <a:r>
              <a:rPr lang="en-US" dirty="0" err="1" smtClean="0"/>
              <a:t>pocketsphinx.setLogfile</a:t>
            </a:r>
            <a:r>
              <a:rPr lang="en-US" dirty="0" smtClean="0"/>
              <a:t>("/</a:t>
            </a:r>
            <a:r>
              <a:rPr lang="en-US" dirty="0" err="1" smtClean="0"/>
              <a:t>mnt</a:t>
            </a:r>
            <a:r>
              <a:rPr lang="en-US" dirty="0" smtClean="0"/>
              <a:t>/</a:t>
            </a:r>
            <a:r>
              <a:rPr lang="en-US" dirty="0" err="1" smtClean="0"/>
              <a:t>sdcard</a:t>
            </a:r>
            <a:r>
              <a:rPr lang="en-US" dirty="0" smtClean="0"/>
              <a:t>/</a:t>
            </a:r>
            <a:r>
              <a:rPr lang="en-US" dirty="0" smtClean="0">
                <a:solidFill>
                  <a:srgbClr val="FF0000"/>
                </a:solidFill>
              </a:rPr>
              <a:t>Android/data/</a:t>
            </a:r>
            <a:r>
              <a:rPr lang="en-US" dirty="0" err="1" smtClean="0"/>
              <a:t>edu.cmu.pocketsphinx</a:t>
            </a:r>
            <a:r>
              <a:rPr lang="en-US" dirty="0" smtClean="0"/>
              <a:t>/pocketsphinx.log");</a:t>
            </a:r>
            <a:br>
              <a:rPr lang="en-US" dirty="0" smtClean="0"/>
            </a:br>
            <a:r>
              <a:rPr lang="en-US" dirty="0" err="1" smtClean="0"/>
              <a:t>Config</a:t>
            </a:r>
            <a:r>
              <a:rPr lang="en-US" dirty="0" smtClean="0"/>
              <a:t> c = new </a:t>
            </a:r>
            <a:r>
              <a:rPr lang="en-US" dirty="0" err="1" smtClean="0"/>
              <a:t>Config</a:t>
            </a:r>
            <a:r>
              <a:rPr lang="en-US" dirty="0" smtClean="0"/>
              <a:t>();</a:t>
            </a:r>
            <a:br>
              <a:rPr lang="en-US" dirty="0" smtClean="0"/>
            </a:br>
            <a:r>
              <a:rPr lang="en-US" dirty="0" smtClean="0"/>
              <a:t>/*</a:t>
            </a:r>
            <a:br>
              <a:rPr lang="en-US" dirty="0" smtClean="0"/>
            </a:br>
            <a:r>
              <a:rPr lang="en-US" dirty="0" smtClean="0"/>
              <a:t>* In 2.2 and above we can use </a:t>
            </a:r>
            <a:r>
              <a:rPr lang="en-US" dirty="0" err="1" smtClean="0"/>
              <a:t>getExternalFilesDir</a:t>
            </a:r>
            <a:r>
              <a:rPr lang="en-US" dirty="0" smtClean="0"/>
              <a:t>() or whatever it's called</a:t>
            </a:r>
            <a:br>
              <a:rPr lang="en-US" dirty="0" smtClean="0"/>
            </a:br>
            <a:r>
              <a:rPr lang="en-US" dirty="0" smtClean="0"/>
              <a:t>*/</a:t>
            </a:r>
            <a:br>
              <a:rPr lang="en-US" dirty="0" smtClean="0"/>
            </a:br>
            <a:r>
              <a:rPr lang="en-US" dirty="0" err="1" smtClean="0"/>
              <a:t>c.setString</a:t>
            </a:r>
            <a:r>
              <a:rPr lang="en-US" dirty="0" smtClean="0"/>
              <a:t>("-hmm", "/</a:t>
            </a:r>
            <a:r>
              <a:rPr lang="en-US" dirty="0" err="1" smtClean="0"/>
              <a:t>mnt</a:t>
            </a:r>
            <a:r>
              <a:rPr lang="en-US" dirty="0" smtClean="0"/>
              <a:t>/</a:t>
            </a:r>
            <a:r>
              <a:rPr lang="en-US" dirty="0" err="1" smtClean="0"/>
              <a:t>sdcard</a:t>
            </a:r>
            <a:r>
              <a:rPr lang="en-US" dirty="0" smtClean="0"/>
              <a:t>/</a:t>
            </a:r>
            <a:r>
              <a:rPr lang="en-US" dirty="0" smtClean="0">
                <a:solidFill>
                  <a:srgbClr val="FF0000"/>
                </a:solidFill>
              </a:rPr>
              <a:t>Android/data/</a:t>
            </a:r>
            <a:r>
              <a:rPr lang="en-US" dirty="0" err="1" smtClean="0"/>
              <a:t>edu.cmu.pocketsphinx</a:t>
            </a:r>
            <a:r>
              <a:rPr lang="en-US" dirty="0" smtClean="0"/>
              <a:t>/hmm/</a:t>
            </a:r>
            <a:r>
              <a:rPr lang="en-US" dirty="0" err="1" smtClean="0"/>
              <a:t>en_US</a:t>
            </a:r>
            <a:r>
              <a:rPr lang="en-US" dirty="0" smtClean="0"/>
              <a:t>/hub4wsj_sc_8k");</a:t>
            </a:r>
            <a:br>
              <a:rPr lang="en-US" dirty="0" smtClean="0"/>
            </a:br>
            <a:r>
              <a:rPr lang="en-US" dirty="0" err="1" smtClean="0"/>
              <a:t>c.setString</a:t>
            </a:r>
            <a:r>
              <a:rPr lang="en-US" dirty="0" smtClean="0"/>
              <a:t>("-</a:t>
            </a:r>
            <a:r>
              <a:rPr lang="en-US" dirty="0" err="1" smtClean="0"/>
              <a:t>dict</a:t>
            </a:r>
            <a:r>
              <a:rPr lang="en-US" dirty="0" smtClean="0"/>
              <a:t>", "/</a:t>
            </a:r>
            <a:r>
              <a:rPr lang="en-US" dirty="0" err="1" smtClean="0"/>
              <a:t>mnt</a:t>
            </a:r>
            <a:r>
              <a:rPr lang="en-US" dirty="0" smtClean="0"/>
              <a:t>/</a:t>
            </a:r>
            <a:r>
              <a:rPr lang="en-US" dirty="0" err="1" smtClean="0"/>
              <a:t>sdcard</a:t>
            </a:r>
            <a:r>
              <a:rPr lang="en-US" dirty="0" smtClean="0"/>
              <a:t>/</a:t>
            </a:r>
            <a:r>
              <a:rPr lang="en-US" dirty="0" smtClean="0">
                <a:solidFill>
                  <a:srgbClr val="FF0000"/>
                </a:solidFill>
              </a:rPr>
              <a:t>Android/data/</a:t>
            </a:r>
            <a:r>
              <a:rPr lang="en-US" dirty="0" err="1" smtClean="0"/>
              <a:t>edu.cmu.pocketsphinx</a:t>
            </a:r>
            <a:r>
              <a:rPr lang="en-US" dirty="0" smtClean="0"/>
              <a:t>/lm/</a:t>
            </a:r>
            <a:r>
              <a:rPr lang="en-US" dirty="0" err="1" smtClean="0"/>
              <a:t>en_US</a:t>
            </a:r>
            <a:r>
              <a:rPr lang="en-US" dirty="0" smtClean="0"/>
              <a:t>/hub4.5000.dic");</a:t>
            </a:r>
            <a:br>
              <a:rPr lang="en-US" dirty="0" smtClean="0"/>
            </a:br>
            <a:r>
              <a:rPr lang="en-US" dirty="0" err="1" smtClean="0"/>
              <a:t>c.setString</a:t>
            </a:r>
            <a:r>
              <a:rPr lang="en-US" dirty="0" smtClean="0"/>
              <a:t>("-lm", "/</a:t>
            </a:r>
            <a:r>
              <a:rPr lang="en-US" dirty="0" err="1" smtClean="0"/>
              <a:t>mnt</a:t>
            </a:r>
            <a:r>
              <a:rPr lang="en-US" dirty="0" smtClean="0"/>
              <a:t>/</a:t>
            </a:r>
            <a:r>
              <a:rPr lang="en-US" dirty="0" err="1" smtClean="0"/>
              <a:t>sdcard</a:t>
            </a:r>
            <a:r>
              <a:rPr lang="en-US" dirty="0" smtClean="0"/>
              <a:t>/</a:t>
            </a:r>
            <a:r>
              <a:rPr lang="en-US" dirty="0" smtClean="0">
                <a:solidFill>
                  <a:srgbClr val="FF0000"/>
                </a:solidFill>
              </a:rPr>
              <a:t>Android/data/</a:t>
            </a:r>
            <a:r>
              <a:rPr lang="en-US" dirty="0" err="1" smtClean="0"/>
              <a:t>edu.cmu.pocketsphinx</a:t>
            </a:r>
            <a:r>
              <a:rPr lang="en-US" dirty="0" smtClean="0"/>
              <a:t>/lm/</a:t>
            </a:r>
            <a:r>
              <a:rPr lang="en-US" dirty="0" err="1" smtClean="0"/>
              <a:t>en_US</a:t>
            </a:r>
            <a:r>
              <a:rPr lang="en-US" dirty="0" smtClean="0"/>
              <a:t>/hub4.5000.DMP");</a:t>
            </a:r>
            <a:br>
              <a:rPr lang="en-US" dirty="0" smtClean="0"/>
            </a:br>
            <a:r>
              <a:rPr lang="en-US" dirty="0" err="1" smtClean="0"/>
              <a:t>c.setString</a:t>
            </a:r>
            <a:r>
              <a:rPr lang="en-US" dirty="0" smtClean="0"/>
              <a:t>("-</a:t>
            </a:r>
            <a:r>
              <a:rPr lang="en-US" dirty="0" err="1" smtClean="0"/>
              <a:t>rawlogdir</a:t>
            </a:r>
            <a:r>
              <a:rPr lang="en-US" dirty="0" smtClean="0"/>
              <a:t>", "/</a:t>
            </a:r>
            <a:r>
              <a:rPr lang="en-US" dirty="0" err="1" smtClean="0"/>
              <a:t>mnt</a:t>
            </a:r>
            <a:r>
              <a:rPr lang="en-US" dirty="0" smtClean="0"/>
              <a:t>/</a:t>
            </a:r>
            <a:r>
              <a:rPr lang="en-US" dirty="0" err="1" smtClean="0"/>
              <a:t>sdcard</a:t>
            </a:r>
            <a:r>
              <a:rPr lang="en-US" dirty="0" smtClean="0"/>
              <a:t>/</a:t>
            </a:r>
            <a:r>
              <a:rPr lang="en-US" dirty="0" smtClean="0">
                <a:solidFill>
                  <a:srgbClr val="FF0000"/>
                </a:solidFill>
              </a:rPr>
              <a:t>Android/data/</a:t>
            </a:r>
            <a:r>
              <a:rPr lang="en-US" dirty="0" err="1" smtClean="0"/>
              <a:t>edu.cmu.pocketsphinx</a:t>
            </a:r>
            <a:r>
              <a:rPr lang="en-US" dirty="0" smtClean="0"/>
              <a:t>"); // Only use it to store the audio</a:t>
            </a:r>
          </a:p>
          <a:p>
            <a:endParaRPr lang="en-US" dirty="0" smtClean="0"/>
          </a:p>
          <a:p>
            <a:r>
              <a:rPr lang="en-US" dirty="0" smtClean="0"/>
              <a:t>Note that these lines are also changed if you use different models</a:t>
            </a:r>
          </a:p>
          <a:p>
            <a:r>
              <a:rPr lang="en-US" dirty="0" smtClean="0"/>
              <a:t>Build, run and test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install</a:t>
            </a:r>
            <a:endParaRPr lang="en-US" dirty="0"/>
          </a:p>
        </p:txBody>
      </p:sp>
      <p:sp>
        <p:nvSpPr>
          <p:cNvPr id="3" name="Content Placeholder 2"/>
          <p:cNvSpPr>
            <a:spLocks noGrp="1"/>
          </p:cNvSpPr>
          <p:nvPr>
            <p:ph idx="1"/>
          </p:nvPr>
        </p:nvSpPr>
        <p:spPr/>
        <p:txBody>
          <a:bodyPr>
            <a:normAutofit lnSpcReduction="10000"/>
          </a:bodyPr>
          <a:lstStyle/>
          <a:p>
            <a:r>
              <a:rPr lang="en-US" smtClean="0"/>
              <a:t>Requires Android NDK</a:t>
            </a:r>
          </a:p>
          <a:p>
            <a:r>
              <a:rPr lang="en-US" smtClean="0"/>
              <a:t>Flex for windows: </a:t>
            </a:r>
            <a:r>
              <a:rPr lang="en-US" smtClean="0">
                <a:hlinkClick r:id="rId2"/>
              </a:rPr>
              <a:t>http://gnuwin32.sourceforge.net/packages/flex.htm</a:t>
            </a:r>
            <a:endParaRPr lang="en-US" smtClean="0"/>
          </a:p>
          <a:p>
            <a:r>
              <a:rPr lang="en-US" smtClean="0"/>
              <a:t>Bison for windows: </a:t>
            </a:r>
            <a:r>
              <a:rPr lang="en-US" smtClean="0">
                <a:hlinkClick r:id="rId3"/>
              </a:rPr>
              <a:t>http://gnuwin32.sourceforge.net/packages/bison.htm</a:t>
            </a:r>
            <a:endParaRPr lang="en-US" smtClean="0"/>
          </a:p>
          <a:p>
            <a:r>
              <a:rPr lang="en-US" smtClean="0"/>
              <a:t>Get </a:t>
            </a:r>
            <a:r>
              <a:rPr lang="en-US" err="1" smtClean="0"/>
              <a:t>CMUSphinix</a:t>
            </a:r>
            <a:r>
              <a:rPr lang="en-US" smtClean="0"/>
              <a:t> from here: ??</a:t>
            </a:r>
          </a:p>
          <a:p>
            <a:pPr lvl="1"/>
            <a:r>
              <a:rPr lang="en-US" smtClean="0"/>
              <a:t>Note that this contains the </a:t>
            </a:r>
          </a:p>
          <a:p>
            <a:endParaRPr lang="en-US" smtClean="0"/>
          </a:p>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Follow directions from </a:t>
            </a:r>
          </a:p>
          <a:p>
            <a:pPr lvl="1"/>
            <a:r>
              <a:rPr lang="en-US" dirty="0" smtClean="0">
                <a:hlinkClick r:id="rId2"/>
              </a:rPr>
              <a:t>http://cmusphinx.sourceforge.net/2011/05/building-pocketsphinx-on-android/</a:t>
            </a:r>
            <a:endParaRPr lang="en-US" dirty="0" smtClean="0"/>
          </a:p>
          <a:p>
            <a:pPr lvl="1"/>
            <a:r>
              <a:rPr lang="en-US" dirty="0" smtClean="0"/>
              <a:t>Or </a:t>
            </a:r>
            <a:r>
              <a:rPr lang="en-US" dirty="0" err="1" smtClean="0"/>
              <a:t>google</a:t>
            </a:r>
            <a:r>
              <a:rPr lang="en-US" dirty="0" smtClean="0"/>
              <a:t>: </a:t>
            </a:r>
            <a:r>
              <a:rPr lang="en-US" dirty="0" err="1" smtClean="0"/>
              <a:t>pocketSphinx</a:t>
            </a:r>
            <a:r>
              <a:rPr lang="en-US" dirty="0" smtClean="0"/>
              <a:t> android</a:t>
            </a:r>
          </a:p>
          <a:p>
            <a:r>
              <a:rPr lang="en-US" dirty="0" smtClean="0"/>
              <a:t>Or: </a:t>
            </a:r>
          </a:p>
          <a:p>
            <a:pPr lvl="1"/>
            <a:r>
              <a:rPr lang="en-US" dirty="0" smtClean="0"/>
              <a:t>But order of </a:t>
            </a:r>
            <a:r>
              <a:rPr lang="en-US" dirty="0" err="1" smtClean="0"/>
              <a:t>libs</a:t>
            </a:r>
            <a:r>
              <a:rPr lang="en-US" dirty="0" smtClean="0"/>
              <a:t> at the end need to be reversed</a:t>
            </a:r>
          </a:p>
          <a:p>
            <a:pPr lvl="1"/>
            <a:r>
              <a:rPr lang="en-US" dirty="0" smtClean="0"/>
              <a:t>Only compiles on </a:t>
            </a:r>
            <a:r>
              <a:rPr lang="en-US" dirty="0" err="1" smtClean="0"/>
              <a:t>linux</a:t>
            </a:r>
            <a:r>
              <a:rPr lang="en-US" dirty="0" smtClean="0"/>
              <a:t>, because is need </a:t>
            </a:r>
            <a:r>
              <a:rPr lang="en-US" dirty="0" err="1" smtClean="0"/>
              <a:t>yacc</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smtClean="0"/>
              <a:t>Running </a:t>
            </a:r>
            <a:r>
              <a:rPr lang="en-US" dirty="0" err="1" smtClean="0"/>
              <a:t>pocketsphnix</a:t>
            </a:r>
            <a:endParaRPr lang="en-US" dirty="0"/>
          </a:p>
        </p:txBody>
      </p:sp>
      <p:sp>
        <p:nvSpPr>
          <p:cNvPr id="3" name="Content Placeholder 2"/>
          <p:cNvSpPr>
            <a:spLocks noGrp="1"/>
          </p:cNvSpPr>
          <p:nvPr>
            <p:ph idx="1"/>
          </p:nvPr>
        </p:nvSpPr>
        <p:spPr>
          <a:xfrm>
            <a:off x="457200" y="533400"/>
            <a:ext cx="8229600" cy="6324600"/>
          </a:xfrm>
        </p:spPr>
        <p:txBody>
          <a:bodyPr>
            <a:normAutofit fontScale="40000" lnSpcReduction="20000"/>
          </a:bodyPr>
          <a:lstStyle/>
          <a:p>
            <a:r>
              <a:rPr lang="en-US" dirty="0" smtClean="0"/>
              <a:t>Note audio file in </a:t>
            </a:r>
            <a:r>
              <a:rPr lang="en-US" dirty="0" err="1" smtClean="0"/>
              <a:t>CMUSphinx</a:t>
            </a:r>
            <a:r>
              <a:rPr lang="en-US" dirty="0" smtClean="0"/>
              <a:t>\</a:t>
            </a:r>
            <a:r>
              <a:rPr lang="en-US" dirty="0" err="1" smtClean="0"/>
              <a:t>pocketsphinx</a:t>
            </a:r>
            <a:r>
              <a:rPr lang="en-US" dirty="0" smtClean="0"/>
              <a:t>\test\data\goforward.raw</a:t>
            </a:r>
            <a:endParaRPr lang="en-US" dirty="0" smtClean="0"/>
          </a:p>
          <a:p>
            <a:r>
              <a:rPr lang="en-US" dirty="0" smtClean="0"/>
              <a:t>Open terminal and</a:t>
            </a:r>
          </a:p>
          <a:p>
            <a:pPr lvl="1"/>
            <a:r>
              <a:rPr lang="en-US" dirty="0" smtClean="0"/>
              <a:t>Change directory to </a:t>
            </a:r>
            <a:r>
              <a:rPr lang="en-US" dirty="0" smtClean="0"/>
              <a:t>d:\Stephans\CMUSphinx\pocketsphinx\bin\Release</a:t>
            </a:r>
            <a:endParaRPr lang="en-US" dirty="0" smtClean="0"/>
          </a:p>
          <a:p>
            <a:pPr lvl="2"/>
            <a:r>
              <a:rPr lang="en-US" dirty="0" smtClean="0"/>
              <a:t>Pocketsphinx_batch.exe should be there, unless compile failed</a:t>
            </a:r>
          </a:p>
          <a:p>
            <a:r>
              <a:rPr lang="en-US" dirty="0" smtClean="0"/>
              <a:t>Make file ctlFile.txt with text of the name of the file we will decode</a:t>
            </a:r>
          </a:p>
          <a:p>
            <a:pPr lvl="1"/>
            <a:r>
              <a:rPr lang="en-US" dirty="0" err="1" smtClean="0"/>
              <a:t>goforward</a:t>
            </a:r>
            <a:endParaRPr lang="en-US" dirty="0" smtClean="0"/>
          </a:p>
          <a:p>
            <a:r>
              <a:rPr lang="en-US" dirty="0" smtClean="0"/>
              <a:t>Make file called argFile.txt with contents (more about these later)</a:t>
            </a:r>
          </a:p>
          <a:p>
            <a:pPr lvl="1"/>
            <a:r>
              <a:rPr lang="en-US" dirty="0" smtClean="0"/>
              <a:t>-hmm ../../model/hmm/</a:t>
            </a:r>
            <a:r>
              <a:rPr lang="en-US" dirty="0" err="1" smtClean="0"/>
              <a:t>en_US</a:t>
            </a:r>
            <a:r>
              <a:rPr lang="en-US" dirty="0" smtClean="0"/>
              <a:t>/hub4wsj_sc_8k</a:t>
            </a:r>
          </a:p>
          <a:p>
            <a:pPr lvl="1"/>
            <a:r>
              <a:rPr lang="en-US" dirty="0" smtClean="0"/>
              <a:t>-lm ../../model/lm/en/turtle.DMP</a:t>
            </a:r>
          </a:p>
          <a:p>
            <a:pPr lvl="1"/>
            <a:r>
              <a:rPr lang="en-US" dirty="0" smtClean="0"/>
              <a:t>-</a:t>
            </a:r>
            <a:r>
              <a:rPr lang="en-US" dirty="0" err="1" smtClean="0"/>
              <a:t>dict</a:t>
            </a:r>
            <a:r>
              <a:rPr lang="en-US" dirty="0" smtClean="0"/>
              <a:t> ../../</a:t>
            </a:r>
            <a:r>
              <a:rPr lang="en-US" dirty="0" smtClean="0"/>
              <a:t>model/lm/en/turtle.dic</a:t>
            </a:r>
          </a:p>
          <a:p>
            <a:r>
              <a:rPr lang="en-US" dirty="0" smtClean="0"/>
              <a:t>Move</a:t>
            </a:r>
          </a:p>
          <a:p>
            <a:pPr lvl="1"/>
            <a:r>
              <a:rPr lang="en-US" dirty="0" err="1" smtClean="0"/>
              <a:t>CMUSphinx</a:t>
            </a:r>
            <a:r>
              <a:rPr lang="en-US" dirty="0" smtClean="0"/>
              <a:t>/</a:t>
            </a:r>
            <a:r>
              <a:rPr lang="en-US" dirty="0" err="1" smtClean="0"/>
              <a:t>sphinxbase</a:t>
            </a:r>
            <a:r>
              <a:rPr lang="en-US" dirty="0" smtClean="0"/>
              <a:t>/bin/Release/sphinxbase.dll</a:t>
            </a:r>
          </a:p>
          <a:p>
            <a:pPr lvl="1"/>
            <a:r>
              <a:rPr lang="en-US" dirty="0" smtClean="0"/>
              <a:t>To</a:t>
            </a:r>
          </a:p>
          <a:p>
            <a:pPr lvl="1"/>
            <a:r>
              <a:rPr lang="en-US" dirty="0" err="1" smtClean="0"/>
              <a:t>CMUSphinx</a:t>
            </a:r>
            <a:r>
              <a:rPr lang="en-US" dirty="0" smtClean="0"/>
              <a:t>/</a:t>
            </a:r>
            <a:r>
              <a:rPr lang="en-US" dirty="0" err="1" smtClean="0"/>
              <a:t>pocketsphinx</a:t>
            </a:r>
            <a:r>
              <a:rPr lang="en-US" dirty="0" smtClean="0"/>
              <a:t>/bin/Release</a:t>
            </a:r>
            <a:endParaRPr lang="en-US" dirty="0" smtClean="0"/>
          </a:p>
          <a:p>
            <a:r>
              <a:rPr lang="en-US" dirty="0" smtClean="0"/>
              <a:t>Move</a:t>
            </a:r>
          </a:p>
          <a:p>
            <a:pPr lvl="1"/>
            <a:r>
              <a:rPr lang="en-US" dirty="0" err="1" smtClean="0"/>
              <a:t>CMUSphinx</a:t>
            </a:r>
            <a:r>
              <a:rPr lang="en-US" dirty="0" smtClean="0"/>
              <a:t>\</a:t>
            </a:r>
            <a:r>
              <a:rPr lang="en-US" dirty="0" err="1" smtClean="0"/>
              <a:t>pocketsphinx</a:t>
            </a:r>
            <a:r>
              <a:rPr lang="en-US" dirty="0" smtClean="0"/>
              <a:t>\test\data\goforward.raw</a:t>
            </a:r>
          </a:p>
          <a:p>
            <a:pPr lvl="1"/>
            <a:r>
              <a:rPr lang="en-US" dirty="0" smtClean="0"/>
              <a:t>To</a:t>
            </a:r>
          </a:p>
          <a:p>
            <a:pPr lvl="1"/>
            <a:r>
              <a:rPr lang="en-US" dirty="0" err="1" smtClean="0"/>
              <a:t>CMUSphinx</a:t>
            </a:r>
            <a:r>
              <a:rPr lang="en-US" dirty="0" smtClean="0"/>
              <a:t>\</a:t>
            </a:r>
            <a:r>
              <a:rPr lang="en-US" dirty="0" err="1" smtClean="0"/>
              <a:t>pocketsphinx</a:t>
            </a:r>
            <a:r>
              <a:rPr lang="en-US" dirty="0" smtClean="0"/>
              <a:t>\bin\Release\goforward.raw</a:t>
            </a:r>
            <a:endParaRPr lang="en-US" dirty="0" smtClean="0"/>
          </a:p>
          <a:p>
            <a:r>
              <a:rPr lang="en-US" dirty="0" smtClean="0"/>
              <a:t>run</a:t>
            </a:r>
            <a:endParaRPr lang="en-US" dirty="0" smtClean="0"/>
          </a:p>
          <a:p>
            <a:pPr lvl="1"/>
            <a:r>
              <a:rPr lang="en-US" dirty="0" smtClean="0"/>
              <a:t>pocketsphinx_batch.exe -</a:t>
            </a:r>
            <a:r>
              <a:rPr lang="en-US" dirty="0" err="1" smtClean="0"/>
              <a:t>argfile</a:t>
            </a:r>
            <a:r>
              <a:rPr lang="en-US" dirty="0" smtClean="0"/>
              <a:t> argFile.txt  -</a:t>
            </a:r>
            <a:r>
              <a:rPr lang="en-US" dirty="0" err="1" smtClean="0"/>
              <a:t>cepdir</a:t>
            </a:r>
            <a:r>
              <a:rPr lang="en-US" dirty="0" smtClean="0"/>
              <a:t> </a:t>
            </a:r>
            <a:r>
              <a:rPr lang="en-US" dirty="0" smtClean="0"/>
              <a:t> ../../test/data -</a:t>
            </a:r>
            <a:r>
              <a:rPr lang="en-US" dirty="0" err="1" smtClean="0"/>
              <a:t>ctl</a:t>
            </a:r>
            <a:r>
              <a:rPr lang="en-US" dirty="0" smtClean="0"/>
              <a:t> ctlFile.txt -</a:t>
            </a:r>
            <a:r>
              <a:rPr lang="en-US" dirty="0" err="1" smtClean="0"/>
              <a:t>cepext</a:t>
            </a:r>
            <a:r>
              <a:rPr lang="en-US" dirty="0" smtClean="0"/>
              <a:t> .raw -</a:t>
            </a:r>
            <a:r>
              <a:rPr lang="en-US" dirty="0" err="1" smtClean="0"/>
              <a:t>adcin</a:t>
            </a:r>
            <a:r>
              <a:rPr lang="en-US" dirty="0" smtClean="0"/>
              <a:t> true -</a:t>
            </a:r>
            <a:r>
              <a:rPr lang="en-US" dirty="0" err="1" smtClean="0"/>
              <a:t>hyp</a:t>
            </a:r>
            <a:r>
              <a:rPr lang="en-US" dirty="0" smtClean="0"/>
              <a:t> out.txt</a:t>
            </a:r>
          </a:p>
          <a:p>
            <a:pPr lvl="2"/>
            <a:r>
              <a:rPr lang="en-US" dirty="0" smtClean="0"/>
              <a:t>Note: the command line arguments must be in this order!!</a:t>
            </a:r>
            <a:endParaRPr lang="en-US" dirty="0" smtClean="0"/>
          </a:p>
          <a:p>
            <a:pPr lvl="1"/>
            <a:r>
              <a:rPr lang="en-US" dirty="0" smtClean="0"/>
              <a:t>Where </a:t>
            </a:r>
          </a:p>
          <a:p>
            <a:pPr lvl="2"/>
            <a:r>
              <a:rPr lang="en-US" dirty="0" smtClean="0"/>
              <a:t>-</a:t>
            </a:r>
            <a:r>
              <a:rPr lang="en-US" dirty="0" err="1" smtClean="0"/>
              <a:t>argfile</a:t>
            </a:r>
            <a:r>
              <a:rPr lang="en-US" dirty="0" smtClean="0"/>
              <a:t> argFile.txt defines the name of the arguments file. These </a:t>
            </a:r>
            <a:r>
              <a:rPr lang="en-US" dirty="0" err="1" smtClean="0"/>
              <a:t>aurgments</a:t>
            </a:r>
            <a:r>
              <a:rPr lang="en-US" dirty="0" smtClean="0"/>
              <a:t> are displayed on the screen when the program runs. You can check if they match</a:t>
            </a:r>
          </a:p>
          <a:p>
            <a:pPr lvl="2"/>
            <a:r>
              <a:rPr lang="en-US" dirty="0" smtClean="0"/>
              <a:t>-</a:t>
            </a:r>
            <a:r>
              <a:rPr lang="en-US" dirty="0" err="1" smtClean="0"/>
              <a:t>cepdir</a:t>
            </a:r>
            <a:r>
              <a:rPr lang="en-US" dirty="0" smtClean="0"/>
              <a:t>  ../../test/data  defines the path to the files to be </a:t>
            </a:r>
            <a:r>
              <a:rPr lang="en-US" dirty="0" smtClean="0"/>
              <a:t>processed</a:t>
            </a:r>
          </a:p>
          <a:p>
            <a:pPr lvl="3"/>
            <a:r>
              <a:rPr lang="en-US" dirty="0" smtClean="0"/>
              <a:t>-</a:t>
            </a:r>
            <a:r>
              <a:rPr lang="en-US" dirty="0" err="1" smtClean="0"/>
              <a:t>cepdir</a:t>
            </a:r>
            <a:r>
              <a:rPr lang="en-US" dirty="0" smtClean="0"/>
              <a:t> must come before -</a:t>
            </a:r>
            <a:r>
              <a:rPr lang="en-US" dirty="0" err="1" smtClean="0"/>
              <a:t>ctl</a:t>
            </a:r>
            <a:endParaRPr lang="en-US" dirty="0" smtClean="0"/>
          </a:p>
          <a:p>
            <a:pPr lvl="2"/>
            <a:r>
              <a:rPr lang="en-US" dirty="0" smtClean="0"/>
              <a:t>-</a:t>
            </a:r>
            <a:r>
              <a:rPr lang="en-US" dirty="0" err="1" smtClean="0"/>
              <a:t>ctl</a:t>
            </a:r>
            <a:r>
              <a:rPr lang="en-US" dirty="0" smtClean="0"/>
              <a:t> ctlFile.txt defines the </a:t>
            </a:r>
            <a:r>
              <a:rPr lang="en-US" dirty="0" err="1" smtClean="0"/>
              <a:t>ctlFile</a:t>
            </a:r>
            <a:r>
              <a:rPr lang="en-US" dirty="0" smtClean="0"/>
              <a:t>, which contains the name of the files to process. These names </a:t>
            </a:r>
            <a:r>
              <a:rPr lang="en-US" dirty="0" err="1" smtClean="0"/>
              <a:t>cannoy</a:t>
            </a:r>
            <a:r>
              <a:rPr lang="en-US" dirty="0" smtClean="0"/>
              <a:t> have the path or the extension</a:t>
            </a:r>
          </a:p>
          <a:p>
            <a:pPr lvl="2"/>
            <a:r>
              <a:rPr lang="en-US" dirty="0" smtClean="0"/>
              <a:t>-</a:t>
            </a:r>
            <a:r>
              <a:rPr lang="en-US" dirty="0" err="1" smtClean="0"/>
              <a:t>cepext</a:t>
            </a:r>
            <a:r>
              <a:rPr lang="en-US" dirty="0" smtClean="0"/>
              <a:t> .raw defines the extension of the files in the </a:t>
            </a:r>
            <a:r>
              <a:rPr lang="en-US" dirty="0" err="1" smtClean="0"/>
              <a:t>ctlFile</a:t>
            </a:r>
            <a:endParaRPr lang="en-US" dirty="0" smtClean="0"/>
          </a:p>
          <a:p>
            <a:pPr lvl="2"/>
            <a:r>
              <a:rPr lang="en-US" dirty="0" smtClean="0"/>
              <a:t>-</a:t>
            </a:r>
            <a:r>
              <a:rPr lang="en-US" dirty="0" err="1" smtClean="0"/>
              <a:t>adcin</a:t>
            </a:r>
            <a:r>
              <a:rPr lang="en-US" dirty="0" smtClean="0"/>
              <a:t> true means that the files are audio files</a:t>
            </a:r>
          </a:p>
          <a:p>
            <a:pPr lvl="2"/>
            <a:r>
              <a:rPr lang="en-US" dirty="0" smtClean="0"/>
              <a:t>-</a:t>
            </a:r>
            <a:r>
              <a:rPr lang="en-US" dirty="0" err="1" smtClean="0"/>
              <a:t>hyp</a:t>
            </a:r>
            <a:r>
              <a:rPr lang="en-US" dirty="0" smtClean="0"/>
              <a:t> out.txt defines the output file</a:t>
            </a:r>
          </a:p>
          <a:p>
            <a:pPr lvl="2"/>
            <a:r>
              <a:rPr lang="en-US" dirty="0" smtClean="0"/>
              <a:t>More details on the parameters are http://manpages.ubuntu.com/manpages/lucid/man1/pocketsphinx_batch.1.html</a:t>
            </a:r>
          </a:p>
          <a:p>
            <a:r>
              <a:rPr lang="en-US" dirty="0" smtClean="0"/>
              <a:t>After running, the </a:t>
            </a:r>
            <a:r>
              <a:rPr lang="en-US" dirty="0" err="1" smtClean="0"/>
              <a:t>outfile</a:t>
            </a:r>
            <a:r>
              <a:rPr lang="en-US" dirty="0" smtClean="0"/>
              <a:t> contains</a:t>
            </a:r>
          </a:p>
          <a:p>
            <a:pPr lvl="1"/>
            <a:r>
              <a:rPr lang="en-US" dirty="0" smtClean="0"/>
              <a:t>go forward ten meters (</a:t>
            </a:r>
            <a:r>
              <a:rPr lang="en-US" dirty="0" err="1" smtClean="0"/>
              <a:t>goforward</a:t>
            </a:r>
            <a:r>
              <a:rPr lang="en-US" dirty="0" smtClean="0"/>
              <a:t> -26532)</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resources:</a:t>
            </a:r>
          </a:p>
          <a:p>
            <a:r>
              <a:rPr lang="en-US" dirty="0" smtClean="0"/>
              <a:t>http://www.speech.cs.cmu.edu/sphinxman/</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Voice activity detection</a:t>
            </a:r>
            <a:endParaRPr lang="en-US"/>
          </a:p>
        </p:txBody>
      </p:sp>
      <p:sp>
        <p:nvSpPr>
          <p:cNvPr id="3" name="Content Placeholder 2"/>
          <p:cNvSpPr>
            <a:spLocks noGrp="1"/>
          </p:cNvSpPr>
          <p:nvPr>
            <p:ph idx="1"/>
          </p:nvPr>
        </p:nvSpPr>
        <p:spPr/>
        <p:txBody>
          <a:bodyPr/>
          <a:lstStyle/>
          <a:p>
            <a:r>
              <a:rPr lang="en-US" smtClean="0"/>
              <a:t>VAD is used to detect if anyone is speaking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and decode a new audio file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Open windows sound recorder</a:t>
            </a:r>
          </a:p>
          <a:p>
            <a:r>
              <a:rPr lang="en-US" dirty="0" smtClean="0"/>
              <a:t>Record “go forward ten meters”</a:t>
            </a:r>
          </a:p>
          <a:p>
            <a:pPr lvl="1"/>
            <a:r>
              <a:rPr lang="en-US" dirty="0" smtClean="0"/>
              <a:t>Save as myGoForward.wma</a:t>
            </a:r>
          </a:p>
          <a:p>
            <a:pPr lvl="1"/>
            <a:r>
              <a:rPr lang="en-US" dirty="0" smtClean="0"/>
              <a:t>Saves as .wma file</a:t>
            </a:r>
          </a:p>
          <a:p>
            <a:r>
              <a:rPr lang="en-US" dirty="0" smtClean="0"/>
              <a:t>Get wma to wav converted</a:t>
            </a:r>
          </a:p>
          <a:p>
            <a:pPr lvl="1"/>
            <a:r>
              <a:rPr lang="en-US" dirty="0" smtClean="0"/>
              <a:t>Save as c:\pocketsphnix\test\data\myGoForward.wav</a:t>
            </a:r>
          </a:p>
          <a:p>
            <a:pPr lvl="1"/>
            <a:r>
              <a:rPr lang="en-US" dirty="0" smtClean="0"/>
              <a:t>I use 4musics </a:t>
            </a:r>
            <a:r>
              <a:rPr lang="en-US" dirty="0" err="1" smtClean="0"/>
              <a:t>multiformat</a:t>
            </a:r>
            <a:r>
              <a:rPr lang="en-US" dirty="0" smtClean="0"/>
              <a:t> converted. Other converters should work</a:t>
            </a:r>
          </a:p>
          <a:p>
            <a:r>
              <a:rPr lang="en-US" dirty="0" smtClean="0"/>
              <a:t>Change ctlFile.txt to</a:t>
            </a:r>
          </a:p>
          <a:p>
            <a:pPr lvl="1"/>
            <a:r>
              <a:rPr lang="en-US" dirty="0" err="1" smtClean="0"/>
              <a:t>myGoForward</a:t>
            </a:r>
            <a:endParaRPr lang="en-US" dirty="0" smtClean="0"/>
          </a:p>
          <a:p>
            <a:r>
              <a:rPr lang="en-US" dirty="0" smtClean="0"/>
              <a:t>In terminal run</a:t>
            </a:r>
          </a:p>
          <a:p>
            <a:pPr lvl="1"/>
            <a:r>
              <a:rPr lang="en-US" dirty="0" smtClean="0"/>
              <a:t>pocketsphinx_batch.exe -</a:t>
            </a:r>
            <a:r>
              <a:rPr lang="en-US" dirty="0" err="1" smtClean="0"/>
              <a:t>argfile</a:t>
            </a:r>
            <a:r>
              <a:rPr lang="en-US" dirty="0" smtClean="0"/>
              <a:t> argFile.txt -</a:t>
            </a:r>
            <a:r>
              <a:rPr lang="en-US" dirty="0" err="1" smtClean="0"/>
              <a:t>ctl</a:t>
            </a:r>
            <a:r>
              <a:rPr lang="en-US" dirty="0" smtClean="0"/>
              <a:t> ctlFile.txt -</a:t>
            </a:r>
            <a:r>
              <a:rPr lang="en-US" dirty="0" err="1" smtClean="0"/>
              <a:t>cepdir</a:t>
            </a:r>
            <a:r>
              <a:rPr lang="en-US" dirty="0" smtClean="0"/>
              <a:t> </a:t>
            </a:r>
            <a:r>
              <a:rPr lang="en-US" dirty="0" smtClean="0"/>
              <a:t>./ -</a:t>
            </a:r>
            <a:r>
              <a:rPr lang="en-US" dirty="0" err="1" smtClean="0"/>
              <a:t>cepext</a:t>
            </a:r>
            <a:r>
              <a:rPr lang="en-US" dirty="0" smtClean="0"/>
              <a:t> </a:t>
            </a:r>
            <a:r>
              <a:rPr lang="en-US" dirty="0" smtClean="0">
                <a:solidFill>
                  <a:srgbClr val="FF0000"/>
                </a:solidFill>
              </a:rPr>
              <a:t>.wav</a:t>
            </a:r>
            <a:r>
              <a:rPr lang="en-US" dirty="0" smtClean="0"/>
              <a:t> -</a:t>
            </a:r>
            <a:r>
              <a:rPr lang="en-US" dirty="0" err="1" smtClean="0"/>
              <a:t>adcin</a:t>
            </a:r>
            <a:r>
              <a:rPr lang="en-US" dirty="0" smtClean="0"/>
              <a:t> true -</a:t>
            </a:r>
            <a:r>
              <a:rPr lang="en-US" dirty="0" err="1" smtClean="0"/>
              <a:t>hyp</a:t>
            </a:r>
            <a:r>
              <a:rPr lang="en-US" dirty="0" smtClean="0"/>
              <a:t> </a:t>
            </a:r>
            <a:r>
              <a:rPr lang="en-US" dirty="0" smtClean="0">
                <a:solidFill>
                  <a:srgbClr val="FF0000"/>
                </a:solidFill>
              </a:rPr>
              <a:t>out2.txt</a:t>
            </a:r>
          </a:p>
          <a:p>
            <a:r>
              <a:rPr lang="en-US" dirty="0" smtClean="0"/>
              <a:t>Check that out2.txt says go forward ten meters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Make your own acoustic model and language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go over the what is going on later. But first, let’s try the process.</a:t>
            </a:r>
          </a:p>
          <a:p>
            <a:pPr lvl="1"/>
            <a:r>
              <a:rPr lang="en-US" dirty="0" smtClean="0"/>
              <a:t>Alternatively, you can read the about what is going on first and then return to this section</a:t>
            </a:r>
          </a:p>
          <a:p>
            <a:r>
              <a:rPr lang="en-US" dirty="0" smtClean="0"/>
              <a:t>Download data</a:t>
            </a:r>
          </a:p>
          <a:p>
            <a:pPr lvl="1"/>
            <a:r>
              <a:rPr lang="en-US" dirty="0" smtClean="0">
                <a:hlinkClick r:id="rId2"/>
              </a:rPr>
              <a:t>http://www.speech.cs.cmu.edu/databases/an4/index.html</a:t>
            </a:r>
            <a:endParaRPr lang="en-US" dirty="0" smtClean="0"/>
          </a:p>
          <a:p>
            <a:pPr lvl="1"/>
            <a:r>
              <a:rPr lang="en-US" dirty="0" smtClean="0"/>
              <a:t>Get </a:t>
            </a:r>
            <a:r>
              <a:rPr lang="en-US" dirty="0" err="1" smtClean="0"/>
              <a:t>mswav</a:t>
            </a:r>
            <a:r>
              <a:rPr lang="en-US" dirty="0" smtClean="0"/>
              <a:t> version</a:t>
            </a:r>
          </a:p>
          <a:p>
            <a:pPr lvl="1"/>
            <a:r>
              <a:rPr lang="en-US" dirty="0" smtClean="0"/>
              <a:t>Save it to your </a:t>
            </a:r>
            <a:r>
              <a:rPr lang="en-US" dirty="0" err="1" smtClean="0"/>
              <a:t>CMUSphinx</a:t>
            </a:r>
            <a:r>
              <a:rPr lang="en-US" dirty="0" smtClean="0"/>
              <a:t> directory</a:t>
            </a:r>
          </a:p>
          <a:p>
            <a:pPr lvl="1"/>
            <a:r>
              <a:rPr lang="en-US" dirty="0" smtClean="0"/>
              <a:t>Decompress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a:t>
            </a:r>
            <a:endParaRPr lang="en-US"/>
          </a:p>
        </p:txBody>
      </p:sp>
      <p:sp>
        <p:nvSpPr>
          <p:cNvPr id="3" name="Content Placeholder 2"/>
          <p:cNvSpPr>
            <a:spLocks noGrp="1"/>
          </p:cNvSpPr>
          <p:nvPr>
            <p:ph idx="1"/>
          </p:nvPr>
        </p:nvSpPr>
        <p:spPr/>
        <p:txBody>
          <a:bodyPr>
            <a:normAutofit fontScale="70000" lnSpcReduction="20000"/>
          </a:bodyPr>
          <a:lstStyle/>
          <a:p>
            <a:r>
              <a:rPr lang="en-US" dirty="0" smtClean="0"/>
              <a:t>Three types of models are used</a:t>
            </a:r>
          </a:p>
          <a:p>
            <a:r>
              <a:rPr lang="en-US" dirty="0" smtClean="0"/>
              <a:t>acoustic model</a:t>
            </a:r>
          </a:p>
          <a:p>
            <a:pPr lvl="1"/>
            <a:r>
              <a:rPr lang="en-US" dirty="0" smtClean="0"/>
              <a:t>Used to model the sound of a phone</a:t>
            </a:r>
          </a:p>
          <a:p>
            <a:pPr lvl="1"/>
            <a:r>
              <a:rPr lang="en-US" dirty="0" smtClean="0"/>
              <a:t>Typically, this a HMM is used</a:t>
            </a:r>
          </a:p>
          <a:p>
            <a:pPr lvl="1"/>
            <a:r>
              <a:rPr lang="en-US" dirty="0" smtClean="0"/>
              <a:t>Each phone has a HMM</a:t>
            </a:r>
          </a:p>
          <a:p>
            <a:pPr lvl="1"/>
            <a:r>
              <a:rPr lang="en-US" dirty="0" smtClean="0"/>
              <a:t>Mapping from HMMs to phones</a:t>
            </a:r>
          </a:p>
          <a:p>
            <a:pPr lvl="1"/>
            <a:r>
              <a:rPr lang="en-US" dirty="0" smtClean="0"/>
              <a:t>Since the acoustic  model is a HMM, in the CMU Sphinx the HMM is the same as the acoustic model</a:t>
            </a:r>
          </a:p>
          <a:p>
            <a:r>
              <a:rPr lang="en-US" dirty="0" smtClean="0"/>
              <a:t>phonetic dictionary</a:t>
            </a:r>
          </a:p>
          <a:p>
            <a:pPr lvl="1"/>
            <a:r>
              <a:rPr lang="en-US" dirty="0" smtClean="0"/>
              <a:t>Maps phones to words</a:t>
            </a:r>
          </a:p>
          <a:p>
            <a:pPr lvl="1"/>
            <a:r>
              <a:rPr lang="en-US" dirty="0" smtClean="0"/>
              <a:t>In CMU Sphinx, .</a:t>
            </a:r>
            <a:r>
              <a:rPr lang="en-US" dirty="0" err="1" smtClean="0"/>
              <a:t>dic</a:t>
            </a:r>
            <a:r>
              <a:rPr lang="en-US" dirty="0" smtClean="0"/>
              <a:t> files are dictionary files</a:t>
            </a:r>
          </a:p>
          <a:p>
            <a:r>
              <a:rPr lang="en-US" dirty="0" smtClean="0"/>
              <a:t>language model</a:t>
            </a:r>
          </a:p>
          <a:p>
            <a:pPr lvl="1"/>
            <a:r>
              <a:rPr lang="en-US" dirty="0" smtClean="0"/>
              <a:t>Used to determine sequences of words are allowed. For example, “he super run the sally” is not allowed in the language model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US" dirty="0" smtClean="0"/>
              <a:t>Set up </a:t>
            </a:r>
            <a:r>
              <a:rPr lang="en-US" dirty="0" err="1" smtClean="0"/>
              <a:t>config</a:t>
            </a:r>
            <a:r>
              <a:rPr lang="en-US" dirty="0" smtClean="0"/>
              <a:t> file</a:t>
            </a:r>
            <a:endParaRPr lang="en-US" dirty="0"/>
          </a:p>
        </p:txBody>
      </p:sp>
      <p:sp>
        <p:nvSpPr>
          <p:cNvPr id="3" name="Content Placeholder 2"/>
          <p:cNvSpPr>
            <a:spLocks noGrp="1"/>
          </p:cNvSpPr>
          <p:nvPr>
            <p:ph idx="1"/>
          </p:nvPr>
        </p:nvSpPr>
        <p:spPr>
          <a:xfrm>
            <a:off x="457200" y="685800"/>
            <a:ext cx="8229600" cy="5440363"/>
          </a:xfrm>
        </p:spPr>
        <p:txBody>
          <a:bodyPr>
            <a:normAutofit fontScale="55000" lnSpcReduction="20000"/>
          </a:bodyPr>
          <a:lstStyle/>
          <a:p>
            <a:r>
              <a:rPr lang="en-US" dirty="0" smtClean="0"/>
              <a:t>From </a:t>
            </a:r>
            <a:r>
              <a:rPr lang="en-US" dirty="0" err="1" smtClean="0"/>
              <a:t>CMUSphinx</a:t>
            </a:r>
            <a:r>
              <a:rPr lang="en-US" dirty="0" smtClean="0"/>
              <a:t>\</a:t>
            </a:r>
            <a:r>
              <a:rPr lang="en-US" dirty="0" err="1" smtClean="0"/>
              <a:t>SphinxTrain</a:t>
            </a:r>
            <a:r>
              <a:rPr lang="en-US" dirty="0" smtClean="0"/>
              <a:t>\etc</a:t>
            </a:r>
          </a:p>
          <a:p>
            <a:pPr lvl="1"/>
            <a:r>
              <a:rPr lang="en-US" dirty="0" smtClean="0"/>
              <a:t>Copy </a:t>
            </a:r>
          </a:p>
          <a:p>
            <a:pPr lvl="2"/>
            <a:r>
              <a:rPr lang="en-US" dirty="0" err="1" smtClean="0"/>
              <a:t>feat.params</a:t>
            </a:r>
            <a:endParaRPr lang="en-US" dirty="0" smtClean="0"/>
          </a:p>
          <a:p>
            <a:pPr lvl="2"/>
            <a:r>
              <a:rPr lang="en-US" dirty="0" smtClean="0"/>
              <a:t>sphinx_train.cfg</a:t>
            </a:r>
          </a:p>
          <a:p>
            <a:pPr lvl="1"/>
            <a:r>
              <a:rPr lang="en-US" dirty="0" smtClean="0"/>
              <a:t>To </a:t>
            </a:r>
            <a:r>
              <a:rPr lang="en-US" dirty="0" err="1" smtClean="0"/>
              <a:t>CMUSphinx</a:t>
            </a:r>
            <a:r>
              <a:rPr lang="en-US" dirty="0" smtClean="0"/>
              <a:t>\an4\etc</a:t>
            </a:r>
          </a:p>
          <a:p>
            <a:pPr lvl="2"/>
            <a:r>
              <a:rPr lang="en-US" dirty="0" smtClean="0"/>
              <a:t>Sphinc_train.cfg is the main configuration file</a:t>
            </a:r>
          </a:p>
          <a:p>
            <a:r>
              <a:rPr lang="en-US" dirty="0" smtClean="0"/>
              <a:t>Open sphinx_train.cfg in an editor</a:t>
            </a:r>
          </a:p>
          <a:p>
            <a:pPr lvl="1"/>
            <a:r>
              <a:rPr lang="en-US" dirty="0" smtClean="0"/>
              <a:t>Line 6: $CFG_DB_NAME = “an4”;</a:t>
            </a:r>
          </a:p>
          <a:p>
            <a:pPr lvl="1"/>
            <a:r>
              <a:rPr lang="en-US" dirty="0" smtClean="0"/>
              <a:t>Line 7: $CFG_BASE_DIR = "d:\\</a:t>
            </a:r>
            <a:r>
              <a:rPr lang="en-US" dirty="0" err="1" smtClean="0"/>
              <a:t>stephans</a:t>
            </a:r>
            <a:r>
              <a:rPr lang="en-US" dirty="0" smtClean="0"/>
              <a:t>\\</a:t>
            </a:r>
            <a:r>
              <a:rPr lang="en-US" dirty="0" err="1" smtClean="0"/>
              <a:t>CMUSphinx</a:t>
            </a:r>
            <a:r>
              <a:rPr lang="en-US" dirty="0" smtClean="0"/>
              <a:t>\\an4";</a:t>
            </a:r>
          </a:p>
          <a:p>
            <a:pPr lvl="1"/>
            <a:r>
              <a:rPr lang="en-US" dirty="0" smtClean="0"/>
              <a:t>Line 8: $CFG_SPHINXTRAIN_DIR = "d:\\</a:t>
            </a:r>
            <a:r>
              <a:rPr lang="en-US" dirty="0" err="1" smtClean="0"/>
              <a:t>Stephans</a:t>
            </a:r>
            <a:r>
              <a:rPr lang="en-US" dirty="0" smtClean="0"/>
              <a:t>\\</a:t>
            </a:r>
            <a:r>
              <a:rPr lang="en-US" dirty="0" err="1" smtClean="0"/>
              <a:t>CMUSphinx</a:t>
            </a:r>
            <a:r>
              <a:rPr lang="en-US" dirty="0" smtClean="0"/>
              <a:t>\\</a:t>
            </a:r>
            <a:r>
              <a:rPr lang="en-US" dirty="0" err="1" smtClean="0"/>
              <a:t>SphinxTrain</a:t>
            </a:r>
            <a:r>
              <a:rPr lang="en-US" dirty="0" smtClean="0"/>
              <a:t>";</a:t>
            </a:r>
          </a:p>
          <a:p>
            <a:pPr lvl="1"/>
            <a:r>
              <a:rPr lang="en-US" dirty="0" smtClean="0"/>
              <a:t>Line 11: $CFG_BIN_DIR = "d:\\</a:t>
            </a:r>
            <a:r>
              <a:rPr lang="en-US" dirty="0" err="1" smtClean="0"/>
              <a:t>Stephans</a:t>
            </a:r>
            <a:r>
              <a:rPr lang="en-US" dirty="0" smtClean="0"/>
              <a:t>\\</a:t>
            </a:r>
            <a:r>
              <a:rPr lang="en-US" dirty="0" err="1" smtClean="0"/>
              <a:t>CMUSphinx</a:t>
            </a:r>
            <a:r>
              <a:rPr lang="en-US" dirty="0" smtClean="0"/>
              <a:t>\\</a:t>
            </a:r>
            <a:r>
              <a:rPr lang="en-US" dirty="0" err="1" smtClean="0"/>
              <a:t>sphinxbase</a:t>
            </a:r>
            <a:r>
              <a:rPr lang="en-US" dirty="0" smtClean="0"/>
              <a:t>\\bin\\Release";</a:t>
            </a:r>
          </a:p>
          <a:p>
            <a:pPr lvl="1"/>
            <a:r>
              <a:rPr lang="en-US" dirty="0" smtClean="0"/>
              <a:t>Line 13: $CFG_SCRIPT_DIR = "d:\\</a:t>
            </a:r>
            <a:r>
              <a:rPr lang="en-US" dirty="0" err="1" smtClean="0"/>
              <a:t>Stephans</a:t>
            </a:r>
            <a:r>
              <a:rPr lang="en-US" dirty="0" smtClean="0"/>
              <a:t>\\</a:t>
            </a:r>
            <a:r>
              <a:rPr lang="en-US" dirty="0" err="1" smtClean="0"/>
              <a:t>CMUSphinx</a:t>
            </a:r>
            <a:r>
              <a:rPr lang="en-US" dirty="0" smtClean="0"/>
              <a:t>\\</a:t>
            </a:r>
            <a:r>
              <a:rPr lang="en-US" dirty="0" err="1" smtClean="0"/>
              <a:t>SphinxTrain</a:t>
            </a:r>
            <a:r>
              <a:rPr lang="en-US" dirty="0" smtClean="0"/>
              <a:t>\\scripts";</a:t>
            </a:r>
          </a:p>
          <a:p>
            <a:pPr lvl="1"/>
            <a:r>
              <a:rPr lang="en-US" dirty="0" smtClean="0"/>
              <a:t>Check out line 19-21. These say where the wav files are and that we are using </a:t>
            </a:r>
            <a:r>
              <a:rPr lang="en-US" dirty="0" err="1" smtClean="0"/>
              <a:t>mswav</a:t>
            </a:r>
            <a:r>
              <a:rPr lang="en-US" dirty="0" smtClean="0"/>
              <a:t>, which is what we downloaded</a:t>
            </a:r>
          </a:p>
          <a:p>
            <a:pPr lvl="1"/>
            <a:r>
              <a:rPr lang="en-US" dirty="0" smtClean="0"/>
              <a:t>Line 232: $DEC_CFG_DB_NAME = 'an4';</a:t>
            </a:r>
            <a:endParaRPr lang="en-US" b="1" dirty="0" smtClean="0"/>
          </a:p>
          <a:p>
            <a:pPr lvl="1"/>
            <a:r>
              <a:rPr lang="en-US" dirty="0" smtClean="0"/>
              <a:t>Line 233: $DEC_CFG_BASE_DIR = 'd:\\</a:t>
            </a:r>
            <a:r>
              <a:rPr lang="en-US" dirty="0" err="1" smtClean="0"/>
              <a:t>Stephans</a:t>
            </a:r>
            <a:r>
              <a:rPr lang="en-US" dirty="0" smtClean="0"/>
              <a:t>\\</a:t>
            </a:r>
            <a:r>
              <a:rPr lang="en-US" dirty="0" err="1" smtClean="0"/>
              <a:t>CMUSphinx</a:t>
            </a:r>
            <a:r>
              <a:rPr lang="en-US" dirty="0" smtClean="0"/>
              <a:t>\\an4';</a:t>
            </a:r>
          </a:p>
          <a:p>
            <a:pPr lvl="1"/>
            <a:r>
              <a:rPr lang="en-US" dirty="0" smtClean="0"/>
              <a:t>Line 234 does not seem to matter</a:t>
            </a:r>
          </a:p>
          <a:p>
            <a:pPr lvl="1"/>
            <a:r>
              <a:rPr lang="en-US" dirty="0" smtClean="0"/>
              <a:t>Line 239: $DEC_CFG_BIN_DIR = "d:\\</a:t>
            </a:r>
            <a:r>
              <a:rPr lang="en-US" dirty="0" err="1" smtClean="0"/>
              <a:t>Stephans</a:t>
            </a:r>
            <a:r>
              <a:rPr lang="en-US" dirty="0" smtClean="0"/>
              <a:t>\\</a:t>
            </a:r>
            <a:r>
              <a:rPr lang="en-US" dirty="0" err="1" smtClean="0"/>
              <a:t>CMUSphinx</a:t>
            </a:r>
            <a:r>
              <a:rPr lang="en-US" dirty="0" smtClean="0"/>
              <a:t>\\</a:t>
            </a:r>
            <a:r>
              <a:rPr lang="en-US" dirty="0" err="1" smtClean="0"/>
              <a:t>pocketsphinx</a:t>
            </a:r>
            <a:r>
              <a:rPr lang="en-US" dirty="0" smtClean="0"/>
              <a:t>\\</a:t>
            </a:r>
            <a:r>
              <a:rPr lang="en-US" dirty="0" smtClean="0"/>
              <a:t>bin\\</a:t>
            </a:r>
            <a:r>
              <a:rPr lang="en-US" dirty="0" smtClean="0"/>
              <a:t>Release";</a:t>
            </a:r>
          </a:p>
          <a:p>
            <a:pPr lvl="1"/>
            <a:r>
              <a:rPr lang="en-US" dirty="0" smtClean="0"/>
              <a:t>Save sphinx_train.cfg</a:t>
            </a:r>
          </a:p>
          <a:p>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changes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copy sphinxbase.dll from </a:t>
            </a:r>
          </a:p>
          <a:p>
            <a:pPr lvl="1"/>
            <a:r>
              <a:rPr lang="en-US" dirty="0" err="1" smtClean="0"/>
              <a:t>CMUSphinx</a:t>
            </a:r>
            <a:r>
              <a:rPr lang="en-US" dirty="0" smtClean="0"/>
              <a:t>\</a:t>
            </a:r>
            <a:r>
              <a:rPr lang="en-US" dirty="0" err="1" smtClean="0"/>
              <a:t>sphinxbase</a:t>
            </a:r>
            <a:r>
              <a:rPr lang="en-US" dirty="0" smtClean="0"/>
              <a:t>\bin\Release </a:t>
            </a:r>
          </a:p>
          <a:p>
            <a:pPr lvl="1"/>
            <a:r>
              <a:rPr lang="en-US" dirty="0" smtClean="0"/>
              <a:t>To</a:t>
            </a:r>
          </a:p>
          <a:p>
            <a:pPr lvl="1"/>
            <a:r>
              <a:rPr lang="en-US" dirty="0" err="1" smtClean="0"/>
              <a:t>CMUSphinx</a:t>
            </a:r>
            <a:r>
              <a:rPr lang="en-US" dirty="0" smtClean="0"/>
              <a:t>\</a:t>
            </a:r>
            <a:r>
              <a:rPr lang="en-US" dirty="0" err="1" smtClean="0"/>
              <a:t>SphinxTrain</a:t>
            </a:r>
            <a:r>
              <a:rPr lang="en-US" dirty="0" smtClean="0"/>
              <a:t>\bin\Release</a:t>
            </a:r>
          </a:p>
          <a:p>
            <a:r>
              <a:rPr lang="en-US" dirty="0" smtClean="0"/>
              <a:t>In </a:t>
            </a:r>
            <a:r>
              <a:rPr lang="en-US" dirty="0" err="1" smtClean="0"/>
              <a:t>CMUSphinx</a:t>
            </a:r>
            <a:r>
              <a:rPr lang="en-US" dirty="0" smtClean="0"/>
              <a:t>\an4\etc directory, copy or rename </a:t>
            </a:r>
          </a:p>
          <a:p>
            <a:pPr lvl="1"/>
            <a:r>
              <a:rPr lang="en-US" dirty="0" smtClean="0"/>
              <a:t>an4.ug.lm.DMP to an4.lm.DMP</a:t>
            </a:r>
          </a:p>
          <a:p>
            <a:r>
              <a:rPr lang="en-US" dirty="0" smtClean="0"/>
              <a:t>Open </a:t>
            </a:r>
            <a:r>
              <a:rPr lang="en-US" dirty="0" err="1" smtClean="0"/>
              <a:t>CMUSphinx</a:t>
            </a:r>
            <a:r>
              <a:rPr lang="en-US" dirty="0" smtClean="0"/>
              <a:t>\</a:t>
            </a:r>
            <a:r>
              <a:rPr lang="en-US" dirty="0" err="1" smtClean="0"/>
              <a:t>SphinxTrain</a:t>
            </a:r>
            <a:r>
              <a:rPr lang="en-US" dirty="0" smtClean="0"/>
              <a:t>\scripts\</a:t>
            </a:r>
            <a:r>
              <a:rPr lang="en-US" dirty="0" err="1" smtClean="0"/>
              <a:t>sphinxtrain.in</a:t>
            </a:r>
            <a:r>
              <a:rPr lang="en-US" dirty="0" smtClean="0"/>
              <a:t> in an editor</a:t>
            </a:r>
          </a:p>
          <a:p>
            <a:pPr lvl="1"/>
            <a:r>
              <a:rPr lang="en-US" dirty="0" smtClean="0"/>
              <a:t>Line 3: </a:t>
            </a:r>
            <a:r>
              <a:rPr lang="en-US" dirty="0" err="1" smtClean="0"/>
              <a:t>sphinxpath</a:t>
            </a:r>
            <a:r>
              <a:rPr lang="en-US" dirty="0" smtClean="0"/>
              <a:t>="d:\\</a:t>
            </a:r>
            <a:r>
              <a:rPr lang="en-US" dirty="0" err="1" smtClean="0"/>
              <a:t>Stephans</a:t>
            </a:r>
            <a:r>
              <a:rPr lang="en-US" dirty="0" smtClean="0"/>
              <a:t>\\</a:t>
            </a:r>
            <a:r>
              <a:rPr lang="en-US" dirty="0" err="1" smtClean="0"/>
              <a:t>CMUSphinx</a:t>
            </a:r>
            <a:r>
              <a:rPr lang="en-US" dirty="0" smtClean="0"/>
              <a:t>“</a:t>
            </a:r>
          </a:p>
          <a:p>
            <a:pPr lvl="1"/>
            <a:r>
              <a:rPr lang="en-US" dirty="0" smtClean="0"/>
              <a:t>In many places is /lib/</a:t>
            </a:r>
            <a:r>
              <a:rPr lang="en-US" dirty="0" err="1" smtClean="0"/>
              <a:t>sphinxtrain</a:t>
            </a:r>
            <a:r>
              <a:rPr lang="en-US" dirty="0" smtClean="0"/>
              <a:t>. Change this to /</a:t>
            </a:r>
            <a:r>
              <a:rPr lang="en-US" dirty="0" err="1" smtClean="0"/>
              <a:t>SphinxTrain</a:t>
            </a:r>
            <a:endParaRPr lang="en-US" dirty="0" smtClean="0"/>
          </a:p>
          <a:p>
            <a:r>
              <a:rPr lang="en-US" dirty="0" smtClean="0"/>
              <a:t>Copy files</a:t>
            </a:r>
          </a:p>
          <a:p>
            <a:pPr lvl="1"/>
            <a:r>
              <a:rPr lang="en-US" dirty="0" smtClean="0"/>
              <a:t>From </a:t>
            </a:r>
            <a:r>
              <a:rPr lang="en-US" dirty="0" err="1" smtClean="0"/>
              <a:t>CMUSphinx</a:t>
            </a:r>
            <a:r>
              <a:rPr lang="en-US" dirty="0" smtClean="0"/>
              <a:t>\</a:t>
            </a:r>
            <a:r>
              <a:rPr lang="en-US" dirty="0" err="1" smtClean="0"/>
              <a:t>pocketsphinx</a:t>
            </a:r>
            <a:r>
              <a:rPr lang="en-US" dirty="0" smtClean="0"/>
              <a:t>\bin\Release, copy </a:t>
            </a:r>
          </a:p>
          <a:p>
            <a:pPr lvl="2"/>
            <a:r>
              <a:rPr lang="en-US" dirty="0" smtClean="0"/>
              <a:t>pocketspinx_batch.exe and pocketsphinx.dll to </a:t>
            </a:r>
            <a:r>
              <a:rPr lang="en-US" dirty="0" err="1" smtClean="0"/>
              <a:t>CMUSphinx</a:t>
            </a:r>
            <a:r>
              <a:rPr lang="en-US" dirty="0" smtClean="0"/>
              <a:t>\</a:t>
            </a:r>
            <a:r>
              <a:rPr lang="en-US" dirty="0" err="1" smtClean="0"/>
              <a:t>SphinxTrain</a:t>
            </a:r>
            <a:r>
              <a:rPr lang="en-US" dirty="0" smtClean="0"/>
              <a:t>/bin/Release</a:t>
            </a:r>
          </a:p>
          <a:p>
            <a:pPr lvl="3"/>
            <a:r>
              <a:rPr lang="en-US" dirty="0" smtClean="0"/>
              <a:t>Try skipping this and setting line 243 of .</a:t>
            </a:r>
            <a:r>
              <a:rPr lang="en-US" dirty="0" err="1" smtClean="0"/>
              <a:t>cfg</a:t>
            </a:r>
            <a:endParaRPr lang="en-US" dirty="0" smtClean="0"/>
          </a:p>
          <a:p>
            <a:pPr lvl="2"/>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a:t>
            </a:r>
            <a:endParaRPr lang="en-US" dirty="0"/>
          </a:p>
        </p:txBody>
      </p:sp>
      <p:sp>
        <p:nvSpPr>
          <p:cNvPr id="3" name="Content Placeholder 2"/>
          <p:cNvSpPr>
            <a:spLocks noGrp="1"/>
          </p:cNvSpPr>
          <p:nvPr>
            <p:ph idx="1"/>
          </p:nvPr>
        </p:nvSpPr>
        <p:spPr/>
        <p:txBody>
          <a:bodyPr/>
          <a:lstStyle/>
          <a:p>
            <a:r>
              <a:rPr lang="en-US" dirty="0" smtClean="0"/>
              <a:t>Open a </a:t>
            </a:r>
            <a:r>
              <a:rPr lang="en-US" dirty="0" err="1" smtClean="0"/>
              <a:t>cmd</a:t>
            </a:r>
            <a:r>
              <a:rPr lang="en-US" dirty="0" smtClean="0"/>
              <a:t> prompt</a:t>
            </a:r>
          </a:p>
          <a:p>
            <a:pPr lvl="1"/>
            <a:r>
              <a:rPr lang="en-US" dirty="0" smtClean="0"/>
              <a:t>Type path and make sure that the directory to</a:t>
            </a:r>
          </a:p>
          <a:p>
            <a:pPr lvl="2"/>
            <a:r>
              <a:rPr lang="en-US" dirty="0" smtClean="0"/>
              <a:t>python is there </a:t>
            </a:r>
          </a:p>
          <a:p>
            <a:pPr lvl="2"/>
            <a:r>
              <a:rPr lang="en-US" dirty="0" err="1" smtClean="0"/>
              <a:t>SphinxTrain</a:t>
            </a:r>
            <a:r>
              <a:rPr lang="en-US" dirty="0" smtClean="0"/>
              <a:t>\bin\Release is </a:t>
            </a:r>
            <a:r>
              <a:rPr lang="en-US" dirty="0" smtClean="0"/>
              <a:t>there</a:t>
            </a:r>
          </a:p>
          <a:p>
            <a:pPr lvl="1"/>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18105</TotalTime>
  <Words>3368</Words>
  <Application>Microsoft Office PowerPoint</Application>
  <PresentationFormat>On-screen Show (4:3)</PresentationFormat>
  <Paragraphs>441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CMUSphinx and pocketSphinx</vt:lpstr>
      <vt:lpstr>Windows install</vt:lpstr>
      <vt:lpstr>Running pocketsphnix</vt:lpstr>
      <vt:lpstr>Make and decode a new audio file</vt:lpstr>
      <vt:lpstr>Make your own acoustic model and language</vt:lpstr>
      <vt:lpstr>models</vt:lpstr>
      <vt:lpstr>Set up config file</vt:lpstr>
      <vt:lpstr>Other changes</vt:lpstr>
      <vt:lpstr>check</vt:lpstr>
      <vt:lpstr>Run training</vt:lpstr>
      <vt:lpstr>Check log</vt:lpstr>
      <vt:lpstr>Test with your own voice sample</vt:lpstr>
      <vt:lpstr>test</vt:lpstr>
      <vt:lpstr>background</vt:lpstr>
      <vt:lpstr>models</vt:lpstr>
      <vt:lpstr>Running with other models</vt:lpstr>
      <vt:lpstr>Building Your Own Acoustic Model and Language Model</vt:lpstr>
      <vt:lpstr>example</vt:lpstr>
      <vt:lpstr>Acoustic model</vt:lpstr>
      <vt:lpstr>Transcriptions</vt:lpstr>
      <vt:lpstr>Training</vt:lpstr>
      <vt:lpstr>Slide 22</vt:lpstr>
      <vt:lpstr>Language model</vt:lpstr>
      <vt:lpstr>ARPA format</vt:lpstr>
      <vt:lpstr>Running pocketsphinx on android</vt:lpstr>
      <vt:lpstr>On phone</vt:lpstr>
      <vt:lpstr>In eclipse</vt:lpstr>
      <vt:lpstr>Windows install</vt:lpstr>
      <vt:lpstr>Slide 29</vt:lpstr>
      <vt:lpstr>Slide 30</vt:lpstr>
      <vt:lpstr>Voice activity detection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pocketSphinx</dc:title>
  <dc:creator>bohacek</dc:creator>
  <cp:lastModifiedBy>bohacek</cp:lastModifiedBy>
  <cp:revision>35</cp:revision>
  <dcterms:created xsi:type="dcterms:W3CDTF">2012-04-08T02:04:58Z</dcterms:created>
  <dcterms:modified xsi:type="dcterms:W3CDTF">2012-04-25T22:25:30Z</dcterms:modified>
</cp:coreProperties>
</file>