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nton" charset="1" panose="00000500000000000000"/>
      <p:regular r:id="rId22"/>
    </p:embeddedFont>
    <p:embeddedFont>
      <p:font typeface="TT Chocolates Bold" charset="1" panose="02000803020000020003"/>
      <p:regular r:id="rId23"/>
    </p:embeddedFont>
    <p:embeddedFont>
      <p:font typeface="TT Chocolates Ultra-Bold" charset="1" panose="02000903040000020003"/>
      <p:regular r:id="rId24"/>
    </p:embeddedFont>
    <p:embeddedFont>
      <p:font typeface="TT Chocolates" charset="1" panose="02000503020000020003"/>
      <p:regular r:id="rId25"/>
    </p:embeddedFont>
    <p:embeddedFont>
      <p:font typeface="Questrial" charset="1" panose="02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2456" y="1028700"/>
            <a:ext cx="379490" cy="379490"/>
          </a:xfrm>
          <a:custGeom>
            <a:avLst/>
            <a:gdLst/>
            <a:ahLst/>
            <a:cxnLst/>
            <a:rect r="r" b="b" t="t" l="l"/>
            <a:pathLst>
              <a:path h="379490" w="379490">
                <a:moveTo>
                  <a:pt x="0" y="0"/>
                </a:moveTo>
                <a:lnTo>
                  <a:pt x="379491" y="0"/>
                </a:lnTo>
                <a:lnTo>
                  <a:pt x="379491" y="379490"/>
                </a:lnTo>
                <a:lnTo>
                  <a:pt x="0" y="379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631671"/>
            <a:ext cx="7705737" cy="699013"/>
            <a:chOff x="0" y="0"/>
            <a:chExt cx="2168051" cy="1966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8051" cy="196671"/>
            </a:xfrm>
            <a:custGeom>
              <a:avLst/>
              <a:gdLst/>
              <a:ahLst/>
              <a:cxnLst/>
              <a:rect r="r" b="b" t="t" l="l"/>
              <a:pathLst>
                <a:path h="196671" w="2168051">
                  <a:moveTo>
                    <a:pt x="0" y="0"/>
                  </a:moveTo>
                  <a:lnTo>
                    <a:pt x="2168051" y="0"/>
                  </a:lnTo>
                  <a:lnTo>
                    <a:pt x="2168051" y="196671"/>
                  </a:lnTo>
                  <a:lnTo>
                    <a:pt x="0" y="196671"/>
                  </a:lnTo>
                  <a:close/>
                </a:path>
              </a:pathLst>
            </a:custGeom>
            <a:solidFill>
              <a:srgbClr val="F8F5FF"/>
            </a:solidFill>
            <a:ln w="9525" cap="sq">
              <a:solidFill>
                <a:srgbClr val="231076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168051" cy="215721"/>
            </a:xfrm>
            <a:prstGeom prst="rect">
              <a:avLst/>
            </a:prstGeom>
          </p:spPr>
          <p:txBody>
            <a:bodyPr anchor="ctr" rtlCol="false" tIns="34560" lIns="34560" bIns="34560" rIns="34560"/>
            <a:lstStyle/>
            <a:p>
              <a:pPr algn="ctr">
                <a:lnSpc>
                  <a:spcPts val="11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867787" y="-1775450"/>
            <a:ext cx="9075579" cy="12365054"/>
          </a:xfrm>
          <a:custGeom>
            <a:avLst/>
            <a:gdLst/>
            <a:ahLst/>
            <a:cxnLst/>
            <a:rect r="r" b="b" t="t" l="l"/>
            <a:pathLst>
              <a:path h="12365054" w="9075579">
                <a:moveTo>
                  <a:pt x="0" y="0"/>
                </a:moveTo>
                <a:lnTo>
                  <a:pt x="9075579" y="0"/>
                </a:lnTo>
                <a:lnTo>
                  <a:pt x="9075579" y="12365054"/>
                </a:lnTo>
                <a:lnTo>
                  <a:pt x="0" y="1236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269435"/>
            <a:ext cx="10102369" cy="2447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376"/>
              </a:lnSpc>
            </a:pPr>
            <a:r>
              <a:rPr lang="en-US" sz="18376" spc="202">
                <a:solidFill>
                  <a:srgbClr val="231076"/>
                </a:solidFill>
                <a:latin typeface="Anton"/>
                <a:ea typeface="Anton"/>
                <a:cs typeface="Anton"/>
                <a:sym typeface="Anton"/>
              </a:rPr>
              <a:t>PROJECT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8696935"/>
            <a:ext cx="5051185" cy="1387998"/>
            <a:chOff x="0" y="0"/>
            <a:chExt cx="1330353" cy="3655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0353" cy="365563"/>
            </a:xfrm>
            <a:custGeom>
              <a:avLst/>
              <a:gdLst/>
              <a:ahLst/>
              <a:cxnLst/>
              <a:rect r="r" b="b" t="t" l="l"/>
              <a:pathLst>
                <a:path h="365563" w="1330353">
                  <a:moveTo>
                    <a:pt x="0" y="0"/>
                  </a:moveTo>
                  <a:lnTo>
                    <a:pt x="1330353" y="0"/>
                  </a:lnTo>
                  <a:lnTo>
                    <a:pt x="1330353" y="365563"/>
                  </a:lnTo>
                  <a:lnTo>
                    <a:pt x="0" y="365563"/>
                  </a:lnTo>
                  <a:close/>
                </a:path>
              </a:pathLst>
            </a:custGeom>
            <a:solidFill>
              <a:srgbClr val="23107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330353" cy="365563"/>
            </a:xfrm>
            <a:prstGeom prst="rect">
              <a:avLst/>
            </a:prstGeom>
          </p:spPr>
          <p:txBody>
            <a:bodyPr anchor="ctr" rtlCol="false" tIns="165100" lIns="165100" bIns="165100" rIns="165100"/>
            <a:lstStyle/>
            <a:p>
              <a:pPr algn="ctr">
                <a:lnSpc>
                  <a:spcPts val="3303"/>
                </a:lnSpc>
              </a:pPr>
              <a:r>
                <a:rPr lang="en-US" b="true" sz="2799">
                  <a:solidFill>
                    <a:srgbClr val="FFFFFF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Presented by Bassem Gamal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52763" y="1058855"/>
            <a:ext cx="4789171" cy="329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95"/>
              </a:lnSpc>
            </a:pPr>
            <a:r>
              <a:rPr lang="en-US" b="true" sz="2199">
                <a:solidFill>
                  <a:srgbClr val="231076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LARANA COMPANY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8386" y="3108716"/>
            <a:ext cx="8972201" cy="931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41"/>
              </a:lnSpc>
            </a:pPr>
            <a:r>
              <a:rPr lang="en-US" b="true" sz="7041">
                <a:solidFill>
                  <a:srgbClr val="231076"/>
                </a:solidFill>
                <a:latin typeface="TT Chocolates Ultra-Bold"/>
                <a:ea typeface="TT Chocolates Ultra-Bold"/>
                <a:cs typeface="TT Chocolates Ultra-Bold"/>
                <a:sym typeface="TT Chocolates Ultra-Bold"/>
              </a:rPr>
              <a:t>SCIENCE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2224" y="6709715"/>
            <a:ext cx="738028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86"/>
              </a:lnSpc>
            </a:pPr>
            <a:r>
              <a:rPr lang="en-US" sz="3572">
                <a:solidFill>
                  <a:srgbClr val="231076"/>
                </a:solidFill>
                <a:latin typeface="TT Chocolates"/>
                <a:ea typeface="TT Chocolates"/>
                <a:cs typeface="TT Chocolates"/>
                <a:sym typeface="TT Chocolates"/>
              </a:rPr>
              <a:t>Department of EDA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06933" y="1066950"/>
            <a:ext cx="2752367" cy="329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595"/>
              </a:lnSpc>
            </a:pPr>
            <a:r>
              <a:rPr lang="en-US" b="true" sz="2199">
                <a:solidFill>
                  <a:srgbClr val="231076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JULY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61462" y="1483911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15787" y="5316055"/>
            <a:ext cx="7128342" cy="4761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What is the distribution of the average price for hotel bookings?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The average price follows a right-skewed distribution, with most prices clustered between 80 and 130.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Very few bookings have an average price above 250.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The curve shows a peak near 90, suggesting it's the most frequent price range.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2274" y="4752346"/>
            <a:ext cx="7820698" cy="4975919"/>
          </a:xfrm>
          <a:custGeom>
            <a:avLst/>
            <a:gdLst/>
            <a:ahLst/>
            <a:cxnLst/>
            <a:rect r="r" b="b" t="t" l="l"/>
            <a:pathLst>
              <a:path h="4975919" w="7820698">
                <a:moveTo>
                  <a:pt x="0" y="0"/>
                </a:moveTo>
                <a:lnTo>
                  <a:pt x="7820698" y="0"/>
                </a:lnTo>
                <a:lnTo>
                  <a:pt x="7820698" y="4975919"/>
                </a:lnTo>
                <a:lnTo>
                  <a:pt x="0" y="4975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64107" y="1241082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31453" y="4810793"/>
            <a:ext cx="7828321" cy="423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The line chart visualizes the total number of hotel bookings per month from 2015 to 2018.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Sharp increase started around mid-2017, peaking in late 2018.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Booking volume rose from nearly 0 to over 3000+ per month.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Seasonal fluctuations are visible, likely influenced by holidays and travel seasons.</a:t>
            </a:r>
          </a:p>
          <a:p>
            <a:pPr algn="l">
              <a:lnSpc>
                <a:spcPts val="375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877468"/>
            <a:ext cx="7802253" cy="3862115"/>
          </a:xfrm>
          <a:custGeom>
            <a:avLst/>
            <a:gdLst/>
            <a:ahLst/>
            <a:cxnLst/>
            <a:rect r="r" b="b" t="t" l="l"/>
            <a:pathLst>
              <a:path h="3862115" w="7802253">
                <a:moveTo>
                  <a:pt x="0" y="0"/>
                </a:moveTo>
                <a:lnTo>
                  <a:pt x="7802253" y="0"/>
                </a:lnTo>
                <a:lnTo>
                  <a:pt x="7802253" y="3862116"/>
                </a:lnTo>
                <a:lnTo>
                  <a:pt x="0" y="38621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37974" y="512598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44474" y="3497447"/>
            <a:ext cx="8452860" cy="611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Total Rows: 36,285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Columns: 18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No missing values (great!)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Categorical Columns: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Booking_ID, type of meal, room type, market segment type, date of reservation, booking status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Date Column: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date of reservation (currently object, needs conversion)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Encoded Columns: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booking_status_encoded already exists — likely 0/1 for Canceled/Not_Canceled</a:t>
            </a:r>
          </a:p>
          <a:p>
            <a:pPr algn="l">
              <a:lnSpc>
                <a:spcPts val="375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3109" y="2573252"/>
            <a:ext cx="6795450" cy="7377917"/>
          </a:xfrm>
          <a:custGeom>
            <a:avLst/>
            <a:gdLst/>
            <a:ahLst/>
            <a:cxnLst/>
            <a:rect r="r" b="b" t="t" l="l"/>
            <a:pathLst>
              <a:path h="7377917" w="6795450">
                <a:moveTo>
                  <a:pt x="0" y="0"/>
                </a:moveTo>
                <a:lnTo>
                  <a:pt x="6795450" y="0"/>
                </a:lnTo>
                <a:lnTo>
                  <a:pt x="6795450" y="7377917"/>
                </a:lnTo>
                <a:lnTo>
                  <a:pt x="0" y="73779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0526" y="76200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579" y="3787500"/>
            <a:ext cx="20096911" cy="5174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</a:p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Convert categorical (non-numeric) values into numerical format for machine learning algorithms.</a:t>
            </a:r>
          </a:p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 Columns Encoded:</a:t>
            </a:r>
          </a:p>
          <a:p>
            <a:pPr algn="l" marL="578520" indent="-289260" lvl="1">
              <a:lnSpc>
                <a:spcPts val="3751"/>
              </a:lnSpc>
              <a:buAutoNum type="arabicPeriod" startAt="1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market segment type</a:t>
            </a:r>
          </a:p>
          <a:p>
            <a:pPr algn="l" marL="578520" indent="-289260" lvl="1">
              <a:lnSpc>
                <a:spcPts val="3751"/>
              </a:lnSpc>
              <a:buAutoNum type="arabicPeriod" startAt="1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 Transformed from categories to numerical labels:</a:t>
            </a:r>
          </a:p>
          <a:p>
            <a:pPr algn="l" marL="1157040" indent="-385680" lvl="2">
              <a:lnSpc>
                <a:spcPts val="3751"/>
              </a:lnSpc>
              <a:buFont typeface="Arial"/>
              <a:buChar char="⚬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'Offline' → 0</a:t>
            </a:r>
          </a:p>
          <a:p>
            <a:pPr algn="l" marL="1157040" indent="-385680" lvl="2">
              <a:lnSpc>
                <a:spcPts val="3751"/>
              </a:lnSpc>
              <a:buFont typeface="Arial"/>
              <a:buChar char="⚬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'Online' → 1</a:t>
            </a:r>
          </a:p>
          <a:p>
            <a:pPr algn="l" marL="1157040" indent="-385680" lvl="2">
              <a:lnSpc>
                <a:spcPts val="3751"/>
              </a:lnSpc>
              <a:buFont typeface="Arial"/>
              <a:buChar char="⚬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'Corporate' → 2</a:t>
            </a:r>
          </a:p>
          <a:p>
            <a:pPr algn="l" marL="1157040" indent="-385680" lvl="2">
              <a:lnSpc>
                <a:spcPts val="3751"/>
              </a:lnSpc>
              <a:buFont typeface="Arial"/>
              <a:buChar char="⚬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'Aviation' → 3</a:t>
            </a:r>
          </a:p>
          <a:p>
            <a:pPr algn="l" marL="1157040" indent="-385680" lvl="2">
              <a:lnSpc>
                <a:spcPts val="3751"/>
              </a:lnSpc>
              <a:buFont typeface="Arial"/>
              <a:buChar char="⚬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'Complementary' → 4</a:t>
            </a:r>
          </a:p>
          <a:p>
            <a:pPr algn="l">
              <a:lnSpc>
                <a:spcPts val="375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09005" y="247694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84658" y="3928791"/>
            <a:ext cx="7128342" cy="5174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booking status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 Transformed for binary classification:</a:t>
            </a:r>
          </a:p>
          <a:p>
            <a:pPr algn="l" marL="1157040" indent="-385680" lvl="2">
              <a:lnSpc>
                <a:spcPts val="3751"/>
              </a:lnSpc>
              <a:buFont typeface="Arial"/>
              <a:buChar char="⚬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'Canceled' → 1</a:t>
            </a:r>
          </a:p>
          <a:p>
            <a:pPr algn="l" marL="1157040" indent="-385680" lvl="2">
              <a:lnSpc>
                <a:spcPts val="3751"/>
              </a:lnSpc>
              <a:buFont typeface="Arial"/>
              <a:buChar char="⚬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'Not_Canceled' → 0</a:t>
            </a:r>
          </a:p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 Why Encoding?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Machine learning models work with numbers, not strings.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Improves model accuracy by giving meaningful representation to categorical data.</a:t>
            </a:r>
          </a:p>
          <a:p>
            <a:pPr algn="l">
              <a:lnSpc>
                <a:spcPts val="375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52296" y="3886289"/>
            <a:ext cx="1997037" cy="5217484"/>
          </a:xfrm>
          <a:custGeom>
            <a:avLst/>
            <a:gdLst/>
            <a:ahLst/>
            <a:cxnLst/>
            <a:rect r="r" b="b" t="t" l="l"/>
            <a:pathLst>
              <a:path h="5217484" w="1997037">
                <a:moveTo>
                  <a:pt x="0" y="0"/>
                </a:moveTo>
                <a:lnTo>
                  <a:pt x="1997037" y="0"/>
                </a:lnTo>
                <a:lnTo>
                  <a:pt x="1997037" y="5217484"/>
                </a:lnTo>
                <a:lnTo>
                  <a:pt x="0" y="5217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93165" y="3886289"/>
            <a:ext cx="2051205" cy="5502218"/>
          </a:xfrm>
          <a:custGeom>
            <a:avLst/>
            <a:gdLst/>
            <a:ahLst/>
            <a:cxnLst/>
            <a:rect r="r" b="b" t="t" l="l"/>
            <a:pathLst>
              <a:path h="5502218" w="2051205">
                <a:moveTo>
                  <a:pt x="0" y="0"/>
                </a:moveTo>
                <a:lnTo>
                  <a:pt x="2051205" y="0"/>
                </a:lnTo>
                <a:lnTo>
                  <a:pt x="2051205" y="5502217"/>
                </a:lnTo>
                <a:lnTo>
                  <a:pt x="0" y="55022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1453" y="2013718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96357" y="5112018"/>
            <a:ext cx="7128342" cy="5174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 What Was Cleaned?</a:t>
            </a:r>
          </a:p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Invalid Dates in date of reservation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Problem: Some entries had incorrect dates (e.g., 2018-2-29, which is not a valid date).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Solution: Converted the column using pd.to_datetime() with errors='coerce' to handle invalid entries.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Changed date of reservation from text to datetime format to support time-based analysis:</a:t>
            </a:r>
          </a:p>
          <a:p>
            <a:pPr algn="l">
              <a:lnSpc>
                <a:spcPts val="375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92839" y="4545011"/>
            <a:ext cx="2417880" cy="5214681"/>
          </a:xfrm>
          <a:custGeom>
            <a:avLst/>
            <a:gdLst/>
            <a:ahLst/>
            <a:cxnLst/>
            <a:rect r="r" b="b" t="t" l="l"/>
            <a:pathLst>
              <a:path h="5214681" w="2417880">
                <a:moveTo>
                  <a:pt x="0" y="0"/>
                </a:moveTo>
                <a:lnTo>
                  <a:pt x="2417880" y="0"/>
                </a:lnTo>
                <a:lnTo>
                  <a:pt x="2417880" y="5214681"/>
                </a:lnTo>
                <a:lnTo>
                  <a:pt x="0" y="5214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49966" y="909953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3989" y="6647785"/>
            <a:ext cx="15591794" cy="3352236"/>
          </a:xfrm>
          <a:custGeom>
            <a:avLst/>
            <a:gdLst/>
            <a:ahLst/>
            <a:cxnLst/>
            <a:rect r="r" b="b" t="t" l="l"/>
            <a:pathLst>
              <a:path h="3352236" w="15591794">
                <a:moveTo>
                  <a:pt x="0" y="0"/>
                </a:moveTo>
                <a:lnTo>
                  <a:pt x="15591795" y="0"/>
                </a:lnTo>
                <a:lnTo>
                  <a:pt x="15591795" y="3352236"/>
                </a:lnTo>
                <a:lnTo>
                  <a:pt x="0" y="3352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9009" y="4045969"/>
            <a:ext cx="10174732" cy="235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Dropped Non-Useful Column – Booking_ID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Booking_ID is unique for each record and doesn't help in modeling or analysis.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remove duplicate feature </a:t>
            </a:r>
          </a:p>
          <a:p>
            <a:pPr algn="l">
              <a:lnSpc>
                <a:spcPts val="3751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20988" y="777501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4945" y="3758221"/>
            <a:ext cx="13917485" cy="2867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3"/>
              </a:lnSpc>
            </a:pPr>
            <a:r>
              <a:rPr lang="en-US" sz="3273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This dataset contains hotel booking records, including guest details, booking preferences, pricing, and final booking status (canceled or not). Each row represents a unique booking with features such as number of guests, nights stayed, meal plan, booking source, price, and special requests.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4578" y="6560098"/>
            <a:ext cx="17853422" cy="3726902"/>
          </a:xfrm>
          <a:custGeom>
            <a:avLst/>
            <a:gdLst/>
            <a:ahLst/>
            <a:cxnLst/>
            <a:rect r="r" b="b" t="t" l="l"/>
            <a:pathLst>
              <a:path h="3726902" w="17853422">
                <a:moveTo>
                  <a:pt x="0" y="0"/>
                </a:moveTo>
                <a:lnTo>
                  <a:pt x="17853422" y="0"/>
                </a:lnTo>
                <a:lnTo>
                  <a:pt x="17853422" y="3726902"/>
                </a:lnTo>
                <a:lnTo>
                  <a:pt x="0" y="3726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1453" y="2013718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50906" y="4808336"/>
            <a:ext cx="7128342" cy="444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31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What is the distribution of booking status?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67.2% of bookings were not canceled.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32.8% of bookings were canceled.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Insight: Cancellations represent a significant portion of total bookings, highlighting a need to understand their causes.</a:t>
            </a:r>
          </a:p>
          <a:p>
            <a:pPr algn="l">
              <a:lnSpc>
                <a:spcPts val="375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4019" y="2567617"/>
            <a:ext cx="6585382" cy="5087179"/>
          </a:xfrm>
          <a:custGeom>
            <a:avLst/>
            <a:gdLst/>
            <a:ahLst/>
            <a:cxnLst/>
            <a:rect r="r" b="b" t="t" l="l"/>
            <a:pathLst>
              <a:path h="5087179" w="6585382">
                <a:moveTo>
                  <a:pt x="0" y="0"/>
                </a:moveTo>
                <a:lnTo>
                  <a:pt x="6585381" y="0"/>
                </a:lnTo>
                <a:lnTo>
                  <a:pt x="6585381" y="5087179"/>
                </a:lnTo>
                <a:lnTo>
                  <a:pt x="0" y="5087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8462" y="1104900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48239" y="4827136"/>
            <a:ext cx="7128342" cy="571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Which numerical variables are strongly correlated?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repeated is strongly correlated with P-not-C (r = 0.54) and P-C (r = 0.39)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number of children and average price show a moderate positive correlation (r = 0.34)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lead time is moderately correlated with booking_status_encoded (r = 0.44)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special requests has a negative correlation with cancellations (r = -0.25)</a:t>
            </a:r>
          </a:p>
          <a:p>
            <a:pPr algn="l">
              <a:lnSpc>
                <a:spcPts val="375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3446" y="4246404"/>
            <a:ext cx="8324793" cy="5900197"/>
          </a:xfrm>
          <a:custGeom>
            <a:avLst/>
            <a:gdLst/>
            <a:ahLst/>
            <a:cxnLst/>
            <a:rect r="r" b="b" t="t" l="l"/>
            <a:pathLst>
              <a:path h="5900197" w="8324793">
                <a:moveTo>
                  <a:pt x="0" y="0"/>
                </a:moveTo>
                <a:lnTo>
                  <a:pt x="8324793" y="0"/>
                </a:lnTo>
                <a:lnTo>
                  <a:pt x="8324793" y="5900197"/>
                </a:lnTo>
                <a:lnTo>
                  <a:pt x="0" y="5900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1453" y="2013718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34098" y="4685671"/>
            <a:ext cx="7128342" cy="4704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Does lead time affect booking cancellations?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Canceled bookings generally had a much longer lead time (booked far in advance).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Not canceled bookings had shorter lead times.</a:t>
            </a:r>
          </a:p>
          <a:p>
            <a:pPr algn="l" marL="578520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Insight: Guests who book earlier are more likely to cancel — possibly due to changing plans.</a:t>
            </a:r>
          </a:p>
          <a:p>
            <a:pPr algn="l">
              <a:lnSpc>
                <a:spcPts val="3751"/>
              </a:lnSpc>
            </a:pPr>
          </a:p>
          <a:p>
            <a:pPr algn="l">
              <a:lnSpc>
                <a:spcPts val="375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9431" y="3344932"/>
            <a:ext cx="6656331" cy="4501404"/>
          </a:xfrm>
          <a:custGeom>
            <a:avLst/>
            <a:gdLst/>
            <a:ahLst/>
            <a:cxnLst/>
            <a:rect r="r" b="b" t="t" l="l"/>
            <a:pathLst>
              <a:path h="4501404" w="6656331">
                <a:moveTo>
                  <a:pt x="0" y="0"/>
                </a:moveTo>
                <a:lnTo>
                  <a:pt x="6656331" y="0"/>
                </a:lnTo>
                <a:lnTo>
                  <a:pt x="6656331" y="4501404"/>
                </a:lnTo>
                <a:lnTo>
                  <a:pt x="0" y="45014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1453" y="2013718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1703" y="2593948"/>
            <a:ext cx="7128342" cy="380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 Do the number of adults or children impact cancellations?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No strong difference between canceled and not canceled bookings based on number of adults or children.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Insight: These features may not be strong predictors of cancellation behavior.</a:t>
            </a:r>
          </a:p>
          <a:p>
            <a:pPr algn="l">
              <a:lnSpc>
                <a:spcPts val="375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83351" y="6270110"/>
            <a:ext cx="10752937" cy="3750745"/>
          </a:xfrm>
          <a:custGeom>
            <a:avLst/>
            <a:gdLst/>
            <a:ahLst/>
            <a:cxnLst/>
            <a:rect r="r" b="b" t="t" l="l"/>
            <a:pathLst>
              <a:path h="3750745" w="10752937">
                <a:moveTo>
                  <a:pt x="0" y="0"/>
                </a:moveTo>
                <a:lnTo>
                  <a:pt x="10752937" y="0"/>
                </a:lnTo>
                <a:lnTo>
                  <a:pt x="10752937" y="3750745"/>
                </a:lnTo>
                <a:lnTo>
                  <a:pt x="0" y="37507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" t="0" r="-49" b="-115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1453" y="2013718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31453" y="5119641"/>
            <a:ext cx="7128342" cy="4284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Is there a relationship between meal type and booking status?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Meal Plan 1 was the most common across all bookings.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Slightly higher cancellation ratios were observed with other meal plans.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Insight: While Meal Plan 1 is dominant, some variation exists that could be explored further.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4752346"/>
            <a:ext cx="7504465" cy="4258784"/>
          </a:xfrm>
          <a:custGeom>
            <a:avLst/>
            <a:gdLst/>
            <a:ahLst/>
            <a:cxnLst/>
            <a:rect r="r" b="b" t="t" l="l"/>
            <a:pathLst>
              <a:path h="4258784" w="7504465">
                <a:moveTo>
                  <a:pt x="0" y="0"/>
                </a:moveTo>
                <a:lnTo>
                  <a:pt x="7504465" y="0"/>
                </a:lnTo>
                <a:lnTo>
                  <a:pt x="7504465" y="4258783"/>
                </a:lnTo>
                <a:lnTo>
                  <a:pt x="0" y="42587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1453" y="2013718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18411" y="4883765"/>
            <a:ext cx="7128342" cy="380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Does market segment affect cancellation rates?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Most cancellations came from the Online market segment.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Offline market had fewer cancellations.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Insight: Bookings made online may be more flexible or impulsive, resulting in higher cancellations.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8899" y="4675039"/>
            <a:ext cx="7970889" cy="4583261"/>
          </a:xfrm>
          <a:custGeom>
            <a:avLst/>
            <a:gdLst/>
            <a:ahLst/>
            <a:cxnLst/>
            <a:rect r="r" b="b" t="t" l="l"/>
            <a:pathLst>
              <a:path h="4583261" w="7970889">
                <a:moveTo>
                  <a:pt x="0" y="0"/>
                </a:moveTo>
                <a:lnTo>
                  <a:pt x="7970889" y="0"/>
                </a:lnTo>
                <a:lnTo>
                  <a:pt x="7970889" y="4583261"/>
                </a:lnTo>
                <a:lnTo>
                  <a:pt x="0" y="45832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25044" y="1439760"/>
            <a:ext cx="8115300" cy="27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Data</a:t>
            </a:r>
          </a:p>
          <a:p>
            <a:pPr algn="l">
              <a:lnSpc>
                <a:spcPts val="10656"/>
              </a:lnSpc>
            </a:pPr>
            <a:r>
              <a:rPr lang="en-US" sz="9600" b="true">
                <a:solidFill>
                  <a:srgbClr val="0E034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18411" y="5076825"/>
            <a:ext cx="7128342" cy="3332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1"/>
              </a:lnSpc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Does average price influence cancellation?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Canceled bookings tend to have slightly higher average prices.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However, there's a wide price range in both groups.</a:t>
            </a:r>
          </a:p>
          <a:p>
            <a:pPr algn="l" marL="578521" indent="-289260" lvl="1">
              <a:lnSpc>
                <a:spcPts val="3751"/>
              </a:lnSpc>
              <a:buFont typeface="Arial"/>
              <a:buChar char="•"/>
            </a:pPr>
            <a:r>
              <a:rPr lang="en-US" sz="2679">
                <a:solidFill>
                  <a:srgbClr val="0E0340"/>
                </a:solidFill>
                <a:latin typeface="Questrial"/>
                <a:ea typeface="Questrial"/>
                <a:cs typeface="Questrial"/>
                <a:sym typeface="Questrial"/>
              </a:rPr>
              <a:t> Insight: Price may play a role, but it’s not the sole factor.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316682">
            <a:off x="10529244" y="1399656"/>
            <a:ext cx="13033344" cy="6705379"/>
          </a:xfrm>
          <a:custGeom>
            <a:avLst/>
            <a:gdLst/>
            <a:ahLst/>
            <a:cxnLst/>
            <a:rect r="r" b="b" t="t" l="l"/>
            <a:pathLst>
              <a:path h="6705379" w="13033344">
                <a:moveTo>
                  <a:pt x="0" y="0"/>
                </a:moveTo>
                <a:lnTo>
                  <a:pt x="13033344" y="0"/>
                </a:lnTo>
                <a:lnTo>
                  <a:pt x="13033344" y="6705379"/>
                </a:lnTo>
                <a:lnTo>
                  <a:pt x="0" y="670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676" y="4378249"/>
            <a:ext cx="8400121" cy="5680658"/>
          </a:xfrm>
          <a:custGeom>
            <a:avLst/>
            <a:gdLst/>
            <a:ahLst/>
            <a:cxnLst/>
            <a:rect r="r" b="b" t="t" l="l"/>
            <a:pathLst>
              <a:path h="5680658" w="8400121">
                <a:moveTo>
                  <a:pt x="0" y="0"/>
                </a:moveTo>
                <a:lnTo>
                  <a:pt x="8400121" y="0"/>
                </a:lnTo>
                <a:lnTo>
                  <a:pt x="8400121" y="5680657"/>
                </a:lnTo>
                <a:lnTo>
                  <a:pt x="0" y="5680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DAGsDBxGtok</dc:identifier>
  <dcterms:modified xsi:type="dcterms:W3CDTF">2011-08-01T06:04:30Z</dcterms:modified>
  <cp:revision>1</cp:revision>
  <dc:title>Lorem ipsum dolor sit amet, consectetur adipiscing elit. Ut a enim nec nisl ullamcorper eleifend. Praesent risus leo, fringilla et nulla at, egestas euismod orci. Suspendisse porttitor diam eu condimentum aliquam. Fusce interdum cursus nisl ut rutrum.</dc:title>
</cp:coreProperties>
</file>