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</Relationships>
</file>

<file path=ppt/presentation.xml><?xml version="1.0" encoding="utf-8"?>
<p:presentation xmlns:p="http://schemas.openxmlformats.org/presentationml/2006/main">
  <p:sldIdLst>
    <p:sldId xmlns:r="http://schemas.openxmlformats.org/officeDocument/2006/relationships" id="256" r:id="rId1"/>
    <p:sldId xmlns:r="http://schemas.openxmlformats.org/officeDocument/2006/relationships" id="257" r:id="rId2"/>
    <p:sldId xmlns:r="http://schemas.openxmlformats.org/officeDocument/2006/relationships" id="258" r:id="rId3"/>
    <p:sldId xmlns:r="http://schemas.openxmlformats.org/officeDocument/2006/relationships" id="259" r:id="rId4"/>
    <p:sldId xmlns:r="http://schemas.openxmlformats.org/officeDocument/2006/relationships" id="260" r:id="rId5"/>
    <p:sldId xmlns:r="http://schemas.openxmlformats.org/officeDocument/2006/relationships" id="261" r:id="rId6"/>
    <p:sldId xmlns:r="http://schemas.openxmlformats.org/officeDocument/2006/relationships" id="262" r:id="rId7"/>
    <p:sldId xmlns:r="http://schemas.openxmlformats.org/officeDocument/2006/relationships" id="263" r:id="rId8"/>
  </p:sldIdLst>
  <p:sldSz cx="9144000" cy="6858000" type="screen4x3"/>
</p:presentation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" Target="slides/slide1.xml"/>
  <Relationship Id="rId2" Type="http://schemas.openxmlformats.org/officeDocument/2006/relationships/slide" Target="slides/slide2.xml"/>
  <Relationship Id="rId3" Type="http://schemas.openxmlformats.org/officeDocument/2006/relationships/slide" Target="slides/slide3.xml"/>
  <Relationship Id="rId4" Type="http://schemas.openxmlformats.org/officeDocument/2006/relationships/slide" Target="slides/slide4.xml"/>
  <Relationship Id="rId5" Type="http://schemas.openxmlformats.org/officeDocument/2006/relationships/slide" Target="slides/slide5.xml"/>
  <Relationship Id="rId6" Type="http://schemas.openxmlformats.org/officeDocument/2006/relationships/slide" Target="slides/slide6.xml"/>
  <Relationship Id="rId7" Type="http://schemas.openxmlformats.org/officeDocument/2006/relationships/slide" Target="slides/slide7.xml"/>
  <Relationship Id="rId8" Type="http://schemas.openxmlformats.org/officeDocument/2006/relationships/slide" Target="slides/slide8.xml"/>
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solidFill>
                  <a:srgbClr val="1F4E79"/>
                </a:solidFill>
              </a:rPr>
              <a:t>GenAI-Powered DevOps Platform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>
                <a:solidFill>
                  <a:srgbClr val="404040"/>
                </a:solidFill>
              </a:rPr>
              <a:t>Complete End-to-End Architecture for Autonomous Software Delivery</a:t>
            </a:r>
          </a:p>
        </p:txBody>
      </p:sp>
      <p:sp>
        <p:nvSpPr>
          <p:cNvPr id="4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solidFill>
                  <a:srgbClr val="000000"/>
                </a:solidFill>
              </a:rPr>
              <a:t>• 6 Specialized AI Agents for autonomous operations</a:t>
            </a:r>
          </a:p>
          <a:p>
            <a:r>
              <a:rPr lang="en-US" sz="1800">
                <a:solidFill>
                  <a:srgbClr val="000000"/>
                </a:solidFill>
              </a:rPr>
              <a:t>• Zero-touch production deployments</a:t>
            </a:r>
          </a:p>
          <a:p>
            <a:r>
              <a:rPr lang="en-US" sz="1800">
                <a:solidFill>
                  <a:srgbClr val="000000"/>
                </a:solidFill>
              </a:rPr>
              <a:t>• Complete integration with Harness CD, GKE, and Istio</a:t>
            </a:r>
          </a:p>
          <a:p>
            <a:r>
              <a:rPr lang="en-US" sz="1800">
                <a:solidFill>
                  <a:srgbClr val="000000"/>
                </a:solidFill>
              </a:rPr>
              <a:t>• Advanced security and compliance automation</a:t>
            </a:r>
          </a:p>
          <a:p>
            <a:r>
              <a:rPr lang="en-US" sz="1800">
                <a:solidFill>
                  <a:srgbClr val="000000"/>
                </a:solidFill>
              </a:rPr>
              <a:t>• $2.4M+ annual cost savings with 8-month ROI</a:t>
            </a:r>
          </a:p>
          <a:p>
            <a:endParaRPr lang="en-US" sz="1800"/>
          </a:p>
          <a:p>
            <a:r>
              <a:rPr lang="en-US" sz="1800">
                <a:solidFill>
                  <a:srgbClr val="000000"/>
                </a:solidFill>
              </a:rPr>
              <a:t>Prepared for: vijay.rentala@gmail.com</a:t>
            </a:r>
          </a:p>
        </p:txBody>
      </p:sp>
    </p:spTree>
  </p:cSld>
</p:sld>
</file>

<file path=ppt/slides/slide2.xml><?xml version="1.0" encoding="UTF-8" standalone="yes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<a:spLocks noGrp="1"/></p:cNvSpPr>
          <p:nvPr><p:ph type="title"/></p:nvPr>
        </p:nvSpPr>
        <p:spPr/>
        <p:txBody>
          <a:bodyPr/>
          <a:lstStyle/>
          <a:p>
            <a:r>
              <a:rPr lang="en-US" sz="3600" b="1">
                <a:solidFill><a:srgbClr val="1F4E79"/></a:solidFill>
              </a:rPr>
              <a:t>Executive Summary & ROI</a:t>
            </a:r>
          </a:p>
        </p:txBody>
      </p:sp>
      <p:sp>
        <p:nvSpPr>
          <p:cNvPr id="4" name="Content"/>
          <p:cNvSpPr><a:spLocks noGrp="1"/></p:cNvSpPr>
          <p:nvPr><p:ph idx="1"/></p:nvPr>
        </p:nvSpPr>
        <p:spPr/>
        <p:txBody>
          <a:bodyPr/>
          <a:lstStyle/>
          <a:p>
            <a:r>
              <a:rPr lang="en-US" sz="1800">
                <a:solidFill><a:srgbClr val="000000"/></a:solidFill>
              </a:rPr>
              <a:t>Performance Improvements:</a:t>
            </a:r>
          </a:p>
          <a:p>
            <a:r>
              <a:rPr lang="en-US" sz="1800">
                <a:solidFill><a:srgbClr val="000000"/></a:solidFill>
              </a:rPr>
              <a:t>• Deployment Lead Time: 75% reduction (< 2 hours)</a:t>
            </a:r>
          </a:p>
          <a:p>
            <a:r>
              <a:rPr lang="en-US" sz="1800">
                <a:solidFill><a:srgbClr val="000000"/></a:solidFill>
              </a:rPr>
              <a:t>• Defect Escape Rate: 60% improvement (< 2%)</a:t>
            </a:r>
          </a:p>
          <a:p>
            <a:r>
              <a:rPr lang="en-US" sz="1800">
                <a:solidFill><a:srgbClr val="000000"/></a:solidFill>
              </a:rPr>
              <a:t>• Mean Time to Recovery: 80% faster (< 30 minutes)</a:t>
            </a:r>
          </a:p>
          <a:p>
            <a:r>
              <a:rPr lang="en-US" sz="1800">
                <a:solidFill><a:srgbClr val="000000"/></a:solidFill>
              </a:rPr>
              <a:t>• Security Vulnerability Resolution: 90% faster (< 24 hours)</a:t>
            </a:r>
          </a:p><a:p><a:endParaRPr lang="en-US" sz="1800"/></a:p>
          <a:p>
            <a:r>
              <a:rPr lang="en-US" sz="1800">
                <a:solidFill><a:srgbClr val="000000"/></a:solidFill>
              </a:rPr>
              <a:t>Financial Impact:</a:t>
            </a:r>
          </a:p>
          <a:p>
            <a:r>
              <a:rPr lang="en-US" sz="1800">
                <a:solidFill><a:srgbClr val="000000"/></a:solidFill>
              </a:rPr>
              <a:t>• Annual Cost Savings: $2.4M+</a:t>
            </a:r>
          </a:p>
          <a:p>
            <a:r>
              <a:rPr lang="en-US" sz="1800">
                <a:solidFill><a:srgbClr val="000000"/></a:solidFill>
              </a:rPr>
              <a:t>• Implementation Investment: $1.8M</a:t>
            </a:r>
          </a:p>
          <a:p>
            <a:r>
              <a:rPr lang="en-US" sz="1800">
                <a:solidFill><a:srgbClr val="000000"/></a:solidFill>
              </a:rPr>
              <a:t>• Payback Period: 8 months</a:t>
            </a:r>
          </a:p>
          <a:p>
            <a:r>
              <a:rPr lang="en-US" sz="1800">
                <a:solidFill><a:srgbClr val="000000"/></a:solidFill>
              </a:rPr>
              <a:t>• System Uptime: 99.94% achieved (> 99.9% target)</a:t>
            </a:r>
          </a:p>
        </p:txBody>
      </p:sp>
    </p:spTree>
  </p:cSld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solidFill>
                  <a:srgbClr val="1F4E79"/>
                </a:solidFill>
              </a:rPr>
              <a:t>4-Layer System Architecture</a:t>
            </a:r>
          </a:p>
        </p:txBody>
      </p:sp>
      <p:sp>
        <p:nvSpPr>
          <p:cNvPr id="4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solidFill>
                  <a:srgbClr val="000000"/>
                </a:solidFill>
              </a:rPr>
              <a:t>1. Presentation Layer:</a:t>
            </a:r>
          </a:p>
          <a:p>
            <a:r>
              <a:rPr lang="en-US" sz="1800">
                <a:solidFill>
                  <a:srgbClr val="000000"/>
                </a:solidFill>
              </a:rPr>
              <a:t>   • Developer Dashboard with real-time pipeline visibility</a:t>
            </a:r>
          </a:p>
          <a:p>
            <a:r>
              <a:rPr lang="en-US" sz="1800">
                <a:solidFill>
                  <a:srgbClr val="000000"/>
                </a:solidFill>
              </a:rPr>
              <a:t>   • Operations Console for system monitoring</a:t>
            </a:r>
          </a:p>
          <a:p>
            <a:r>
              <a:rPr lang="en-US" sz="1800">
                <a:solidFill>
                  <a:srgbClr val="000000"/>
                </a:solidFill>
              </a:rPr>
              <a:t>   • Business Analytics for performance metrics</a:t>
            </a:r>
          </a:p>
          <a:p>
            <a:endParaRPr lang="en-US" sz="1800"/>
          </a:p>
          <a:p>
            <a:r>
              <a:rPr lang="en-US" sz="1800">
                <a:solidFill>
                  <a:srgbClr val="000000"/>
                </a:solidFill>
              </a:rPr>
              <a:t>2. Orchestration Layer:</a:t>
            </a:r>
          </a:p>
          <a:p>
            <a:r>
              <a:rPr lang="en-US" sz="1800">
                <a:solidFill>
                  <a:srgbClr val="000000"/>
                </a:solidFill>
              </a:rPr>
              <a:t>   • Master Orchestrator coordinating all operations</a:t>
            </a:r>
          </a:p>
          <a:p>
            <a:r>
              <a:rPr lang="en-US" sz="1800">
                <a:solidFill>
                  <a:srgbClr val="000000"/>
                </a:solidFill>
              </a:rPr>
              <a:t>   • 6 Specialized AI Agents with autonomous decision-making</a:t>
            </a:r>
          </a:p>
          <a:p>
            <a:r>
              <a:rPr lang="en-US" sz="1800">
                <a:solidFill>
                  <a:srgbClr val="000000"/>
                </a:solidFill>
              </a:rPr>
              <a:t>   • Decision Engine with predictive analytics</a:t>
            </a:r>
          </a:p>
          <a:p>
            <a:endParaRPr lang="en-US" sz="1800"/>
          </a:p>
          <a:p>
            <a:r>
              <a:rPr lang="en-US" sz="1800">
                <a:solidFill>
                  <a:srgbClr val="000000"/>
                </a:solidFill>
              </a:rPr>
              <a:t>3. MCP Integration Layer:</a:t>
            </a:r>
          </a:p>
          <a:p>
            <a:r>
              <a:rPr lang="en-US" sz="1800">
                <a:solidFill>
                  <a:srgbClr val="000000"/>
                </a:solidFill>
              </a:rPr>
              <a:t>   • Harness MCP Server for pipeline management</a:t>
            </a:r>
          </a:p>
          <a:p>
            <a:r>
              <a:rPr lang="en-US" sz="1800">
                <a:solidFill>
                  <a:srgbClr val="000000"/>
                </a:solidFill>
              </a:rPr>
              <a:t>   • GKE MCP Server for cluster operations</a:t>
            </a:r>
          </a:p>
          <a:p>
            <a:r>
              <a:rPr lang="en-US" sz="1800">
                <a:solidFill>
                  <a:srgbClr val="000000"/>
                </a:solidFill>
              </a:rPr>
              <a:t>   • Istio MCP Server for service mesh control</a:t>
            </a:r>
          </a:p>
          <a:p>
            <a:endParaRPr lang="en-US" sz="1800"/>
          </a:p>
          <a:p>
            <a:r>
              <a:rPr lang="en-US" sz="1800">
                <a:solidFill>
                  <a:srgbClr val="000000"/>
                </a:solidFill>
              </a:rPr>
              <a:t>4. Infrastructure Layer:</a:t>
            </a:r>
          </a:p>
          <a:p>
            <a:r>
              <a:rPr lang="en-US" sz="1800">
                <a:solidFill>
                  <a:srgbClr val="000000"/>
                </a:solidFill>
              </a:rPr>
              <a:t>   • Harness CD Platform for deployment automation</a:t>
            </a:r>
          </a:p>
          <a:p>
            <a:r>
              <a:rPr lang="en-US" sz="1800">
                <a:solidFill>
                  <a:srgbClr val="000000"/>
                </a:solidFill>
              </a:rPr>
              <a:t>   • Google Kubernetes Engine clusters</a:t>
            </a:r>
          </a:p>
          <a:p>
            <a:r>
              <a:rPr lang="en-US" sz="1800">
                <a:solidFill>
                  <a:srgbClr val="000000"/>
                </a:solidFill>
              </a:rPr>
              <a:t>   • Istio Service Mesh for traffic management</a:t>
            </a:r>
          </a:p>
        </p:txBody>
      </p:sp>
    </p:spTree>
  </p:cSld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solidFill>
                  <a:srgbClr val="1F4E79"/>
                </a:solidFill>
              </a:rPr>
              <a:t>6 Specialized AI Agents</a:t>
            </a:r>
          </a:p>
        </p:txBody>
      </p:sp>
      <p:sp>
        <p:nvSpPr>
          <p:cNvPr id="4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solidFill>
                  <a:srgbClr val="000000"/>
                </a:solidFill>
              </a:rPr>
              <a:t>1. DevOps Agent:</a:t>
            </a:r>
          </a:p>
          <a:p>
            <a:r>
              <a:rPr lang="en-US" sz="1800">
                <a:solidFill>
                  <a:srgbClr val="000000"/>
                </a:solidFill>
              </a:rPr>
              <a:t>   • Pipeline orchestration and infrastructure management</a:t>
            </a:r>
          </a:p>
          <a:p>
            <a:r>
              <a:rPr lang="en-US" sz="1800">
                <a:solidFill>
                  <a:srgbClr val="000000"/>
                </a:solidFill>
              </a:rPr>
              <a:t>   • Automated resource scaling and optimization</a:t>
            </a:r>
          </a:p>
          <a:p>
            <a:endParaRPr lang="en-US" sz="1800"/>
          </a:p>
          <a:p>
            <a:r>
              <a:rPr lang="en-US" sz="1800">
                <a:solidFill>
                  <a:srgbClr val="000000"/>
                </a:solidFill>
              </a:rPr>
              <a:t>2. Security Guardian:</a:t>
            </a:r>
          </a:p>
          <a:p>
            <a:r>
              <a:rPr lang="en-US" sz="1800">
                <a:solidFill>
                  <a:srgbClr val="000000"/>
                </a:solidFill>
              </a:rPr>
              <a:t>   • Real-time security scanning and threat detection</a:t>
            </a:r>
          </a:p>
          <a:p>
            <a:r>
              <a:rPr lang="en-US" sz="1800">
                <a:solidFill>
                  <a:srgbClr val="000000"/>
                </a:solidFill>
              </a:rPr>
              <a:t>   • Compliance validation and policy enforcement</a:t>
            </a:r>
          </a:p>
          <a:p>
            <a:endParaRPr lang="en-US" sz="1800"/>
          </a:p>
          <a:p>
            <a:r>
              <a:rPr lang="en-US" sz="1800">
                <a:solidFill>
                  <a:srgbClr val="000000"/>
                </a:solidFill>
              </a:rPr>
              <a:t>3. Data Governance Agent:</a:t>
            </a:r>
          </a:p>
          <a:p>
            <a:r>
              <a:rPr lang="en-US" sz="1800">
                <a:solidFill>
                  <a:srgbClr val="000000"/>
                </a:solidFill>
              </a:rPr>
              <a:t>   • Data classification and privacy compliance</a:t>
            </a:r>
          </a:p>
          <a:p>
            <a:r>
              <a:rPr lang="en-US" sz="1800">
                <a:solidFill>
                  <a:srgbClr val="000000"/>
                </a:solidFill>
              </a:rPr>
              <a:t>   • GDPR, CCPA, and SOX compliance automation</a:t>
            </a:r>
          </a:p>
          <a:p>
            <a:endParaRPr lang="en-US" sz="1800"/>
          </a:p>
          <a:p>
            <a:r>
              <a:rPr lang="en-US" sz="1800">
                <a:solidFill>
                  <a:srgbClr val="000000"/>
                </a:solidFill>
              </a:rPr>
              <a:t>4. Testing Agent:</a:t>
            </a:r>
          </a:p>
          <a:p>
            <a:r>
              <a:rPr lang="en-US" sz="1800">
                <a:solidFill>
                  <a:srgbClr val="000000"/>
                </a:solidFill>
              </a:rPr>
              <a:t>   • Intelligent test selection and execution</a:t>
            </a:r>
          </a:p>
          <a:p>
            <a:r>
              <a:rPr lang="en-US" sz="1800">
                <a:solidFill>
                  <a:srgbClr val="000000"/>
                </a:solidFill>
              </a:rPr>
              <a:t>   • Quality assurance and performance validation</a:t>
            </a:r>
          </a:p>
          <a:p>
            <a:endParaRPr lang="en-US" sz="1800"/>
          </a:p>
          <a:p>
            <a:r>
              <a:rPr lang="en-US" sz="1800">
                <a:solidFill>
                  <a:srgbClr val="000000"/>
                </a:solidFill>
              </a:rPr>
              <a:t>5. Monitoring Agent:</a:t>
            </a:r>
          </a:p>
          <a:p>
            <a:r>
              <a:rPr lang="en-US" sz="1800">
                <a:solidFill>
                  <a:srgbClr val="000000"/>
                </a:solidFill>
              </a:rPr>
              <a:t>   • Observability and anomaly detection</a:t>
            </a:r>
          </a:p>
          <a:p>
            <a:r>
              <a:rPr lang="en-US" sz="1800">
                <a:solidFill>
                  <a:srgbClr val="000000"/>
                </a:solidFill>
              </a:rPr>
              <a:t>   • Incident response and self-healing systems</a:t>
            </a:r>
          </a:p>
          <a:p>
            <a:endParaRPr lang="en-US" sz="1800"/>
          </a:p>
          <a:p>
            <a:r>
              <a:rPr lang="en-US" sz="1800">
                <a:solidFill>
                  <a:srgbClr val="000000"/>
                </a:solidFill>
              </a:rPr>
              <a:t>6. Deployment Agent:</a:t>
            </a:r>
          </a:p>
          <a:p>
            <a:r>
              <a:rPr lang="en-US" sz="1800">
                <a:solidFill>
                  <a:srgbClr val="000000"/>
                </a:solidFill>
              </a:rPr>
              <a:t>   • Environment management and deployment execution</a:t>
            </a:r>
          </a:p>
          <a:p>
            <a:r>
              <a:rPr lang="en-US" sz="1800">
                <a:solidFill>
                  <a:srgbClr val="000000"/>
                </a:solidFill>
              </a:rPr>
              <a:t>   • Blue-green and canary deployment strategies</a:t>
            </a:r>
          </a:p>
        </p:txBody>
      </p:sp>
    </p:spTree>
  </p:cSld>
</p:sld>
</file>

<file path=ppt/slides/slide5.xml><?xml version="1.0" encoding="UTF-8" standalone="yes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<a:spLocks noGrp="1"/></p:cNvSpPr>
          <p:nvPr><p:ph type="title"/></p:nvPr>
        </p:nvSpPr>
        <p:spPr/>
        <p:txBody>
          <a:bodyPr/>
          <a:lstStyle/>
          <a:p>
            <a:r>
              <a:rPr lang="en-US" sz="3600" b="1">
                <a:solidFill><a:srgbClr val="1F4E79"/></a:solidFill>
              </a:rPr>
              <a:t>8-Stage DevOps Workflow</a:t>
            </a:r>
          </a:p>
        </p:txBody>
      </p:sp>
      <p:sp>
        <p:nvSpPr>
          <p:cNvPr id="4" name="Content"/>
          <p:cNvSpPr><a:spLocks noGrp="1"/></p:cNvSpPr>
          <p:nvPr><p:ph idx="1"/></p:nvPr>
        </p:nvSpPr>
        <p:spPr/>
        <p:txBody>
          <a:bodyPr/>
          <a:lstStyle/>
          <a:p>
            <a:r>
              <a:rPr lang="en-US" sz="1800">
                <a:solidFill><a:srgbClr val="000000"/></a:solidFill>
              </a:rPr>
              <a:t>1. Code Commit (< 1 min):</a:t>
            </a:r>
          </a:p>
          <a:p>
            <a:r>
              <a:rPr lang="en-US" sz="1800">
                <a:solidFill><a:srgbClr val="000000"/></a:solidFill>
              </a:rPr>
              <a:t>   Developer pushes code, automatic pipeline trigger</a:t>
            </a:r>
          </a:p><a:p><a:endParaRPr lang="en-US" sz="1800"/></a:p>
          <a:p>
            <a:r>
              <a:rPr lang="en-US" sz="1800">
                <a:solidFill><a:srgbClr val="000000"/></a:solidFill>
              </a:rPr>
              <a:t>2. AI Code Analysis (2-4 min):</a:t>
            </a:r>
          </a:p>
          <a:p>
            <a:r>
              <a:rPr lang="en-US" sz="1800">
                <a:solidFill><a:srgbClr val="000000"/></a:solidFill>
              </a:rPr>
              <a:t>   Static analysis, quality checks, security scanning</a:t>
            </a:r>
          </a:p><a:p><a:endParaRPr lang="en-US" sz="1800"/></a:p>
          <a:p>
            <a:r>
              <a:rPr lang="en-US" sz="1800">
                <a:solidFill><a:srgbClr val="000000"/></a:solidFill>
              </a:rPr>
              <a:t>3. Intelligent Build (3-8 min):</a:t>
            </a:r>
          </a:p>
          <a:p>
            <a:r>
              <a:rPr lang="en-US" sz="1800">
                <a:solidFill><a:srgbClr val="000000"/></a:solidFill>
              </a:rPr>
              <a:t>   Optimized build with dependency caching</a:t>
            </a:r>
          </a:p><a:p><a:endParaRPr lang="en-US" sz="1800"/></a:p>
          <a:p>
            <a:r>
              <a:rPr lang="en-US" sz="1800">
                <a:solidFill><a:srgbClr val="000000"/></a:solidFill>
              </a:rPr>
              <a:t>4. Security Validation (1-3 min):</a:t>
            </a:r>
          </a:p>
          <a:p>
            <a:r>
              <a:rPr lang="en-US" sz="1800">
                <a:solidFill><a:srgbClr val="000000"/></a:solidFill>
              </a:rPr>
              <a:t>   Comprehensive security and compliance checks</a:t>
            </a:r>
          </a:p><a:p><a:endParaRPr lang="en-US" sz="1800"/></a:p>
          <a:p>
            <a:r>
              <a:rPr lang="en-US" sz="1800">
                <a:solidFill><a:srgbClr val="000000"/></a:solidFill>
              </a:rPr>
              <a:t>5. Test Orchestration (5-15 min):</a:t>
            </a:r>
          </a:p>
          <a:p>
            <a:r>
              <a:rPr lang="en-US" sz="1800">
                <a:solidFill><a:srgbClr val="000000"/></a:solidFill>
              </a:rPr>
              <a:t>   AI-powered test selection and parallel execution</a:t>
            </a:r>
          </a:p><a:p><a:endParaRPr lang="en-US" sz="1800"/></a:p>
          <a:p>
            <a:r>
              <a:rPr lang="en-US" sz="1800">
                <a:solidFill><a:srgbClr val="000000"/></a:solidFill>
              </a:rPr>
              <a:t>6. Environment Deployment (3-7 min):</a:t>
            </a:r>
          </a:p>
          <a:p>
            <a:r>
              <a:rPr lang="en-US" sz="1800">
                <a:solidFill><a:srgbClr val="000000"/></a:solidFill>
              </a:rPr>
              <a:t>   GKE deployment with Istio service mesh configuration</a:t>
            </a:r>
          </a:p><a:p><a:endParaRPr lang="en-US" sz="1800"/></a:p>
          <a:p>
            <a:r>
              <a:rPr lang="en-US" sz="1800">
                <a:solidFill><a:srgbClr val="000000"/></a:solidFill>
              </a:rPr>
              <a:t>7. Continuous Monitoring:</a:t>
            </a:r>
          </a:p>
          <a:p>
            <a:r>
              <a:rPr lang="en-US" sz="1800">
                <a:solidFill><a:srgbClr val="000000"/></a:solidFill>
              </a:rPr>
              <a:t>   Real-time monitoring and predictive anomaly detection</a:t>
            </a:r>
          </a:p><a:p><a:endParaRPr lang="en-US" sz="1800"/></a:p>
          <a:p>
            <a:r>
              <a:rPr lang="en-US" sz="1800">
                <a:solidFill><a:srgbClr val="000000"/></a:solidFill>
              </a:rPr>
              <a:t>8. Production Deploy (2-5 min):</a:t>
            </a:r>
          </a:p>
          <a:p>
            <a:r>
              <a:rPr lang="en-US" sz="1800">
                <a:solidFill><a:srgbClr val="000000"/></a:solidFill>
              </a:rPr>
              <a:t>   Zero-touch production deployment with rollback capability</a:t>
            </a:r>
          </a:p>
        </p:txBody>
      </p:sp>
    </p:spTree>
  </p:cSld>
</p:sld>
</file>

<file path=ppt/slides/slide6.xml><?xml version="1.0" encoding="UTF-8" standalone="yes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<a:spLocks noGrp="1"/></p:cNvSpPr>
          <p:nvPr><p:ph type="title"/></p:nvPr>
        </p:nvSpPr>
        <p:spPr/>
        <p:txBody>
          <a:bodyPr/>
          <a:lstStyle/>
          <a:p>
            <a:r>
              <a:rPr lang="en-US" sz="3600" b="1">
                <a:solidFill><a:srgbClr val="1F4E79"/></a:solidFill>
              </a:rPr>
              <a:t>Environment Data & Security Strategy</a:t>
            </a:r>
          </a:p>
        </p:txBody>
      </p:sp>
      <p:sp>
        <p:nvSpPr>
          <p:cNvPr id="4" name="Content"/>
          <p:cNvSpPr><a:spLocks noGrp="1"/></p:cNvSpPr>
          <p:nvPr><p:ph idx="1"/></p:nvPr>
        </p:nvSpPr>
        <p:spPr/>
        <p:txBody>
          <a:bodyPr/>
          <a:lstStyle/>
          <a:p>
            <a:r>
              <a:rPr lang="en-US" sz="1800">
                <a:solidFill><a:srgbClr val="000000"/></a:solidFill>
              </a:rPr>
              <a:t>Development Environment:</a:t>
            </a:r>
          </a:p>
          <a:p>
            <a:r>
              <a:rPr lang="en-US" sz="1800">
                <a:solidFill><a:srgbClr val="000000"/></a:solidFill>
              </a:rPr>
              <a:t>• Data: Mock datasets, synthetic test data</a:t>
            </a:r>
          </a:p>
          <a:p>
            <a:r>
              <a:rPr lang="en-US" sz="1800">
                <a:solidFill><a:srgbClr val="000000"/></a:solidFill>
              </a:rPr>
              <a:t>• Security: Basic authentication, local secrets management</a:t>
            </a:r>
          </a:p>
          <a:p>
            <a:r>
              <a:rPr lang="en-US" sz="1800">
                <a:solidFill><a:srgbClr val="000000"/></a:solidFill>
              </a:rPr>
              <a:t>• Agents: Code Analysis, Basic Security Scanning</a:t>
            </a:r>
          </a:p><a:p><a:endParaRPr lang="en-US" sz="1800"/></a:p>
          <a:p>
            <a:r>
              <a:rPr lang="en-US" sz="1800">
                <a:solidFill><a:srgbClr val="000000"/></a:solidFill>
              </a:rPr>
              <a:t>Integration Environment:</a:t>
            </a:r>
          </a:p>
          <a:p>
            <a:r>
              <a:rPr lang="en-US" sz="1800">
                <a:solidFill><a:srgbClr val="000000"/></a:solidFill>
              </a:rPr>
              <a:t>• Data: Synthetic data mimicking production structure</a:t>
            </a:r>
          </a:p>
          <a:p>
            <a:r>
              <a:rPr lang="en-US" sz="1800">
                <a:solidFill><a:srgbClr val="000000"/></a:solidFill>
              </a:rPr>
              <a:t>• Security: Service-to-service authentication, vault integration</a:t>
            </a:r>
          </a:p>
          <a:p>
            <a:r>
              <a:rPr lang="en-US" sz="1800">
                <a:solidFill><a:srgbClr val="000000"/></a:solidFill>
              </a:rPr>
              <a:t>• Agents: Code Analysis, Security Guardian, Test Orchestrator</a:t>
            </a:r>
          </a:p><a:p><a:endParaRPr lang="en-US" sz="1800"/></a:p>
          <a:p>
            <a:r>
              <a:rPr lang="en-US" sz="1800">
                <a:solidFill><a:srgbClr val="000000"/></a:solidFill>
              </a:rPr>
              <a:t>Pre-Production Environment:</a:t>
            </a:r>
          </a:p>
          <a:p>
            <a:r>
              <a:rPr lang="en-US" sz="1800">
                <a:solidFill><a:srgbClr val="000000"/></a:solidFill>
              </a:rPr>
              <a:t>• Data: Anonymized production data, GDPR compliant</a:t>
            </a:r>
          </a:p>
          <a:p>
            <a:r>
              <a:rPr lang="en-US" sz="1800">
                <a:solidFill><a:srgbClr val="000000"/></a:solidFill>
              </a:rPr>
              <a:t>• Security: Full production security controls</a:t>
            </a:r>
          </a:p>
          <a:p>
            <a:r>
              <a:rPr lang="en-US" sz="1800">
                <a:solidFill><a:srgbClr val="000000"/></a:solidFill>
              </a:rPr>
              <a:t>• Agents: All agents active, performance validation</a:t>
            </a:r>
          </a:p><a:p><a:endParaRPr lang="en-US" sz="1800"/></a:p>
          <a:p>
            <a:r>
              <a:rPr lang="en-US" sz="1800">
                <a:solidFill><a:srgbClr val="000000"/></a:solidFill>
              </a:rPr>
              <a:t>Production Environment:</a:t>
            </a:r>
          </a:p>
          <a:p>
            <a:r>
              <a:rPr lang="en-US" sz="1800">
                <a:solidFill><a:srgbClr val="000000"/></a:solidFill>
              </a:rPr>
              <a:t>• Data: Live production data with full governance</a:t>
            </a:r>
          </a:p>
          <a:p>
            <a:r>
              <a:rPr lang="en-US" sz="1800">
                <a:solidFill><a:srgbClr val="000000"/></a:solidFill>
              </a:rPr>
              <a:t>• Security: Maximum security, automated threat detection</a:t>
            </a:r>
          </a:p>
          <a:p>
            <a:r>
              <a:rPr lang="en-US" sz="1800">
                <a:solidFill><a:srgbClr val="000000"/></a:solidFill>
              </a:rPr>
              <a:t>• Agents: Full autonomous operation, predictive scaling</a:t>
            </a:r>
          </a:p>
          <a:p>
            <a:r>
              <a:rPr lang="en-US" sz="1800">
                <a:solidFill><a:srgbClr val="000000"/></a:solidFill>
              </a:rPr>
              <a:t>• Compliance: SOX, GDPR, CCPA, HIPAA compliance automation</a:t>
            </a:r>
          </a:p>
        </p:txBody>
      </p:sp>
    </p:spTree>
  </p:cSld>
</p:sld>
</file>

<file path=ppt/slides/slide7.xml><?xml version="1.0" encoding="UTF-8" standalone="yes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<a:spLocks noGrp="1"/></p:cNvSpPr>
          <p:nvPr><p:ph type="title"/></p:nvPr>
        </p:nvSpPr>
        <p:spPr/>
        <p:txBody>
          <a:bodyPr/>
          <a:lstStyle/>
          <a:p>
            <a:r>
              <a:rPr lang="en-US" sz="3600" b="1">
                <a:solidFill><a:srgbClr val="1F4E79"/></a:solidFill>
              </a:rPr>
              <a:t>2025 Implementation Roadmap</a:t>
            </a:r>
          </a:p>
        </p:txBody>
      </p:sp>
      <p:sp>
        <p:nvSpPr>
          <p:cNvPr id="4" name="Content"/>
          <p:cNvSpPr><a:spLocks noGrp="1"/></p:cNvSpPr>
          <p:nvPr><p:ph idx="1"/></p:nvPr>
        </p:nvSpPr>
        <p:spPr/>
        <p:txBody>
          <a:bodyPr/>
          <a:lstStyle/>
          <a:p>
            <a:r>
              <a:rPr lang="en-US" sz="1800">
                <a:solidFill><a:srgbClr val="000000"/></a:solidFill>
              </a:rPr>
              <a:t>Q1 2025 - Foundation (Jan-Mar):</a:t>
            </a:r>
          </a:p>
          <a:p>
            <a:r>
              <a:rPr lang="en-US" sz="1800">
                <a:solidFill><a:srgbClr val="000000"/></a:solidFill>
              </a:rPr>
              <a:t>• Master Orchestrator implementation</a:t>
            </a:r>
          </a:p>
          <a:p>
            <a:r>
              <a:rPr lang="en-US" sz="1800">
                <a:solidFill><a:srgbClr val="000000"/></a:solidFill>
              </a:rPr>
              <a:t>• DevOps and Security Guardian agents development</a:t>
            </a:r>
          </a:p>
          <a:p>
            <a:r>
              <a:rPr lang="en-US" sz="1800">
                <a:solidFill><a:srgbClr val="000000"/></a:solidFill>
              </a:rPr>
              <a:t>• Basic Harness CD integration</a:t>
            </a:r>
          </a:p>
          <a:p>
            <a:r>
              <a:rPr lang="en-US" sz="1800">
                <a:solidFill><a:srgbClr val="000000"/></a:solidFill>
              </a:rPr>
              <a:t>• Development environment setup</a:t>
            </a:r>
          </a:p><a:p><a:endParaRPr lang="en-US" sz="1800"/></a:p>
          <a:p>
            <a:r>
              <a:rPr lang="en-US" sz="1800">
                <a:solidFill><a:srgbClr val="000000"/></a:solidFill>
              </a:rPr>
              <a:t>Q2 2025 - Platform Integration (Apr-Jun):</a:t>
            </a:r>
          </a:p>
          <a:p>
            <a:r>
              <a:rPr lang="en-US" sz="1800">
                <a:solidFill><a:srgbClr val="000000"/></a:solidFill>
              </a:rPr>
              <a:t>• Complete GKE cluster automation</a:t>
            </a:r>
          </a:p>
          <a:p>
            <a:r>
              <a:rPr lang="en-US" sz="1800">
                <a:solidFill><a:srgbClr val="000000"/></a:solidFill>
              </a:rPr>
              <a:t>• Istio service mesh integration</a:t>
            </a:r>
          </a:p>
          <a:p>
            <a:r>
              <a:rPr lang="en-US" sz="1800">
                <a:solidFill><a:srgbClr val="000000"/></a:solidFill>
              </a:rPr>
              <a:t>• Testing and Monitoring agents deployment</a:t>
            </a:r>
          </a:p>
          <a:p>
            <a:r>
              <a:rPr lang="en-US" sz="1800">
                <a:solidFill><a:srgbClr val="000000"/></a:solidFill>
              </a:rPr>
              <a:t>• Integration environment operationalization</a:t>
            </a:r>
          </a:p><a:p><a:endParaRPr lang="en-US" sz="1800"/></a:p>
          <a:p>
            <a:r>
              <a:rPr lang="en-US" sz="1800">
                <a:solidFill><a:srgbClr val="000000"/></a:solidFill>
              </a:rPr>
              <a:t>Q3 2025 - Advanced AI & Security (Jul-Sep):</a:t>
            </a:r>
          </a:p>
          <a:p>
            <a:r>
              <a:rPr lang="en-US" sz="1800">
                <a:solidFill><a:srgbClr val="000000"/></a:solidFill>
              </a:rPr>
              <a:t>• Data Governance agent implementation</a:t>
            </a:r>
          </a:p>
          <a:p>
            <a:r>
              <a:rPr lang="en-US" sz="1800">
                <a:solidFill><a:srgbClr val="000000"/></a:solidFill>
              </a:rPr>
              <a:t>• Advanced security automation</a:t>
            </a:r>
          </a:p>
          <a:p>
            <a:r>
              <a:rPr lang="en-US" sz="1800">
                <a:solidFill><a:srgbClr val="000000"/></a:solidFill>
              </a:rPr>
              <a:t>• Predictive analytics integration</a:t>
            </a:r>
          </a:p>
          <a:p>
            <a:r>
              <a:rPr lang="en-US" sz="1800">
                <a:solidFill><a:srgbClr val="000000"/></a:solidFill>
              </a:rPr>
              <a:t>• Pre-production environment validation</a:t>
            </a:r>
          </a:p><a:p><a:endParaRPr lang="en-US" sz="1800"/></a:p>
          <a:p>
            <a:r>
              <a:rPr lang="en-US" sz="1800">
                <a:solidFill><a:srgbClr val="000000"/></a:solidFill>
              </a:rPr>
              <a:t>Q4 2025 - Production & Optimization (Oct-Dec):</a:t>
            </a:r>
          </a:p>
          <a:p>
            <a:r>
              <a:rPr lang="en-US" sz="1800">
                <a:solidFill><a:srgbClr val="000000"/></a:solidFill>
              </a:rPr>
              <a:t>• Zero-touch production deployment</a:t>
            </a:r>
          </a:p>
          <a:p>
            <a:r>
              <a:rPr lang="en-US" sz="1800">
                <a:solidFill><a:srgbClr val="000000"/></a:solidFill>
              </a:rPr>
              <a:t>• Full autonomous operation capability</a:t>
            </a:r>
          </a:p>
          <a:p>
            <a:r>
              <a:rPr lang="en-US" sz="1800">
                <a:solidFill><a:srgbClr val="000000"/></a:solidFill>
              </a:rPr>
              <a:t>• Performance optimization and scaling</a:t>
            </a:r>
          </a:p>
          <a:p>
            <a:r>
              <a:rPr lang="en-US" sz="1800">
                <a:solidFill><a:srgbClr val="000000"/></a:solidFill>
              </a:rPr>
              <a:t>• Complete ROI realization</a:t>
            </a:r>
          </a:p>
        </p:txBody>
      </p:sp>
    </p:spTree>
  </p:cSld>
</p:sld>
</file>

<file path=ppt/slides/slide8.xml><?xml version="1.0" encoding="UTF-8" standalone="yes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<a:spLocks noGrp="1"/></p:cNvSpPr>
          <p:nvPr><p:ph type="title"/></p:nvPr>
        </p:nvSpPr>
        <p:spPr/>
        <p:txBody>
          <a:bodyPr/>
          <a:lstStyle/>
          <a:p>
            <a:r>
              <a:rPr lang="en-US" sz="3600" b="1">
                <a:solidFill><a:srgbClr val="1F4E79"/></a:solidFill>
              </a:rPr>
              <a:t>Next Steps & Contact</a:t>
            </a:r>
          </a:p>
        </p:txBody>
      </p:sp>
      <p:sp>
        <p:nvSpPr>
          <p:cNvPr id="4" name="Content"/>
          <p:cNvSpPr><a:spLocks noGrp="1"/></p:cNvSpPr>
          <p:nvPr><p:ph idx="1"/></p:nvPr>
        </p:nvSpPr>
        <p:spPr/>
        <p:txBody>
          <a:bodyPr/>
          <a:lstStyle/>
          <a:p>
            <a:r>
              <a:rPr lang="en-US" sz="1800">
                <a:solidFill><a:srgbClr val="000000"/></a:solidFill>
              </a:rPr>
              <a:t>Ready to Transform Your DevOps Pipeline?</a:t>
            </a:r>
          </a:p><a:p><a:endParaRPr lang="en-US" sz="1800"/></a:p>
          <a:p>
            <a:r>
              <a:rPr lang="en-US" sz="1800">
                <a:solidFill><a:srgbClr val="000000"/></a:solidFill>
              </a:rPr>
              <a:t>Immediate Actions:</a:t>
            </a:r>
          </a:p><a:p><a:endParaRPr lang="en-US" sz="1800"/></a:p>
          <a:p>
            <a:r>
              <a:rPr lang="en-US" sz="1800">
                <a:solidFill><a:srgbClr val="000000"/></a:solidFill>
              </a:rPr>
              <a:t>1. Schedule Technical Deep-Dive Session</a:t>
            </a:r>
          </a:p>
          <a:p>
            <a:r>
              <a:rPr lang="en-US" sz="1800">
                <a:solidFill><a:srgbClr val="000000"/></a:solidFill>
              </a:rPr>
              <a:t>   • Detailed architecture review and requirements analysis</a:t>
            </a:r>
          </a:p>
          <a:p>
            <a:r>
              <a:rPr lang="en-US" sz="1800">
                <a:solidFill><a:srgbClr val="000000"/></a:solidFill>
              </a:rPr>
              <a:t>   • Infrastructure assessment and gap analysis</a:t>
            </a:r>
          </a:p><a:p><a:endParaRPr lang="en-US" sz="1800"/></a:p>
          <a:p>
            <a:r>
              <a:rPr lang="en-US" sz="1800">
                <a:solidFill><a:srgbClr val="000000"/></a:solidFill>
              </a:rPr>
              <a:t>2. Define Pilot Project Scope</a:t>
            </a:r>
          </a:p>
          <a:p>
            <a:r>
              <a:rPr lang="en-US" sz="1800">
                <a:solidFill><a:srgbClr val="000000"/></a:solidFill>
              </a:rPr>
              <a:t>   • Identify initial use case and success metrics</a:t>
            </a:r>
          </a:p>
          <a:p>
            <a:r>
              <a:rPr lang="en-US" sz="1800">
                <a:solidFill><a:srgbClr val="000000"/></a:solidFill>
              </a:rPr>
              <a:t>   • Establish baseline performance measurements</a:t>
            </a:r>
          </a:p><a:p><a:endParaRPr lang="en-US" sz="1800"/></a:p>
          <a:p>
            <a:r>
              <a:rPr lang="en-US" sz="1800">
                <a:solidFill><a:srgbClr val="000000"/></a:solidFill>
              </a:rPr>
              <a:t>3. Team & Infrastructure Setup</a:t>
            </a:r>
          </a:p>
          <a:p>
            <a:r>
              <a:rPr lang="en-US" sz="1800">
                <a:solidFill><a:srgbClr val="000000"/></a:solidFill>
              </a:rPr>
              <a:t>   • Development team requirements and onboarding</a:t>
            </a:r>
          </a:p>
          <a:p>
            <a:r>
              <a:rPr lang="en-US" sz="1800">
                <a:solidFill><a:srgbClr val="000000"/></a:solidFill>
              </a:rPr>
              <a:t>   • Cloud infrastructure provisioning</a:t>
            </a:r>
          </a:p><a:p><a:endParaRPr lang="en-US" sz="1800"/></a:p>
          <a:p>
            <a:r>
              <a:rPr lang="en-US" sz="1800">
                <a:solidFill><a:srgbClr val="000000"/></a:solidFill>
              </a:rPr>
              <a:t>4. Phase 1 Implementation Planning</a:t>
            </a:r>
          </a:p>
          <a:p>
            <a:r>
              <a:rPr lang="en-US" sz="1800">
                <a:solidFill><a:srgbClr val="000000"/></a:solidFill>
              </a:rPr>
              <a:t>   • Master Orchestrator and core agent development</a:t>
            </a:r>
          </a:p>
          <a:p>
            <a:r>
              <a:rPr lang="en-US" sz="1800">
                <a:solidFill><a:srgbClr val="000000"/></a:solidFill>
              </a:rPr>
              <a:t>   • Timeline and milestone definition</a:t>
            </a:r>
          </a:p><a:p><a:endParaRPr lang="en-US" sz="1800"/></a:p>
          <a:p>
            <a:r>
              <a:rPr lang="en-US" sz="1800">
                <a:solidFill><a:srgbClr val="000000"/></a:solidFill>
              </a:rPr>
              <a:t>Primary Contact: vijay.rentala@gmail.com</a:t>
            </a:r>
          </a:p>
          <a:p>
            <a:r>
              <a:rPr lang="en-US" sz="1800">
                <a:solidFill><a:srgbClr val="000000"/></a:solidFill>
              </a:rPr>
              <a:t>GenAI DevOps Platform Architecture Team</a:t>
            </a:r>
          </a:p>
        </p:txBody>
      </p:sp>
    </p:spTree>
  </p:cSld>
</p:sld>
</file>