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430" r:id="rId4"/>
    <p:sldId id="432" r:id="rId5"/>
    <p:sldId id="438" r:id="rId6"/>
    <p:sldId id="444" r:id="rId7"/>
    <p:sldId id="445" r:id="rId8"/>
    <p:sldId id="443" r:id="rId9"/>
    <p:sldId id="422" r:id="rId10"/>
    <p:sldId id="423" r:id="rId11"/>
    <p:sldId id="419" r:id="rId12"/>
    <p:sldId id="441" r:id="rId13"/>
    <p:sldId id="434" r:id="rId14"/>
    <p:sldId id="442" r:id="rId15"/>
    <p:sldId id="420" r:id="rId16"/>
    <p:sldId id="421" r:id="rId17"/>
    <p:sldId id="433" r:id="rId18"/>
    <p:sldId id="42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D2"/>
    <a:srgbClr val="FDFDA3"/>
    <a:srgbClr val="FF9933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162" autoAdjust="0"/>
  </p:normalViewPr>
  <p:slideViewPr>
    <p:cSldViewPr>
      <p:cViewPr varScale="1">
        <p:scale>
          <a:sx n="68" d="100"/>
          <a:sy n="68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1pPr>
            <a:lvl2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2pPr>
            <a:lvl3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3pPr>
            <a:lvl4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4pPr>
            <a:lvl5pPr>
              <a:defRPr>
                <a:latin typeface="Nokia Pure Headline Ultra Light" pitchFamily="34" charset="0"/>
                <a:ea typeface="Nokia Pure Text Light" pitchFamily="34" charset="0"/>
                <a:cs typeface="Nokia Pure Text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9405-2DFC-48AC-83A7-710479D6B39A}" type="datetimeFigureOut">
              <a:rPr lang="en-US" smtClean="0"/>
              <a:pPr/>
              <a:t>23.04.18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E94D-DCF0-4AB0-B6CC-2F6389E45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Formatka </a:t>
            </a:r>
            <a:r>
              <a:rPr lang="pl-PL">
                <a:latin typeface="Calibri Light" panose="020F0302020204030204" pitchFamily="34" charset="0"/>
              </a:rPr>
              <a:t>rozkładania gry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>
                <a:latin typeface="Calibri Light" panose="020F0302020204030204" pitchFamily="34" charset="0"/>
              </a:rPr>
              <a:t>dr inż. Piotr Sobolewski, TK Games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 wygląda game loop?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7556A8-3C48-4BB2-839A-ACAA524E84CE}"/>
              </a:ext>
            </a:extLst>
          </p:cNvPr>
          <p:cNvSpPr/>
          <p:nvPr/>
        </p:nvSpPr>
        <p:spPr>
          <a:xfrm>
            <a:off x="3429000" y="1889919"/>
            <a:ext cx="2286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Zacznij</a:t>
            </a:r>
            <a:r>
              <a:rPr lang="en-US" dirty="0"/>
              <a:t> </a:t>
            </a:r>
            <a:r>
              <a:rPr lang="en-US" dirty="0" err="1"/>
              <a:t>grę</a:t>
            </a:r>
            <a:endParaRPr lang="pl-P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004845-2300-4413-99A6-8268A3BA068B}"/>
              </a:ext>
            </a:extLst>
          </p:cNvPr>
          <p:cNvSpPr/>
          <p:nvPr/>
        </p:nvSpPr>
        <p:spPr>
          <a:xfrm>
            <a:off x="6248400" y="4038600"/>
            <a:ext cx="2286000" cy="1295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Skacz</a:t>
            </a:r>
            <a:endParaRPr lang="pl-P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5A96A3-3FE6-4B9F-BE39-A6343D7EBD24}"/>
              </a:ext>
            </a:extLst>
          </p:cNvPr>
          <p:cNvSpPr/>
          <p:nvPr/>
        </p:nvSpPr>
        <p:spPr>
          <a:xfrm>
            <a:off x="609601" y="4038600"/>
            <a:ext cx="2286000" cy="1295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Zgiń</a:t>
            </a:r>
            <a:endParaRPr lang="pl-P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2E147-8564-4ABE-86A2-D2F842FE3654}"/>
              </a:ext>
            </a:extLst>
          </p:cNvPr>
          <p:cNvCxnSpPr>
            <a:stCxn id="8" idx="6"/>
            <a:endCxn id="9" idx="0"/>
          </p:cNvCxnSpPr>
          <p:nvPr/>
        </p:nvCxnSpPr>
        <p:spPr>
          <a:xfrm>
            <a:off x="5715000" y="2537619"/>
            <a:ext cx="1676400" cy="1500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9E6DEF-A933-44C3-9387-C219ACEBD0E4}"/>
              </a:ext>
            </a:extLst>
          </p:cNvPr>
          <p:cNvCxnSpPr>
            <a:cxnSpLocks/>
            <a:stCxn id="9" idx="4"/>
            <a:endCxn id="10" idx="4"/>
          </p:cNvCxnSpPr>
          <p:nvPr/>
        </p:nvCxnSpPr>
        <p:spPr>
          <a:xfrm rot="5400000">
            <a:off x="4572001" y="2514601"/>
            <a:ext cx="12700" cy="5638799"/>
          </a:xfrm>
          <a:prstGeom prst="curvedConnector3">
            <a:avLst>
              <a:gd name="adj1" fmla="val 822463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440E1A-745E-4BC1-B8C0-B3D1D82542B2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1840310" y="2449911"/>
            <a:ext cx="1500981" cy="1676399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zwiększa poziom trudności?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Postać</a:t>
            </a:r>
            <a:r>
              <a:rPr lang="en-US" dirty="0"/>
              <a:t> </a:t>
            </a:r>
            <a:r>
              <a:rPr lang="en-US" dirty="0" err="1"/>
              <a:t>coraz</a:t>
            </a:r>
            <a:r>
              <a:rPr lang="en-US" dirty="0"/>
              <a:t> </a:t>
            </a:r>
            <a:r>
              <a:rPr lang="en-US" dirty="0" err="1"/>
              <a:t>szybciej</a:t>
            </a:r>
            <a:r>
              <a:rPr lang="en-US" dirty="0"/>
              <a:t> </a:t>
            </a:r>
            <a:r>
              <a:rPr lang="en-US" dirty="0" err="1"/>
              <a:t>biegnie</a:t>
            </a:r>
            <a:endParaRPr lang="en-US" dirty="0"/>
          </a:p>
          <a:p>
            <a:r>
              <a:rPr lang="en-US" dirty="0" err="1"/>
              <a:t>Przeszkody</a:t>
            </a:r>
            <a:r>
              <a:rPr lang="en-US" dirty="0"/>
              <a:t> </a:t>
            </a:r>
            <a:r>
              <a:rPr lang="en-US" dirty="0" err="1"/>
              <a:t>pojawiają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cześciej</a:t>
            </a:r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jakimś</a:t>
            </a:r>
            <a:r>
              <a:rPr lang="en-US" dirty="0"/>
              <a:t>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dochodzi</a:t>
            </a:r>
            <a:r>
              <a:rPr lang="en-US" dirty="0"/>
              <a:t> </a:t>
            </a:r>
            <a:r>
              <a:rPr lang="en-US" dirty="0" err="1"/>
              <a:t>nowy</a:t>
            </a:r>
            <a:r>
              <a:rPr lang="en-US" dirty="0"/>
              <a:t> </a:t>
            </a:r>
            <a:r>
              <a:rPr lang="en-US" dirty="0" err="1"/>
              <a:t>rodzaj</a:t>
            </a:r>
            <a:r>
              <a:rPr lang="en-US" dirty="0"/>
              <a:t> </a:t>
            </a:r>
            <a:r>
              <a:rPr lang="en-US" dirty="0" err="1"/>
              <a:t>przeszkód</a:t>
            </a:r>
            <a:endParaRPr lang="pl-PL" dirty="0"/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informuje gracza, że robi dobrze, a jak że źle?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trakcie rozgrywki co 100pkt wbitych przez gracza liczba wyświetlająca punkty zaczyna migać.</a:t>
            </a:r>
          </a:p>
          <a:p>
            <a:pPr marL="0" indent="0">
              <a:buNone/>
            </a:pPr>
            <a:r>
              <a:rPr lang="pl-PL" dirty="0"/>
              <a:t>W grze nie ma informacji dla gracza, że źle robi</a:t>
            </a:r>
            <a:r>
              <a:rPr lang="en-US" dirty="0"/>
              <a:t> – </a:t>
            </a:r>
            <a:r>
              <a:rPr lang="en-US" dirty="0" err="1"/>
              <a:t>pierwszy</a:t>
            </a:r>
            <a:r>
              <a:rPr lang="en-US" dirty="0"/>
              <a:t> </a:t>
            </a:r>
            <a:r>
              <a:rPr lang="en-US" dirty="0" err="1"/>
              <a:t>błąd</a:t>
            </a:r>
            <a:r>
              <a:rPr lang="en-US" dirty="0"/>
              <a:t> </a:t>
            </a:r>
            <a:r>
              <a:rPr lang="en-US" dirty="0" err="1"/>
              <a:t>kończy</a:t>
            </a:r>
            <a:r>
              <a:rPr lang="en-US" dirty="0"/>
              <a:t> </a:t>
            </a:r>
            <a:r>
              <a:rPr lang="en-US" dirty="0" err="1"/>
              <a:t>grę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pojawia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plansza</a:t>
            </a:r>
            <a:r>
              <a:rPr lang="en-US" dirty="0"/>
              <a:t> game over.</a:t>
            </a:r>
            <a:endParaRPr lang="pl-PL" dirty="0"/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Jak i za co gra nagradza gracza?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Jedyną</a:t>
            </a:r>
            <a:r>
              <a:rPr lang="en-US" dirty="0"/>
              <a:t> </a:t>
            </a:r>
            <a:r>
              <a:rPr lang="en-US" dirty="0" err="1"/>
              <a:t>nagrodą</a:t>
            </a:r>
            <a:r>
              <a:rPr lang="en-US" dirty="0"/>
              <a:t> </a:t>
            </a:r>
            <a:r>
              <a:rPr lang="en-US" dirty="0" err="1"/>
              <a:t>jaką</a:t>
            </a:r>
            <a:r>
              <a:rPr lang="en-US" dirty="0"/>
              <a:t> </a:t>
            </a:r>
            <a:r>
              <a:rPr lang="en-US" dirty="0" err="1"/>
              <a:t>dostaje</a:t>
            </a:r>
            <a:r>
              <a:rPr lang="en-US" dirty="0"/>
              <a:t> </a:t>
            </a:r>
            <a:r>
              <a:rPr lang="en-US" dirty="0" err="1"/>
              <a:t>gracz</a:t>
            </a:r>
            <a:r>
              <a:rPr lang="en-US" dirty="0"/>
              <a:t> to </a:t>
            </a:r>
            <a:r>
              <a:rPr lang="en-US" dirty="0" err="1"/>
              <a:t>migająca</a:t>
            </a:r>
            <a:r>
              <a:rPr lang="en-US" dirty="0"/>
              <a:t>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punktów</a:t>
            </a:r>
            <a:r>
              <a:rPr lang="en-US" dirty="0"/>
              <a:t> co 100 </a:t>
            </a:r>
            <a:r>
              <a:rPr lang="en-US" dirty="0" err="1"/>
              <a:t>zdobytych</a:t>
            </a:r>
            <a:r>
              <a:rPr lang="en-US" dirty="0"/>
              <a:t>.</a:t>
            </a:r>
            <a:endParaRPr lang="pl-PL" dirty="0"/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Motywacja ogólna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Gracza</a:t>
            </a:r>
            <a:r>
              <a:rPr lang="en-US" dirty="0"/>
              <a:t> do </a:t>
            </a:r>
            <a:r>
              <a:rPr lang="en-US" dirty="0" err="1"/>
              <a:t>ponownego</a:t>
            </a:r>
            <a:r>
              <a:rPr lang="en-US" dirty="0"/>
              <a:t> </a:t>
            </a:r>
            <a:r>
              <a:rPr lang="en-US" dirty="0" err="1"/>
              <a:t>włączenia</a:t>
            </a:r>
            <a:r>
              <a:rPr lang="en-US" dirty="0"/>
              <a:t> </a:t>
            </a:r>
            <a:r>
              <a:rPr lang="en-US" dirty="0" err="1"/>
              <a:t>gry</a:t>
            </a:r>
            <a:r>
              <a:rPr lang="en-US" dirty="0"/>
              <a:t> </a:t>
            </a:r>
            <a:r>
              <a:rPr lang="en-US" dirty="0" err="1"/>
              <a:t>głównie</a:t>
            </a:r>
            <a:r>
              <a:rPr lang="en-US" dirty="0"/>
              <a:t> </a:t>
            </a:r>
            <a:r>
              <a:rPr lang="en-US" dirty="0" err="1"/>
              <a:t>motywuje</a:t>
            </a:r>
            <a:r>
              <a:rPr lang="en-US" dirty="0"/>
              <a:t> </a:t>
            </a:r>
            <a:r>
              <a:rPr lang="en-US" dirty="0" err="1"/>
              <a:t>brak</a:t>
            </a:r>
            <a:r>
              <a:rPr lang="en-US" dirty="0"/>
              <a:t> </a:t>
            </a:r>
            <a:r>
              <a:rPr lang="en-US" dirty="0" err="1"/>
              <a:t>dostępu</a:t>
            </a:r>
            <a:r>
              <a:rPr lang="en-US" dirty="0"/>
              <a:t> do </a:t>
            </a:r>
            <a:r>
              <a:rPr lang="en-US" dirty="0" err="1"/>
              <a:t>połączenia</a:t>
            </a:r>
            <a:r>
              <a:rPr lang="en-US" dirty="0"/>
              <a:t> </a:t>
            </a:r>
            <a:r>
              <a:rPr lang="en-US" dirty="0" err="1"/>
              <a:t>sieciowego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Poza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gra</a:t>
            </a:r>
            <a:r>
              <a:rPr lang="en-US" dirty="0"/>
              <a:t> </a:t>
            </a:r>
            <a:r>
              <a:rPr lang="en-US" dirty="0" err="1"/>
              <a:t>wyświetla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ekranie</a:t>
            </a:r>
            <a:r>
              <a:rPr lang="en-US" dirty="0"/>
              <a:t> </a:t>
            </a:r>
            <a:r>
              <a:rPr lang="en-US" dirty="0" err="1"/>
              <a:t>końca</a:t>
            </a:r>
            <a:r>
              <a:rPr lang="en-US" dirty="0"/>
              <a:t> </a:t>
            </a:r>
            <a:r>
              <a:rPr lang="en-US" dirty="0" err="1"/>
              <a:t>gry</a:t>
            </a:r>
            <a:r>
              <a:rPr lang="en-US" dirty="0"/>
              <a:t> </a:t>
            </a:r>
            <a:r>
              <a:rPr lang="en-US" dirty="0" err="1"/>
              <a:t>najwyższą</a:t>
            </a:r>
            <a:r>
              <a:rPr lang="en-US" dirty="0"/>
              <a:t> </a:t>
            </a:r>
            <a:r>
              <a:rPr lang="en-US" dirty="0" err="1"/>
              <a:t>zdobytą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gracza</a:t>
            </a:r>
            <a:r>
              <a:rPr lang="en-US" dirty="0"/>
              <a:t> </a:t>
            </a:r>
            <a:r>
              <a:rPr lang="en-US" dirty="0" err="1"/>
              <a:t>liczbę</a:t>
            </a:r>
            <a:r>
              <a:rPr lang="en-US" dirty="0"/>
              <a:t> </a:t>
            </a:r>
            <a:r>
              <a:rPr lang="en-US" dirty="0" err="1"/>
              <a:t>punktów</a:t>
            </a:r>
            <a:r>
              <a:rPr lang="en-US" dirty="0"/>
              <a:t> w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sesji</a:t>
            </a:r>
            <a:r>
              <a:rPr lang="en-US" dirty="0"/>
              <a:t> </a:t>
            </a:r>
            <a:r>
              <a:rPr lang="en-US" dirty="0" err="1"/>
              <a:t>gry</a:t>
            </a:r>
            <a:r>
              <a:rPr lang="en-US" dirty="0"/>
              <a:t> </a:t>
            </a:r>
            <a:r>
              <a:rPr lang="en-US" dirty="0" err="1"/>
              <a:t>motywując</a:t>
            </a:r>
            <a:r>
              <a:rPr lang="en-US" dirty="0"/>
              <a:t> go do </a:t>
            </a:r>
            <a:r>
              <a:rPr lang="en-US" dirty="0" err="1"/>
              <a:t>pobicia</a:t>
            </a:r>
            <a:r>
              <a:rPr lang="en-US" dirty="0"/>
              <a:t> go.</a:t>
            </a:r>
            <a:endParaRPr lang="pl-PL" dirty="0"/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motywuje graczy z różnych kategorii?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12DFB-AAFB-417F-90C3-4D37350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156369"/>
              </p:ext>
            </p:extLst>
          </p:nvPr>
        </p:nvGraphicFramePr>
        <p:xfrm>
          <a:off x="457200" y="1828800"/>
          <a:ext cx="8229600" cy="4061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4111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15346555"/>
                    </a:ext>
                  </a:extLst>
                </a:gridCol>
              </a:tblGrid>
              <a:tr h="2004219"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KILLER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Możliwość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rywalizacji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samego</a:t>
                      </a:r>
                      <a:r>
                        <a:rPr lang="en-US" dirty="0"/>
                        <a:t> z </a:t>
                      </a:r>
                      <a:r>
                        <a:rPr lang="en-US" dirty="0" err="1"/>
                        <a:t>sobą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ACHIEVER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b="0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18298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SOCIALIZER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 Light" panose="020F0302020204030204" pitchFamily="34" charset="0"/>
                        </a:rPr>
                        <a:t>EXPLORER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Po </a:t>
                      </a:r>
                      <a:r>
                        <a:rPr lang="en-US" dirty="0" err="1"/>
                        <a:t>zdobyciu</a:t>
                      </a:r>
                      <a:r>
                        <a:rPr lang="en-US" dirty="0"/>
                        <a:t> 450pkt (</a:t>
                      </a:r>
                      <a:r>
                        <a:rPr lang="en-US" dirty="0" err="1"/>
                        <a:t>około</a:t>
                      </a:r>
                      <a:r>
                        <a:rPr lang="en-US" dirty="0"/>
                        <a:t> 2min </a:t>
                      </a:r>
                      <a:r>
                        <a:rPr lang="en-US" dirty="0" err="1"/>
                        <a:t>gry</a:t>
                      </a:r>
                      <a:r>
                        <a:rPr lang="en-US" dirty="0"/>
                        <a:t> bez </a:t>
                      </a:r>
                      <a:r>
                        <a:rPr lang="en-US" dirty="0" err="1"/>
                        <a:t>porażki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pojawia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nowa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przeszkoda</a:t>
                      </a:r>
                      <a:endParaRPr lang="en-US" b="0" i="1" u="none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85413"/>
                  </a:ext>
                </a:extLst>
              </a:tr>
            </a:tbl>
          </a:graphicData>
        </a:graphic>
      </p:graphicFrame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W jaki sposób gra powoduje zwiększanie poziomu hormonów szczęścia?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412DFB-AAFB-417F-90C3-4D37350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099410"/>
              </p:ext>
            </p:extLst>
          </p:nvPr>
        </p:nvGraphicFramePr>
        <p:xfrm>
          <a:off x="4572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541110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15346555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SEROTONINA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ENDORFINY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Moment </a:t>
                      </a:r>
                      <a:r>
                        <a:rPr lang="en-US" dirty="0" err="1"/>
                        <a:t>lądowania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udanym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przeskoczeniu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przeszkody</a:t>
                      </a:r>
                      <a:endParaRPr lang="en-US" b="0" i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b="0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618298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OKSYTOCYNA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DOPAMINA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Moment </a:t>
                      </a:r>
                      <a:r>
                        <a:rPr lang="en-US" dirty="0" err="1"/>
                        <a:t>wyskoku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przed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przeszkodą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gdy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wiemy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czy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przeskoczyć</a:t>
                      </a:r>
                      <a:endParaRPr lang="en-US" b="0" i="1" u="none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</a:endParaRPr>
                    </a:p>
                    <a:p>
                      <a:pPr algn="ctr"/>
                      <a:endParaRPr lang="en-US" u="sng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85413"/>
                  </a:ext>
                </a:extLst>
              </a:tr>
            </a:tbl>
          </a:graphicData>
        </a:graphic>
      </p:graphicFrame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UA / MON / RET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UA: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brak</a:t>
            </a:r>
            <a:endParaRPr lang="pl-PL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MON: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brak</a:t>
            </a:r>
            <a:endParaRPr lang="pl-PL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Mechanizmy RET: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pojawia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posiada</a:t>
            </a:r>
            <a:r>
              <a:rPr lang="en-US" dirty="0"/>
              <a:t> </a:t>
            </a:r>
            <a:r>
              <a:rPr lang="en-US" dirty="0" err="1"/>
              <a:t>połączenia</a:t>
            </a:r>
            <a:r>
              <a:rPr lang="en-US" dirty="0"/>
              <a:t> z </a:t>
            </a:r>
            <a:r>
              <a:rPr lang="en-US" dirty="0" err="1"/>
              <a:t>siecią</a:t>
            </a:r>
            <a:r>
              <a:rPr lang="en-US" dirty="0"/>
              <a:t>, a </a:t>
            </a:r>
            <a:r>
              <a:rPr lang="en-US" dirty="0" err="1"/>
              <a:t>próbujemy</a:t>
            </a:r>
            <a:r>
              <a:rPr lang="en-US" dirty="0"/>
              <a:t> </a:t>
            </a:r>
            <a:r>
              <a:rPr lang="en-US" dirty="0" err="1"/>
              <a:t>załadować</a:t>
            </a:r>
            <a:r>
              <a:rPr lang="en-US" dirty="0"/>
              <a:t> </a:t>
            </a:r>
            <a:r>
              <a:rPr lang="en-US" dirty="0" err="1"/>
              <a:t>stronę</a:t>
            </a:r>
            <a:r>
              <a:rPr lang="en-US" dirty="0"/>
              <a:t> </a:t>
            </a:r>
            <a:r>
              <a:rPr lang="en-US" dirty="0" err="1"/>
              <a:t>internetową</a:t>
            </a:r>
            <a:endParaRPr lang="pl-PL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Subiektywna opinia o grze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Calibri Light" panose="020F0302020204030204" pitchFamily="34" charset="0"/>
              </a:rPr>
              <a:t>Podoba mi się:</a:t>
            </a: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</a:rPr>
              <a:t>eeeeee</a:t>
            </a:r>
            <a:r>
              <a:rPr lang="en-US" dirty="0">
                <a:latin typeface="Calibri Light" panose="020F0302020204030204" pitchFamily="34" charset="0"/>
              </a:rPr>
              <a:t>… Macarena!</a:t>
            </a:r>
            <a:endParaRPr lang="pl-PL" dirty="0">
              <a:latin typeface="Calibri Light" panose="020F0302020204030204" pitchFamily="34" charset="0"/>
            </a:endParaRPr>
          </a:p>
          <a:p>
            <a:endParaRPr lang="pl-PL" dirty="0">
              <a:latin typeface="Calibri Light" panose="020F0302020204030204" pitchFamily="34" charset="0"/>
            </a:endParaRPr>
          </a:p>
          <a:p>
            <a:endParaRPr lang="pl-PL" dirty="0">
              <a:latin typeface="Calibri Light" panose="020F0302020204030204" pitchFamily="34" charset="0"/>
            </a:endParaRPr>
          </a:p>
          <a:p>
            <a:r>
              <a:rPr lang="pl-PL" dirty="0">
                <a:latin typeface="Calibri Light" panose="020F0302020204030204" pitchFamily="34" charset="0"/>
              </a:rPr>
              <a:t>Nie podoba mi się:</a:t>
            </a: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</a:rPr>
              <a:t>monotonność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</a:rPr>
              <a:t>rozgrywki</a:t>
            </a:r>
            <a:r>
              <a:rPr lang="en-US" dirty="0">
                <a:latin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</a:rPr>
              <a:t>poziom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</a:rPr>
              <a:t>trudności</a:t>
            </a:r>
            <a:endParaRPr lang="pl-PL" dirty="0"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Informacje o graczu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Imię i nazwisko:</a:t>
            </a:r>
            <a:r>
              <a:rPr lang="en-US" dirty="0">
                <a:latin typeface="Calibri Light" panose="020F0302020204030204" pitchFamily="34" charset="0"/>
              </a:rPr>
              <a:t> Bartosz Rodziewicz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Numer albumu:</a:t>
            </a:r>
            <a:r>
              <a:rPr lang="en-US" dirty="0">
                <a:latin typeface="Calibri Light" panose="020F0302020204030204" pitchFamily="34" charset="0"/>
              </a:rPr>
              <a:t> 226105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Kierunek studiów:</a:t>
            </a:r>
            <a:r>
              <a:rPr lang="en-US" dirty="0">
                <a:latin typeface="Calibri Light" panose="020F0302020204030204" pitchFamily="34" charset="0"/>
              </a:rPr>
              <a:t> INF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Wiek:</a:t>
            </a:r>
            <a:r>
              <a:rPr lang="en-US" dirty="0">
                <a:latin typeface="Calibri Light" panose="020F0302020204030204" pitchFamily="34" charset="0"/>
              </a:rPr>
              <a:t> 22</a:t>
            </a:r>
            <a:endParaRPr lang="pl-PL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Płeć:</a:t>
            </a:r>
            <a:r>
              <a:rPr lang="en-US" dirty="0">
                <a:latin typeface="Calibri Light" panose="020F0302020204030204" pitchFamily="34" charset="0"/>
              </a:rPr>
              <a:t> M</a:t>
            </a:r>
            <a:endParaRPr lang="pl-PL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Calibri Light" panose="020F0302020204030204" pitchFamily="34" charset="0"/>
              </a:rPr>
              <a:t>Czas spędzony nad grą:</a:t>
            </a:r>
            <a:r>
              <a:rPr lang="en-US" dirty="0">
                <a:latin typeface="Calibri Light" panose="020F0302020204030204" pitchFamily="34" charset="0"/>
              </a:rPr>
              <a:t> 30 </a:t>
            </a:r>
            <a:r>
              <a:rPr lang="pl-PL" dirty="0">
                <a:latin typeface="Calibri Light" panose="020F0302020204030204" pitchFamily="34" charset="0"/>
              </a:rPr>
              <a:t>minut</a:t>
            </a:r>
          </a:p>
          <a:p>
            <a:pPr marL="0" indent="0">
              <a:buNone/>
            </a:pPr>
            <a:endParaRPr lang="pl-PL" dirty="0"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Informacje ogólne o grze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Tytuł gry:</a:t>
            </a:r>
            <a:r>
              <a:rPr lang="en-US" sz="2800" dirty="0">
                <a:latin typeface="Calibri Light" panose="020F0302020204030204" pitchFamily="34" charset="0"/>
              </a:rPr>
              <a:t> </a:t>
            </a:r>
            <a:r>
              <a:rPr lang="pl-PL" sz="2800" dirty="0">
                <a:latin typeface="Calibri Light" panose="020F0302020204030204" pitchFamily="34" charset="0"/>
              </a:rPr>
              <a:t>T-Rex Chrome Game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Gatunek, wymiarowość i platformy:</a:t>
            </a:r>
            <a:r>
              <a:rPr lang="en-US" sz="2800" dirty="0">
                <a:latin typeface="Calibri Light" panose="020F0302020204030204" pitchFamily="34" charset="0"/>
              </a:rPr>
              <a:t> </a:t>
            </a:r>
            <a:r>
              <a:rPr lang="nb-NO" sz="2800" dirty="0">
                <a:latin typeface="Calibri Light" panose="020F0302020204030204" pitchFamily="34" charset="0"/>
              </a:rPr>
              <a:t>endless runner 2D (mobile, PC)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Tryby gry: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single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Target:</a:t>
            </a:r>
            <a:r>
              <a:rPr lang="en-US" sz="2800" dirty="0">
                <a:latin typeface="Calibri Light" panose="020F0302020204030204" pitchFamily="34" charset="0"/>
              </a:rPr>
              <a:t> casual</a:t>
            </a:r>
            <a:endParaRPr lang="pl-PL" sz="28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latin typeface="Calibri Light" panose="020F0302020204030204" pitchFamily="34" charset="0"/>
              </a:rPr>
              <a:t>Średnia długość pojedynczej sesji:</a:t>
            </a:r>
            <a:r>
              <a:rPr lang="en-US" sz="2800" dirty="0">
                <a:latin typeface="Calibri Light" panose="020F0302020204030204" pitchFamily="34" charset="0"/>
              </a:rPr>
              <a:t> 1-3 min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Dominujący aspekt: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dostępność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mechanika</a:t>
            </a:r>
            <a:endParaRPr lang="pl-PL" sz="2800" i="1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Ekrany gry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016F5-6785-4D70-BA49-DEFB1693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43593"/>
            <a:ext cx="362902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84144-C099-4E28-8D6C-FEB2064A7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74" y="1243593"/>
            <a:ext cx="4658026" cy="1249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469F9-DA7A-41BF-A158-40A922F9C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67" t="15910" r="26667" b="60650"/>
          <a:stretch/>
        </p:blipFill>
        <p:spPr>
          <a:xfrm>
            <a:off x="862012" y="3366868"/>
            <a:ext cx="6143625" cy="1734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4CABA-AD0B-470A-802A-D557AA59C2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67" t="14427" r="26667" b="63340"/>
          <a:stretch/>
        </p:blipFill>
        <p:spPr>
          <a:xfrm>
            <a:off x="2543675" y="5101797"/>
            <a:ext cx="6143125" cy="1645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6E2E2-DD67-4EB2-B20C-449CC85AF772}"/>
              </a:ext>
            </a:extLst>
          </p:cNvPr>
          <p:cNvSpPr txBox="1"/>
          <p:nvPr/>
        </p:nvSpPr>
        <p:spPr>
          <a:xfrm>
            <a:off x="304800" y="5334000"/>
            <a:ext cx="223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Ekrany</a:t>
            </a:r>
            <a:r>
              <a:rPr lang="en-US" b="1" dirty="0"/>
              <a:t> w </a:t>
            </a:r>
            <a:r>
              <a:rPr lang="en-US" b="1" dirty="0" err="1"/>
              <a:t>trakcie</a:t>
            </a:r>
            <a:r>
              <a:rPr lang="en-US" b="1" dirty="0"/>
              <a:t> </a:t>
            </a:r>
            <a:r>
              <a:rPr lang="en-US" b="1" dirty="0" err="1"/>
              <a:t>rozgrywki</a:t>
            </a:r>
            <a:endParaRPr lang="pl-P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0FB19-7075-4FA8-BC51-001E804E9A40}"/>
              </a:ext>
            </a:extLst>
          </p:cNvPr>
          <p:cNvSpPr txBox="1"/>
          <p:nvPr/>
        </p:nvSpPr>
        <p:spPr>
          <a:xfrm>
            <a:off x="304800" y="28110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Ekran</a:t>
            </a:r>
            <a:r>
              <a:rPr lang="en-US" b="1" dirty="0"/>
              <a:t> </a:t>
            </a:r>
            <a:r>
              <a:rPr lang="en-US" b="1" dirty="0" err="1"/>
              <a:t>początku</a:t>
            </a:r>
            <a:endParaRPr lang="pl-PL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280D5-ED14-4B69-9AA4-9891FE1812D9}"/>
              </a:ext>
            </a:extLst>
          </p:cNvPr>
          <p:cNvSpPr txBox="1"/>
          <p:nvPr/>
        </p:nvSpPr>
        <p:spPr>
          <a:xfrm>
            <a:off x="6019800" y="256057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Ekran</a:t>
            </a:r>
            <a:r>
              <a:rPr lang="en-US" b="1" dirty="0"/>
              <a:t> </a:t>
            </a:r>
            <a:r>
              <a:rPr lang="en-US" b="1" dirty="0" err="1"/>
              <a:t>końca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445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graficzne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Super Mario Bros</a:t>
            </a:r>
            <a:endParaRPr lang="pl-PL" dirty="0"/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1026" name="Picture 2" descr="Image result for mario black and white screenshot">
            <a:extLst>
              <a:ext uri="{FF2B5EF4-FFF2-40B4-BE49-F238E27FC236}">
                <a16:creationId xmlns:a16="http://schemas.microsoft.com/office/drawing/2014/main" id="{D0654FF5-6EA9-44EC-9433-A280EE75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czym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polega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gra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Setting gry – postapo, bo brak internetu. A tak całkiem serio to chyba era dinozaurów.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 </a:t>
            </a:r>
            <a:r>
              <a:rPr lang="en-US" dirty="0" err="1"/>
              <a:t>grze</a:t>
            </a:r>
            <a:r>
              <a:rPr lang="en-US" dirty="0"/>
              <a:t> </a:t>
            </a:r>
            <a:r>
              <a:rPr lang="en-US" dirty="0" err="1"/>
              <a:t>sterujemy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spacji</a:t>
            </a:r>
            <a:r>
              <a:rPr lang="en-US" dirty="0"/>
              <a:t> (</a:t>
            </a:r>
            <a:r>
              <a:rPr lang="en-US" dirty="0" err="1"/>
              <a:t>skok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spacji</a:t>
            </a:r>
            <a:r>
              <a:rPr lang="en-US" dirty="0"/>
              <a:t> (</a:t>
            </a:r>
            <a:r>
              <a:rPr lang="en-US" dirty="0" err="1"/>
              <a:t>schylenie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).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Referencje rozgrywki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Thief Escape Runner</a:t>
            </a: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pic>
        <p:nvPicPr>
          <p:cNvPr id="2050" name="Picture 2" descr="Thief Escape Runner apk screenshot">
            <a:extLst>
              <a:ext uri="{FF2B5EF4-FFF2-40B4-BE49-F238E27FC236}">
                <a16:creationId xmlns:a16="http://schemas.microsoft.com/office/drawing/2014/main" id="{B818C7DB-1E48-4923-A0D6-9E6FE1B0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10" y="2259932"/>
            <a:ext cx="6348046" cy="39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Kategorie obiektów w grze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Dinozaur</a:t>
            </a:r>
            <a:r>
              <a:rPr lang="en-US" dirty="0"/>
              <a:t> – </a:t>
            </a:r>
            <a:r>
              <a:rPr lang="en-US" dirty="0" err="1"/>
              <a:t>postać</a:t>
            </a:r>
            <a:r>
              <a:rPr lang="en-US" dirty="0"/>
              <a:t> </a:t>
            </a:r>
            <a:r>
              <a:rPr lang="en-US" dirty="0" err="1"/>
              <a:t>gracza</a:t>
            </a:r>
            <a:r>
              <a:rPr lang="en-US" dirty="0"/>
              <a:t> (1 </a:t>
            </a:r>
            <a:r>
              <a:rPr lang="en-US" dirty="0" err="1"/>
              <a:t>rodzaj</a:t>
            </a:r>
            <a:r>
              <a:rPr lang="en-US" dirty="0"/>
              <a:t>)</a:t>
            </a:r>
          </a:p>
          <a:p>
            <a:r>
              <a:rPr lang="en-US" dirty="0" err="1"/>
              <a:t>Kaktus</a:t>
            </a:r>
            <a:r>
              <a:rPr lang="en-US" dirty="0"/>
              <a:t> – </a:t>
            </a:r>
            <a:r>
              <a:rPr lang="en-US" dirty="0" err="1"/>
              <a:t>główna</a:t>
            </a:r>
            <a:r>
              <a:rPr lang="en-US" dirty="0"/>
              <a:t> </a:t>
            </a:r>
            <a:r>
              <a:rPr lang="en-US" dirty="0" err="1"/>
              <a:t>przeszkoda</a:t>
            </a:r>
            <a:r>
              <a:rPr lang="en-US" dirty="0"/>
              <a:t> (4-5 </a:t>
            </a:r>
            <a:r>
              <a:rPr lang="en-US" dirty="0" err="1"/>
              <a:t>rodzajów</a:t>
            </a:r>
            <a:r>
              <a:rPr lang="en-US" dirty="0"/>
              <a:t>,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uwzględniając</a:t>
            </a:r>
            <a:r>
              <a:rPr lang="en-US" dirty="0"/>
              <a:t> 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rozmiarów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obiektów</a:t>
            </a:r>
            <a:r>
              <a:rPr lang="en-US" dirty="0"/>
              <a:t>)</a:t>
            </a:r>
          </a:p>
          <a:p>
            <a:r>
              <a:rPr lang="en-US" dirty="0" err="1"/>
              <a:t>Pterodaktyl</a:t>
            </a:r>
            <a:r>
              <a:rPr lang="en-US" dirty="0"/>
              <a:t> – </a:t>
            </a:r>
            <a:r>
              <a:rPr lang="en-US" dirty="0" err="1"/>
              <a:t>poboczna</a:t>
            </a:r>
            <a:r>
              <a:rPr lang="en-US" dirty="0"/>
              <a:t> </a:t>
            </a:r>
            <a:r>
              <a:rPr lang="en-US" dirty="0" err="1"/>
              <a:t>przeszkoda</a:t>
            </a:r>
            <a:r>
              <a:rPr lang="en-US" dirty="0"/>
              <a:t> (1 </a:t>
            </a:r>
            <a:r>
              <a:rPr lang="en-US" dirty="0" err="1"/>
              <a:t>rodzaj</a:t>
            </a:r>
            <a:r>
              <a:rPr lang="en-US" dirty="0"/>
              <a:t>,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uwzględniając</a:t>
            </a:r>
            <a:r>
              <a:rPr lang="en-US" dirty="0"/>
              <a:t> 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rozmiarów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obiektów</a:t>
            </a:r>
            <a:r>
              <a:rPr lang="en-US" dirty="0"/>
              <a:t>)</a:t>
            </a:r>
            <a:endParaRPr lang="pl-PL" dirty="0"/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Cele dalekie i bliskie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Picture 5" descr="TK Games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2679210" cy="6096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0EA9A7-2253-49C6-9DFF-1E67F36D4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1461"/>
              </p:ext>
            </p:extLst>
          </p:nvPr>
        </p:nvGraphicFramePr>
        <p:xfrm>
          <a:off x="571500" y="1357850"/>
          <a:ext cx="8001000" cy="165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974070106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3280117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711160088"/>
                    </a:ext>
                  </a:extLst>
                </a:gridCol>
              </a:tblGrid>
              <a:tr h="632298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DALEKIE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Dobiegnij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najdalej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zdobądź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najwięcej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punktów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79933"/>
                  </a:ext>
                </a:extLst>
              </a:tr>
              <a:tr h="1021404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latin typeface="Calibri Light" panose="020F0302020204030204" pitchFamily="34" charset="0"/>
                        </a:rPr>
                        <a:t>CELE BLISKIE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Przeskocz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kaktusem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pterodaktylem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Schyl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się</a:t>
                      </a:r>
                      <a:r>
                        <a:rPr lang="en-US" dirty="0"/>
                        <a:t> pod </a:t>
                      </a:r>
                      <a:r>
                        <a:rPr lang="en-US" dirty="0" err="1"/>
                        <a:t>pterodaktylem</a:t>
                      </a:r>
                      <a:endParaRPr lang="pl-PL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1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462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Nokia Pure Headline Ultra Light</vt:lpstr>
      <vt:lpstr>Nokia Pure Text Light</vt:lpstr>
      <vt:lpstr>Office Theme</vt:lpstr>
      <vt:lpstr>Formatka rozkładania gry</vt:lpstr>
      <vt:lpstr>Informacje o graczu</vt:lpstr>
      <vt:lpstr>Informacje ogólne o grze</vt:lpstr>
      <vt:lpstr>Ekrany gry</vt:lpstr>
      <vt:lpstr>Referencje graficzne</vt:lpstr>
      <vt:lpstr>Na czym polega gra?</vt:lpstr>
      <vt:lpstr>Referencje rozgrywki</vt:lpstr>
      <vt:lpstr>Kategorie obiektów w grze</vt:lpstr>
      <vt:lpstr>Cele dalekie i bliskie</vt:lpstr>
      <vt:lpstr>Jak wygląda game loop?</vt:lpstr>
      <vt:lpstr>W jaki sposób gra zwiększa poziom trudności?</vt:lpstr>
      <vt:lpstr>W jaki sposób gra informuje gracza, że robi dobrze, a jak że źle?</vt:lpstr>
      <vt:lpstr>Jak i za co gra nagradza gracza?</vt:lpstr>
      <vt:lpstr>Motywacja ogólna</vt:lpstr>
      <vt:lpstr>W jaki sposób gra motywuje graczy z różnych kategorii?</vt:lpstr>
      <vt:lpstr>W jaki sposób gra powoduje zwiększanie poziomu hormonów szczęścia?</vt:lpstr>
      <vt:lpstr>Mechanizmy UA / MON / RET</vt:lpstr>
      <vt:lpstr>Subiektywna opinia o grze</vt:lpstr>
    </vt:vector>
  </TitlesOfParts>
  <Company>Nokia Siemens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Psychologia graczy</dc:title>
  <dc:creator>psobolew</dc:creator>
  <cp:lastModifiedBy>Student 226105</cp:lastModifiedBy>
  <cp:revision>427</cp:revision>
  <dcterms:created xsi:type="dcterms:W3CDTF">2015-01-06T14:25:02Z</dcterms:created>
  <dcterms:modified xsi:type="dcterms:W3CDTF">2018-04-23T16:33:58Z</dcterms:modified>
</cp:coreProperties>
</file>