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30" r:id="rId4"/>
    <p:sldId id="432" r:id="rId5"/>
    <p:sldId id="438" r:id="rId6"/>
    <p:sldId id="444" r:id="rId7"/>
    <p:sldId id="445" r:id="rId8"/>
    <p:sldId id="443" r:id="rId9"/>
    <p:sldId id="422" r:id="rId10"/>
    <p:sldId id="423" r:id="rId11"/>
    <p:sldId id="419" r:id="rId12"/>
    <p:sldId id="441" r:id="rId13"/>
    <p:sldId id="434" r:id="rId14"/>
    <p:sldId id="442" r:id="rId15"/>
    <p:sldId id="420" r:id="rId16"/>
    <p:sldId id="421" r:id="rId17"/>
    <p:sldId id="433" r:id="rId18"/>
    <p:sldId id="435" r:id="rId19"/>
    <p:sldId id="42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D2"/>
    <a:srgbClr val="FDFDA3"/>
    <a:srgbClr val="FF99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162" autoAdjust="0"/>
  </p:normalViewPr>
  <p:slideViewPr>
    <p:cSldViewPr>
      <p:cViewPr varScale="1">
        <p:scale>
          <a:sx n="51" d="100"/>
          <a:sy n="51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2pPr>
            <a:lvl3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3pPr>
            <a:lvl4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4pPr>
            <a:lvl5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9405-2DFC-48AC-83A7-710479D6B39A}" type="datetimeFigureOut">
              <a:rPr lang="en-US" smtClean="0"/>
              <a:pPr/>
              <a:t>04.04.2018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Formatka </a:t>
            </a:r>
            <a:r>
              <a:rPr lang="pl-PL">
                <a:latin typeface="Calibri Light" panose="020F0302020204030204" pitchFamily="34" charset="0"/>
              </a:rPr>
              <a:t>rozkładania gry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dr inż. Piotr Sobolewski, TK Games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wygląda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inner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i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outer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game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loop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przedstaw w postaci diagramu z draw.io, np. 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08334-A184-443A-8FDF-2D8F2C79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48947"/>
            <a:ext cx="6629400" cy="37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zwiększa poziom trudności?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np. poprzez dodawanie ilości przeciwników, zwiększanie ich siły, wprowadzanie nowych mechanik, trudniejsze poziomy, podać konkrety.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informuje gracza, że robi dobrze, a jak że źle?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np. źle: poprzez miganie ekranu na czerwono, itp. dobrze: poprzez animację fajerwerków i ikonę skrzyni z nagrodą, animację plusików unoszących się nad głową gracza, itp.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i za co gra nagradza gracza?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np. poprzez punkty, unikatowe przedmioty, nową zawartość, podaj konkrety, za przejście poziomu, ułożenie 3 cukierków w linii, zabicie potworka, zbudowanie budynku, itp. – umieść w tabeli: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9CBD94-72C1-4B4D-96C2-FA69E4A27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97296"/>
              </p:ext>
            </p:extLst>
          </p:nvPr>
        </p:nvGraphicFramePr>
        <p:xfrm>
          <a:off x="1524000" y="3962242"/>
          <a:ext cx="60960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980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03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NAGRODA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 CO?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175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809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606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542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33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Motywacja ogólna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Co motywuje gracza do ponownego rozpoczęcia rozgrywki po porażce?</a:t>
            </a:r>
          </a:p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Co motywuje gracza do włączenia gry następnego dnia?</a:t>
            </a:r>
          </a:p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 jaki sposób gra uspokaja gracza po przegranej, pokazując że pomimo porażki jest super?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motywuje graczy z różnych kategorii?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144860"/>
              </p:ext>
            </p:extLst>
          </p:nvPr>
        </p:nvGraphicFramePr>
        <p:xfrm>
          <a:off x="457200" y="1828800"/>
          <a:ext cx="8229600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04219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KILLER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l-PL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(elementy gry oparte o rywalizację lub tabele wyników)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ACHIEVER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pl-PL" b="0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(elementy gry oparte o kolekcjonowanie i zbieranie lub wypełnianie wszystkich elementów z listy)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b="0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SOCIALIZER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l-PL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(elementy gry oparte o wspólne działanie, pomaganie innym, dawanie prezentów)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EXPLORER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pl-PL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(elementy gry oparte o odkrywanie ukrytej lub niedostępnej zawartości gry)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powoduje zwiększanie poziomu hormonów szczęścia?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64283"/>
              </p:ext>
            </p:extLst>
          </p:nvPr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SEROTONINA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l-PL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(spokojne momenty kiedy gra przypomina o tym jacy jesteśmy dobrzy lub jak dużo czegoś zdobyliśmy)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ENDORFINY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pl-PL" b="0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(momenty pokonania trudnego wyzwania)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b="0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OKSYTOCYNA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l-PL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(momenty, kiedy wchodzimy w interakcję z innymi graczami lub postaciami w grze, również spersonalizowanymi obiektami)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DOPAMINA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coś..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pl-PL" u="sng" dirty="0">
                        <a:latin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i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</a:rPr>
                        <a:t>(momenty przed otrzymaniem nagrody)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 / MON / RET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UA: 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funkcja </a:t>
            </a:r>
            <a:r>
              <a:rPr lang="pl-PL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share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zapraszanie znajomych, prezenty dla nowych użytkowników</a:t>
            </a: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MON: 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</a:t>
            </a:r>
            <a:r>
              <a:rPr lang="pl-PL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mikrotransakcje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reklamy</a:t>
            </a: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RET: 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</a:t>
            </a:r>
            <a:r>
              <a:rPr lang="pl-PL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daily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questy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nagrody, </a:t>
            </a:r>
            <a:r>
              <a:rPr lang="pl-PL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achievementy</a:t>
            </a:r>
            <a:r>
              <a:rPr lang="pl-PL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wymagające logowania się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Jakie emocje odczuwamy grając? (sekcja opcjonalna)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na podstawie Koła Emocji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Plutchika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, wpisz emocję wraz z zaznaczeniem jej intensywności oraz w jakim momencie ją odczułeś(-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aś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)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B8663-27AE-4CEE-A83E-38F0E51D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81782"/>
              </p:ext>
            </p:extLst>
          </p:nvPr>
        </p:nvGraphicFramePr>
        <p:xfrm>
          <a:off x="685800" y="3863181"/>
          <a:ext cx="81534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80669366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667430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37889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EMOCJA</a:t>
                      </a:r>
                      <a:endParaRPr lang="en-US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INTENSYWNOŚĆ (1-3)</a:t>
                      </a:r>
                      <a:endParaRPr lang="en-US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MOMENT GRY</a:t>
                      </a:r>
                      <a:endParaRPr lang="en-US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4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99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36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251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107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1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Subiektywna opinia o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Podoba mi się:</a:t>
            </a:r>
          </a:p>
          <a:p>
            <a:endParaRPr lang="pl-PL" dirty="0">
              <a:latin typeface="Calibri Light" panose="020F0302020204030204" pitchFamily="34" charset="0"/>
            </a:endParaRPr>
          </a:p>
          <a:p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Nie podoba mi się: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 graczu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Imię i nazwisko: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Numer albumu: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Kierunek studiów: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Wiek: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opcjonalnie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Płeć: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opcjonalnie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Czas spędzony nad grą: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MBTI (opcjonalnie):</a:t>
            </a:r>
          </a:p>
          <a:p>
            <a:pPr marL="0" indent="0">
              <a:buNone/>
            </a:pPr>
            <a:endParaRPr lang="pl-PL" dirty="0"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ogólne o grze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Tytuł gry: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Subway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Surfers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Gatunek, wymiarowość i platformy: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endless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runner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2D (mobile, PC),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level-based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platformer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 3D (XONE, PS4), itp.</a:t>
            </a: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Tryby gry: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wszystkie tryby dostępne w grze, np. single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player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multiplayer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kampania,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challenges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itp.</a:t>
            </a: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Target: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casual/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midcore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hardcore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male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pl-PL" sz="28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female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, w wieku XX-YY</a:t>
            </a:r>
            <a:endParaRPr lang="pl-PL" sz="28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Średnia długość pojedynczej sesji: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5-15 min</a:t>
            </a: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Dominujący aspekt:</a:t>
            </a:r>
            <a:r>
              <a:rPr lang="pl-PL" sz="28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sz="28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np. mechanika, fabuła, grafika, inne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Ekrany gry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przedstaw ekrany gry wraz ze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screenshotami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, np. </a:t>
            </a:r>
          </a:p>
          <a:p>
            <a:pPr marL="0" indent="0">
              <a:buNone/>
            </a:pPr>
            <a:endParaRPr lang="pl-PL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1026" name="Picture 2" descr="Image result for circle ketchapp">
            <a:extLst>
              <a:ext uri="{FF2B5EF4-FFF2-40B4-BE49-F238E27FC236}">
                <a16:creationId xmlns:a16="http://schemas.microsoft.com/office/drawing/2014/main" id="{B845C54A-9645-4F3F-ADEF-C855CBEE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0" y="2801346"/>
            <a:ext cx="2060827" cy="27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ircle ketchapp">
            <a:extLst>
              <a:ext uri="{FF2B5EF4-FFF2-40B4-BE49-F238E27FC236}">
                <a16:creationId xmlns:a16="http://schemas.microsoft.com/office/drawing/2014/main" id="{6AB48CA3-92F7-432A-A7F5-15110626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0" y="2801346"/>
            <a:ext cx="2045190" cy="27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ircle gameplay screen ketchapp">
            <a:extLst>
              <a:ext uri="{FF2B5EF4-FFF2-40B4-BE49-F238E27FC236}">
                <a16:creationId xmlns:a16="http://schemas.microsoft.com/office/drawing/2014/main" id="{F99FD422-AB22-4EC7-B163-B85FC83D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27" y="2805915"/>
            <a:ext cx="1714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ircle ketchapp">
            <a:extLst>
              <a:ext uri="{FF2B5EF4-FFF2-40B4-BE49-F238E27FC236}">
                <a16:creationId xmlns:a16="http://schemas.microsoft.com/office/drawing/2014/main" id="{371C222D-3C38-443E-83E5-E1D19932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303" y="2801346"/>
            <a:ext cx="1600200" cy="28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0AC52-DF3A-4D19-B425-25661460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54125"/>
              </p:ext>
            </p:extLst>
          </p:nvPr>
        </p:nvGraphicFramePr>
        <p:xfrm>
          <a:off x="309468" y="5789468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935873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696408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408267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4773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alibri Light" panose="020F0302020204030204" pitchFamily="34" charset="0"/>
                        </a:rPr>
                        <a:t>main</a:t>
                      </a:r>
                      <a:r>
                        <a:rPr lang="pl-PL" dirty="0">
                          <a:latin typeface="Calibri Light" panose="020F0302020204030204" pitchFamily="34" charset="0"/>
                        </a:rPr>
                        <a:t> menu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rozgrywka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przegrana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 Light" panose="020F0302020204030204" pitchFamily="34" charset="0"/>
                        </a:rPr>
                        <a:t>sklep</a:t>
                      </a:r>
                      <a:endParaRPr 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3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5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graficzne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Jakie inne gry mają podobną perspektywę i styl graficzny? Przedstaw 1-2 wraz ze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screenshotami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pl-PL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czym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polega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Jaki jest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setting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gry? Czym i w jaki sposób sterujemy/zarządzamy w grze? 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rozgrywki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Jakie inne gry mają podobną rozgrywkę/mechanikę/sterowanie? Przedstaw 1-2 wraz ze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screenshotami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pl-PL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Kategorie obiektów w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Jakie kategorie obiektów występują w grze i ile rodzajów obiektów jest w każdej kategorii? np. jednostki – 10 rodzajów, budynki – 8 rodzajów, czary – 25 rodzajów. 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Cele dalekie i bliskie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4770C-4689-4D1A-ADEC-2F827D10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Cele dalekie są głównie związane z fabułą, cele bliskie z mechaniką, przedstaw w postaci tabeli, np.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0EA9A7-2253-49C6-9DFF-1E67F36D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00720"/>
              </p:ext>
            </p:extLst>
          </p:nvPr>
        </p:nvGraphicFramePr>
        <p:xfrm>
          <a:off x="571500" y="3505200"/>
          <a:ext cx="8001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74070106"/>
                    </a:ext>
                  </a:extLst>
                </a:gridCol>
                <a:gridCol w="1468546">
                  <a:extLst>
                    <a:ext uri="{9D8B030D-6E8A-4147-A177-3AD203B41FA5}">
                      <a16:colId xmlns:a16="http://schemas.microsoft.com/office/drawing/2014/main" val="2132801178"/>
                    </a:ext>
                  </a:extLst>
                </a:gridCol>
                <a:gridCol w="1388954">
                  <a:extLst>
                    <a:ext uri="{9D8B030D-6E8A-4147-A177-3AD203B41FA5}">
                      <a16:colId xmlns:a16="http://schemas.microsoft.com/office/drawing/2014/main" val="309811779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1116008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073939966"/>
                    </a:ext>
                  </a:extLst>
                </a:gridCol>
              </a:tblGrid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DALEKIE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Zabij króla smoków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9933"/>
                  </a:ext>
                </a:extLst>
              </a:tr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POŚREDNIE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Przejdź poziom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…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6947"/>
                  </a:ext>
                </a:extLst>
              </a:tr>
              <a:tr h="1021404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BLISKIE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Pokonaj potworki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Zbuduj wieże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…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…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1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706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Nokia Pure Headline Ultra Light</vt:lpstr>
      <vt:lpstr>Nokia Pure Text Light</vt:lpstr>
      <vt:lpstr>Office Theme</vt:lpstr>
      <vt:lpstr>Formatka rozkładania gry</vt:lpstr>
      <vt:lpstr>Informacje o graczu</vt:lpstr>
      <vt:lpstr>Informacje ogólne o grze</vt:lpstr>
      <vt:lpstr>Ekrany gry</vt:lpstr>
      <vt:lpstr>Referencje graficzne</vt:lpstr>
      <vt:lpstr>Na czym polega gra?</vt:lpstr>
      <vt:lpstr>Referencje rozgrywki</vt:lpstr>
      <vt:lpstr>Kategorie obiektów w grze</vt:lpstr>
      <vt:lpstr>Cele dalekie i bliskie</vt:lpstr>
      <vt:lpstr>Jak wygląda inner i outer game loop?</vt:lpstr>
      <vt:lpstr>W jaki sposób gra zwiększa poziom trudności?</vt:lpstr>
      <vt:lpstr>W jaki sposób gra informuje gracza, że robi dobrze, a jak że źle?</vt:lpstr>
      <vt:lpstr>Jak i za co gra nagradza gracza?</vt:lpstr>
      <vt:lpstr>Motywacja ogólna</vt:lpstr>
      <vt:lpstr>W jaki sposób gra motywuje graczy z różnych kategorii?</vt:lpstr>
      <vt:lpstr>W jaki sposób gra powoduje zwiększanie poziomu hormonów szczęścia?</vt:lpstr>
      <vt:lpstr>Mechanizmy UA / MON / RET</vt:lpstr>
      <vt:lpstr>Jakie emocje odczuwamy grając? (sekcja opcjonalna)</vt:lpstr>
      <vt:lpstr>Subiektywna opinia o grze</vt:lpstr>
    </vt:vector>
  </TitlesOfParts>
  <Company>Nokia Siemens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Psychologia graczy</dc:title>
  <dc:creator>psobolew</dc:creator>
  <cp:lastModifiedBy>Sobolewski, Piotr (Nokia - PL/Wroclaw)</cp:lastModifiedBy>
  <cp:revision>421</cp:revision>
  <dcterms:created xsi:type="dcterms:W3CDTF">2015-01-06T14:25:02Z</dcterms:created>
  <dcterms:modified xsi:type="dcterms:W3CDTF">2018-04-04T11:49:04Z</dcterms:modified>
</cp:coreProperties>
</file>