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417" r:id="rId3"/>
    <p:sldId id="430" r:id="rId4"/>
    <p:sldId id="432" r:id="rId5"/>
    <p:sldId id="438" r:id="rId6"/>
    <p:sldId id="446" r:id="rId7"/>
    <p:sldId id="444" r:id="rId8"/>
    <p:sldId id="445" r:id="rId9"/>
    <p:sldId id="447" r:id="rId10"/>
    <p:sldId id="443" r:id="rId11"/>
    <p:sldId id="422" r:id="rId12"/>
    <p:sldId id="423" r:id="rId13"/>
    <p:sldId id="419" r:id="rId14"/>
    <p:sldId id="441" r:id="rId15"/>
    <p:sldId id="434" r:id="rId16"/>
    <p:sldId id="442" r:id="rId17"/>
    <p:sldId id="420" r:id="rId18"/>
    <p:sldId id="421" r:id="rId19"/>
    <p:sldId id="433" r:id="rId20"/>
    <p:sldId id="435" r:id="rId21"/>
    <p:sldId id="42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FFED2"/>
    <a:srgbClr val="FDFDA3"/>
    <a:srgbClr val="FF9933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0" autoAdjust="0"/>
    <p:restoredTop sz="94162" autoAdjust="0"/>
  </p:normalViewPr>
  <p:slideViewPr>
    <p:cSldViewPr>
      <p:cViewPr varScale="1">
        <p:scale>
          <a:sx n="85" d="100"/>
          <a:sy n="85" d="100"/>
        </p:scale>
        <p:origin x="51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D4BDD-920F-483D-89D6-2B1B57BCB3BF}" type="datetimeFigureOut">
              <a:rPr lang="pl-PL" smtClean="0"/>
              <a:t>17.06.2018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35BDB-D0BB-4496-856E-D74D054A1D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556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35BDB-D0BB-4496-856E-D74D054A1DAA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655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Nokia Pure Headline Ultra Light" pitchFamily="34" charset="0"/>
                <a:ea typeface="Nokia Pure Text Light" pitchFamily="34" charset="0"/>
                <a:cs typeface="Nokia Pure Text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Nokia Pure Headline Ultra Light" pitchFamily="34" charset="0"/>
                <a:ea typeface="Nokia Pure Text Light" pitchFamily="34" charset="0"/>
                <a:cs typeface="Nokia Pure Text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17.06.18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17.06.18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17.06.18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kia Pure Headline Ultra Light" pitchFamily="34" charset="0"/>
                <a:ea typeface="Nokia Pure Text Light" pitchFamily="34" charset="0"/>
                <a:cs typeface="Nokia Pure Text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okia Pure Headline Ultra Light" pitchFamily="34" charset="0"/>
                <a:ea typeface="Nokia Pure Text Light" pitchFamily="34" charset="0"/>
                <a:cs typeface="Nokia Pure Text Light" pitchFamily="34" charset="0"/>
              </a:defRPr>
            </a:lvl1pPr>
            <a:lvl2pPr>
              <a:defRPr>
                <a:latin typeface="Nokia Pure Headline Ultra Light" pitchFamily="34" charset="0"/>
                <a:ea typeface="Nokia Pure Text Light" pitchFamily="34" charset="0"/>
                <a:cs typeface="Nokia Pure Text Light" pitchFamily="34" charset="0"/>
              </a:defRPr>
            </a:lvl2pPr>
            <a:lvl3pPr>
              <a:defRPr>
                <a:latin typeface="Nokia Pure Headline Ultra Light" pitchFamily="34" charset="0"/>
                <a:ea typeface="Nokia Pure Text Light" pitchFamily="34" charset="0"/>
                <a:cs typeface="Nokia Pure Text Light" pitchFamily="34" charset="0"/>
              </a:defRPr>
            </a:lvl3pPr>
            <a:lvl4pPr>
              <a:defRPr>
                <a:latin typeface="Nokia Pure Headline Ultra Light" pitchFamily="34" charset="0"/>
                <a:ea typeface="Nokia Pure Text Light" pitchFamily="34" charset="0"/>
                <a:cs typeface="Nokia Pure Text Light" pitchFamily="34" charset="0"/>
              </a:defRPr>
            </a:lvl4pPr>
            <a:lvl5pPr>
              <a:defRPr>
                <a:latin typeface="Nokia Pure Headline Ultra Light" pitchFamily="34" charset="0"/>
                <a:ea typeface="Nokia Pure Text Light" pitchFamily="34" charset="0"/>
                <a:cs typeface="Nokia Pure Text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17.06.18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17.06.18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17.06.18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17.06.18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17.06.18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17.06.18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17.06.18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17.06.18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39405-2DFC-48AC-83A7-710479D6B39A}" type="datetimeFigureOut">
              <a:rPr lang="en-US" smtClean="0"/>
              <a:pPr/>
              <a:t>17.06.18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latin typeface="Calibri Light" panose="020F0302020204030204" pitchFamily="34" charset="0"/>
              </a:rPr>
              <a:t>Formatka rozkładania gry</a:t>
            </a:r>
            <a:endParaRPr lang="en-US" sz="3600" dirty="0">
              <a:latin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l-PL" dirty="0">
              <a:latin typeface="Calibri Light" panose="020F0302020204030204" pitchFamily="34" charset="0"/>
            </a:endParaRPr>
          </a:p>
          <a:p>
            <a:r>
              <a:rPr lang="pl-PL" dirty="0">
                <a:latin typeface="Calibri Light" panose="020F0302020204030204" pitchFamily="34" charset="0"/>
              </a:rPr>
              <a:t>dr inż. Piotr Sobolewski, TK Games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5" name="Picture 4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Kategorie obiektów w grze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r>
              <a:rPr lang="pl-PL" dirty="0" err="1">
                <a:latin typeface="Calibri Light" panose="020F0302020204030204" pitchFamily="34" charset="0"/>
              </a:rPr>
              <a:t>Slime’y</a:t>
            </a:r>
            <a:r>
              <a:rPr lang="pl-PL" dirty="0">
                <a:latin typeface="Calibri Light" panose="020F0302020204030204" pitchFamily="34" charset="0"/>
              </a:rPr>
              <a:t> – 19 rodzajów (+ kombinacje)</a:t>
            </a:r>
          </a:p>
          <a:p>
            <a:r>
              <a:rPr lang="pl-PL" dirty="0">
                <a:latin typeface="Calibri Light" panose="020F0302020204030204" pitchFamily="34" charset="0"/>
              </a:rPr>
              <a:t>Jedzenie:</a:t>
            </a:r>
          </a:p>
          <a:p>
            <a:pPr lvl="1"/>
            <a:r>
              <a:rPr lang="pl-PL" dirty="0">
                <a:latin typeface="Calibri Light" panose="020F0302020204030204" pitchFamily="34" charset="0"/>
              </a:rPr>
              <a:t>Owoce – 6 rodzajów</a:t>
            </a:r>
          </a:p>
          <a:p>
            <a:pPr lvl="1"/>
            <a:r>
              <a:rPr lang="pl-PL" dirty="0">
                <a:latin typeface="Calibri Light" panose="020F0302020204030204" pitchFamily="34" charset="0"/>
              </a:rPr>
              <a:t>Warzywa – 6 rodzajów</a:t>
            </a:r>
          </a:p>
          <a:p>
            <a:pPr lvl="1"/>
            <a:r>
              <a:rPr lang="pl-PL" dirty="0">
                <a:latin typeface="Calibri Light" panose="020F0302020204030204" pitchFamily="34" charset="0"/>
              </a:rPr>
              <a:t>Mięso – 7 rodzajów</a:t>
            </a:r>
          </a:p>
          <a:p>
            <a:pPr lvl="1"/>
            <a:r>
              <a:rPr lang="pl-PL" dirty="0">
                <a:latin typeface="Calibri Light" panose="020F0302020204030204" pitchFamily="34" charset="0"/>
              </a:rPr>
              <a:t>Przyszłe mięso – 4 rodzaje</a:t>
            </a:r>
          </a:p>
          <a:p>
            <a:pPr lvl="1"/>
            <a:r>
              <a:rPr lang="pl-PL" dirty="0">
                <a:latin typeface="Calibri Light" panose="020F0302020204030204" pitchFamily="34" charset="0"/>
              </a:rPr>
              <a:t>Elektryczność – 3 rodzaje</a:t>
            </a:r>
          </a:p>
          <a:p>
            <a:pPr lvl="1"/>
            <a:r>
              <a:rPr lang="pl-PL" dirty="0">
                <a:latin typeface="Calibri Light" panose="020F0302020204030204" pitchFamily="34" charset="0"/>
              </a:rPr>
              <a:t>Inne – 3 rodzaje</a:t>
            </a:r>
          </a:p>
          <a:p>
            <a:r>
              <a:rPr lang="pl-PL" dirty="0" err="1">
                <a:latin typeface="Calibri Light" panose="020F0302020204030204" pitchFamily="34" charset="0"/>
              </a:rPr>
              <a:t>Resources</a:t>
            </a:r>
            <a:r>
              <a:rPr lang="pl-PL" dirty="0">
                <a:latin typeface="Calibri Light" panose="020F0302020204030204" pitchFamily="34" charset="0"/>
              </a:rPr>
              <a:t>:</a:t>
            </a:r>
          </a:p>
          <a:p>
            <a:pPr lvl="1"/>
            <a:r>
              <a:rPr lang="pl-PL" dirty="0">
                <a:latin typeface="Calibri Light" panose="020F0302020204030204" pitchFamily="34" charset="0"/>
              </a:rPr>
              <a:t>Wydobywane za pomocą pomp – 5 rodzajów</a:t>
            </a:r>
          </a:p>
          <a:p>
            <a:pPr lvl="1"/>
            <a:r>
              <a:rPr lang="pl-PL" dirty="0">
                <a:latin typeface="Calibri Light" panose="020F0302020204030204" pitchFamily="34" charset="0"/>
              </a:rPr>
              <a:t>Wydobywane za pomocą </a:t>
            </a:r>
            <a:r>
              <a:rPr lang="pl-PL" dirty="0" err="1">
                <a:latin typeface="Calibri Light" panose="020F0302020204030204" pitchFamily="34" charset="0"/>
              </a:rPr>
              <a:t>drills</a:t>
            </a:r>
            <a:r>
              <a:rPr lang="pl-PL" dirty="0">
                <a:latin typeface="Calibri Light" panose="020F0302020204030204" pitchFamily="34" charset="0"/>
              </a:rPr>
              <a:t> – 5 rodzajów</a:t>
            </a:r>
          </a:p>
          <a:p>
            <a:pPr lvl="1"/>
            <a:r>
              <a:rPr lang="pl-PL" dirty="0">
                <a:latin typeface="Calibri Light" panose="020F0302020204030204" pitchFamily="34" charset="0"/>
              </a:rPr>
              <a:t>Wydobywane za pomocą pasiek – 5 rodzajów</a:t>
            </a:r>
          </a:p>
          <a:p>
            <a:r>
              <a:rPr lang="pl-PL" dirty="0" err="1">
                <a:latin typeface="Calibri Light" panose="020F0302020204030204" pitchFamily="34" charset="0"/>
              </a:rPr>
              <a:t>Plorts</a:t>
            </a:r>
            <a:r>
              <a:rPr lang="pl-PL" dirty="0">
                <a:latin typeface="Calibri Light" panose="020F0302020204030204" pitchFamily="34" charset="0"/>
              </a:rPr>
              <a:t> – 18 </a:t>
            </a:r>
            <a:r>
              <a:rPr lang="pl-PL" dirty="0" err="1">
                <a:latin typeface="Calibri Light" panose="020F0302020204030204" pitchFamily="34" charset="0"/>
              </a:rPr>
              <a:t>rodzjów</a:t>
            </a:r>
            <a:endParaRPr lang="pl-PL" dirty="0">
              <a:latin typeface="Calibri Light" panose="020F0302020204030204" pitchFamily="34" charset="0"/>
            </a:endParaRPr>
          </a:p>
          <a:p>
            <a:r>
              <a:rPr lang="pl-PL" dirty="0" err="1">
                <a:latin typeface="Calibri Light" panose="020F0302020204030204" pitchFamily="34" charset="0"/>
              </a:rPr>
              <a:t>Slime</a:t>
            </a:r>
            <a:r>
              <a:rPr lang="pl-PL" dirty="0">
                <a:latin typeface="Calibri Light" panose="020F0302020204030204" pitchFamily="34" charset="0"/>
              </a:rPr>
              <a:t> Science </a:t>
            </a:r>
            <a:r>
              <a:rPr lang="pl-PL" dirty="0" err="1">
                <a:latin typeface="Calibri Light" panose="020F0302020204030204" pitchFamily="34" charset="0"/>
              </a:rPr>
              <a:t>gadgets</a:t>
            </a:r>
            <a:r>
              <a:rPr lang="pl-PL" dirty="0">
                <a:latin typeface="Calibri Light" panose="020F0302020204030204" pitchFamily="34" charset="0"/>
              </a:rPr>
              <a:t>:</a:t>
            </a:r>
          </a:p>
          <a:p>
            <a:pPr lvl="1"/>
            <a:r>
              <a:rPr lang="pl-PL" dirty="0" err="1">
                <a:latin typeface="Calibri Light" panose="020F0302020204030204" pitchFamily="34" charset="0"/>
              </a:rPr>
              <a:t>Extractors</a:t>
            </a:r>
            <a:endParaRPr lang="pl-PL" dirty="0">
              <a:latin typeface="Calibri Light" panose="020F0302020204030204" pitchFamily="34" charset="0"/>
            </a:endParaRPr>
          </a:p>
          <a:p>
            <a:pPr lvl="1"/>
            <a:r>
              <a:rPr lang="pl-PL" dirty="0">
                <a:latin typeface="Calibri Light" panose="020F0302020204030204" pitchFamily="34" charset="0"/>
              </a:rPr>
              <a:t>Utilities</a:t>
            </a:r>
          </a:p>
          <a:p>
            <a:pPr lvl="1"/>
            <a:r>
              <a:rPr lang="pl-PL" dirty="0">
                <a:latin typeface="Calibri Light" panose="020F0302020204030204" pitchFamily="34" charset="0"/>
              </a:rPr>
              <a:t>Warp </a:t>
            </a:r>
            <a:r>
              <a:rPr lang="pl-PL" dirty="0" err="1">
                <a:latin typeface="Calibri Light" panose="020F0302020204030204" pitchFamily="34" charset="0"/>
              </a:rPr>
              <a:t>tech</a:t>
            </a:r>
            <a:endParaRPr lang="pl-PL" dirty="0">
              <a:latin typeface="Calibri Light" panose="020F0302020204030204" pitchFamily="34" charset="0"/>
            </a:endParaRPr>
          </a:p>
          <a:p>
            <a:pPr lvl="1"/>
            <a:r>
              <a:rPr lang="pl-PL" dirty="0" err="1">
                <a:latin typeface="Calibri Light" panose="020F0302020204030204" pitchFamily="34" charset="0"/>
              </a:rPr>
              <a:t>Decorations</a:t>
            </a:r>
            <a:endParaRPr lang="pl-PL" dirty="0">
              <a:latin typeface="Calibri Light" panose="020F0302020204030204" pitchFamily="34" charset="0"/>
            </a:endParaRPr>
          </a:p>
          <a:p>
            <a:pPr lvl="1"/>
            <a:r>
              <a:rPr lang="pl-PL" dirty="0" err="1">
                <a:latin typeface="Calibri Light" panose="020F0302020204030204" pitchFamily="34" charset="0"/>
              </a:rPr>
              <a:t>Curios</a:t>
            </a:r>
            <a:endParaRPr lang="pl-PL" dirty="0">
              <a:latin typeface="Calibri Light" panose="020F0302020204030204" pitchFamily="34" charset="0"/>
            </a:endParaRPr>
          </a:p>
          <a:p>
            <a:r>
              <a:rPr lang="pl-PL" dirty="0" err="1">
                <a:latin typeface="Calibri Light" panose="020F0302020204030204" pitchFamily="34" charset="0"/>
              </a:rPr>
              <a:t>Slime</a:t>
            </a:r>
            <a:r>
              <a:rPr lang="pl-PL" dirty="0">
                <a:latin typeface="Calibri Light" panose="020F0302020204030204" pitchFamily="34" charset="0"/>
              </a:rPr>
              <a:t> toys – 16 rodzajów</a:t>
            </a:r>
          </a:p>
          <a:p>
            <a:r>
              <a:rPr lang="pl-PL" dirty="0">
                <a:latin typeface="Calibri Light" panose="020F0302020204030204" pitchFamily="34" charset="0"/>
              </a:rPr>
              <a:t>Plot </a:t>
            </a:r>
            <a:r>
              <a:rPr lang="pl-PL" dirty="0" err="1">
                <a:latin typeface="Calibri Light" panose="020F0302020204030204" pitchFamily="34" charset="0"/>
              </a:rPr>
              <a:t>buildings</a:t>
            </a:r>
            <a:r>
              <a:rPr lang="pl-PL" dirty="0">
                <a:latin typeface="Calibri Light" panose="020F0302020204030204" pitchFamily="34" charset="0"/>
              </a:rPr>
              <a:t> – 6 rodzajów</a:t>
            </a:r>
          </a:p>
          <a:p>
            <a:r>
              <a:rPr lang="pl-PL" i="1" dirty="0">
                <a:latin typeface="Calibri Light" panose="020F0302020204030204" pitchFamily="34" charset="0"/>
              </a:rPr>
              <a:t>I wiele, wiele innych pomniejszych obiektów, które w różny sposób wpływają na grę…</a:t>
            </a: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2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Cele dalekie i bliskie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0EA9A7-2253-49C6-9DFF-1E67F36D4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672114"/>
              </p:ext>
            </p:extLst>
          </p:nvPr>
        </p:nvGraphicFramePr>
        <p:xfrm>
          <a:off x="571500" y="1752600"/>
          <a:ext cx="8001000" cy="2316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197407010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3280117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75858314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09811779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1116008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4902204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073939966"/>
                    </a:ext>
                  </a:extLst>
                </a:gridCol>
              </a:tblGrid>
              <a:tr h="632298"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latin typeface="Calibri Light" panose="020F0302020204030204" pitchFamily="34" charset="0"/>
                        </a:rPr>
                        <a:t>CELE DALEKIE</a:t>
                      </a:r>
                      <a:endParaRPr lang="en-US" sz="1800" dirty="0">
                        <a:latin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l-PL" sz="1800" noProof="0" dirty="0">
                          <a:latin typeface="Calibri Light" panose="020F0302020204030204" pitchFamily="34" charset="0"/>
                        </a:rPr>
                        <a:t>Odblokuj ostatni teren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l-PL" sz="1600" noProof="0">
                          <a:latin typeface="Calibri Light" panose="020F0302020204030204" pitchFamily="34" charset="0"/>
                        </a:rPr>
                        <a:t>Odblokuj najwyższy poziom 7Zee Rewards Club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579933"/>
                  </a:ext>
                </a:extLst>
              </a:tr>
              <a:tr h="632298"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latin typeface="Calibri Light" panose="020F0302020204030204" pitchFamily="34" charset="0"/>
                        </a:rPr>
                        <a:t>CELE POŚREDNIE</a:t>
                      </a:r>
                      <a:endParaRPr lang="en-US" sz="1800" dirty="0">
                        <a:latin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l-PL" sz="1800" noProof="0">
                          <a:latin typeface="Calibri Light" panose="020F0302020204030204" pitchFamily="34" charset="0"/>
                        </a:rPr>
                        <a:t>Odblokuj kolejne tereny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l-PL" sz="1800" noProof="0" dirty="0">
                          <a:latin typeface="Calibri Light" panose="020F0302020204030204" pitchFamily="34" charset="0"/>
                        </a:rPr>
                        <a:t>Zarabiaj pieniądze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66947"/>
                  </a:ext>
                </a:extLst>
              </a:tr>
              <a:tr h="1021404"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latin typeface="Calibri Light" panose="020F0302020204030204" pitchFamily="34" charset="0"/>
                        </a:rPr>
                        <a:t>CELE BLISKIE</a:t>
                      </a:r>
                      <a:endParaRPr lang="en-US" sz="1800" dirty="0">
                        <a:latin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noProof="0">
                          <a:latin typeface="Calibri Light" panose="020F0302020204030204" pitchFamily="34" charset="0"/>
                        </a:rPr>
                        <a:t>Zbieraj jedzenie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noProof="0">
                          <a:latin typeface="Calibri Light" panose="020F0302020204030204" pitchFamily="34" charset="0"/>
                        </a:rPr>
                        <a:t>Ekploruj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noProof="0" dirty="0">
                          <a:latin typeface="Calibri Light" panose="020F0302020204030204" pitchFamily="34" charset="0"/>
                        </a:rPr>
                        <a:t>Zbieraj klucze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noProof="0">
                          <a:latin typeface="Calibri Light" panose="020F0302020204030204" pitchFamily="34" charset="0"/>
                        </a:rPr>
                        <a:t>Hoduj i zbieraj jedzenie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noProof="0" dirty="0">
                          <a:latin typeface="Calibri Light" panose="020F0302020204030204" pitchFamily="34" charset="0"/>
                        </a:rPr>
                        <a:t>Karm </a:t>
                      </a:r>
                      <a:r>
                        <a:rPr lang="pl-PL" sz="1400" noProof="0" dirty="0" err="1">
                          <a:latin typeface="Calibri Light" panose="020F0302020204030204" pitchFamily="34" charset="0"/>
                        </a:rPr>
                        <a:t>slime’y</a:t>
                      </a:r>
                      <a:r>
                        <a:rPr lang="pl-PL" sz="1400" noProof="0" dirty="0">
                          <a:latin typeface="Calibri Light" panose="020F0302020204030204" pitchFamily="34" charset="0"/>
                        </a:rPr>
                        <a:t> i sprzedawaj </a:t>
                      </a:r>
                      <a:r>
                        <a:rPr lang="pl-PL" sz="1400" noProof="0" dirty="0" err="1">
                          <a:latin typeface="Calibri Light" panose="020F0302020204030204" pitchFamily="34" charset="0"/>
                        </a:rPr>
                        <a:t>plorty</a:t>
                      </a:r>
                      <a:endParaRPr lang="pl-PL" sz="1400" noProof="0" dirty="0">
                        <a:latin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noProof="0" dirty="0">
                          <a:latin typeface="Calibri Light" panose="020F0302020204030204" pitchFamily="34" charset="0"/>
                        </a:rPr>
                        <a:t>Hoduj bardziej wartościowe </a:t>
                      </a:r>
                      <a:r>
                        <a:rPr lang="pl-PL" sz="1050" noProof="0" dirty="0" err="1">
                          <a:latin typeface="Calibri Light" panose="020F0302020204030204" pitchFamily="34" charset="0"/>
                        </a:rPr>
                        <a:t>slime’y</a:t>
                      </a:r>
                      <a:r>
                        <a:rPr lang="pl-PL" sz="1050" noProof="0" dirty="0">
                          <a:latin typeface="Calibri Light" panose="020F0302020204030204" pitchFamily="34" charset="0"/>
                        </a:rPr>
                        <a:t> znajdujące się na dalszych terenach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15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41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Jak wygląda </a:t>
            </a:r>
            <a:r>
              <a:rPr lang="pl-PL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inner</a:t>
            </a:r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 i </a:t>
            </a:r>
            <a:r>
              <a:rPr lang="pl-PL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outer</a:t>
            </a:r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pl-PL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game</a:t>
            </a:r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pl-PL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loop</a:t>
            </a:r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7F07DA4-1105-410E-A8EE-AD9224CC3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228850"/>
            <a:ext cx="8115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11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W jaki sposób gra zwiększa poziom trudności?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err="1">
                <a:latin typeface="Calibri Light" panose="020F0302020204030204" pitchFamily="34" charset="0"/>
              </a:rPr>
              <a:t>Slime’y</a:t>
            </a:r>
            <a:r>
              <a:rPr lang="pl-PL" dirty="0">
                <a:latin typeface="Calibri Light" panose="020F0302020204030204" pitchFamily="34" charset="0"/>
              </a:rPr>
              <a:t> z kolejnych regionów są trudniejsze w hodowli na farmie (wybuchają co jakiś czas, posiadają pole radioaktywne, bądź generują tornada wokół swojej klatki rzucając swoimi </a:t>
            </a:r>
            <a:r>
              <a:rPr lang="pl-PL" dirty="0" err="1">
                <a:latin typeface="Calibri Light" panose="020F0302020204030204" pitchFamily="34" charset="0"/>
              </a:rPr>
              <a:t>plortami</a:t>
            </a:r>
            <a:r>
              <a:rPr lang="pl-PL" dirty="0">
                <a:latin typeface="Calibri Light" panose="020F0302020204030204" pitchFamily="34" charset="0"/>
              </a:rPr>
              <a:t> po całym terenie)</a:t>
            </a:r>
          </a:p>
          <a:p>
            <a:r>
              <a:rPr lang="pl-PL" dirty="0">
                <a:latin typeface="Calibri Light" panose="020F0302020204030204" pitchFamily="34" charset="0"/>
              </a:rPr>
              <a:t>Kolejne regiony są trudniejsze w eksploracji (posiadają więcej agresywnych (</a:t>
            </a:r>
            <a:r>
              <a:rPr lang="pl-PL" dirty="0" err="1">
                <a:latin typeface="Calibri Light" panose="020F0302020204030204" pitchFamily="34" charset="0"/>
              </a:rPr>
              <a:t>feral</a:t>
            </a:r>
            <a:r>
              <a:rPr lang="pl-PL" dirty="0">
                <a:latin typeface="Calibri Light" panose="020F0302020204030204" pitchFamily="34" charset="0"/>
              </a:rPr>
              <a:t>) </a:t>
            </a:r>
            <a:r>
              <a:rPr lang="pl-PL" dirty="0" err="1">
                <a:latin typeface="Calibri Light" panose="020F0302020204030204" pitchFamily="34" charset="0"/>
              </a:rPr>
              <a:t>slime’ów</a:t>
            </a:r>
            <a:r>
              <a:rPr lang="pl-PL" dirty="0">
                <a:latin typeface="Calibri Light" panose="020F0302020204030204" pitchFamily="34" charset="0"/>
              </a:rPr>
              <a:t>, bądź bardziej skomplikowane zagadki)</a:t>
            </a:r>
          </a:p>
          <a:p>
            <a:r>
              <a:rPr lang="pl-PL" dirty="0">
                <a:latin typeface="Calibri Light" panose="020F0302020204030204" pitchFamily="34" charset="0"/>
              </a:rPr>
              <a:t>Kolejne poziomy w 7Zee </a:t>
            </a:r>
            <a:r>
              <a:rPr lang="pl-PL" dirty="0" err="1">
                <a:latin typeface="Calibri Light" panose="020F0302020204030204" pitchFamily="34" charset="0"/>
              </a:rPr>
              <a:t>Rewards</a:t>
            </a:r>
            <a:r>
              <a:rPr lang="pl-PL" dirty="0">
                <a:latin typeface="Calibri Light" panose="020F0302020204030204" pitchFamily="34" charset="0"/>
              </a:rPr>
              <a:t> Club są znacząco droższe od poprzednich wymagając na graczu ciągłego zwiększania przychodów na farmie</a:t>
            </a: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4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W jaki sposób gra informuje gracza, że robi dobrze, a jak że źle?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>
                <a:latin typeface="Calibri Light" panose="020F0302020204030204" pitchFamily="34" charset="0"/>
              </a:rPr>
              <a:t>Gdy gracz dostaje obrażenia, dookoła ekranu pojawia się czerwona ramka z ząbkami i pojawia się animacja paska życia. Śmierć powoduje czarny ekran i przesunięcie czasu gry o 24h oraz stratę wszystkich elementów z ekwipunku.</a:t>
            </a:r>
          </a:p>
          <a:p>
            <a:r>
              <a:rPr lang="pl-PL" dirty="0">
                <a:latin typeface="Calibri Light" panose="020F0302020204030204" pitchFamily="34" charset="0"/>
              </a:rPr>
              <a:t>Sprzedaż </a:t>
            </a:r>
            <a:r>
              <a:rPr lang="pl-PL" dirty="0" err="1">
                <a:latin typeface="Calibri Light" panose="020F0302020204030204" pitchFamily="34" charset="0"/>
              </a:rPr>
              <a:t>plortów</a:t>
            </a:r>
            <a:r>
              <a:rPr lang="pl-PL" dirty="0">
                <a:latin typeface="Calibri Light" panose="020F0302020204030204" pitchFamily="34" charset="0"/>
              </a:rPr>
              <a:t> posiada animację rośnięcia salda w banku. Kupno kolejnego poziomu 7Zee daje wymierne nagrody (bonusy, przedmioty użytkowe, nowe umiejętności). Odblokowanie nowego regionu posiada ładną animację otwierania wrót oraz muzyczkę.</a:t>
            </a: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43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Jak i za co gra nagradza gracza?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26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np. poprzez punkty, unikatowe przedmioty, nową zawartość, podaj konkrety, za przejście poziomu, ułożenie 3 cukierków w linii, zabicie potworka, zbudowanie budynku, itp. – umieść w tabeli:</a:t>
            </a: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9CBD94-72C1-4B4D-96C2-FA69E4A27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7628"/>
              </p:ext>
            </p:extLst>
          </p:nvPr>
        </p:nvGraphicFramePr>
        <p:xfrm>
          <a:off x="1447800" y="1417638"/>
          <a:ext cx="6248400" cy="2123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80980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80034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NAGRODA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ZA CO?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4175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noProof="0" dirty="0"/>
                        <a:t>Nowe umiejętności, bądź nowe przedmioty</a:t>
                      </a: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noProof="0" dirty="0"/>
                        <a:t>Kupno poziomu w 7Zee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809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noProof="0"/>
                        <a:t>Nowe blueprinty</a:t>
                      </a: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noProof="0"/>
                        <a:t>Znalezienie ukrytej skrzynki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7606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noProof="0"/>
                        <a:t>Losowe przedmioty</a:t>
                      </a: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noProof="0"/>
                        <a:t>Rozbicie skrzynki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1542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noProof="0"/>
                        <a:t>Uśmiechnięte slime’y</a:t>
                      </a: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noProof="0" dirty="0"/>
                        <a:t>Dbanie o </a:t>
                      </a:r>
                      <a:r>
                        <a:rPr lang="pl-PL" noProof="0" dirty="0" err="1"/>
                        <a:t>slime’y</a:t>
                      </a:r>
                      <a:r>
                        <a:rPr lang="pl-PL" noProof="0" dirty="0"/>
                        <a:t> i karmienie ich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56185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334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Motywacja ogólna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latin typeface="Calibri Light" panose="020F0302020204030204" pitchFamily="34" charset="0"/>
              </a:rPr>
              <a:t>Gra nie musi motywować gracza do gry.</a:t>
            </a:r>
          </a:p>
          <a:p>
            <a:pPr marL="0" indent="0">
              <a:buNone/>
            </a:pPr>
            <a:r>
              <a:rPr lang="pl-PL" dirty="0">
                <a:latin typeface="Calibri Light" panose="020F0302020204030204" pitchFamily="34" charset="0"/>
              </a:rPr>
              <a:t>Panujący w niej słodki i uspokajający klimat powoduje, że gracze sami chcą włączyć grę ponownie i zajmować się swoimi słodkimi </a:t>
            </a:r>
            <a:r>
              <a:rPr lang="pl-PL" dirty="0" err="1">
                <a:latin typeface="Calibri Light" panose="020F0302020204030204" pitchFamily="34" charset="0"/>
              </a:rPr>
              <a:t>slime’ami</a:t>
            </a:r>
            <a:r>
              <a:rPr lang="pl-PL" dirty="0">
                <a:latin typeface="Calibri Light" panose="020F03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pl-PL" dirty="0" err="1">
                <a:latin typeface="Calibri Light" panose="020F0302020204030204" pitchFamily="34" charset="0"/>
              </a:rPr>
              <a:t>Soundtrack</a:t>
            </a:r>
            <a:r>
              <a:rPr lang="pl-PL" dirty="0">
                <a:latin typeface="Calibri Light" panose="020F0302020204030204" pitchFamily="34" charset="0"/>
              </a:rPr>
              <a:t> gry działa bardzo uspokajająco.</a:t>
            </a: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29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W jaki sposób gra motywuje graczy z różnych kategorii?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412DFB-AAFB-417F-90C3-4D37350F6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062897"/>
              </p:ext>
            </p:extLst>
          </p:nvPr>
        </p:nvGraphicFramePr>
        <p:xfrm>
          <a:off x="457200" y="1828800"/>
          <a:ext cx="8229600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5411108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115346555"/>
                    </a:ext>
                  </a:extLst>
                </a:gridCol>
              </a:tblGrid>
              <a:tr h="2004219">
                <a:tc>
                  <a:txBody>
                    <a:bodyPr/>
                    <a:lstStyle/>
                    <a:p>
                      <a:pPr algn="ctr"/>
                      <a:r>
                        <a:rPr lang="pl-PL" b="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 Light" panose="020F0302020204030204" pitchFamily="34" charset="0"/>
                        </a:rPr>
                        <a:t>KILLER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b="0" i="0" u="none" noProof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</a:rPr>
                        <a:t>Gra oferuje tryb </a:t>
                      </a:r>
                      <a:r>
                        <a:rPr lang="pl-PL" b="0" i="0" u="none" noProof="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</a:rPr>
                        <a:t>Rush</a:t>
                      </a:r>
                      <a:r>
                        <a:rPr lang="pl-PL" b="0" i="0" u="none" noProof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</a:rPr>
                        <a:t>, który wymusza na graczu zdobycie jak największej ilości pieniędzy w określonym czasie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b="0" i="0" u="none" noProof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</a:rPr>
                        <a:t>Wiele graczy robi wyzwania na </a:t>
                      </a:r>
                      <a:r>
                        <a:rPr lang="pl-PL" b="0" i="0" u="none" noProof="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</a:rPr>
                        <a:t>speedruny</a:t>
                      </a:r>
                      <a:r>
                        <a:rPr lang="pl-PL" b="0" i="0" u="none" noProof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</a:rPr>
                        <a:t> tej gry, ale nie jest to wspierane przez twórców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 Light" panose="020F0302020204030204" pitchFamily="34" charset="0"/>
                        </a:rPr>
                        <a:t>ACHIEVER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b="0" u="none" noProof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</a:rPr>
                        <a:t>Gra umożliwia zbieranie coraz to nowych rodzajów </a:t>
                      </a:r>
                      <a:r>
                        <a:rPr lang="pl-PL" b="0" u="none" noProof="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</a:rPr>
                        <a:t>slime’ów</a:t>
                      </a:r>
                      <a:r>
                        <a:rPr lang="pl-PL" b="0" u="none" noProof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</a:rPr>
                        <a:t>, a dzięki możliwości łączenia dwóch rodzajów w jeden daje wiele możliwości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b="0" u="none" noProof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</a:rPr>
                        <a:t>Gra posiada kolejne poziomy 7Zee do kupna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618298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algn="ctr"/>
                      <a:r>
                        <a:rPr lang="pl-PL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 Light" panose="020F0302020204030204" pitchFamily="34" charset="0"/>
                        </a:rPr>
                        <a:t>SOCIALIZER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u="none" noProof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</a:rPr>
                        <a:t>Ta kategoria graczy praktycznie w żaden sposób nie została zagospodarowana z uwagi, że jest to gra od zawsze tworzona z myślą </a:t>
                      </a:r>
                      <a:r>
                        <a:rPr lang="pl-PL" u="none" noProof="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</a:rPr>
                        <a:t>singleplayer</a:t>
                      </a:r>
                      <a:r>
                        <a:rPr lang="pl-PL" u="none" noProof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</a:rPr>
                        <a:t>. Nie posiada trybu współpracy.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u="none" noProof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</a:rPr>
                        <a:t>Umożliwia wymianę przedmiotów z innymi NPC.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 Light" panose="020F0302020204030204" pitchFamily="34" charset="0"/>
                        </a:rPr>
                        <a:t>EXPLORER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u="none" noProof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</a:rPr>
                        <a:t>Gra silnie nastawiona na eksplorację i poznawanie nowych terenów.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u="none" noProof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</a:rPr>
                        <a:t>Niektóre tereny posiadają dodatkową trudność w postaci braku możliwości odblokowania mapy.</a:t>
                      </a: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285413"/>
                  </a:ext>
                </a:extLst>
              </a:tr>
            </a:tbl>
          </a:graphicData>
        </a:graphic>
      </p:graphicFrame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96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W jaki sposób gra powoduje zwiększanie poziomu hormonów szczęścia?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412DFB-AAFB-417F-90C3-4D37350F6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92375"/>
              </p:ext>
            </p:extLst>
          </p:nvPr>
        </p:nvGraphicFramePr>
        <p:xfrm>
          <a:off x="457200" y="1828800"/>
          <a:ext cx="8229600" cy="434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5411108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115346555"/>
                    </a:ext>
                  </a:extLst>
                </a:gridCol>
              </a:tblGrid>
              <a:tr h="2057400">
                <a:tc>
                  <a:txBody>
                    <a:bodyPr/>
                    <a:lstStyle/>
                    <a:p>
                      <a:pPr algn="ctr"/>
                      <a:r>
                        <a:rPr lang="pl-PL" b="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 Light" panose="020F0302020204030204" pitchFamily="34" charset="0"/>
                        </a:rPr>
                        <a:t>SEROTONINA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b="0" i="0" u="none" noProof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</a:rPr>
                        <a:t>Spokojna gra na farmie, gdzie karmimy I opiekujemy się </a:t>
                      </a:r>
                      <a:r>
                        <a:rPr lang="pl-PL" b="0" i="0" u="none" noProof="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</a:rPr>
                        <a:t>slime’ami</a:t>
                      </a:r>
                      <a:r>
                        <a:rPr lang="pl-PL" b="0" i="0" u="none" noProof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 Light" panose="020F0302020204030204" pitchFamily="34" charset="0"/>
                        </a:rPr>
                        <a:t>ENDORFINY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b="0" i="0" u="none" noProof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</a:rPr>
                        <a:t>Udana ucieczka przed agresywnymi </a:t>
                      </a:r>
                      <a:r>
                        <a:rPr lang="pl-PL" b="0" i="0" u="none" noProof="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</a:rPr>
                        <a:t>slime’ami</a:t>
                      </a:r>
                      <a:r>
                        <a:rPr lang="pl-PL" b="0" i="0" u="none" noProof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</a:rPr>
                        <a:t>.</a:t>
                      </a:r>
                    </a:p>
                    <a:p>
                      <a:pPr algn="ctr"/>
                      <a:endParaRPr lang="en-US" b="0" u="sng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618298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algn="ctr"/>
                      <a:r>
                        <a:rPr lang="pl-PL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 Light" panose="020F0302020204030204" pitchFamily="34" charset="0"/>
                        </a:rPr>
                        <a:t>OKSYTOCYNA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u="none" noProof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</a:rPr>
                        <a:t>Gra oferuje dwa zadania poboczne, gdzie bierzemy zadania i rozmawiamy z innymi NPC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u="none" noProof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</a:rPr>
                        <a:t>Po całej mapie rozrzucone są wiadomości od poprzedniego właściciela tej farmy i eksploratora tego świata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 Light" panose="020F0302020204030204" pitchFamily="34" charset="0"/>
                        </a:rPr>
                        <a:t>DOPAMINA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b="0" i="0" u="none" noProof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</a:rPr>
                        <a:t>Moment kupna nowego poziomu 7Zee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b="0" i="0" u="none" noProof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</a:rPr>
                        <a:t>Moment otwarcia wrót do nowego regionu</a:t>
                      </a:r>
                    </a:p>
                    <a:p>
                      <a:pPr algn="ctr"/>
                      <a:endParaRPr lang="en-US" u="sng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285413"/>
                  </a:ext>
                </a:extLst>
              </a:tr>
            </a:tbl>
          </a:graphicData>
        </a:graphic>
      </p:graphicFrame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49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Mechanizmy UA / MON / RET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Mechanizmy UA: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Gra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nie posiada żadnej mechaniki do chwalenia się swoimi wynikami, bądź osiągnięciami (bo ich praktycznie nie ma). Gracze sami reklamują grę, ponieważ fajnie im się w nią gra.</a:t>
            </a:r>
            <a:endParaRPr lang="pl-PL" i="1" dirty="0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</a:endParaRPr>
          </a:p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Mechanizmy MON: Gra nie posiada żadnych metod </a:t>
            </a:r>
            <a:r>
              <a:rPr lang="pl-PL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monetyzacji</a:t>
            </a:r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 innych niż sprzedaż samej gry. Nie ma DLC, </a:t>
            </a:r>
            <a:r>
              <a:rPr lang="pl-PL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mikrotransakcji</a:t>
            </a:r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, ani reklam.</a:t>
            </a:r>
          </a:p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Mechanizmy RET: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Od niedawna gra wprowadziła eventy czasowe wymagające od gracza, by zagrać co weekend celem uzyskania unikalnych przedmiotów.</a:t>
            </a:r>
            <a:endParaRPr lang="pl-PL" i="1" dirty="0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7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Informacje o graczu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latin typeface="Calibri Light" panose="020F0302020204030204" pitchFamily="34" charset="0"/>
              </a:rPr>
              <a:t>Imię i nazwisko:</a:t>
            </a:r>
            <a:r>
              <a:rPr lang="en-US" dirty="0">
                <a:latin typeface="Calibri Light" panose="020F0302020204030204" pitchFamily="34" charset="0"/>
              </a:rPr>
              <a:t> Bartosz Rodziewicz</a:t>
            </a:r>
            <a:endParaRPr lang="pl-PL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pl-PL" dirty="0">
                <a:latin typeface="Calibri Light" panose="020F0302020204030204" pitchFamily="34" charset="0"/>
              </a:rPr>
              <a:t>Numer albumu:</a:t>
            </a:r>
            <a:r>
              <a:rPr lang="en-US" dirty="0">
                <a:latin typeface="Calibri Light" panose="020F0302020204030204" pitchFamily="34" charset="0"/>
              </a:rPr>
              <a:t> 226105</a:t>
            </a:r>
            <a:endParaRPr lang="pl-PL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pl-PL" dirty="0">
                <a:latin typeface="Calibri Light" panose="020F0302020204030204" pitchFamily="34" charset="0"/>
              </a:rPr>
              <a:t>Kierunek studiów:</a:t>
            </a:r>
            <a:r>
              <a:rPr lang="en-US" dirty="0">
                <a:latin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</a:rPr>
              <a:t>PWr</a:t>
            </a:r>
            <a:r>
              <a:rPr lang="en-US" dirty="0">
                <a:latin typeface="Calibri Light" panose="020F0302020204030204" pitchFamily="34" charset="0"/>
              </a:rPr>
              <a:t> W4 INF ISK</a:t>
            </a:r>
            <a:endParaRPr lang="pl-PL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pl-PL" dirty="0">
                <a:latin typeface="Calibri Light" panose="020F0302020204030204" pitchFamily="34" charset="0"/>
              </a:rPr>
              <a:t>Wiek:</a:t>
            </a:r>
            <a:r>
              <a:rPr lang="en-US" dirty="0">
                <a:latin typeface="Calibri Light" panose="020F0302020204030204" pitchFamily="34" charset="0"/>
              </a:rPr>
              <a:t> 22 </a:t>
            </a:r>
            <a:r>
              <a:rPr lang="en-US" dirty="0" err="1">
                <a:latin typeface="Calibri Light" panose="020F0302020204030204" pitchFamily="34" charset="0"/>
              </a:rPr>
              <a:t>lata</a:t>
            </a:r>
            <a:endParaRPr lang="pl-PL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pl-PL" dirty="0">
                <a:latin typeface="Calibri Light" panose="020F0302020204030204" pitchFamily="34" charset="0"/>
              </a:rPr>
              <a:t>Płeć:</a:t>
            </a:r>
            <a:r>
              <a:rPr lang="en-US" dirty="0">
                <a:latin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</a:rPr>
              <a:t>mężczyzna</a:t>
            </a:r>
            <a:endParaRPr lang="pl-PL" i="1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pl-PL" dirty="0">
                <a:latin typeface="Calibri Light" panose="020F0302020204030204" pitchFamily="34" charset="0"/>
              </a:rPr>
              <a:t>Czas spędzony nad grą:</a:t>
            </a:r>
            <a:r>
              <a:rPr lang="en-US" dirty="0">
                <a:latin typeface="Calibri Light" panose="020F0302020204030204" pitchFamily="34" charset="0"/>
              </a:rPr>
              <a:t> 75h</a:t>
            </a:r>
            <a:endParaRPr lang="pl-PL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pl-PL" dirty="0">
                <a:latin typeface="Calibri Light" panose="020F0302020204030204" pitchFamily="34" charset="0"/>
              </a:rPr>
              <a:t>MBTI (opcjonalnie):</a:t>
            </a:r>
            <a:r>
              <a:rPr lang="en-US" dirty="0">
                <a:latin typeface="Calibri Light" panose="020F0302020204030204" pitchFamily="34" charset="0"/>
              </a:rPr>
              <a:t> ISTJ-T</a:t>
            </a:r>
            <a:endParaRPr lang="pl-PL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endParaRPr lang="pl-PL" dirty="0">
              <a:latin typeface="Calibri Light" panose="020F0302020204030204" pitchFamily="34" charset="0"/>
            </a:endParaRP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4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Jakie emocje odczuwamy grając? (sekcja opcjonalna)</a:t>
            </a:r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603063-ADCD-4BBC-A9EF-0A50E530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latin typeface="Calibri Light" panose="020F0302020204030204" pitchFamily="34" charset="0"/>
                <a:cs typeface="Calibri Light" panose="020F0302020204030204" pitchFamily="34" charset="0"/>
              </a:rPr>
              <a:t>W trakcie gry cały czas odczuwałem spokój i relaks, spowodowany świetnym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l-PL" dirty="0">
                <a:latin typeface="Calibri Light" panose="020F0302020204030204" pitchFamily="34" charset="0"/>
                <a:cs typeface="Calibri Light" panose="020F0302020204030204" pitchFamily="34" charset="0"/>
              </a:rPr>
              <a:t>uspokajającym klimatem gry.</a:t>
            </a:r>
          </a:p>
        </p:txBody>
      </p:sp>
    </p:spTree>
    <p:extLst>
      <p:ext uri="{BB962C8B-B14F-4D97-AF65-F5344CB8AC3E}">
        <p14:creationId xmlns:p14="http://schemas.microsoft.com/office/powerpoint/2010/main" val="781711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Subiektywna opinia o grze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>
                <a:latin typeface="Calibri Light" panose="020F0302020204030204" pitchFamily="34" charset="0"/>
              </a:rPr>
              <a:t>Podoba mi się:</a:t>
            </a:r>
            <a:endParaRPr lang="en-US" dirty="0">
              <a:latin typeface="Calibri Light" panose="020F0302020204030204" pitchFamily="34" charset="0"/>
            </a:endParaRPr>
          </a:p>
          <a:p>
            <a:pPr lvl="1"/>
            <a:r>
              <a:rPr lang="pl-PL" dirty="0">
                <a:latin typeface="Calibri Light" panose="020F0302020204030204" pitchFamily="34" charset="0"/>
              </a:rPr>
              <a:t>Klimat i grafika gry.</a:t>
            </a:r>
          </a:p>
          <a:p>
            <a:pPr lvl="1"/>
            <a:r>
              <a:rPr lang="pl-PL" dirty="0">
                <a:latin typeface="Calibri Light" panose="020F0302020204030204" pitchFamily="34" charset="0"/>
              </a:rPr>
              <a:t>Mechanika i możliwość spędzania w grze długich godzin, mimo osiągnięcia zakończenia</a:t>
            </a:r>
            <a:r>
              <a:rPr lang="en-US" dirty="0">
                <a:latin typeface="Calibri Light" panose="020F0302020204030204" pitchFamily="34" charset="0"/>
              </a:rPr>
              <a:t>.</a:t>
            </a:r>
          </a:p>
          <a:p>
            <a:pPr lvl="1"/>
            <a:r>
              <a:rPr lang="pl-PL" dirty="0">
                <a:latin typeface="Calibri Light" panose="020F0302020204030204" pitchFamily="34" charset="0"/>
              </a:rPr>
              <a:t>Ciągły rozwój gry i wprowadzanie coraz to nowszych elementów do gry</a:t>
            </a:r>
            <a:r>
              <a:rPr lang="en-US" dirty="0">
                <a:latin typeface="Calibri Light" panose="020F0302020204030204" pitchFamily="34" charset="0"/>
              </a:rPr>
              <a:t>.</a:t>
            </a:r>
            <a:endParaRPr lang="pl-PL" dirty="0">
              <a:latin typeface="Calibri Light" panose="020F0302020204030204" pitchFamily="34" charset="0"/>
            </a:endParaRPr>
          </a:p>
          <a:p>
            <a:r>
              <a:rPr lang="pl-PL" dirty="0">
                <a:latin typeface="Calibri Light" panose="020F0302020204030204" pitchFamily="34" charset="0"/>
              </a:rPr>
              <a:t>Nie podoba mi się:</a:t>
            </a:r>
            <a:endParaRPr lang="en-US" dirty="0">
              <a:latin typeface="Calibri Light" panose="020F0302020204030204" pitchFamily="34" charset="0"/>
            </a:endParaRPr>
          </a:p>
          <a:p>
            <a:pPr lvl="1"/>
            <a:r>
              <a:rPr lang="pl-PL" dirty="0">
                <a:latin typeface="Calibri Light" panose="020F0302020204030204" pitchFamily="34" charset="0"/>
              </a:rPr>
              <a:t>Dość płytka fabuła gry i brak dobrej budowy postaci.</a:t>
            </a:r>
          </a:p>
          <a:p>
            <a:pPr lvl="1"/>
            <a:r>
              <a:rPr lang="pl-PL" dirty="0">
                <a:latin typeface="Calibri Light" panose="020F0302020204030204" pitchFamily="34" charset="0"/>
              </a:rPr>
              <a:t>Ostatni teren gry wygląda na lekko doklejony na siłę.</a:t>
            </a: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3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Informacje ogólne o grze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800" dirty="0">
                <a:latin typeface="Calibri Light" panose="020F0302020204030204" pitchFamily="34" charset="0"/>
              </a:rPr>
              <a:t>Tytuł gry:</a:t>
            </a:r>
            <a:r>
              <a:rPr lang="en-US" sz="2800" dirty="0">
                <a:latin typeface="Calibri Light" panose="020F0302020204030204" pitchFamily="34" charset="0"/>
              </a:rPr>
              <a:t> Slime Rancher</a:t>
            </a:r>
          </a:p>
          <a:p>
            <a:pPr marL="0" indent="0">
              <a:buNone/>
            </a:pPr>
            <a:r>
              <a:rPr lang="en-US" sz="2800" dirty="0">
                <a:latin typeface="Calibri Light" panose="020F0302020204030204" pitchFamily="34" charset="0"/>
              </a:rPr>
              <a:t>Studio: </a:t>
            </a:r>
            <a:r>
              <a:rPr lang="en-US" sz="2800" dirty="0" err="1">
                <a:latin typeface="Calibri Light" panose="020F0302020204030204" pitchFamily="34" charset="0"/>
              </a:rPr>
              <a:t>Monomi</a:t>
            </a:r>
            <a:r>
              <a:rPr lang="en-US" sz="2800" dirty="0">
                <a:latin typeface="Calibri Light" panose="020F0302020204030204" pitchFamily="34" charset="0"/>
              </a:rPr>
              <a:t> Park</a:t>
            </a:r>
            <a:endParaRPr lang="pl-PL" sz="2800" i="1" dirty="0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pl-PL" sz="2800" dirty="0">
                <a:latin typeface="Calibri Light" panose="020F0302020204030204" pitchFamily="34" charset="0"/>
              </a:rPr>
              <a:t>Gatunek, wymiarowość i platformy:</a:t>
            </a:r>
            <a:r>
              <a:rPr lang="en-US" sz="2800" dirty="0">
                <a:latin typeface="Calibri Light" panose="020F0302020204030204" pitchFamily="34" charset="0"/>
              </a:rPr>
              <a:t> action, exploration, farming, cute, colorful, FPV game; 3D; PC (Windows, Linux, MacOS), </a:t>
            </a:r>
            <a:r>
              <a:rPr lang="en-US" sz="2800" dirty="0" err="1">
                <a:latin typeface="Calibri Light" panose="020F0302020204030204" pitchFamily="34" charset="0"/>
              </a:rPr>
              <a:t>XBox</a:t>
            </a:r>
            <a:r>
              <a:rPr lang="en-US" sz="2800" dirty="0">
                <a:latin typeface="Calibri Light" panose="020F0302020204030204" pitchFamily="34" charset="0"/>
              </a:rPr>
              <a:t> One, coming to PS4</a:t>
            </a:r>
          </a:p>
          <a:p>
            <a:pPr marL="0" indent="0">
              <a:buNone/>
            </a:pPr>
            <a:r>
              <a:rPr lang="pl-PL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Tryby gry: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 single player (Adventure, Casual), challenge (Rush)</a:t>
            </a:r>
          </a:p>
          <a:p>
            <a:pPr marL="0" indent="0">
              <a:buNone/>
            </a:pPr>
            <a:r>
              <a:rPr lang="pl-PL" sz="2800" dirty="0">
                <a:latin typeface="Calibri Light" panose="020F0302020204030204" pitchFamily="34" charset="0"/>
              </a:rPr>
              <a:t>Target:</a:t>
            </a:r>
            <a:r>
              <a:rPr lang="en-US" sz="2800" dirty="0">
                <a:latin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</a:rPr>
              <a:t>gracze</a:t>
            </a:r>
            <a:r>
              <a:rPr lang="en-US" sz="2800" dirty="0">
                <a:latin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</a:rPr>
              <a:t>casualowi</a:t>
            </a:r>
            <a:r>
              <a:rPr lang="en-US" sz="2800" dirty="0">
                <a:latin typeface="Calibri Light" panose="020F0302020204030204" pitchFamily="34" charset="0"/>
              </a:rPr>
              <a:t>, w </a:t>
            </a:r>
            <a:r>
              <a:rPr lang="en-US" sz="2800" dirty="0" err="1">
                <a:latin typeface="Calibri Light" panose="020F0302020204030204" pitchFamily="34" charset="0"/>
              </a:rPr>
              <a:t>wieku</a:t>
            </a:r>
            <a:r>
              <a:rPr lang="en-US" sz="2800" dirty="0">
                <a:latin typeface="Calibri Light" panose="020F0302020204030204" pitchFamily="34" charset="0"/>
              </a:rPr>
              <a:t> od 10 </a:t>
            </a:r>
            <a:r>
              <a:rPr lang="en-US" sz="2800" dirty="0" err="1">
                <a:latin typeface="Calibri Light" panose="020F0302020204030204" pitchFamily="34" charset="0"/>
              </a:rPr>
              <a:t>lat</a:t>
            </a:r>
            <a:endParaRPr lang="en-US" sz="2800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pl-PL" sz="2800" dirty="0">
                <a:latin typeface="Calibri Light" panose="020F0302020204030204" pitchFamily="34" charset="0"/>
              </a:rPr>
              <a:t>Średnia długość pojedynczej sesji</a:t>
            </a:r>
            <a:r>
              <a:rPr lang="en-US" sz="2800" dirty="0">
                <a:latin typeface="Calibri Light" panose="020F0302020204030204" pitchFamily="34" charset="0"/>
              </a:rPr>
              <a:t>: 1-3h</a:t>
            </a:r>
            <a:endParaRPr lang="pl-PL" sz="2800" i="1" dirty="0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pl-P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Dominujący aspekt: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grafika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,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klimat</a:t>
            </a:r>
            <a:endParaRPr lang="pl-PL" sz="2800" i="1" dirty="0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7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C71AEE3-8C91-4B74-9595-D9734F1C7754}"/>
              </a:ext>
            </a:extLst>
          </p:cNvPr>
          <p:cNvGrpSpPr/>
          <p:nvPr/>
        </p:nvGrpSpPr>
        <p:grpSpPr>
          <a:xfrm>
            <a:off x="137556" y="3780124"/>
            <a:ext cx="3388320" cy="1905000"/>
            <a:chOff x="137556" y="3780124"/>
            <a:chExt cx="3388320" cy="1905000"/>
          </a:xfrm>
        </p:grpSpPr>
        <p:pic>
          <p:nvPicPr>
            <p:cNvPr id="13" name="Picture 12" descr="A picture containing toy, indoor, person, sitting&#10;&#10;Description generated with high confidence">
              <a:extLst>
                <a:ext uri="{FF2B5EF4-FFF2-40B4-BE49-F238E27FC236}">
                  <a16:creationId xmlns:a16="http://schemas.microsoft.com/office/drawing/2014/main" id="{89A98590-0399-475D-B2DD-3AC44D8CE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556" y="3780124"/>
              <a:ext cx="3388320" cy="19050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C8259A-68DB-4238-9AF8-E346857FF18B}"/>
                </a:ext>
              </a:extLst>
            </p:cNvPr>
            <p:cNvSpPr txBox="1"/>
            <p:nvPr/>
          </p:nvSpPr>
          <p:spPr>
            <a:xfrm>
              <a:off x="137556" y="5423514"/>
              <a:ext cx="3388320" cy="261610"/>
            </a:xfrm>
            <a:prstGeom prst="rect">
              <a:avLst/>
            </a:prstGeom>
            <a:solidFill>
              <a:srgbClr val="C0C0C0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err="1"/>
                <a:t>Ekran</a:t>
              </a:r>
              <a:r>
                <a:rPr lang="en-US" sz="1100" i="1" dirty="0"/>
                <a:t> </a:t>
              </a:r>
              <a:r>
                <a:rPr lang="en-US" sz="1100" i="1" dirty="0" err="1"/>
                <a:t>domu</a:t>
              </a:r>
              <a:endParaRPr lang="en-US" sz="1100" i="1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85A4A2-82A0-4EB0-9F85-6EC3B8889860}"/>
              </a:ext>
            </a:extLst>
          </p:cNvPr>
          <p:cNvGrpSpPr/>
          <p:nvPr/>
        </p:nvGrpSpPr>
        <p:grpSpPr>
          <a:xfrm>
            <a:off x="46069" y="1172876"/>
            <a:ext cx="4029870" cy="2265695"/>
            <a:chOff x="46069" y="1172876"/>
            <a:chExt cx="4029870" cy="226569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396D55C-AE14-48F6-A91D-7E39CBB9C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70" y="1172876"/>
              <a:ext cx="4029869" cy="226569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7A8D92-781B-4CD3-872B-D98AE9823A10}"/>
                </a:ext>
              </a:extLst>
            </p:cNvPr>
            <p:cNvSpPr txBox="1"/>
            <p:nvPr/>
          </p:nvSpPr>
          <p:spPr>
            <a:xfrm>
              <a:off x="46069" y="3176961"/>
              <a:ext cx="4029867" cy="261610"/>
            </a:xfrm>
            <a:prstGeom prst="rect">
              <a:avLst/>
            </a:prstGeom>
            <a:solidFill>
              <a:srgbClr val="C0C0C0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Main menu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Ekrany gry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FDC946-283C-4156-8CA4-E44803893632}"/>
              </a:ext>
            </a:extLst>
          </p:cNvPr>
          <p:cNvGrpSpPr/>
          <p:nvPr/>
        </p:nvGrpSpPr>
        <p:grpSpPr>
          <a:xfrm>
            <a:off x="5068059" y="1172876"/>
            <a:ext cx="4029871" cy="2265695"/>
            <a:chOff x="5068060" y="1172876"/>
            <a:chExt cx="4029871" cy="22656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267AA21-CB5E-4BFD-87C7-0BE702947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8063" y="1172876"/>
              <a:ext cx="4029868" cy="226569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A8223A-574D-4CEE-B095-FB48508F697D}"/>
                </a:ext>
              </a:extLst>
            </p:cNvPr>
            <p:cNvSpPr txBox="1"/>
            <p:nvPr/>
          </p:nvSpPr>
          <p:spPr>
            <a:xfrm>
              <a:off x="5068060" y="3176961"/>
              <a:ext cx="4029868" cy="261610"/>
            </a:xfrm>
            <a:prstGeom prst="rect">
              <a:avLst/>
            </a:prstGeom>
            <a:solidFill>
              <a:srgbClr val="C0C0C0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err="1"/>
                <a:t>Rozgrywka</a:t>
              </a:r>
              <a:endParaRPr lang="en-US" sz="1100" i="1" dirty="0"/>
            </a:p>
          </p:txBody>
        </p:sp>
      </p:grp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5746CB7-2FBE-40BA-AF7B-C5B606930765}"/>
              </a:ext>
            </a:extLst>
          </p:cNvPr>
          <p:cNvGrpSpPr/>
          <p:nvPr/>
        </p:nvGrpSpPr>
        <p:grpSpPr>
          <a:xfrm>
            <a:off x="2438400" y="2901444"/>
            <a:ext cx="3659387" cy="2057400"/>
            <a:chOff x="2679210" y="2819400"/>
            <a:chExt cx="3659387" cy="2057400"/>
          </a:xfrm>
        </p:grpSpPr>
        <p:pic>
          <p:nvPicPr>
            <p:cNvPr id="17" name="Picture 16" descr="A picture containing tree&#10;&#10;Description generated with high confidence">
              <a:extLst>
                <a:ext uri="{FF2B5EF4-FFF2-40B4-BE49-F238E27FC236}">
                  <a16:creationId xmlns:a16="http://schemas.microsoft.com/office/drawing/2014/main" id="{974A1B7A-622A-4903-B220-7C14EFFD2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9210" y="2819400"/>
              <a:ext cx="3659387" cy="2057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6D4B55-2F34-453C-AC1B-AF105E000350}"/>
                </a:ext>
              </a:extLst>
            </p:cNvPr>
            <p:cNvSpPr txBox="1"/>
            <p:nvPr/>
          </p:nvSpPr>
          <p:spPr>
            <a:xfrm>
              <a:off x="2679210" y="4615190"/>
              <a:ext cx="3659387" cy="261610"/>
            </a:xfrm>
            <a:prstGeom prst="rect">
              <a:avLst/>
            </a:prstGeom>
            <a:solidFill>
              <a:srgbClr val="C0C0C0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err="1"/>
                <a:t>Rozgrywka</a:t>
              </a:r>
              <a:endParaRPr lang="en-US" sz="1100" i="1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1F95DD9-0ECB-4FF7-85BD-AE591F508F22}"/>
              </a:ext>
            </a:extLst>
          </p:cNvPr>
          <p:cNvGrpSpPr/>
          <p:nvPr/>
        </p:nvGrpSpPr>
        <p:grpSpPr>
          <a:xfrm>
            <a:off x="4591050" y="4086853"/>
            <a:ext cx="4029869" cy="2265695"/>
            <a:chOff x="4591050" y="4086853"/>
            <a:chExt cx="4029869" cy="226569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4E62355-B035-4CE8-B950-21105557B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050" y="4086853"/>
              <a:ext cx="4029869" cy="226569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5382BF8-0C3E-4B28-842F-631BFDC56895}"/>
                </a:ext>
              </a:extLst>
            </p:cNvPr>
            <p:cNvSpPr txBox="1"/>
            <p:nvPr/>
          </p:nvSpPr>
          <p:spPr>
            <a:xfrm>
              <a:off x="4591050" y="6090938"/>
              <a:ext cx="4029868" cy="261610"/>
            </a:xfrm>
            <a:prstGeom prst="rect">
              <a:avLst/>
            </a:prstGeom>
            <a:solidFill>
              <a:srgbClr val="C0C0C0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err="1"/>
                <a:t>Rozgrywka</a:t>
              </a:r>
              <a:endParaRPr lang="en-US" sz="11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454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Referencje graficzne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  <p:pic>
        <p:nvPicPr>
          <p:cNvPr id="1026" name="Picture 2" descr="https://steamcdn-a.akamaihd.net/steam/apps/666140/ss_0ce484b5bd66ad5b9c25ee3f89d98f43898b123c.600x338.jpg?t=1528806204">
            <a:extLst>
              <a:ext uri="{FF2B5EF4-FFF2-40B4-BE49-F238E27FC236}">
                <a16:creationId xmlns:a16="http://schemas.microsoft.com/office/drawing/2014/main" id="{C2C1B77C-4184-4098-BBAA-ECFAAA4D6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92021"/>
            <a:ext cx="3886200" cy="218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teamcdn-a.akamaihd.net/steam/apps/666140/ss_54fa651b3a88f65e5a6a85b3464fd79948252091.600x338.jpg?t=1528806204">
            <a:extLst>
              <a:ext uri="{FF2B5EF4-FFF2-40B4-BE49-F238E27FC236}">
                <a16:creationId xmlns:a16="http://schemas.microsoft.com/office/drawing/2014/main" id="{A38D87E7-E698-45ED-9038-48F65C62A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0"/>
            <a:ext cx="3886200" cy="218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teamcdn-a.akamaihd.net/steam/apps/666140/ss_241e84e2755e9597f9df67cbb792ec95982a4fab.600x338.jpg?t=1528806204">
            <a:extLst>
              <a:ext uri="{FF2B5EF4-FFF2-40B4-BE49-F238E27FC236}">
                <a16:creationId xmlns:a16="http://schemas.microsoft.com/office/drawing/2014/main" id="{CBAAF4D0-888F-461C-8C63-5B2217A13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59" y="3791198"/>
            <a:ext cx="3894841" cy="218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68055D-6FA6-4FD2-9193-B012A9E670A5}"/>
              </a:ext>
            </a:extLst>
          </p:cNvPr>
          <p:cNvSpPr txBox="1"/>
          <p:nvPr/>
        </p:nvSpPr>
        <p:spPr>
          <a:xfrm>
            <a:off x="5095875" y="5029200"/>
            <a:ext cx="2838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My Time At Portia</a:t>
            </a:r>
            <a:br>
              <a:rPr lang="en-US" sz="2400" dirty="0"/>
            </a:br>
            <a:r>
              <a:rPr lang="en-US" sz="2000" i="1" dirty="0"/>
              <a:t>By </a:t>
            </a:r>
            <a:r>
              <a:rPr lang="en-US" sz="2000" i="1" dirty="0" err="1"/>
              <a:t>Pathea</a:t>
            </a:r>
            <a:r>
              <a:rPr lang="en-US" sz="2000" i="1" dirty="0"/>
              <a:t> Games</a:t>
            </a:r>
          </a:p>
        </p:txBody>
      </p:sp>
    </p:spTree>
    <p:extLst>
      <p:ext uri="{BB962C8B-B14F-4D97-AF65-F5344CB8AC3E}">
        <p14:creationId xmlns:p14="http://schemas.microsoft.com/office/powerpoint/2010/main" val="207158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Referencje graficzne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  <p:pic>
        <p:nvPicPr>
          <p:cNvPr id="1036" name="Picture 12" descr="https://steamcdn-a.akamaihd.net/steam/apps/673950/ss_06095c70bd411bc7ce526fe45053a276f1a55602.600x338.jpg?t=1525076570">
            <a:extLst>
              <a:ext uri="{FF2B5EF4-FFF2-40B4-BE49-F238E27FC236}">
                <a16:creationId xmlns:a16="http://schemas.microsoft.com/office/drawing/2014/main" id="{9D1BA62C-4CF1-4634-B1CE-A148C1DDE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3886200" cy="218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teamcdn-a.akamaihd.net/steam/apps/673950/ss_5db9743bd7e5ed98bffc8afc9271db656fce4e5b.600x338.jpg?t=1525076570">
            <a:extLst>
              <a:ext uri="{FF2B5EF4-FFF2-40B4-BE49-F238E27FC236}">
                <a16:creationId xmlns:a16="http://schemas.microsoft.com/office/drawing/2014/main" id="{A1582394-232A-4934-B4AB-0ADF9306D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01474"/>
            <a:ext cx="3886200" cy="218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teamcdn-a.akamaihd.net/steam/apps/673950/ss_6657995574c50e972fce2a721f56e91e20875ad2.600x338.jpg?t=1525076570">
            <a:extLst>
              <a:ext uri="{FF2B5EF4-FFF2-40B4-BE49-F238E27FC236}">
                <a16:creationId xmlns:a16="http://schemas.microsoft.com/office/drawing/2014/main" id="{4950946A-C8DD-4E77-B628-C095876D0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309" y="3962400"/>
            <a:ext cx="3886200" cy="218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869A97-3CF1-4C94-A786-86F835C89FCD}"/>
              </a:ext>
            </a:extLst>
          </p:cNvPr>
          <p:cNvSpPr txBox="1"/>
          <p:nvPr/>
        </p:nvSpPr>
        <p:spPr>
          <a:xfrm>
            <a:off x="1066800" y="4859554"/>
            <a:ext cx="2400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Farm Together</a:t>
            </a:r>
          </a:p>
          <a:p>
            <a:r>
              <a:rPr lang="en-US" sz="2000" i="1" dirty="0"/>
              <a:t>By </a:t>
            </a:r>
            <a:r>
              <a:rPr lang="en-US" sz="2000" i="1" dirty="0" err="1"/>
              <a:t>Milkstone</a:t>
            </a:r>
            <a:r>
              <a:rPr lang="en-US" sz="2000" i="1" dirty="0"/>
              <a:t> Studios</a:t>
            </a:r>
          </a:p>
        </p:txBody>
      </p:sp>
    </p:spTree>
    <p:extLst>
      <p:ext uri="{BB962C8B-B14F-4D97-AF65-F5344CB8AC3E}">
        <p14:creationId xmlns:p14="http://schemas.microsoft.com/office/powerpoint/2010/main" val="348901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Na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czym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polega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gra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>
                <a:latin typeface="Calibri Light" panose="020F0302020204030204" pitchFamily="34" charset="0"/>
                <a:cs typeface="Calibri Light" panose="020F0302020204030204" pitchFamily="34" charset="0"/>
              </a:rPr>
              <a:t>Gra opowiada historię </a:t>
            </a:r>
            <a:r>
              <a:rPr lang="pl-PL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Beatrix</a:t>
            </a:r>
            <a:r>
              <a:rPr lang="pl-PL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l-PL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LeBeau</a:t>
            </a:r>
            <a:r>
              <a:rPr lang="pl-PL" dirty="0">
                <a:latin typeface="Calibri Light" panose="020F0302020204030204" pitchFamily="34" charset="0"/>
                <a:cs typeface="Calibri Light" panose="020F0302020204030204" pitchFamily="34" charset="0"/>
              </a:rPr>
              <a:t>, która zostawia swoje życie na ziemi i wyrusza na oddaloną o 1000 lat świetlnych planetę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“Far, Far Range”.</a:t>
            </a:r>
          </a:p>
          <a:p>
            <a:pPr marL="0" indent="0">
              <a:buNone/>
            </a:pPr>
            <a:r>
              <a:rPr lang="pl-PL" dirty="0">
                <a:latin typeface="Calibri Light" panose="020F0302020204030204" pitchFamily="34" charset="0"/>
                <a:cs typeface="Calibri Light" panose="020F0302020204030204" pitchFamily="34" charset="0"/>
              </a:rPr>
              <a:t>W grze prowadzimy naszą “farmę”, gdzie hodujemy małe, urocze </a:t>
            </a:r>
            <a:r>
              <a:rPr lang="pl-PL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slime’y</a:t>
            </a:r>
            <a:r>
              <a:rPr lang="pl-PL" dirty="0">
                <a:latin typeface="Calibri Light" panose="020F0302020204030204" pitchFamily="34" charset="0"/>
                <a:cs typeface="Calibri Light" panose="020F0302020204030204" pitchFamily="34" charset="0"/>
              </a:rPr>
              <a:t> i eksplorujemy całą planetę “Far, Far </a:t>
            </a:r>
            <a:r>
              <a:rPr lang="pl-PL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Range</a:t>
            </a:r>
            <a:r>
              <a:rPr lang="pl-PL" dirty="0">
                <a:latin typeface="Calibri Light" panose="020F0302020204030204" pitchFamily="34" charset="0"/>
                <a:cs typeface="Calibri Light" panose="020F0302020204030204" pitchFamily="34" charset="0"/>
              </a:rPr>
              <a:t>”, celem zdobycia nowych, bardziej wartościowych i trudniejszych w hodowli </a:t>
            </a:r>
            <a:r>
              <a:rPr lang="pl-PL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slime’ów</a:t>
            </a:r>
            <a:r>
              <a:rPr lang="pl-PL" dirty="0">
                <a:latin typeface="Calibri Light" panose="020F0302020204030204" pitchFamily="34" charset="0"/>
                <a:cs typeface="Calibri Light" panose="020F0302020204030204" pitchFamily="34" charset="0"/>
              </a:rPr>
              <a:t>, nowych rodzajów pożywienia dla nich i nowych surowców do budowy gadżetów ułatwiając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ych</a:t>
            </a:r>
            <a:r>
              <a:rPr lang="pl-PL" dirty="0">
                <a:latin typeface="Calibri Light" panose="020F0302020204030204" pitchFamily="34" charset="0"/>
                <a:cs typeface="Calibri Light" panose="020F0302020204030204" pitchFamily="34" charset="0"/>
              </a:rPr>
              <a:t> rozgrywkę.</a:t>
            </a: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1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2" name="Picture 24" descr="https://steamcdn-a.akamaihd.net/steam/apps/413150/ss_6422d297347258086b389e3d5d9c0e0c698312e4.600x338.jpg?t=1526407575">
            <a:extLst>
              <a:ext uri="{FF2B5EF4-FFF2-40B4-BE49-F238E27FC236}">
                <a16:creationId xmlns:a16="http://schemas.microsoft.com/office/drawing/2014/main" id="{D18BB058-0BC9-4259-8E22-713AC9DF8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09" y="1295402"/>
            <a:ext cx="4075545" cy="228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Referencje rozgrywki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  <p:pic>
        <p:nvPicPr>
          <p:cNvPr id="2070" name="Picture 22" descr="https://steamcdn-a.akamaihd.net/steam/apps/413150/ss_b887651a93b0525739049eb4194f633de2df75be.600x338.jpg?t=1526407575">
            <a:extLst>
              <a:ext uri="{FF2B5EF4-FFF2-40B4-BE49-F238E27FC236}">
                <a16:creationId xmlns:a16="http://schemas.microsoft.com/office/drawing/2014/main" id="{3E33A35D-9578-451F-9794-A9335BF44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64" y="3771901"/>
            <a:ext cx="4075545" cy="228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E39CBD-7220-460A-B261-5B95DAD8EB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237553"/>
            <a:ext cx="4075545" cy="22890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24621A0-8879-4CE2-9828-523EA7EF8ED3}"/>
              </a:ext>
            </a:extLst>
          </p:cNvPr>
          <p:cNvSpPr txBox="1"/>
          <p:nvPr/>
        </p:nvSpPr>
        <p:spPr>
          <a:xfrm>
            <a:off x="5334000" y="5105400"/>
            <a:ext cx="2400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Stardew Valley</a:t>
            </a:r>
          </a:p>
          <a:p>
            <a:r>
              <a:rPr lang="en-US" sz="2000" i="1" dirty="0"/>
              <a:t>By </a:t>
            </a:r>
            <a:r>
              <a:rPr lang="en-US" sz="2000" i="1" dirty="0" err="1"/>
              <a:t>ConcernedApe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30960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Referencje rozgrywki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  <p:pic>
        <p:nvPicPr>
          <p:cNvPr id="4098" name="Picture 2" descr="https://steamcdn-a.akamaihd.net/steam/apps/585900/ss_b90276cd2384216066dd7ae49728686faefc6a17.600x338.jpg?t=1517360002">
            <a:extLst>
              <a:ext uri="{FF2B5EF4-FFF2-40B4-BE49-F238E27FC236}">
                <a16:creationId xmlns:a16="http://schemas.microsoft.com/office/drawing/2014/main" id="{F3593BC3-55AA-439B-A34F-D4A039EBC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27" y="1676400"/>
            <a:ext cx="3807173" cy="213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teamcdn-a.akamaihd.net/steam/apps/585900/ss_485d72c476ab05f820cd5753ca76815540d3a782.600x338.jpg?t=1517360002">
            <a:extLst>
              <a:ext uri="{FF2B5EF4-FFF2-40B4-BE49-F238E27FC236}">
                <a16:creationId xmlns:a16="http://schemas.microsoft.com/office/drawing/2014/main" id="{094579D5-F73D-4D07-9A95-41DA5152E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73524"/>
            <a:ext cx="3807173" cy="213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steamcdn-a.akamaihd.net/steam/apps/585900/ss_c1df0410f56a6475e8c34e15df0e97466260bc0c.600x338.jpg?t=1517360002">
            <a:extLst>
              <a:ext uri="{FF2B5EF4-FFF2-40B4-BE49-F238E27FC236}">
                <a16:creationId xmlns:a16="http://schemas.microsoft.com/office/drawing/2014/main" id="{BA29CD59-CB63-4FE4-9614-30D469B2D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28837"/>
            <a:ext cx="3807174" cy="213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AE13B1-F66C-49DB-BEBF-8B2A634C3E06}"/>
              </a:ext>
            </a:extLst>
          </p:cNvPr>
          <p:cNvSpPr txBox="1"/>
          <p:nvPr/>
        </p:nvSpPr>
        <p:spPr>
          <a:xfrm>
            <a:off x="265287" y="4863843"/>
            <a:ext cx="388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Harvest Moon: Light of Hope</a:t>
            </a:r>
          </a:p>
          <a:p>
            <a:r>
              <a:rPr lang="en-US" sz="2000" i="1" dirty="0"/>
              <a:t>By TABOT, </a:t>
            </a:r>
            <a:r>
              <a:rPr lang="en-US" sz="2000" i="1" dirty="0" err="1"/>
              <a:t>inc.</a:t>
            </a:r>
            <a:r>
              <a:rPr lang="en-US" sz="2000" i="1" dirty="0"/>
              <a:t> &amp; </a:t>
            </a:r>
            <a:r>
              <a:rPr lang="en-US" sz="2000" i="1" dirty="0" err="1"/>
              <a:t>Natsume</a:t>
            </a:r>
            <a:r>
              <a:rPr lang="en-US" sz="2000" i="1" dirty="0"/>
              <a:t> Inc.</a:t>
            </a:r>
          </a:p>
        </p:txBody>
      </p:sp>
    </p:spTree>
    <p:extLst>
      <p:ext uri="{BB962C8B-B14F-4D97-AF65-F5344CB8AC3E}">
        <p14:creationId xmlns:p14="http://schemas.microsoft.com/office/powerpoint/2010/main" val="129359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2894</TotalTime>
  <Words>1081</Words>
  <Application>Microsoft Office PowerPoint</Application>
  <PresentationFormat>On-screen Show (4:3)</PresentationFormat>
  <Paragraphs>139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Nokia Pure Headline Ultra Light</vt:lpstr>
      <vt:lpstr>Nokia Pure Text Light</vt:lpstr>
      <vt:lpstr>Office Theme</vt:lpstr>
      <vt:lpstr>Formatka rozkładania gry</vt:lpstr>
      <vt:lpstr>Informacje o graczu</vt:lpstr>
      <vt:lpstr>Informacje ogólne o grze</vt:lpstr>
      <vt:lpstr>Ekrany gry</vt:lpstr>
      <vt:lpstr>Referencje graficzne</vt:lpstr>
      <vt:lpstr>Referencje graficzne</vt:lpstr>
      <vt:lpstr>Na czym polega gra?</vt:lpstr>
      <vt:lpstr>Referencje rozgrywki</vt:lpstr>
      <vt:lpstr>Referencje rozgrywki</vt:lpstr>
      <vt:lpstr>Kategorie obiektów w grze</vt:lpstr>
      <vt:lpstr>Cele dalekie i bliskie</vt:lpstr>
      <vt:lpstr>Jak wygląda inner i outer game loop?</vt:lpstr>
      <vt:lpstr>W jaki sposób gra zwiększa poziom trudności?</vt:lpstr>
      <vt:lpstr>W jaki sposób gra informuje gracza, że robi dobrze, a jak że źle?</vt:lpstr>
      <vt:lpstr>Jak i za co gra nagradza gracza?</vt:lpstr>
      <vt:lpstr>Motywacja ogólna</vt:lpstr>
      <vt:lpstr>W jaki sposób gra motywuje graczy z różnych kategorii?</vt:lpstr>
      <vt:lpstr>W jaki sposób gra powoduje zwiększanie poziomu hormonów szczęścia?</vt:lpstr>
      <vt:lpstr>Mechanizmy UA / MON / RET</vt:lpstr>
      <vt:lpstr>Jakie emocje odczuwamy grając? (sekcja opcjonalna)</vt:lpstr>
      <vt:lpstr>Subiektywna opinia o grze</vt:lpstr>
    </vt:vector>
  </TitlesOfParts>
  <Company>Nokia Siemens Networks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Psychologia graczy</dc:title>
  <dc:creator>psobolew</dc:creator>
  <cp:lastModifiedBy>Bartosz Rodziewicz</cp:lastModifiedBy>
  <cp:revision>437</cp:revision>
  <dcterms:created xsi:type="dcterms:W3CDTF">2015-01-06T14:25:02Z</dcterms:created>
  <dcterms:modified xsi:type="dcterms:W3CDTF">2018-06-17T17:39:59Z</dcterms:modified>
</cp:coreProperties>
</file>