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0B6B6F-0C82-405A-8423-D69DAC1635AE}">
  <a:tblStyle styleId="{270B6B6F-0C82-405A-8423-D69DAC1635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0c45b40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0c45b40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fbe884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fbe884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fb567b72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fb567b7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fb567b7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fb567b7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b567b72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b567b72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b567b72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fb567b72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b567b72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b567b72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fb567b72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fb567b72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fb567b72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fb567b72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fb567b72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fb567b72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19058a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19058a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fb567b72b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fb567b72b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a19058a9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a19058a9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fb567b7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fb567b7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658d267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658d267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19058a9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19058a9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0c45b405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0c45b405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fb567b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fb567b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a19058a9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a19058a9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0c45b40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0c45b40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0c45b40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0c45b40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0c45b40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0c45b40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spreadsheets/d/16WsU8c_SdxtZ-bmJO75ZasiZzAa74NZA1B-EIg1zV0Y/edit?usp=sharing"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300"/>
              <a:t>Porównanie algorytmów Branch&amp;Bound, TabuSearch, symulowanego wyżarzania i genetycznego </a:t>
            </a:r>
            <a:br>
              <a:rPr lang="pl" sz="2300"/>
            </a:br>
            <a:r>
              <a:rPr lang="pl" sz="2300"/>
              <a:t>dla problemu komiwojażera w kontekście optymalizacji czasu robienia zakupów w sklepie.</a:t>
            </a:r>
            <a:endParaRPr sz="6500"/>
          </a:p>
        </p:txBody>
      </p:sp>
      <p:sp>
        <p:nvSpPr>
          <p:cNvPr id="87" name="Google Shape;87;p13"/>
          <p:cNvSpPr txBox="1"/>
          <p:nvPr>
            <p:ph idx="1" type="subTitle"/>
          </p:nvPr>
        </p:nvSpPr>
        <p:spPr>
          <a:xfrm>
            <a:off x="729450" y="3519000"/>
            <a:ext cx="8104500" cy="10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523"/>
              <a:buNone/>
            </a:pPr>
            <a:r>
              <a:rPr b="1" lang="pl" sz="1570">
                <a:solidFill>
                  <a:schemeClr val="dk1"/>
                </a:solidFill>
              </a:rPr>
              <a:t>Grupa 3</a:t>
            </a:r>
            <a:endParaRPr b="1" sz="1570">
              <a:solidFill>
                <a:schemeClr val="dk1"/>
              </a:solidFill>
            </a:endParaRPr>
          </a:p>
          <a:p>
            <a:pPr indent="0" lvl="0" marL="0" rtl="0" algn="l">
              <a:spcBef>
                <a:spcPts val="0"/>
              </a:spcBef>
              <a:spcAft>
                <a:spcPts val="0"/>
              </a:spcAft>
              <a:buSzPts val="523"/>
              <a:buNone/>
            </a:pPr>
            <a:r>
              <a:rPr lang="pl" sz="1570">
                <a:solidFill>
                  <a:schemeClr val="dk1"/>
                </a:solidFill>
              </a:rPr>
              <a:t>Prezentacja nr 2 - 27.01.2022</a:t>
            </a:r>
            <a:endParaRPr sz="1570">
              <a:solidFill>
                <a:schemeClr val="dk1"/>
              </a:solidFill>
            </a:endParaRPr>
          </a:p>
          <a:p>
            <a:pPr indent="0" lvl="0" marL="0" rtl="0" algn="l">
              <a:spcBef>
                <a:spcPts val="0"/>
              </a:spcBef>
              <a:spcAft>
                <a:spcPts val="0"/>
              </a:spcAft>
              <a:buSzPts val="523"/>
              <a:buNone/>
            </a:pPr>
            <a:r>
              <a:rPr lang="pl" sz="1570">
                <a:solidFill>
                  <a:schemeClr val="dk1"/>
                </a:solidFill>
              </a:rPr>
              <a:t>Seminarium - </a:t>
            </a:r>
            <a:r>
              <a:rPr lang="pl" sz="1570">
                <a:solidFill>
                  <a:schemeClr val="dk1"/>
                </a:solidFill>
              </a:rPr>
              <a:t>Systemy Wspomagania Decyzji i Symulacja Komputerowa</a:t>
            </a:r>
            <a:endParaRPr sz="43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Symulowane wyżarzanie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2"/>
          <p:cNvSpPr txBox="1"/>
          <p:nvPr>
            <p:ph idx="1" type="body"/>
          </p:nvPr>
        </p:nvSpPr>
        <p:spPr>
          <a:xfrm>
            <a:off x="376025" y="1977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900">
                <a:solidFill>
                  <a:srgbClr val="000000"/>
                </a:solidFill>
                <a:latin typeface="Roboto Mono"/>
                <a:ea typeface="Roboto Mono"/>
                <a:cs typeface="Roboto Mono"/>
                <a:sym typeface="Roboto Mono"/>
              </a:rPr>
              <a:t>najlepszyKosztGlobalny = INT_MAX</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najlepszaKolejnosc</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x = losowe rozwiązanie (np. porządek naturalny)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while (temperatura &gt; temperaturaKońcowa</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while (numerPowtórzenia &lt; liczbaPowtórzeńDlaJednejTemperatury)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y = stwórzNoweRozwiązanieNaPodstawieObecnego(x)</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yKoszt = obliczKoszt(y)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if (yKoszt &lt; najlepszyKosztGlobalny)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najlepszyKosztGlobalny = yKoszt</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najlepszaKolejnosc = y.kolejnosc</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if (yKoszt &lt; obliczKoszt(x) )</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x = 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else if (exp ((obliczKoszt (x) - yKoszt) / temperatura)) &gt;losowaLiczbaOd0Do1())</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x = y</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numerPowtórzenia++</a:t>
            </a:r>
            <a:endParaRPr sz="9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pl" sz="900">
                <a:solidFill>
                  <a:srgbClr val="000000"/>
                </a:solidFill>
                <a:latin typeface="Roboto Mono"/>
                <a:ea typeface="Roboto Mono"/>
                <a:cs typeface="Roboto Mono"/>
                <a:sym typeface="Roboto Mono"/>
              </a:rPr>
              <a:t>	temperatura = temperatura * wspolczynnikStygnieciaAlpha</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pl" sz="900">
                <a:solidFill>
                  <a:srgbClr val="000000"/>
                </a:solidFill>
                <a:latin typeface="Roboto Mono"/>
                <a:ea typeface="Roboto Mono"/>
                <a:cs typeface="Roboto Mono"/>
                <a:sym typeface="Roboto Mono"/>
              </a:rPr>
              <a:t>return najlepszyKosztGlobalny, najlepszaKolejnosc</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Badania</a:t>
            </a:r>
            <a:endParaRPr/>
          </a:p>
        </p:txBody>
      </p:sp>
      <p:sp>
        <p:nvSpPr>
          <p:cNvPr id="150" name="Google Shape;150;p23"/>
          <p:cNvSpPr txBox="1"/>
          <p:nvPr>
            <p:ph idx="1" type="body"/>
          </p:nvPr>
        </p:nvSpPr>
        <p:spPr>
          <a:xfrm>
            <a:off x="727650" y="1853852"/>
            <a:ext cx="7688700" cy="1028700"/>
          </a:xfrm>
          <a:prstGeom prst="rect">
            <a:avLst/>
          </a:prstGeom>
        </p:spPr>
        <p:txBody>
          <a:bodyPr anchorCtr="0" anchor="t" bIns="91425" lIns="91425" spcFirstLastPara="1" rIns="91425" wrap="square" tIns="91425">
            <a:normAutofit fontScale="92500"/>
          </a:bodyPr>
          <a:lstStyle/>
          <a:p>
            <a:pPr indent="-304958" lvl="0" marL="457200" rtl="0" algn="just">
              <a:spcBef>
                <a:spcPts val="0"/>
              </a:spcBef>
              <a:spcAft>
                <a:spcPts val="0"/>
              </a:spcAft>
              <a:buSzPct val="100000"/>
              <a:buChar char="●"/>
            </a:pPr>
            <a:r>
              <a:rPr lang="pl"/>
              <a:t>Nie wszystkie parametry algorytmów wzięto pod uwagę podczas tworzenia scenariuszy testowych. Niektóre z nich zawsze dają lepsze wyniki, a niektóre z nich mają praktycznie zerowy wpływ na wynik.</a:t>
            </a:r>
            <a:endParaRPr/>
          </a:p>
          <a:p>
            <a:pPr indent="-304958" lvl="0" marL="457200" rtl="0" algn="just">
              <a:spcBef>
                <a:spcPts val="0"/>
              </a:spcBef>
              <a:spcAft>
                <a:spcPts val="0"/>
              </a:spcAft>
              <a:buSzPct val="100000"/>
              <a:buChar char="●"/>
            </a:pPr>
            <a:r>
              <a:rPr lang="pl"/>
              <a:t>Po wybraniu parametrów badawczych zbadano wpływ zmiany jednego z nich na długość drogi uzyskaną przez algorytm. </a:t>
            </a:r>
            <a:endParaRPr/>
          </a:p>
        </p:txBody>
      </p:sp>
      <p:graphicFrame>
        <p:nvGraphicFramePr>
          <p:cNvPr id="151" name="Google Shape;151;p23"/>
          <p:cNvGraphicFramePr/>
          <p:nvPr/>
        </p:nvGraphicFramePr>
        <p:xfrm>
          <a:off x="954300" y="3040025"/>
          <a:ext cx="3000000" cy="3000000"/>
        </p:xfrm>
        <a:graphic>
          <a:graphicData uri="http://schemas.openxmlformats.org/drawingml/2006/table">
            <a:tbl>
              <a:tblPr>
                <a:noFill/>
                <a:tableStyleId>{270B6B6F-0C82-405A-8423-D69DAC1635AE}</a:tableStyleId>
              </a:tblPr>
              <a:tblGrid>
                <a:gridCol w="1583300"/>
                <a:gridCol w="1583250"/>
                <a:gridCol w="1801025"/>
                <a:gridCol w="2271425"/>
              </a:tblGrid>
              <a:tr h="324375">
                <a:tc>
                  <a:txBody>
                    <a:bodyPr/>
                    <a:lstStyle/>
                    <a:p>
                      <a:pPr indent="0" lvl="0" marL="0" rtl="0" algn="ctr">
                        <a:spcBef>
                          <a:spcPts val="0"/>
                        </a:spcBef>
                        <a:spcAft>
                          <a:spcPts val="0"/>
                        </a:spcAft>
                        <a:buNone/>
                      </a:pPr>
                      <a:r>
                        <a:rPr lang="pl" sz="1100"/>
                        <a:t>Branch&amp;Bound</a:t>
                      </a:r>
                      <a:endParaRPr sz="1100"/>
                    </a:p>
                  </a:txBody>
                  <a:tcPr marT="91425" marB="91425" marR="91425" marL="91425"/>
                </a:tc>
                <a:tc>
                  <a:txBody>
                    <a:bodyPr/>
                    <a:lstStyle/>
                    <a:p>
                      <a:pPr indent="0" lvl="0" marL="0" rtl="0" algn="ctr">
                        <a:spcBef>
                          <a:spcPts val="0"/>
                        </a:spcBef>
                        <a:spcAft>
                          <a:spcPts val="0"/>
                        </a:spcAft>
                        <a:buNone/>
                      </a:pPr>
                      <a:r>
                        <a:rPr lang="pl" sz="1100"/>
                        <a:t>TabuSearch</a:t>
                      </a:r>
                      <a:endParaRPr sz="1100"/>
                    </a:p>
                  </a:txBody>
                  <a:tcPr marT="91425" marB="91425" marR="91425" marL="91425"/>
                </a:tc>
                <a:tc>
                  <a:txBody>
                    <a:bodyPr/>
                    <a:lstStyle/>
                    <a:p>
                      <a:pPr indent="0" lvl="0" marL="0" rtl="0" algn="ctr">
                        <a:spcBef>
                          <a:spcPts val="0"/>
                        </a:spcBef>
                        <a:spcAft>
                          <a:spcPts val="0"/>
                        </a:spcAft>
                        <a:buNone/>
                      </a:pPr>
                      <a:r>
                        <a:rPr lang="pl" sz="1100"/>
                        <a:t>Algorytm Genetyczny</a:t>
                      </a:r>
                      <a:endParaRPr sz="1100"/>
                    </a:p>
                  </a:txBody>
                  <a:tcPr marT="91425" marB="91425" marR="91425" marL="91425"/>
                </a:tc>
                <a:tc>
                  <a:txBody>
                    <a:bodyPr/>
                    <a:lstStyle/>
                    <a:p>
                      <a:pPr indent="0" lvl="0" marL="0" rtl="0" algn="ctr">
                        <a:spcBef>
                          <a:spcPts val="0"/>
                        </a:spcBef>
                        <a:spcAft>
                          <a:spcPts val="0"/>
                        </a:spcAft>
                        <a:buNone/>
                      </a:pPr>
                      <a:r>
                        <a:rPr lang="pl" sz="1100"/>
                        <a:t>Symulowane Wyżarzanie</a:t>
                      </a:r>
                      <a:endParaRPr sz="1100"/>
                    </a:p>
                  </a:txBody>
                  <a:tcPr marT="91425" marB="91425" marR="91425" marL="91425"/>
                </a:tc>
              </a:tr>
              <a:tr h="381000">
                <a:tc>
                  <a:txBody>
                    <a:bodyPr/>
                    <a:lstStyle/>
                    <a:p>
                      <a:pPr indent="0" lvl="0" marL="0" rtl="0" algn="ctr">
                        <a:spcBef>
                          <a:spcPts val="0"/>
                        </a:spcBef>
                        <a:spcAft>
                          <a:spcPts val="0"/>
                        </a:spcAft>
                        <a:buNone/>
                      </a:pPr>
                      <a:r>
                        <a:rPr lang="pl" sz="900"/>
                        <a:t>brak</a:t>
                      </a:r>
                      <a:endParaRPr sz="900"/>
                    </a:p>
                  </a:txBody>
                  <a:tcPr marT="91425" marB="91425" marR="91425" marL="91425"/>
                </a:tc>
                <a:tc>
                  <a:txBody>
                    <a:bodyPr/>
                    <a:lstStyle/>
                    <a:p>
                      <a:pPr indent="0" lvl="0" marL="0" rtl="0" algn="l">
                        <a:lnSpc>
                          <a:spcPct val="115000"/>
                        </a:lnSpc>
                        <a:spcBef>
                          <a:spcPts val="0"/>
                        </a:spcBef>
                        <a:spcAft>
                          <a:spcPts val="0"/>
                        </a:spcAft>
                        <a:buNone/>
                      </a:pPr>
                      <a:r>
                        <a:rPr b="1" lang="pl" sz="900"/>
                        <a:t>czas obecności na liście: </a:t>
                      </a:r>
                      <a:br>
                        <a:rPr lang="pl" sz="900"/>
                      </a:br>
                      <a:r>
                        <a:rPr lang="pl" sz="900"/>
                        <a:t>0.25n, 0.5n, n, 2n</a:t>
                      </a:r>
                      <a:endParaRPr sz="900"/>
                    </a:p>
                    <a:p>
                      <a:pPr indent="0" lvl="0" marL="0" rtl="0" algn="l">
                        <a:lnSpc>
                          <a:spcPct val="115000"/>
                        </a:lnSpc>
                        <a:spcBef>
                          <a:spcPts val="0"/>
                        </a:spcBef>
                        <a:spcAft>
                          <a:spcPts val="0"/>
                        </a:spcAft>
                        <a:buNone/>
                      </a:pPr>
                      <a:r>
                        <a:rPr b="1" lang="pl" sz="900"/>
                        <a:t>czas pracy: </a:t>
                      </a:r>
                      <a:br>
                        <a:rPr lang="pl" sz="900"/>
                      </a:br>
                      <a:r>
                        <a:rPr lang="pl" sz="900"/>
                        <a:t>5s, 10s, 30s</a:t>
                      </a:r>
                      <a:endParaRPr sz="900"/>
                    </a:p>
                  </a:txBody>
                  <a:tcPr marT="91425" marB="91425" marR="91425" marL="91425"/>
                </a:tc>
                <a:tc>
                  <a:txBody>
                    <a:bodyPr/>
                    <a:lstStyle/>
                    <a:p>
                      <a:pPr indent="0" lvl="0" marL="0" rtl="0" algn="l">
                        <a:lnSpc>
                          <a:spcPct val="115000"/>
                        </a:lnSpc>
                        <a:spcBef>
                          <a:spcPts val="0"/>
                        </a:spcBef>
                        <a:spcAft>
                          <a:spcPts val="0"/>
                        </a:spcAft>
                        <a:buNone/>
                      </a:pPr>
                      <a:r>
                        <a:rPr b="1" lang="pl" sz="900"/>
                        <a:t>wielkość populacji: </a:t>
                      </a:r>
                      <a:br>
                        <a:rPr lang="pl" sz="900"/>
                      </a:br>
                      <a:r>
                        <a:rPr lang="pl" sz="900"/>
                        <a:t>25, 50, 100</a:t>
                      </a:r>
                      <a:endParaRPr sz="900"/>
                    </a:p>
                    <a:p>
                      <a:pPr indent="0" lvl="0" marL="0" rtl="0" algn="l">
                        <a:lnSpc>
                          <a:spcPct val="115000"/>
                        </a:lnSpc>
                        <a:spcBef>
                          <a:spcPts val="0"/>
                        </a:spcBef>
                        <a:spcAft>
                          <a:spcPts val="0"/>
                        </a:spcAft>
                        <a:buNone/>
                      </a:pPr>
                      <a:r>
                        <a:rPr b="1" lang="pl" sz="900"/>
                        <a:t>współczynnik krzyżowania: </a:t>
                      </a:r>
                      <a:br>
                        <a:rPr lang="pl" sz="900"/>
                      </a:br>
                      <a:r>
                        <a:rPr lang="pl" sz="900"/>
                        <a:t>0.33, 0.80, 0.99</a:t>
                      </a:r>
                      <a:endParaRPr sz="900"/>
                    </a:p>
                    <a:p>
                      <a:pPr indent="0" lvl="0" marL="0" rtl="0" algn="l">
                        <a:lnSpc>
                          <a:spcPct val="115000"/>
                        </a:lnSpc>
                        <a:spcBef>
                          <a:spcPts val="0"/>
                        </a:spcBef>
                        <a:spcAft>
                          <a:spcPts val="0"/>
                        </a:spcAft>
                        <a:buNone/>
                      </a:pPr>
                      <a:r>
                        <a:rPr b="1" lang="pl" sz="900"/>
                        <a:t>czas pracy: </a:t>
                      </a:r>
                      <a:br>
                        <a:rPr lang="pl" sz="900"/>
                      </a:br>
                      <a:r>
                        <a:rPr lang="pl" sz="900"/>
                        <a:t>10s, 30s, 60s,</a:t>
                      </a:r>
                      <a:endParaRPr sz="700"/>
                    </a:p>
                  </a:txBody>
                  <a:tcPr marT="91425" marB="91425" marR="91425" marL="91425"/>
                </a:tc>
                <a:tc>
                  <a:txBody>
                    <a:bodyPr/>
                    <a:lstStyle/>
                    <a:p>
                      <a:pPr indent="0" lvl="0" marL="0" rtl="0" algn="l">
                        <a:lnSpc>
                          <a:spcPct val="115000"/>
                        </a:lnSpc>
                        <a:spcBef>
                          <a:spcPts val="0"/>
                        </a:spcBef>
                        <a:spcAft>
                          <a:spcPts val="0"/>
                        </a:spcAft>
                        <a:buNone/>
                      </a:pPr>
                      <a:r>
                        <a:rPr b="1" lang="pl" sz="900"/>
                        <a:t>Temperatura początkowa: </a:t>
                      </a:r>
                      <a:br>
                        <a:rPr lang="pl" sz="900"/>
                      </a:br>
                      <a:r>
                        <a:rPr lang="pl" sz="900"/>
                        <a:t>1000, 10000, 5000</a:t>
                      </a:r>
                      <a:endParaRPr sz="900"/>
                    </a:p>
                    <a:p>
                      <a:pPr indent="0" lvl="0" marL="0" rtl="0" algn="l">
                        <a:lnSpc>
                          <a:spcPct val="115000"/>
                        </a:lnSpc>
                        <a:spcBef>
                          <a:spcPts val="0"/>
                        </a:spcBef>
                        <a:spcAft>
                          <a:spcPts val="0"/>
                        </a:spcAft>
                        <a:buNone/>
                      </a:pPr>
                      <a:r>
                        <a:rPr b="1" lang="pl" sz="900"/>
                        <a:t>Temperatura końcowa: </a:t>
                      </a:r>
                      <a:br>
                        <a:rPr lang="pl" sz="900"/>
                      </a:br>
                      <a:r>
                        <a:rPr lang="pl" sz="900"/>
                        <a:t>0.1, 0.01, 0.001</a:t>
                      </a:r>
                      <a:endParaRPr sz="900"/>
                    </a:p>
                    <a:p>
                      <a:pPr indent="0" lvl="0" marL="0" rtl="0" algn="l">
                        <a:lnSpc>
                          <a:spcPct val="115000"/>
                        </a:lnSpc>
                        <a:spcBef>
                          <a:spcPts val="0"/>
                        </a:spcBef>
                        <a:spcAft>
                          <a:spcPts val="0"/>
                        </a:spcAft>
                        <a:buNone/>
                      </a:pPr>
                      <a:r>
                        <a:rPr b="1" lang="pl" sz="900"/>
                        <a:t>Liczba powtórzeń dla jednej T:</a:t>
                      </a:r>
                      <a:r>
                        <a:rPr lang="pl" sz="900"/>
                        <a:t> </a:t>
                      </a:r>
                      <a:br>
                        <a:rPr lang="pl" sz="900"/>
                      </a:br>
                      <a:r>
                        <a:rPr lang="pl" sz="900"/>
                        <a:t>25, 50, 100</a:t>
                      </a:r>
                      <a:endParaRPr sz="7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a:t>
            </a:r>
            <a:endParaRPr/>
          </a:p>
        </p:txBody>
      </p:sp>
      <p:sp>
        <p:nvSpPr>
          <p:cNvPr id="157" name="Google Shape;157;p24"/>
          <p:cNvSpPr txBox="1"/>
          <p:nvPr>
            <p:ph idx="1" type="body"/>
          </p:nvPr>
        </p:nvSpPr>
        <p:spPr>
          <a:xfrm>
            <a:off x="729450" y="1946775"/>
            <a:ext cx="7688700" cy="23931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Dla małych zbiorów danych zmiana parametrów nie miała wpływu na osiągane wyniki.</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Różnice pojawiały się dla średnich i dużych zestawów.</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Branch&amp;Bound</a:t>
            </a:r>
            <a:endParaRPr/>
          </a:p>
        </p:txBody>
      </p:sp>
      <p:sp>
        <p:nvSpPr>
          <p:cNvPr id="163" name="Google Shape;163;p25"/>
          <p:cNvSpPr txBox="1"/>
          <p:nvPr>
            <p:ph idx="1" type="body"/>
          </p:nvPr>
        </p:nvSpPr>
        <p:spPr>
          <a:xfrm>
            <a:off x="712025" y="2073075"/>
            <a:ext cx="3482100" cy="14502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Dla średnich zbiorów danych algorytm uzyskiwał gorsze wyniki niż reszta algorytmów. Prawdopodobnie spowodowane jest to dosyć niską złożonością sposobu funkcjonowania algorytmu.</a:t>
            </a:r>
            <a:endParaRPr b="1" sz="1100">
              <a:solidFill>
                <a:srgbClr val="000000"/>
              </a:solidFill>
              <a:latin typeface="Arial"/>
              <a:ea typeface="Arial"/>
              <a:cs typeface="Arial"/>
              <a:sym typeface="Arial"/>
            </a:endParaRPr>
          </a:p>
        </p:txBody>
      </p:sp>
      <p:pic>
        <p:nvPicPr>
          <p:cNvPr id="164" name="Google Shape;164;p25"/>
          <p:cNvPicPr preferRelativeResize="0"/>
          <p:nvPr/>
        </p:nvPicPr>
        <p:blipFill>
          <a:blip r:embed="rId3">
            <a:alphaModFix/>
          </a:blip>
          <a:stretch>
            <a:fillRect/>
          </a:stretch>
        </p:blipFill>
        <p:spPr>
          <a:xfrm>
            <a:off x="4934400" y="2116525"/>
            <a:ext cx="3362250" cy="6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TabuSearch </a:t>
            </a:r>
            <a:endParaRPr/>
          </a:p>
        </p:txBody>
      </p:sp>
      <p:pic>
        <p:nvPicPr>
          <p:cNvPr id="170" name="Google Shape;170;p26"/>
          <p:cNvPicPr preferRelativeResize="0"/>
          <p:nvPr/>
        </p:nvPicPr>
        <p:blipFill>
          <a:blip r:embed="rId3">
            <a:alphaModFix/>
          </a:blip>
          <a:stretch>
            <a:fillRect/>
          </a:stretch>
        </p:blipFill>
        <p:spPr>
          <a:xfrm>
            <a:off x="5287225" y="642075"/>
            <a:ext cx="3153199" cy="4236325"/>
          </a:xfrm>
          <a:prstGeom prst="rect">
            <a:avLst/>
          </a:prstGeom>
          <a:noFill/>
          <a:ln>
            <a:noFill/>
          </a:ln>
        </p:spPr>
      </p:pic>
      <p:sp>
        <p:nvSpPr>
          <p:cNvPr id="171" name="Google Shape;171;p26"/>
          <p:cNvSpPr txBox="1"/>
          <p:nvPr>
            <p:ph idx="1" type="body"/>
          </p:nvPr>
        </p:nvSpPr>
        <p:spPr>
          <a:xfrm>
            <a:off x="712025" y="2073075"/>
            <a:ext cx="3482100" cy="24303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Ustawienie kadencji na 0.5*iloscMiast prowadziło do osiągnięcia o średnio 3% lepszych wyników niż dla kadencji 0.25*iloscMiast, 1.00*iloscMiast oraz 2.00*iloscMiast. Im większy zbiór danych tym mniejsza różnica.</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Im dłuższy czas pracy algorytmu tym lepszy wynik udało się osiągnąć.</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Włączenie aspiracji i dywersyfikacji wpływa pozytywnie na wyniki osiągane przez algorytm.</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Alg. Genetyczny</a:t>
            </a:r>
            <a:endParaRPr/>
          </a:p>
        </p:txBody>
      </p:sp>
      <p:sp>
        <p:nvSpPr>
          <p:cNvPr id="177" name="Google Shape;177;p27"/>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Im większa populacja tym lepszy wynik.</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Im wyższy współczynnik krzyżowania tym lepszy wynik.</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Dłuższa praca algorytmu prowadziła do nieznacznego pogorszenia wyniku.</a:t>
            </a:r>
            <a:endParaRPr sz="1100">
              <a:solidFill>
                <a:srgbClr val="000000"/>
              </a:solidFill>
              <a:latin typeface="Arial"/>
              <a:ea typeface="Arial"/>
              <a:cs typeface="Arial"/>
              <a:sym typeface="Arial"/>
            </a:endParaRPr>
          </a:p>
        </p:txBody>
      </p:sp>
      <p:pic>
        <p:nvPicPr>
          <p:cNvPr id="178" name="Google Shape;178;p27"/>
          <p:cNvPicPr preferRelativeResize="0"/>
          <p:nvPr/>
        </p:nvPicPr>
        <p:blipFill>
          <a:blip r:embed="rId3">
            <a:alphaModFix/>
          </a:blip>
          <a:stretch>
            <a:fillRect/>
          </a:stretch>
        </p:blipFill>
        <p:spPr>
          <a:xfrm>
            <a:off x="5539850" y="712750"/>
            <a:ext cx="2817799" cy="414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Sym. Wyżarzanie</a:t>
            </a:r>
            <a:endParaRPr/>
          </a:p>
        </p:txBody>
      </p:sp>
      <p:sp>
        <p:nvSpPr>
          <p:cNvPr id="184" name="Google Shape;184;p28"/>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Wzrost temperatury początkowej zwykle powodował nieznaczne pogorszenie wyników osiąganych przez algorytm.</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Spadek temperatury końcowej zwykle powodował nieznaczne polepszenie wyników osiąganych przez algorytm.</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pl" sz="1100">
                <a:solidFill>
                  <a:srgbClr val="000000"/>
                </a:solidFill>
                <a:latin typeface="Arial"/>
                <a:ea typeface="Arial"/>
                <a:cs typeface="Arial"/>
                <a:sym typeface="Arial"/>
              </a:rPr>
              <a:t>Zwiększanie ilości powtórzeń pozytywnie wpływało na wyniki osiągane przez algorytm.</a:t>
            </a:r>
            <a:endParaRPr sz="1100">
              <a:solidFill>
                <a:srgbClr val="000000"/>
              </a:solidFill>
              <a:latin typeface="Arial"/>
              <a:ea typeface="Arial"/>
              <a:cs typeface="Arial"/>
              <a:sym typeface="Arial"/>
            </a:endParaRPr>
          </a:p>
        </p:txBody>
      </p:sp>
      <p:pic>
        <p:nvPicPr>
          <p:cNvPr id="185" name="Google Shape;185;p28"/>
          <p:cNvPicPr preferRelativeResize="0"/>
          <p:nvPr/>
        </p:nvPicPr>
        <p:blipFill>
          <a:blip r:embed="rId3">
            <a:alphaModFix/>
          </a:blip>
          <a:stretch>
            <a:fillRect/>
          </a:stretch>
        </p:blipFill>
        <p:spPr>
          <a:xfrm>
            <a:off x="5483325" y="778075"/>
            <a:ext cx="2887375" cy="4010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zbiorcze</a:t>
            </a:r>
            <a:endParaRPr/>
          </a:p>
        </p:txBody>
      </p:sp>
      <p:sp>
        <p:nvSpPr>
          <p:cNvPr id="191" name="Google Shape;191;p29"/>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100">
                <a:solidFill>
                  <a:srgbClr val="000000"/>
                </a:solidFill>
                <a:latin typeface="Arial"/>
                <a:ea typeface="Arial"/>
                <a:cs typeface="Arial"/>
                <a:sym typeface="Arial"/>
              </a:rPr>
              <a:t>Obok zaprezentowano zbiorczą dla wszystkich algorytmów tabelę (tabela nr 5) zawierającą zwycięskie (cechujące się najlepszymi wynikami) konfiguracje każdego  algorytmu dla poszczególnych zestawów danych.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pl" sz="1100">
                <a:solidFill>
                  <a:srgbClr val="000000"/>
                </a:solidFill>
                <a:latin typeface="Arial"/>
                <a:ea typeface="Arial"/>
                <a:cs typeface="Arial"/>
                <a:sym typeface="Arial"/>
              </a:rPr>
              <a:t>Na podstawie tabeli zostały sporządzone wykresy obrazujące różnice pomiędzy wynikami osiągniętymi przez algorytmy - zostaną zaprezentowane na kolejnych slajdach.</a:t>
            </a:r>
            <a:endParaRPr sz="1100">
              <a:solidFill>
                <a:srgbClr val="000000"/>
              </a:solidFill>
              <a:latin typeface="Arial"/>
              <a:ea typeface="Arial"/>
              <a:cs typeface="Arial"/>
              <a:sym typeface="Arial"/>
            </a:endParaRPr>
          </a:p>
        </p:txBody>
      </p:sp>
      <p:pic>
        <p:nvPicPr>
          <p:cNvPr id="192" name="Google Shape;192;p29"/>
          <p:cNvPicPr preferRelativeResize="0"/>
          <p:nvPr/>
        </p:nvPicPr>
        <p:blipFill>
          <a:blip r:embed="rId3">
            <a:alphaModFix/>
          </a:blip>
          <a:stretch>
            <a:fillRect/>
          </a:stretch>
        </p:blipFill>
        <p:spPr>
          <a:xfrm>
            <a:off x="5317800" y="721475"/>
            <a:ext cx="2839475" cy="4185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zbiorcze</a:t>
            </a:r>
            <a:endParaRPr/>
          </a:p>
        </p:txBody>
      </p:sp>
      <p:sp>
        <p:nvSpPr>
          <p:cNvPr id="198" name="Google Shape;198;p30"/>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100">
                <a:solidFill>
                  <a:srgbClr val="000000"/>
                </a:solidFill>
                <a:latin typeface="Arial"/>
                <a:ea typeface="Arial"/>
                <a:cs typeface="Arial"/>
                <a:sym typeface="Arial"/>
              </a:rPr>
              <a:t>Jak widać na wykresach obok, dla mniejszych zestawów danych (z plików 12-1.txt oraz 12-2.txt) algorytmy osiągnęły te same wyniki. Warto jednak podkreślić, że nasza implementacja Symulowanego Wyżarzania osiągnęła wynik znacznie szybciej od pozostałych algorytmów.</a:t>
            </a:r>
            <a:endParaRPr sz="1100">
              <a:solidFill>
                <a:srgbClr val="000000"/>
              </a:solidFill>
              <a:latin typeface="Arial"/>
              <a:ea typeface="Arial"/>
              <a:cs typeface="Arial"/>
              <a:sym typeface="Arial"/>
            </a:endParaRPr>
          </a:p>
        </p:txBody>
      </p:sp>
      <p:pic>
        <p:nvPicPr>
          <p:cNvPr id="199" name="Google Shape;199;p30"/>
          <p:cNvPicPr preferRelativeResize="0"/>
          <p:nvPr/>
        </p:nvPicPr>
        <p:blipFill>
          <a:blip r:embed="rId3">
            <a:alphaModFix/>
          </a:blip>
          <a:stretch>
            <a:fillRect/>
          </a:stretch>
        </p:blipFill>
        <p:spPr>
          <a:xfrm>
            <a:off x="4939575" y="609050"/>
            <a:ext cx="3794124" cy="2110450"/>
          </a:xfrm>
          <a:prstGeom prst="rect">
            <a:avLst/>
          </a:prstGeom>
          <a:noFill/>
          <a:ln>
            <a:noFill/>
          </a:ln>
        </p:spPr>
      </p:pic>
      <p:pic>
        <p:nvPicPr>
          <p:cNvPr id="200" name="Google Shape;200;p30"/>
          <p:cNvPicPr preferRelativeResize="0"/>
          <p:nvPr/>
        </p:nvPicPr>
        <p:blipFill>
          <a:blip r:embed="rId4">
            <a:alphaModFix/>
          </a:blip>
          <a:stretch>
            <a:fillRect/>
          </a:stretch>
        </p:blipFill>
        <p:spPr>
          <a:xfrm>
            <a:off x="4939575" y="2719500"/>
            <a:ext cx="3794124" cy="21065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zbiorcze</a:t>
            </a:r>
            <a:endParaRPr/>
          </a:p>
        </p:txBody>
      </p:sp>
      <p:sp>
        <p:nvSpPr>
          <p:cNvPr id="206" name="Google Shape;206;p31"/>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100">
                <a:solidFill>
                  <a:srgbClr val="000000"/>
                </a:solidFill>
                <a:latin typeface="Arial"/>
                <a:ea typeface="Arial"/>
                <a:cs typeface="Arial"/>
                <a:sym typeface="Arial"/>
              </a:rPr>
              <a:t>Jak widać na wykresach obok dla średnich zestawów danych (z plików 17.txt i 24.txt) najgorszy okazał się algorytm genetyczny. Pozostałe algorytmy osiągnęły podobne wyniki. Różnica pomiędzy TabuSearch oraz Symulowanym Wyżarzaniem była szczególnie mała. Najlepszy okazało się jednak Symulowane Wyżarzanie. Dodatkowo, to właśnie ten algorytm znalazł optymalny wynik najszybciej.</a:t>
            </a:r>
            <a:endParaRPr sz="1100">
              <a:solidFill>
                <a:srgbClr val="000000"/>
              </a:solidFill>
              <a:latin typeface="Arial"/>
              <a:ea typeface="Arial"/>
              <a:cs typeface="Arial"/>
              <a:sym typeface="Arial"/>
            </a:endParaRPr>
          </a:p>
        </p:txBody>
      </p:sp>
      <p:pic>
        <p:nvPicPr>
          <p:cNvPr id="207" name="Google Shape;207;p31"/>
          <p:cNvPicPr preferRelativeResize="0"/>
          <p:nvPr/>
        </p:nvPicPr>
        <p:blipFill>
          <a:blip r:embed="rId3">
            <a:alphaModFix/>
          </a:blip>
          <a:stretch>
            <a:fillRect/>
          </a:stretch>
        </p:blipFill>
        <p:spPr>
          <a:xfrm>
            <a:off x="4939575" y="612950"/>
            <a:ext cx="3944182" cy="2142876"/>
          </a:xfrm>
          <a:prstGeom prst="rect">
            <a:avLst/>
          </a:prstGeom>
          <a:noFill/>
          <a:ln>
            <a:noFill/>
          </a:ln>
        </p:spPr>
      </p:pic>
      <p:pic>
        <p:nvPicPr>
          <p:cNvPr id="208" name="Google Shape;208;p31"/>
          <p:cNvPicPr preferRelativeResize="0"/>
          <p:nvPr/>
        </p:nvPicPr>
        <p:blipFill>
          <a:blip r:embed="rId4">
            <a:alphaModFix/>
          </a:blip>
          <a:stretch>
            <a:fillRect/>
          </a:stretch>
        </p:blipFill>
        <p:spPr>
          <a:xfrm>
            <a:off x="4939575" y="2755825"/>
            <a:ext cx="3944175" cy="2130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Konspekt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pl"/>
              <a:t>Wstęp</a:t>
            </a:r>
            <a:endParaRPr/>
          </a:p>
          <a:p>
            <a:pPr indent="-311150" lvl="0" marL="457200" rtl="0" algn="l">
              <a:spcBef>
                <a:spcPts val="0"/>
              </a:spcBef>
              <a:spcAft>
                <a:spcPts val="0"/>
              </a:spcAft>
              <a:buSzPts val="1300"/>
              <a:buAutoNum type="arabicPeriod"/>
            </a:pPr>
            <a:r>
              <a:rPr lang="pl"/>
              <a:t>Dane wejściowe</a:t>
            </a:r>
            <a:endParaRPr/>
          </a:p>
          <a:p>
            <a:pPr indent="-311150" lvl="0" marL="457200" rtl="0" algn="l">
              <a:spcBef>
                <a:spcPts val="0"/>
              </a:spcBef>
              <a:spcAft>
                <a:spcPts val="0"/>
              </a:spcAft>
              <a:buSzPts val="1300"/>
              <a:buAutoNum type="arabicPeriod"/>
            </a:pPr>
            <a:r>
              <a:rPr lang="pl"/>
              <a:t>Algorytmy</a:t>
            </a:r>
            <a:endParaRPr/>
          </a:p>
          <a:p>
            <a:pPr indent="-311150" lvl="0" marL="457200" rtl="0" algn="l">
              <a:spcBef>
                <a:spcPts val="0"/>
              </a:spcBef>
              <a:spcAft>
                <a:spcPts val="0"/>
              </a:spcAft>
              <a:buSzPts val="1300"/>
              <a:buAutoNum type="arabicPeriod"/>
            </a:pPr>
            <a:r>
              <a:rPr lang="pl"/>
              <a:t>Symulator</a:t>
            </a:r>
            <a:endParaRPr/>
          </a:p>
          <a:p>
            <a:pPr indent="-311150" lvl="0" marL="457200" rtl="0" algn="l">
              <a:spcBef>
                <a:spcPts val="0"/>
              </a:spcBef>
              <a:spcAft>
                <a:spcPts val="0"/>
              </a:spcAft>
              <a:buSzPts val="1300"/>
              <a:buAutoNum type="arabicPeriod"/>
            </a:pPr>
            <a:r>
              <a:rPr lang="pl"/>
              <a:t>Badania</a:t>
            </a:r>
            <a:endParaRPr/>
          </a:p>
          <a:p>
            <a:pPr indent="-311150" lvl="0" marL="457200" rtl="0" algn="l">
              <a:spcBef>
                <a:spcPts val="0"/>
              </a:spcBef>
              <a:spcAft>
                <a:spcPts val="0"/>
              </a:spcAft>
              <a:buSzPts val="1300"/>
              <a:buAutoNum type="arabicPeriod"/>
            </a:pPr>
            <a:r>
              <a:rPr lang="pl"/>
              <a:t>Wyniki</a:t>
            </a:r>
            <a:endParaRPr/>
          </a:p>
          <a:p>
            <a:pPr indent="-311150" lvl="0" marL="457200" rtl="0" algn="l">
              <a:spcBef>
                <a:spcPts val="0"/>
              </a:spcBef>
              <a:spcAft>
                <a:spcPts val="0"/>
              </a:spcAft>
              <a:buSzPts val="1300"/>
              <a:buAutoNum type="arabicPeriod"/>
            </a:pPr>
            <a:r>
              <a:rPr lang="pl"/>
              <a:t>Diagram Gantta</a:t>
            </a:r>
            <a:endParaRPr/>
          </a:p>
          <a:p>
            <a:pPr indent="-311150" lvl="0" marL="457200" rtl="0" algn="l">
              <a:spcBef>
                <a:spcPts val="0"/>
              </a:spcBef>
              <a:spcAft>
                <a:spcPts val="0"/>
              </a:spcAft>
              <a:buSzPts val="1300"/>
              <a:buAutoNum type="arabicPeriod"/>
            </a:pPr>
            <a:r>
              <a:rPr lang="pl"/>
              <a:t>Podsumowanie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4939575" y="609050"/>
            <a:ext cx="3900300" cy="2165500"/>
          </a:xfrm>
          <a:prstGeom prst="rect">
            <a:avLst/>
          </a:prstGeom>
          <a:noFill/>
          <a:ln>
            <a:noFill/>
          </a:ln>
        </p:spPr>
      </p:pic>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Wyniki - zbiorcze</a:t>
            </a:r>
            <a:endParaRPr/>
          </a:p>
        </p:txBody>
      </p:sp>
      <p:sp>
        <p:nvSpPr>
          <p:cNvPr id="215" name="Google Shape;215;p32"/>
          <p:cNvSpPr txBox="1"/>
          <p:nvPr>
            <p:ph idx="1" type="body"/>
          </p:nvPr>
        </p:nvSpPr>
        <p:spPr>
          <a:xfrm>
            <a:off x="712025" y="2073075"/>
            <a:ext cx="3900300" cy="243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100">
                <a:solidFill>
                  <a:srgbClr val="000000"/>
                </a:solidFill>
                <a:latin typeface="Arial"/>
                <a:ea typeface="Arial"/>
                <a:cs typeface="Arial"/>
                <a:sym typeface="Arial"/>
              </a:rPr>
              <a:t>Dla dużych zbiorów danych zrezygnowano z testów algorytmu Branch&amp;Bound, ponieważ czas działania algorytmu był zbyt długi - co znacząco obniża użyteczność oraz sens wykorzystywania algorytmu. W tym przypadku ponownie najlepszy okazał się algorytm Symulowanego Wyżarzania z małą stratą dla TabuSearch.</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pl" sz="1100">
                <a:solidFill>
                  <a:srgbClr val="000000"/>
                </a:solidFill>
                <a:latin typeface="Arial"/>
                <a:ea typeface="Arial"/>
                <a:cs typeface="Arial"/>
                <a:sym typeface="Arial"/>
              </a:rPr>
              <a:t>Dodatkowo zaobserwowano, że im większy zbiór danych tym różnica pomiędzy wynikami TabuSearch i Symulowanego Wyżarzania jest większa na korzyść drugiego z algorytmów.</a:t>
            </a:r>
            <a:endParaRPr sz="1100">
              <a:solidFill>
                <a:srgbClr val="000000"/>
              </a:solidFill>
              <a:latin typeface="Arial"/>
              <a:ea typeface="Arial"/>
              <a:cs typeface="Arial"/>
              <a:sym typeface="Arial"/>
            </a:endParaRPr>
          </a:p>
        </p:txBody>
      </p:sp>
      <p:pic>
        <p:nvPicPr>
          <p:cNvPr id="216" name="Google Shape;216;p32"/>
          <p:cNvPicPr preferRelativeResize="0"/>
          <p:nvPr/>
        </p:nvPicPr>
        <p:blipFill>
          <a:blip r:embed="rId4">
            <a:alphaModFix/>
          </a:blip>
          <a:stretch>
            <a:fillRect/>
          </a:stretch>
        </p:blipFill>
        <p:spPr>
          <a:xfrm>
            <a:off x="4941538" y="2774549"/>
            <a:ext cx="3896373" cy="2123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Diagram Gantta</a:t>
            </a:r>
            <a:endParaRPr/>
          </a:p>
        </p:txBody>
      </p:sp>
      <p:pic>
        <p:nvPicPr>
          <p:cNvPr id="222" name="Google Shape;222;p33">
            <a:hlinkClick r:id="rId3"/>
          </p:cNvPr>
          <p:cNvPicPr preferRelativeResize="0"/>
          <p:nvPr/>
        </p:nvPicPr>
        <p:blipFill>
          <a:blip r:embed="rId4">
            <a:alphaModFix/>
          </a:blip>
          <a:stretch>
            <a:fillRect/>
          </a:stretch>
        </p:blipFill>
        <p:spPr>
          <a:xfrm>
            <a:off x="3367200" y="2283850"/>
            <a:ext cx="1912801" cy="1779251"/>
          </a:xfrm>
          <a:prstGeom prst="rect">
            <a:avLst/>
          </a:prstGeom>
          <a:noFill/>
          <a:ln>
            <a:noFill/>
          </a:ln>
        </p:spPr>
      </p:pic>
      <p:sp>
        <p:nvSpPr>
          <p:cNvPr id="223" name="Google Shape;223;p33"/>
          <p:cNvSpPr txBox="1"/>
          <p:nvPr/>
        </p:nvSpPr>
        <p:spPr>
          <a:xfrm>
            <a:off x="4125225" y="4014350"/>
            <a:ext cx="1042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700">
                <a:latin typeface="Lato"/>
                <a:ea typeface="Lato"/>
                <a:cs typeface="Lato"/>
                <a:sym typeface="Lato"/>
              </a:rPr>
              <a:t>kliknij, by otworzyć</a:t>
            </a:r>
            <a:endParaRPr sz="7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Podsumowanie</a:t>
            </a:r>
            <a:endParaRPr/>
          </a:p>
        </p:txBody>
      </p:sp>
      <p:sp>
        <p:nvSpPr>
          <p:cNvPr id="229" name="Google Shape;22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marR="0" rtl="0" algn="just">
              <a:lnSpc>
                <a:spcPct val="115000"/>
              </a:lnSpc>
              <a:spcBef>
                <a:spcPts val="0"/>
              </a:spcBef>
              <a:spcAft>
                <a:spcPts val="0"/>
              </a:spcAft>
              <a:buSzPts val="1300"/>
              <a:buChar char="●"/>
            </a:pPr>
            <a:r>
              <a:rPr lang="pl"/>
              <a:t>Na podstawie zaprojektowanych badań przeprowadzonych z wykorzystaniem autorskiego symulatora udało się stwierdzić, która z autorskich implementacji algorytmów rozwiązujących problem komiwojażera osiągał najlepsze wyniki. Najlepsze - zarówno pod względem osiągniętego wyniku jak i szybkości działania - okazało się Symulowane Wyżarzanie.</a:t>
            </a:r>
            <a:endParaRPr/>
          </a:p>
          <a:p>
            <a:pPr indent="-311150" lvl="0" marL="457200" marR="0" rtl="0" algn="just">
              <a:lnSpc>
                <a:spcPct val="115000"/>
              </a:lnSpc>
              <a:spcBef>
                <a:spcPts val="0"/>
              </a:spcBef>
              <a:spcAft>
                <a:spcPts val="0"/>
              </a:spcAft>
              <a:buSzPts val="1300"/>
              <a:buChar char="●"/>
            </a:pPr>
            <a:r>
              <a:rPr lang="pl"/>
              <a:t>W przyszłości w celu dalszego rozwoju projektu można by udoskonalić implementację algorytmu Branch&amp;Bound. Dzięki temu mógłby on pełnić rolę benchmarka w eksperymencie. Być może dobrym pomysłem byłoby także rozszerzenie testów o dodatkowe algorytmy. Warto byłoby również pomyśleć o jeszcze większym zróżnicowaniu zbiorów danych testowych. Istnieje wtedy możliwość na zbadanie wszystkich algorytmów w szerszym zakresie danych i odkrycie ich cech ujawniających się dopiero na specyficznych zbiorach danych.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Literatura - źródła</a:t>
            </a:r>
            <a:endParaRPr/>
          </a:p>
        </p:txBody>
      </p:sp>
      <p:sp>
        <p:nvSpPr>
          <p:cNvPr id="235" name="Google Shape;235;p35"/>
          <p:cNvSpPr txBox="1"/>
          <p:nvPr>
            <p:ph idx="1" type="body"/>
          </p:nvPr>
        </p:nvSpPr>
        <p:spPr>
          <a:xfrm>
            <a:off x="729450" y="2078875"/>
            <a:ext cx="7688700" cy="2501100"/>
          </a:xfrm>
          <a:prstGeom prst="rect">
            <a:avLst/>
          </a:prstGeom>
          <a:noFill/>
        </p:spPr>
        <p:txBody>
          <a:bodyPr anchorCtr="0" anchor="t" bIns="91425" lIns="91425" spcFirstLastPara="1" rIns="91425" wrap="square" tIns="91425">
            <a:normAutofit lnSpcReduction="10000"/>
          </a:bodyPr>
          <a:lstStyle/>
          <a:p>
            <a:pPr indent="-311150" lvl="0" marL="457200" marR="0" rtl="0" algn="l">
              <a:lnSpc>
                <a:spcPct val="115000"/>
              </a:lnSpc>
              <a:spcBef>
                <a:spcPts val="0"/>
              </a:spcBef>
              <a:spcAft>
                <a:spcPts val="0"/>
              </a:spcAft>
              <a:buSzPts val="1300"/>
              <a:buAutoNum type="arabicPeriod"/>
            </a:pPr>
            <a:r>
              <a:rPr lang="pl"/>
              <a:t>R. Ahuja, O. Ergun, J. Orlin, A. Punnen, A survey of very large-scale neighborhood search techniques, Discrete Applied Mathematics 123 (2002) 75–102.</a:t>
            </a:r>
            <a:endParaRPr/>
          </a:p>
          <a:p>
            <a:pPr indent="-311150" lvl="0" marL="457200" marR="0" rtl="0" algn="l">
              <a:lnSpc>
                <a:spcPct val="115000"/>
              </a:lnSpc>
              <a:spcBef>
                <a:spcPts val="0"/>
              </a:spcBef>
              <a:spcAft>
                <a:spcPts val="0"/>
              </a:spcAft>
              <a:buSzPts val="1300"/>
              <a:buAutoNum type="arabicPeriod"/>
            </a:pPr>
            <a:r>
              <a:rPr lang="pl"/>
              <a:t>S. Kirkpatrick, C.D. Gelatt Jr., M.P. Vecchi, Optimization by Simulated Annealing, Science 220 (1983) 671–680.</a:t>
            </a:r>
            <a:endParaRPr/>
          </a:p>
          <a:p>
            <a:pPr indent="-311150" lvl="0" marL="457200" rtl="0" algn="l">
              <a:spcBef>
                <a:spcPts val="0"/>
              </a:spcBef>
              <a:spcAft>
                <a:spcPts val="0"/>
              </a:spcAft>
              <a:buSzPts val="1300"/>
              <a:buAutoNum type="arabicPeriod"/>
            </a:pPr>
            <a:r>
              <a:rPr lang="pl"/>
              <a:t>F. Glover, T. Laguna, Tabu search, Kluwer Academic Publishers, 1997.</a:t>
            </a:r>
            <a:endParaRPr/>
          </a:p>
          <a:p>
            <a:pPr indent="-311150" lvl="0" marL="457200" marR="0" rtl="0" algn="l">
              <a:lnSpc>
                <a:spcPct val="115000"/>
              </a:lnSpc>
              <a:spcBef>
                <a:spcPts val="0"/>
              </a:spcBef>
              <a:spcAft>
                <a:spcPts val="0"/>
              </a:spcAft>
              <a:buSzPts val="1300"/>
              <a:buAutoNum type="arabicPeriod"/>
            </a:pPr>
            <a:r>
              <a:rPr lang="pl"/>
              <a:t>R. Wieczorkowski, Algorytmy stochastyczne w optymalizacji dyskretnej przy zaburzonych wartościach funkcji, Matematyka Stosowana 38 (1995) 119–153.</a:t>
            </a:r>
            <a:endParaRPr/>
          </a:p>
          <a:p>
            <a:pPr indent="-311150" lvl="0" marL="457200" marR="0" rtl="0" algn="l">
              <a:lnSpc>
                <a:spcPct val="115000"/>
              </a:lnSpc>
              <a:spcBef>
                <a:spcPts val="0"/>
              </a:spcBef>
              <a:spcAft>
                <a:spcPts val="0"/>
              </a:spcAft>
              <a:buSzPts val="1300"/>
              <a:buAutoNum type="arabicPeriod"/>
            </a:pPr>
            <a:r>
              <a:rPr lang="pl"/>
              <a:t>Balas, Egon, and Paolo Toth. "Branch and bound methods for the traveling salesman problem." (1983).</a:t>
            </a:r>
            <a:endParaRPr/>
          </a:p>
          <a:p>
            <a:pPr indent="-311150" lvl="0" marL="457200" marR="0" rtl="0" algn="l">
              <a:lnSpc>
                <a:spcPct val="115000"/>
              </a:lnSpc>
              <a:spcBef>
                <a:spcPts val="0"/>
              </a:spcBef>
              <a:spcAft>
                <a:spcPts val="0"/>
              </a:spcAft>
              <a:buSzPts val="1300"/>
              <a:buAutoNum type="arabicPeriod"/>
            </a:pPr>
            <a:r>
              <a:rPr lang="pl"/>
              <a:t>Zaawansowane programowanie, Wykład 5: Algorytmy Dokładne, prof. dr hab. inż. Marta Kasprzak, Instytut Informatyki, Politechnika Poznańska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Wstęp</a:t>
            </a:r>
            <a:endParaRPr/>
          </a:p>
        </p:txBody>
      </p:sp>
      <p:sp>
        <p:nvSpPr>
          <p:cNvPr id="99" name="Google Shape;99;p15"/>
          <p:cNvSpPr txBox="1"/>
          <p:nvPr>
            <p:ph idx="1" type="body"/>
          </p:nvPr>
        </p:nvSpPr>
        <p:spPr>
          <a:xfrm>
            <a:off x="727650" y="1905725"/>
            <a:ext cx="7688700" cy="248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Niniejszy projekt zakłada porównanie algorytmów Branch&amp;Bound, TabuSearch, symulowanego wyżarzania i algorytmu genetycznego dla rzeczywistego przykładu problemu komiwojażera zaobserwowanego w życiu codziennym. </a:t>
            </a:r>
            <a:endParaRPr/>
          </a:p>
          <a:p>
            <a:pPr indent="-311150" lvl="0" marL="457200" rtl="0" algn="l">
              <a:spcBef>
                <a:spcPts val="0"/>
              </a:spcBef>
              <a:spcAft>
                <a:spcPts val="0"/>
              </a:spcAft>
              <a:buSzPts val="1300"/>
              <a:buChar char="●"/>
            </a:pPr>
            <a:r>
              <a:rPr lang="pl"/>
              <a:t>Problemem tym jest optymalizacja czasu robienia zakupów w sklepie.</a:t>
            </a:r>
            <a:endParaRPr/>
          </a:p>
          <a:p>
            <a:pPr indent="-311150" lvl="0" marL="457200" rtl="0" algn="l">
              <a:spcBef>
                <a:spcPts val="0"/>
              </a:spcBef>
              <a:spcAft>
                <a:spcPts val="0"/>
              </a:spcAft>
              <a:buSzPts val="1300"/>
              <a:buChar char="●"/>
            </a:pPr>
            <a:r>
              <a:rPr lang="pl"/>
              <a:t>Trasa komiwojażera jest cyklem przechodzącym przez każdy wierzchołek grafu dokładnie jeden raz - jest to zatem cykl Hamiltona.</a:t>
            </a:r>
            <a:endParaRPr/>
          </a:p>
          <a:p>
            <a:pPr indent="-311150" lvl="0" marL="457200" rtl="0" algn="l">
              <a:spcBef>
                <a:spcPts val="0"/>
              </a:spcBef>
              <a:spcAft>
                <a:spcPts val="0"/>
              </a:spcAft>
              <a:buSzPts val="1300"/>
              <a:buChar char="●"/>
            </a:pPr>
            <a:r>
              <a:rPr lang="pl"/>
              <a:t>Celem projektu jest porównanie algorytmów znajdowania optymalnej ścieżki robienia typowych, codziennych zakupów w supermarkecie.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Dane wejściowe</a:t>
            </a:r>
            <a:endParaRPr/>
          </a:p>
        </p:txBody>
      </p:sp>
      <p:sp>
        <p:nvSpPr>
          <p:cNvPr id="105" name="Google Shape;105;p16"/>
          <p:cNvSpPr txBox="1"/>
          <p:nvPr>
            <p:ph idx="1" type="body"/>
          </p:nvPr>
        </p:nvSpPr>
        <p:spPr>
          <a:xfrm>
            <a:off x="729450" y="1821900"/>
            <a:ext cx="7688700" cy="974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pl"/>
              <a:t>pliki .txt</a:t>
            </a:r>
            <a:endParaRPr/>
          </a:p>
          <a:p>
            <a:pPr indent="-311150" lvl="0" marL="457200" rtl="0" algn="l">
              <a:spcBef>
                <a:spcPts val="0"/>
              </a:spcBef>
              <a:spcAft>
                <a:spcPts val="0"/>
              </a:spcAft>
              <a:buSzPts val="1300"/>
              <a:buChar char="●"/>
            </a:pPr>
            <a:r>
              <a:rPr lang="pl"/>
              <a:t>przykłady bazujące na rzeczywistych danych, stworzone na podstawie rzeczywistych list zakupów oraz planów sklepów</a:t>
            </a:r>
            <a:endParaRPr/>
          </a:p>
          <a:p>
            <a:pPr indent="-311150" lvl="0" marL="457200" rtl="0" algn="l">
              <a:spcBef>
                <a:spcPts val="0"/>
              </a:spcBef>
              <a:spcAft>
                <a:spcPts val="0"/>
              </a:spcAft>
              <a:buSzPts val="1300"/>
              <a:buChar char="●"/>
            </a:pPr>
            <a:r>
              <a:rPr lang="pl"/>
              <a:t>Format pliku:</a:t>
            </a:r>
            <a:endParaRPr/>
          </a:p>
        </p:txBody>
      </p:sp>
      <p:graphicFrame>
        <p:nvGraphicFramePr>
          <p:cNvPr id="106" name="Google Shape;106;p16"/>
          <p:cNvGraphicFramePr/>
          <p:nvPr/>
        </p:nvGraphicFramePr>
        <p:xfrm>
          <a:off x="2999450" y="2480275"/>
          <a:ext cx="3000000" cy="3000000"/>
        </p:xfrm>
        <a:graphic>
          <a:graphicData uri="http://schemas.openxmlformats.org/drawingml/2006/table">
            <a:tbl>
              <a:tblPr>
                <a:noFill/>
                <a:tableStyleId>{270B6B6F-0C82-405A-8423-D69DAC1635AE}</a:tableStyleId>
              </a:tblPr>
              <a:tblGrid>
                <a:gridCol w="5507800"/>
              </a:tblGrid>
              <a:tr h="2122150">
                <a:tc>
                  <a:txBody>
                    <a:bodyPr/>
                    <a:lstStyle/>
                    <a:p>
                      <a:pPr indent="0" lvl="0" marL="0" rtl="0" algn="l">
                        <a:lnSpc>
                          <a:spcPct val="115000"/>
                        </a:lnSpc>
                        <a:spcBef>
                          <a:spcPts val="0"/>
                        </a:spcBef>
                        <a:spcAft>
                          <a:spcPts val="0"/>
                        </a:spcAft>
                        <a:buNone/>
                      </a:pPr>
                      <a:r>
                        <a:rPr lang="pl" sz="1100">
                          <a:solidFill>
                            <a:schemeClr val="accent1"/>
                          </a:solidFill>
                          <a:latin typeface="Lato"/>
                          <a:ea typeface="Lato"/>
                          <a:cs typeface="Lato"/>
                          <a:sym typeface="Lato"/>
                        </a:rPr>
                        <a:t>Pierwsza linia to liczba X (całkowita, dodatnia, różna od zera) oznaczająca ilość miast.</a:t>
                      </a:r>
                      <a:endParaRPr sz="11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pl" sz="1100">
                          <a:solidFill>
                            <a:schemeClr val="accent1"/>
                          </a:solidFill>
                          <a:latin typeface="Lato"/>
                          <a:ea typeface="Lato"/>
                          <a:cs typeface="Lato"/>
                          <a:sym typeface="Lato"/>
                        </a:rPr>
                        <a:t>Kolejne linie to macierz X na X, liczby w linijce są oddzielone spacja, </a:t>
                      </a:r>
                      <a:br>
                        <a:rPr lang="pl" sz="1100">
                          <a:solidFill>
                            <a:schemeClr val="accent1"/>
                          </a:solidFill>
                          <a:latin typeface="Lato"/>
                          <a:ea typeface="Lato"/>
                          <a:cs typeface="Lato"/>
                          <a:sym typeface="Lato"/>
                        </a:rPr>
                      </a:br>
                      <a:r>
                        <a:rPr lang="pl" sz="1100">
                          <a:solidFill>
                            <a:schemeClr val="accent1"/>
                          </a:solidFill>
                          <a:latin typeface="Lato"/>
                          <a:ea typeface="Lato"/>
                          <a:cs typeface="Lato"/>
                          <a:sym typeface="Lato"/>
                        </a:rPr>
                        <a:t>zawierają odległości pomiędzy miastami (całkowite, dodatnie, różne od zera). </a:t>
                      </a:r>
                      <a:br>
                        <a:rPr lang="pl" sz="1100">
                          <a:solidFill>
                            <a:schemeClr val="accent1"/>
                          </a:solidFill>
                          <a:latin typeface="Lato"/>
                          <a:ea typeface="Lato"/>
                          <a:cs typeface="Lato"/>
                          <a:sym typeface="Lato"/>
                        </a:rPr>
                      </a:br>
                      <a:r>
                        <a:rPr lang="pl" sz="1100">
                          <a:solidFill>
                            <a:schemeClr val="accent1"/>
                          </a:solidFill>
                          <a:latin typeface="Lato"/>
                          <a:ea typeface="Lato"/>
                          <a:cs typeface="Lato"/>
                          <a:sym typeface="Lato"/>
                        </a:rPr>
                        <a:t>Przekątna macierzy zawiera liczby -1.</a:t>
                      </a:r>
                      <a:endParaRPr sz="11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pl" sz="1100">
                          <a:solidFill>
                            <a:schemeClr val="accent1"/>
                          </a:solidFill>
                          <a:latin typeface="Lato"/>
                          <a:ea typeface="Lato"/>
                          <a:cs typeface="Lato"/>
                          <a:sym typeface="Lato"/>
                        </a:rPr>
                        <a:t>Zawartość przykładowego pliku:</a:t>
                      </a:r>
                      <a:endParaRPr sz="11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pl" sz="1100">
                          <a:solidFill>
                            <a:schemeClr val="accent1"/>
                          </a:solidFill>
                          <a:latin typeface="Lato"/>
                          <a:ea typeface="Lato"/>
                          <a:cs typeface="Lato"/>
                          <a:sym typeface="Lato"/>
                        </a:rPr>
                        <a:t>3</a:t>
                      </a:r>
                      <a:endParaRPr sz="11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pl" sz="1100">
                          <a:solidFill>
                            <a:schemeClr val="accent1"/>
                          </a:solidFill>
                          <a:latin typeface="Lato"/>
                          <a:ea typeface="Lato"/>
                          <a:cs typeface="Lato"/>
                          <a:sym typeface="Lato"/>
                        </a:rPr>
                        <a:t>-1 10 15</a:t>
                      </a:r>
                      <a:endParaRPr sz="11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pl" sz="1100">
                          <a:solidFill>
                            <a:schemeClr val="accent1"/>
                          </a:solidFill>
                          <a:latin typeface="Lato"/>
                          <a:ea typeface="Lato"/>
                          <a:cs typeface="Lato"/>
                          <a:sym typeface="Lato"/>
                        </a:rPr>
                        <a:t>20 -1 5</a:t>
                      </a:r>
                      <a:endParaRPr sz="11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pl" sz="1100">
                          <a:solidFill>
                            <a:schemeClr val="accent1"/>
                          </a:solidFill>
                          <a:latin typeface="Lato"/>
                          <a:ea typeface="Lato"/>
                          <a:cs typeface="Lato"/>
                          <a:sym typeface="Lato"/>
                        </a:rPr>
                        <a:t>25 30 -1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Symulator</a:t>
            </a:r>
            <a:endParaRPr/>
          </a:p>
        </p:txBody>
      </p:sp>
      <p:pic>
        <p:nvPicPr>
          <p:cNvPr id="112" name="Google Shape;112;p17"/>
          <p:cNvPicPr preferRelativeResize="0"/>
          <p:nvPr/>
        </p:nvPicPr>
        <p:blipFill>
          <a:blip r:embed="rId3">
            <a:alphaModFix/>
          </a:blip>
          <a:stretch>
            <a:fillRect/>
          </a:stretch>
        </p:blipFill>
        <p:spPr>
          <a:xfrm>
            <a:off x="917287" y="1998850"/>
            <a:ext cx="7309426" cy="28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Algorytmy</a:t>
            </a:r>
            <a:endParaRPr/>
          </a:p>
        </p:txBody>
      </p:sp>
      <p:sp>
        <p:nvSpPr>
          <p:cNvPr id="118" name="Google Shape;118;p18"/>
          <p:cNvSpPr txBox="1"/>
          <p:nvPr>
            <p:ph idx="1" type="body"/>
          </p:nvPr>
        </p:nvSpPr>
        <p:spPr>
          <a:xfrm>
            <a:off x="727650" y="19003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Branch&amp;Bound, </a:t>
            </a:r>
            <a:endParaRPr/>
          </a:p>
          <a:p>
            <a:pPr indent="-311150" lvl="0" marL="457200" rtl="0" algn="l">
              <a:spcBef>
                <a:spcPts val="0"/>
              </a:spcBef>
              <a:spcAft>
                <a:spcPts val="0"/>
              </a:spcAft>
              <a:buSzPts val="1300"/>
              <a:buChar char="●"/>
            </a:pPr>
            <a:r>
              <a:rPr lang="pl"/>
              <a:t>TabuSearch,</a:t>
            </a:r>
            <a:endParaRPr/>
          </a:p>
          <a:p>
            <a:pPr indent="-311150" lvl="0" marL="457200" rtl="0" algn="l">
              <a:spcBef>
                <a:spcPts val="0"/>
              </a:spcBef>
              <a:spcAft>
                <a:spcPts val="0"/>
              </a:spcAft>
              <a:buSzPts val="1300"/>
              <a:buChar char="●"/>
            </a:pPr>
            <a:r>
              <a:rPr lang="pl"/>
              <a:t>Algorytm genetyczny,</a:t>
            </a:r>
            <a:endParaRPr/>
          </a:p>
          <a:p>
            <a:pPr indent="-311150" lvl="0" marL="457200" rtl="0" algn="l">
              <a:spcBef>
                <a:spcPts val="0"/>
              </a:spcBef>
              <a:spcAft>
                <a:spcPts val="0"/>
              </a:spcAft>
              <a:buSzPts val="1300"/>
              <a:buChar char="●"/>
            </a:pPr>
            <a:r>
              <a:rPr lang="pl"/>
              <a:t>Symulowane wyżarzanie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Branch and bound</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Implementacja na bazie rekurencyjnego algorytmu brute force</a:t>
            </a:r>
            <a:endParaRPr/>
          </a:p>
          <a:p>
            <a:pPr indent="-311150" lvl="0" marL="457200" rtl="0" algn="l">
              <a:spcBef>
                <a:spcPts val="0"/>
              </a:spcBef>
              <a:spcAft>
                <a:spcPts val="0"/>
              </a:spcAft>
              <a:buSzPts val="1300"/>
              <a:buChar char="●"/>
            </a:pPr>
            <a:r>
              <a:rPr lang="pl"/>
              <a:t>Dolne ograniczenie wyliczane jako suma minimalnego kosztu odwiedzenia pozostałych wierzchołków, wyliczonego ze wzoru:</a:t>
            </a:r>
            <a:endParaRPr/>
          </a:p>
          <a:p>
            <a:pPr indent="0" lvl="0" marL="457200" rtl="0" algn="l">
              <a:spcBef>
                <a:spcPts val="120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1277275" y="2836975"/>
            <a:ext cx="5546201" cy="49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Tabu Search</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otoczenie typu swap (złożoność obliczeniowa jednej iteracji - O(n</a:t>
            </a:r>
            <a:r>
              <a:rPr baseline="30000" lang="pl"/>
              <a:t>2</a:t>
            </a:r>
            <a:r>
              <a:rPr lang="pl"/>
              <a:t>))</a:t>
            </a:r>
            <a:endParaRPr/>
          </a:p>
          <a:p>
            <a:pPr indent="-311150" lvl="0" marL="457200" rtl="0" algn="l">
              <a:spcBef>
                <a:spcPts val="0"/>
              </a:spcBef>
              <a:spcAft>
                <a:spcPts val="0"/>
              </a:spcAft>
              <a:buSzPts val="1300"/>
              <a:buChar char="●"/>
            </a:pPr>
            <a:r>
              <a:rPr lang="pl"/>
              <a:t>początkowe rozwiązanie znajdywane algorytmem najbliższego sąsiada</a:t>
            </a:r>
            <a:endParaRPr/>
          </a:p>
          <a:p>
            <a:pPr indent="-311150" lvl="0" marL="457200" rtl="0" algn="l">
              <a:spcBef>
                <a:spcPts val="0"/>
              </a:spcBef>
              <a:spcAft>
                <a:spcPts val="0"/>
              </a:spcAft>
              <a:buSzPts val="1300"/>
              <a:buChar char="●"/>
            </a:pPr>
            <a:r>
              <a:rPr lang="pl"/>
              <a:t>lista tabu to pary miast</a:t>
            </a:r>
            <a:endParaRPr/>
          </a:p>
          <a:p>
            <a:pPr indent="-311150" lvl="0" marL="457200" rtl="0" algn="l">
              <a:spcBef>
                <a:spcPts val="0"/>
              </a:spcBef>
              <a:spcAft>
                <a:spcPts val="0"/>
              </a:spcAft>
              <a:buSzPts val="1300"/>
              <a:buChar char="●"/>
            </a:pPr>
            <a:r>
              <a:rPr lang="pl"/>
              <a:t>zaimplementowane kryterium aspiracji i dywersyfikacji</a:t>
            </a:r>
            <a:endParaRPr/>
          </a:p>
          <a:p>
            <a:pPr indent="-311150" lvl="0" marL="457200" rtl="0" algn="l">
              <a:spcBef>
                <a:spcPts val="0"/>
              </a:spcBef>
              <a:spcAft>
                <a:spcPts val="0"/>
              </a:spcAft>
              <a:buSzPts val="1300"/>
              <a:buChar char="●"/>
            </a:pPr>
            <a:r>
              <a:rPr lang="pl"/>
              <a:t>koniec pracy algorytmu to upłynięcie zadanego czasu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Algorytm genetyczny</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Genotypem osobnika jest trasa komiwojażera</a:t>
            </a:r>
            <a:endParaRPr/>
          </a:p>
          <a:p>
            <a:pPr indent="-311150" lvl="0" marL="457200" rtl="0" algn="l">
              <a:spcBef>
                <a:spcPts val="0"/>
              </a:spcBef>
              <a:spcAft>
                <a:spcPts val="0"/>
              </a:spcAft>
              <a:buSzPts val="1300"/>
              <a:buChar char="●"/>
            </a:pPr>
            <a:r>
              <a:rPr lang="pl"/>
              <a:t>Fenotypem jest długość tej trasy</a:t>
            </a:r>
            <a:endParaRPr/>
          </a:p>
          <a:p>
            <a:pPr indent="-311150" lvl="0" marL="457200" rtl="0" algn="l">
              <a:spcBef>
                <a:spcPts val="0"/>
              </a:spcBef>
              <a:spcAft>
                <a:spcPts val="0"/>
              </a:spcAft>
              <a:buSzPts val="1300"/>
              <a:buChar char="●"/>
            </a:pPr>
            <a:r>
              <a:rPr lang="pl"/>
              <a:t>Populacja startowa jest generowana całkowicie losowo</a:t>
            </a:r>
            <a:endParaRPr/>
          </a:p>
          <a:p>
            <a:pPr indent="-311150" lvl="0" marL="457200" rtl="0" algn="l">
              <a:spcBef>
                <a:spcPts val="0"/>
              </a:spcBef>
              <a:spcAft>
                <a:spcPts val="0"/>
              </a:spcAft>
              <a:buSzPts val="1300"/>
              <a:buChar char="●"/>
            </a:pPr>
            <a:r>
              <a:rPr lang="pl"/>
              <a:t>Zastosowaliśmy algorytm krzyżowania OX (ordered crossover)</a:t>
            </a:r>
            <a:endParaRPr/>
          </a:p>
          <a:p>
            <a:pPr indent="0" lvl="0" marL="457200" rtl="0" algn="l">
              <a:spcBef>
                <a:spcPts val="120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1269925" y="3134900"/>
            <a:ext cx="5274959" cy="10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