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04E5E5-BAEF-46B2-A9D9-762A830C5B2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F4CB785-8CCF-4306-8005-1476DC553C2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04E5E5-BAEF-46B2-A9D9-762A830C5B2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F4CB785-8CCF-4306-8005-1476DC553C2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04E5E5-BAEF-46B2-A9D9-762A830C5B2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F4CB785-8CCF-4306-8005-1476DC553C2E}"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04E5E5-BAEF-46B2-A9D9-762A830C5B2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F4CB785-8CCF-4306-8005-1476DC553C2E}" type="slidenum">
              <a:rPr lang="en-IN" smtClean="0"/>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04E5E5-BAEF-46B2-A9D9-762A830C5B2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F4CB785-8CCF-4306-8005-1476DC553C2E}"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7204E5E5-BAEF-46B2-A9D9-762A830C5B2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7204E5E5-BAEF-46B2-A9D9-762A830C5B2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204E5E5-BAEF-46B2-A9D9-762A830C5B2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204E5E5-BAEF-46B2-A9D9-762A830C5B27}" type="datetimeFigureOut">
              <a:rPr lang="en-IN" smtClean="0"/>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F4CB785-8CCF-4306-8005-1476DC553C2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204E5E5-BAEF-46B2-A9D9-762A830C5B2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204E5E5-BAEF-46B2-A9D9-762A830C5B2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F4CB785-8CCF-4306-8005-1476DC553C2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204E5E5-BAEF-46B2-A9D9-762A830C5B2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204E5E5-BAEF-46B2-A9D9-762A830C5B2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4E5E5-BAEF-46B2-A9D9-762A830C5B2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204E5E5-BAEF-46B2-A9D9-762A830C5B2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04E5E5-BAEF-46B2-A9D9-762A830C5B2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204E5E5-BAEF-46B2-A9D9-762A830C5B2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4CB785-8CCF-4306-8005-1476DC553C2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04E5E5-BAEF-46B2-A9D9-762A830C5B27}" type="datetimeFigureOut">
              <a:rPr lang="en-IN" smtClean="0"/>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F4CB785-8CCF-4306-8005-1476DC553C2E}"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ink.springer.com/chapter/10.1007/978-3-662-43826-8_9" TargetMode="Externa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link.springer.com/chapter/10.1007/978-3-319-45982-0_22" TargetMode="External"/><Relationship Id="rId2" Type="http://schemas.openxmlformats.org/officeDocument/2006/relationships/hyperlink" Target="http://www.jseis.org/Volumes/Vol2/V2N1-4.pdf" TargetMode="External"/><Relationship Id="rId1" Type="http://schemas.openxmlformats.org/officeDocument/2006/relationships/hyperlink" Target="https://ijci.uoitc.edu.iq/index.php/ijci/article/view/7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a:t>E2E Encrypted messenger for Customer Service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US" dirty="0"/>
              <a:t>Data security is crucial. The internet as we know it would not exist without data security; data communicated over the internet would be as vulnerable to interception as a message yelled across a crowded room. Therefore securing these messaging services is crucial using the best techniques.</a:t>
            </a:r>
            <a:endParaRPr lang="en-US" dirty="0"/>
          </a:p>
          <a:p>
            <a:pPr marL="0" indent="0">
              <a:buNone/>
            </a:pPr>
            <a:endParaRPr lang="en-US" dirty="0"/>
          </a:p>
          <a:p>
            <a:pPr marL="0" indent="0">
              <a:buNone/>
            </a:pPr>
            <a:r>
              <a:rPr lang="en-US" b="1" dirty="0"/>
              <a:t>   SOLUTION:</a:t>
            </a:r>
            <a:endParaRPr lang="en-US" b="1" dirty="0"/>
          </a:p>
          <a:p>
            <a:r>
              <a:rPr lang="en-US" dirty="0"/>
              <a:t>We will be building a traditional browser-based web app for Customer service which can be attached to various websites that wants communication between two users encrypted and safe live on the app. We will try to show an implementation of an end-to-end 2048-bit RSA encrypted messenger</a:t>
            </a: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FLOW</a:t>
            </a:r>
            <a:endParaRPr lang="en-IN" dirty="0"/>
          </a:p>
        </p:txBody>
      </p:sp>
      <p:sp>
        <p:nvSpPr>
          <p:cNvPr id="3" name="Content Placeholder 2"/>
          <p:cNvSpPr>
            <a:spLocks noGrp="1"/>
          </p:cNvSpPr>
          <p:nvPr>
            <p:ph idx="1"/>
          </p:nvPr>
        </p:nvSpPr>
        <p:spPr/>
        <p:txBody>
          <a:bodyPr>
            <a:normAutofit/>
          </a:bodyPr>
          <a:lstStyle/>
          <a:p>
            <a:r>
              <a:rPr lang="en-US" dirty="0"/>
              <a:t>We'll be utilizing Vue.js for coordinating the frontend functionality along with Node.js for integrating the backend and platform. </a:t>
            </a:r>
            <a:endParaRPr lang="en-US" dirty="0"/>
          </a:p>
          <a:p>
            <a:r>
              <a:rPr lang="en-US" dirty="0"/>
              <a:t>We will use socket.io to connect members for communication and sending messages which will be shown on the web app in real time which we will try to make using JavaScript Framework like </a:t>
            </a:r>
            <a:r>
              <a:rPr lang="en-US" dirty="0" err="1"/>
              <a:t>Vuejs</a:t>
            </a:r>
            <a:r>
              <a:rPr lang="en-US" dirty="0"/>
              <a:t>.</a:t>
            </a:r>
            <a:endParaRPr lang="en-US" dirty="0"/>
          </a:p>
          <a:p>
            <a:r>
              <a:rPr lang="en-US" dirty="0"/>
              <a:t>We will be adding Encryption in our messenger using asymmetric encryption cryptography(to encrypt and decrypt a message and protect it from unauthorized access or use).</a:t>
            </a: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Used</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t>Vue.js - For  coordinating the frontend functionality		</a:t>
            </a:r>
            <a:endParaRPr lang="en-IN" dirty="0"/>
          </a:p>
          <a:p>
            <a:pPr>
              <a:buFont typeface="Wingdings" panose="05000000000000000000" pitchFamily="2" charset="2"/>
              <a:buChar char="Ø"/>
            </a:pPr>
            <a:r>
              <a:rPr lang="en-IN" dirty="0"/>
              <a:t>Nodejs- For integrating backend and for modules</a:t>
            </a:r>
            <a:endParaRPr lang="en-IN" dirty="0"/>
          </a:p>
          <a:p>
            <a:pPr>
              <a:buFont typeface="Wingdings" panose="05000000000000000000" pitchFamily="2" charset="2"/>
              <a:buChar char="Ø"/>
            </a:pPr>
            <a:r>
              <a:rPr lang="en-IN" dirty="0"/>
              <a:t>Socket.io- For sending messages between users</a:t>
            </a:r>
            <a:endParaRPr lang="en-IN" dirty="0"/>
          </a:p>
          <a:p>
            <a:pPr>
              <a:buFont typeface="Wingdings" panose="05000000000000000000" pitchFamily="2" charset="2"/>
              <a:buChar char="Ø"/>
            </a:pPr>
            <a:r>
              <a:rPr lang="en-IN" dirty="0"/>
              <a:t>Asymmetric Encryption (Public key cryptography)(one to one)/E2E</a:t>
            </a:r>
            <a:endParaRPr lang="en-IN" dirty="0"/>
          </a:p>
          <a:p>
            <a:pPr marL="0" indent="0">
              <a:buNone/>
            </a:pPr>
            <a:endParaRPr lang="en-IN" dirty="0"/>
          </a:p>
          <a:p>
            <a:pPr marL="0" indent="0">
              <a:buNone/>
            </a:pPr>
            <a:r>
              <a:rPr lang="en-IN" dirty="0"/>
              <a:t>BASE PAPER:</a:t>
            </a:r>
            <a:endParaRPr lang="en-IN" dirty="0"/>
          </a:p>
          <a:p>
            <a:pPr marL="0" indent="0" algn="l">
              <a:buNone/>
            </a:pPr>
            <a:r>
              <a:rPr lang="en-US" b="1" i="0" u="none" strike="noStrike" dirty="0">
                <a:solidFill>
                  <a:srgbClr val="FFFF00"/>
                </a:solidFill>
                <a:effectLst/>
                <a:latin typeface="Arial" panose="020B0604020202020204" pitchFamily="34" charset="0"/>
                <a:hlinkClick r:id="rId1"/>
              </a:rPr>
              <a:t>End</a:t>
            </a:r>
            <a:r>
              <a:rPr lang="en-US" b="0" i="0" u="none" strike="noStrike" dirty="0">
                <a:solidFill>
                  <a:srgbClr val="FFFF00"/>
                </a:solidFill>
                <a:effectLst/>
                <a:latin typeface="Arial" panose="020B0604020202020204" pitchFamily="34" charset="0"/>
                <a:hlinkClick r:id="rId1"/>
              </a:rPr>
              <a:t>-</a:t>
            </a:r>
            <a:r>
              <a:rPr lang="en-US" b="1" i="0" u="none" strike="noStrike" dirty="0">
                <a:solidFill>
                  <a:srgbClr val="FFFF00"/>
                </a:solidFill>
                <a:effectLst/>
                <a:latin typeface="Arial" panose="020B0604020202020204" pitchFamily="34" charset="0"/>
                <a:hlinkClick r:id="rId1"/>
              </a:rPr>
              <a:t>to</a:t>
            </a:r>
            <a:r>
              <a:rPr lang="en-US" b="0" i="0" u="none" strike="noStrike" dirty="0">
                <a:solidFill>
                  <a:srgbClr val="FFFF00"/>
                </a:solidFill>
                <a:effectLst/>
                <a:latin typeface="Arial" panose="020B0604020202020204" pitchFamily="34" charset="0"/>
                <a:hlinkClick r:id="rId1"/>
              </a:rPr>
              <a:t>-</a:t>
            </a:r>
            <a:r>
              <a:rPr lang="en-US" b="1" i="0" u="none" strike="noStrike" dirty="0">
                <a:solidFill>
                  <a:srgbClr val="FFFF00"/>
                </a:solidFill>
                <a:effectLst/>
                <a:latin typeface="Arial" panose="020B0604020202020204" pitchFamily="34" charset="0"/>
                <a:hlinkClick r:id="rId1"/>
              </a:rPr>
              <a:t>end </a:t>
            </a:r>
            <a:r>
              <a:rPr lang="en-US" b="0" i="0" u="none" strike="noStrike" dirty="0">
                <a:solidFill>
                  <a:srgbClr val="FFFF00"/>
                </a:solidFill>
                <a:effectLst/>
                <a:latin typeface="Arial" panose="020B0604020202020204" pitchFamily="34" charset="0"/>
                <a:hlinkClick r:id="rId1"/>
              </a:rPr>
              <a:t>secure and privacy preserving mobile </a:t>
            </a:r>
            <a:r>
              <a:rPr lang="en-US" b="1" i="0" u="none" strike="noStrike" dirty="0">
                <a:solidFill>
                  <a:srgbClr val="FFFF00"/>
                </a:solidFill>
                <a:effectLst/>
                <a:latin typeface="Arial" panose="020B0604020202020204" pitchFamily="34" charset="0"/>
                <a:hlinkClick r:id="rId1"/>
              </a:rPr>
              <a:t>chat </a:t>
            </a:r>
            <a:r>
              <a:rPr lang="en-US" b="0" i="0" u="none" strike="noStrike" dirty="0">
                <a:solidFill>
                  <a:srgbClr val="FFFF00"/>
                </a:solidFill>
                <a:effectLst/>
                <a:latin typeface="Arial" panose="020B0604020202020204" pitchFamily="34" charset="0"/>
                <a:hlinkClick r:id="rId1"/>
              </a:rPr>
              <a:t>application</a:t>
            </a:r>
            <a:endParaRPr lang="en-US" b="0" i="0" dirty="0">
              <a:solidFill>
                <a:srgbClr val="FFFF00"/>
              </a:solidFill>
              <a:effectLst/>
              <a:latin typeface="Arial" panose="020B0604020202020204" pitchFamily="34" charset="0"/>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PAPERS REFERRED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0" i="0" u="none" strike="noStrike" dirty="0">
                <a:solidFill>
                  <a:srgbClr val="FFFF00"/>
                </a:solidFill>
                <a:effectLst/>
                <a:latin typeface="Arial" panose="020B0604020202020204" pitchFamily="34" charset="0"/>
                <a:hlinkClick r:id="rId1"/>
              </a:rPr>
              <a:t>Design of secure </a:t>
            </a:r>
            <a:r>
              <a:rPr lang="en-US" b="1" i="0" u="none" strike="noStrike" dirty="0">
                <a:solidFill>
                  <a:srgbClr val="FFFF00"/>
                </a:solidFill>
                <a:effectLst/>
                <a:latin typeface="Arial" panose="020B0604020202020204" pitchFamily="34" charset="0"/>
                <a:hlinkClick r:id="rId1"/>
              </a:rPr>
              <a:t>chatting </a:t>
            </a:r>
            <a:r>
              <a:rPr lang="en-US" b="0" i="0" u="none" strike="noStrike" dirty="0">
                <a:solidFill>
                  <a:srgbClr val="FFFF00"/>
                </a:solidFill>
                <a:effectLst/>
                <a:latin typeface="Arial" panose="020B0604020202020204" pitchFamily="34" charset="0"/>
                <a:hlinkClick r:id="rId1"/>
              </a:rPr>
              <a:t>application with </a:t>
            </a:r>
            <a:r>
              <a:rPr lang="en-US" b="1" i="0" u="none" strike="noStrike" dirty="0">
                <a:solidFill>
                  <a:srgbClr val="FFFF00"/>
                </a:solidFill>
                <a:effectLst/>
                <a:latin typeface="Arial" panose="020B0604020202020204" pitchFamily="34" charset="0"/>
                <a:hlinkClick r:id="rId1"/>
              </a:rPr>
              <a:t>end to end encryption </a:t>
            </a:r>
            <a:r>
              <a:rPr lang="en-US" b="0" i="0" u="none" strike="noStrike" dirty="0">
                <a:solidFill>
                  <a:srgbClr val="FFFF00"/>
                </a:solidFill>
                <a:effectLst/>
                <a:latin typeface="Arial" panose="020B0604020202020204" pitchFamily="34" charset="0"/>
                <a:hlinkClick r:id="rId1"/>
              </a:rPr>
              <a:t>for android platform</a:t>
            </a:r>
            <a:endParaRPr lang="en-US" b="0" i="0" u="none" strike="noStrike" dirty="0">
              <a:solidFill>
                <a:srgbClr val="FFFF00"/>
              </a:solidFill>
              <a:effectLst/>
              <a:latin typeface="Arial" panose="020B0604020202020204" pitchFamily="34" charset="0"/>
            </a:endParaRPr>
          </a:p>
          <a:p>
            <a:pPr>
              <a:buFont typeface="Wingdings" panose="05000000000000000000" pitchFamily="2" charset="2"/>
              <a:buChar char="§"/>
            </a:pPr>
            <a:r>
              <a:rPr lang="en-US" b="0" i="0" u="sng" dirty="0">
                <a:solidFill>
                  <a:srgbClr val="FFFF00"/>
                </a:solidFill>
                <a:effectLst/>
                <a:latin typeface="Arial" panose="020B0604020202020204" pitchFamily="34" charset="0"/>
                <a:hlinkClick r:id="rId2"/>
              </a:rPr>
              <a:t>Design of a secure android </a:t>
            </a:r>
            <a:r>
              <a:rPr lang="en-US" b="1" i="0" u="sng" dirty="0">
                <a:solidFill>
                  <a:srgbClr val="FFFF00"/>
                </a:solidFill>
                <a:effectLst/>
                <a:latin typeface="Arial" panose="020B0604020202020204" pitchFamily="34" charset="0"/>
                <a:hlinkClick r:id="rId2"/>
              </a:rPr>
              <a:t>chatting </a:t>
            </a:r>
            <a:r>
              <a:rPr lang="en-US" b="0" i="0" u="sng" dirty="0">
                <a:solidFill>
                  <a:srgbClr val="FFFF00"/>
                </a:solidFill>
                <a:effectLst/>
                <a:latin typeface="Arial" panose="020B0604020202020204" pitchFamily="34" charset="0"/>
                <a:hlinkClick r:id="rId2"/>
              </a:rPr>
              <a:t>application using </a:t>
            </a:r>
            <a:r>
              <a:rPr lang="en-US" b="1" i="0" u="sng" dirty="0">
                <a:solidFill>
                  <a:srgbClr val="FFFF00"/>
                </a:solidFill>
                <a:effectLst/>
                <a:latin typeface="Arial" panose="020B0604020202020204" pitchFamily="34" charset="0"/>
                <a:hlinkClick r:id="rId2"/>
              </a:rPr>
              <a:t>end to end encryption</a:t>
            </a:r>
            <a:endParaRPr lang="en-US" b="1" i="0" u="sng" dirty="0">
              <a:solidFill>
                <a:srgbClr val="FFFF00"/>
              </a:solidFill>
              <a:effectLst/>
              <a:latin typeface="Arial" panose="020B0604020202020204" pitchFamily="34" charset="0"/>
            </a:endParaRPr>
          </a:p>
          <a:p>
            <a:pPr>
              <a:buFont typeface="Wingdings" panose="05000000000000000000" pitchFamily="2" charset="2"/>
              <a:buChar char="§"/>
            </a:pPr>
            <a:r>
              <a:rPr lang="en-US" b="1" i="0" u="none" strike="noStrike" dirty="0">
                <a:solidFill>
                  <a:srgbClr val="FFFF00"/>
                </a:solidFill>
                <a:effectLst/>
                <a:latin typeface="Arial" panose="020B0604020202020204" pitchFamily="34" charset="0"/>
                <a:hlinkClick r:id="rId3"/>
              </a:rPr>
              <a:t>End</a:t>
            </a:r>
            <a:r>
              <a:rPr lang="en-US" b="0" i="0" u="none" strike="noStrike" dirty="0">
                <a:solidFill>
                  <a:srgbClr val="FFFF00"/>
                </a:solidFill>
                <a:effectLst/>
                <a:latin typeface="Arial" panose="020B0604020202020204" pitchFamily="34" charset="0"/>
                <a:hlinkClick r:id="rId3"/>
              </a:rPr>
              <a:t>-</a:t>
            </a:r>
            <a:r>
              <a:rPr lang="en-US" b="1" i="0" u="none" strike="noStrike" dirty="0">
                <a:solidFill>
                  <a:srgbClr val="FFFF00"/>
                </a:solidFill>
                <a:effectLst/>
                <a:latin typeface="Arial" panose="020B0604020202020204" pitchFamily="34" charset="0"/>
                <a:hlinkClick r:id="rId3"/>
              </a:rPr>
              <a:t>to</a:t>
            </a:r>
            <a:r>
              <a:rPr lang="en-US" b="0" i="0" u="none" strike="noStrike" dirty="0">
                <a:solidFill>
                  <a:srgbClr val="FFFF00"/>
                </a:solidFill>
                <a:effectLst/>
                <a:latin typeface="Arial" panose="020B0604020202020204" pitchFamily="34" charset="0"/>
                <a:hlinkClick r:id="rId3"/>
              </a:rPr>
              <a:t>-</a:t>
            </a:r>
            <a:r>
              <a:rPr lang="en-US" b="1" i="0" u="none" strike="noStrike" dirty="0">
                <a:solidFill>
                  <a:srgbClr val="FFFF00"/>
                </a:solidFill>
                <a:effectLst/>
                <a:latin typeface="Arial" panose="020B0604020202020204" pitchFamily="34" charset="0"/>
                <a:hlinkClick r:id="rId3"/>
              </a:rPr>
              <a:t>end encrypted </a:t>
            </a:r>
            <a:r>
              <a:rPr lang="en-US" b="0" i="0" u="none" strike="noStrike" dirty="0">
                <a:solidFill>
                  <a:srgbClr val="FFFF00"/>
                </a:solidFill>
                <a:effectLst/>
                <a:latin typeface="Arial" panose="020B0604020202020204" pitchFamily="34" charset="0"/>
                <a:hlinkClick r:id="rId3"/>
              </a:rPr>
              <a:t>messaging protocols: </a:t>
            </a:r>
            <a:r>
              <a:rPr lang="en-US" b="0" i="0" u="none" strike="noStrike">
                <a:solidFill>
                  <a:srgbClr val="FFFF00"/>
                </a:solidFill>
                <a:effectLst/>
                <a:latin typeface="Arial" panose="020B0604020202020204" pitchFamily="34" charset="0"/>
                <a:hlinkClick r:id="rId3"/>
              </a:rPr>
              <a:t>An overview</a:t>
            </a:r>
            <a:endParaRPr lang="en-US" b="0" i="0" u="none" strike="noStrike">
              <a:solidFill>
                <a:srgbClr val="FFFF00"/>
              </a:solidFill>
              <a:effectLst/>
              <a:latin typeface="Arial" panose="020B0604020202020204" pitchFamily="34" charset="0"/>
            </a:endParaRPr>
          </a:p>
          <a:p>
            <a:pPr>
              <a:buFont typeface="Wingdings" panose="05000000000000000000" pitchFamily="2" charset="2"/>
              <a:buChar char="§"/>
            </a:pPr>
            <a:endParaRPr lang="en-US" b="0" i="0" dirty="0">
              <a:solidFill>
                <a:srgbClr val="FFFF00"/>
              </a:solidFill>
              <a:effectLst/>
              <a:latin typeface="Arial" panose="020B0604020202020204" pitchFamily="34" charset="0"/>
            </a:endParaRPr>
          </a:p>
          <a:p>
            <a:pPr>
              <a:buFont typeface="Wingdings" panose="05000000000000000000" pitchFamily="2" charset="2"/>
              <a:buChar char="§"/>
            </a:pPr>
            <a:endParaRPr lang="en-US" b="0" i="0" dirty="0">
              <a:solidFill>
                <a:srgbClr val="FFFF00"/>
              </a:solidFill>
              <a:effectLst/>
              <a:latin typeface="Arial" panose="020B0604020202020204" pitchFamily="34" charset="0"/>
            </a:endParaRPr>
          </a:p>
          <a:p>
            <a:pPr>
              <a:buFont typeface="Wingdings" panose="05000000000000000000" pitchFamily="2" charset="2"/>
              <a:buChar char="§"/>
            </a:pPr>
            <a:endParaRPr lang="en-US" b="0" i="0" dirty="0">
              <a:solidFill>
                <a:srgbClr val="222222"/>
              </a:solidFill>
              <a:effectLst/>
              <a:latin typeface="Arial" panose="020B0604020202020204" pitchFamily="34" charset="0"/>
            </a:endParaRPr>
          </a:p>
          <a:p>
            <a:pPr>
              <a:buFont typeface="Wingdings" panose="05000000000000000000" pitchFamily="2" charset="2"/>
              <a:buChar char="§"/>
            </a:pPr>
            <a:endParaRPr lang="en-IN"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1684</Words>
  <Application>WPS Presentation</Application>
  <PresentationFormat>Widescreen</PresentationFormat>
  <Paragraphs>38</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Trebuchet MS</vt:lpstr>
      <vt:lpstr>Microsoft YaHei</vt:lpstr>
      <vt:lpstr>Arial Unicode MS</vt:lpstr>
      <vt:lpstr>Calibri</vt:lpstr>
      <vt:lpstr>Berlin</vt:lpstr>
      <vt:lpstr>E2E Encrypted messenger for Customer Service</vt:lpstr>
      <vt:lpstr>PROBLEM STATEMENT</vt:lpstr>
      <vt:lpstr>PROCESS FLOW</vt:lpstr>
      <vt:lpstr>Tools Used</vt:lpstr>
      <vt:lpstr>RESEARCH PAPERS REFERRED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E2E Encrypted messenger for Customer Service</dc:title>
  <dc:creator>maurya goyal</dc:creator>
  <cp:lastModifiedBy>Dell</cp:lastModifiedBy>
  <cp:revision>3</cp:revision>
  <dcterms:created xsi:type="dcterms:W3CDTF">2021-09-07T14:10:00Z</dcterms:created>
  <dcterms:modified xsi:type="dcterms:W3CDTF">2021-11-05T14:54:12Z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C8ADC7CF5B3E4557B722462AB5539BA7</vt:lpwstr>
  </property>
  <property fmtid="{D5CDD505-2E9C-101B-9397-08002B2CF9AE}" pid="3" name="KSOProductBuildVer">
    <vt:lpwstr>1033-11.2.0.10351</vt:lpwstr>
  </property>
</Properties>
</file>