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A08C58-9D5D-C24B-8AFC-661CF97F7E4A}">
          <p14:sldIdLst>
            <p14:sldId id="256"/>
            <p14:sldId id="257"/>
            <p14:sldId id="259"/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96"/>
    <p:restoredTop sz="67738"/>
  </p:normalViewPr>
  <p:slideViewPr>
    <p:cSldViewPr snapToGrid="0" snapToObjects="1">
      <p:cViewPr>
        <p:scale>
          <a:sx n="72" d="100"/>
          <a:sy n="72" d="100"/>
        </p:scale>
        <p:origin x="1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BA97-B69F-BA4E-8F3A-474B9327B44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2841-B798-4342-B23C-6A98CCE6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2841-B798-4342-B23C-6A98CCE62A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2841-B798-4342-B23C-6A98CCE62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2841-B798-4342-B23C-6A98CCE62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 : Archana Neelipalayam Masilamani</a:t>
            </a:r>
          </a:p>
          <a:p>
            <a:r>
              <a:rPr lang="en-US" dirty="0" smtClean="0"/>
              <a:t>Date : 12/05/2017 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4603"/>
            <a:ext cx="9905998" cy="721182"/>
          </a:xfrm>
        </p:spPr>
        <p:txBody>
          <a:bodyPr>
            <a:normAutofit/>
          </a:bodyPr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60" y="1105785"/>
            <a:ext cx="9905999" cy="52524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Problem:  </a:t>
            </a:r>
            <a:r>
              <a:rPr lang="en-US" dirty="0" smtClean="0"/>
              <a:t>To find top N movie recommendations for the given user ID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Implementation</a:t>
            </a:r>
            <a:r>
              <a:rPr lang="en-US" b="1" dirty="0" smtClean="0"/>
              <a:t>: </a:t>
            </a:r>
            <a:r>
              <a:rPr lang="en-US" dirty="0" smtClean="0"/>
              <a:t>Python and Spark – Collaborative Filtering – RDD based API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Dataset: </a:t>
            </a:r>
            <a:r>
              <a:rPr lang="en-US" dirty="0" smtClean="0"/>
              <a:t>Netflix Prize Data from Kaggle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Dataset Format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/>
              <a:t>Ratings Data: (userID,rating,date)</a:t>
            </a:r>
            <a:r>
              <a:rPr lang="en-US" dirty="0" smtClean="0"/>
              <a:t>	</a:t>
            </a:r>
            <a:r>
              <a:rPr lang="en-US" b="1" dirty="0" smtClean="0"/>
              <a:t>Movie Data: (movieID,year,title)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is-IS" sz="2200" dirty="0" smtClean="0"/>
              <a:t>	1:					1, 2003, Dinosaur Planet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is-IS" sz="2200" dirty="0" smtClean="0"/>
              <a:t>	3245, 5.0, 2005-12-19			2, 2004, Isle of Man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is-IS" sz="2200" dirty="0" smtClean="0"/>
              <a:t>	5666, 4.0 , 2005-12-23 			3, 1997, Character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is-IS" sz="2200" dirty="0" smtClean="0"/>
              <a:t>	2: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is-IS" sz="2200" dirty="0" smtClean="0"/>
              <a:t>	1234, 2.0, 2005-05-26</a:t>
            </a:r>
            <a:endParaRPr lang="is-I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753"/>
              </p:ext>
            </p:extLst>
          </p:nvPr>
        </p:nvGraphicFramePr>
        <p:xfrm>
          <a:off x="2389556" y="2471008"/>
          <a:ext cx="74097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904"/>
                <a:gridCol w="2469904"/>
                <a:gridCol w="2469904"/>
              </a:tblGrid>
              <a:tr h="291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Dataset (5 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Dataset (154 MB)</a:t>
                      </a:r>
                      <a:endParaRPr lang="en-US" dirty="0"/>
                    </a:p>
                  </a:txBody>
                  <a:tcPr/>
                </a:tc>
              </a:tr>
              <a:tr h="29133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1499</a:t>
                      </a:r>
                      <a:endParaRPr lang="en-US" dirty="0"/>
                    </a:p>
                  </a:txBody>
                  <a:tcPr/>
                </a:tc>
              </a:tr>
              <a:tr h="291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173495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436517</a:t>
                      </a:r>
                      <a:endParaRPr lang="en-US" dirty="0"/>
                    </a:p>
                  </a:txBody>
                  <a:tcPr/>
                </a:tc>
              </a:tr>
              <a:tr h="29133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317958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7472253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56930"/>
          </a:xfrm>
        </p:spPr>
        <p:txBody>
          <a:bodyPr/>
          <a:lstStyle/>
          <a:p>
            <a:r>
              <a:rPr lang="en-US" dirty="0" smtClean="0"/>
              <a:t>Collaborative filtering - 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56930"/>
                <a:ext cx="10411251" cy="57283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</a:rPr>
                  <a:t>Collaborative Filtering</a:t>
                </a:r>
                <a:r>
                  <a:rPr lang="en-US" dirty="0" smtClean="0"/>
                  <a:t>: Use a large set of item-user preferences to predict missing item-user preferences </a:t>
                </a:r>
              </a:p>
              <a:p>
                <a:pPr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b="1" dirty="0">
                    <a:solidFill>
                      <a:srgbClr val="FFFF00"/>
                    </a:solidFill>
                  </a:rPr>
                  <a:t>Matrix </a:t>
                </a:r>
                <a:r>
                  <a:rPr lang="en-US" b="1" dirty="0" smtClean="0">
                    <a:solidFill>
                      <a:srgbClr val="FFFF00"/>
                    </a:solidFill>
                  </a:rPr>
                  <a:t>Factorization</a:t>
                </a:r>
                <a:r>
                  <a:rPr lang="en-US" dirty="0" smtClean="0"/>
                  <a:t>:  Find smaller set of latent factors to predict missing entries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"/>
                  </a:spcBef>
                  <a:buNone/>
                </a:pPr>
                <a:r>
                  <a:rPr lang="en-US" dirty="0" smtClean="0"/>
                  <a:t>         </a:t>
                </a:r>
                <a:r>
                  <a:rPr lang="en-US" sz="1800" dirty="0"/>
                  <a:t>M</a:t>
                </a:r>
                <a:r>
                  <a:rPr lang="en-US" sz="1800" dirty="0" smtClean="0"/>
                  <a:t>1   M2    M3   M4 			          f1	  f2     f3                       M1     M2    M3    M4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U1              				  U1       			 f1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U2			    	                U2       			 f2    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U3			       		 U3                                       f3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"/>
                  </a:spcBef>
                  <a:buNone/>
                </a:pPr>
                <a:r>
                  <a:rPr lang="en-US" sz="1800" dirty="0" smtClean="0"/>
                  <a:t>       User – Movie Rating Matrix</a:t>
                </a:r>
                <a:r>
                  <a:rPr lang="en-US" sz="1800" b="1" dirty="0" smtClean="0"/>
                  <a:t> (R)</a:t>
                </a:r>
                <a:r>
                  <a:rPr lang="en-US" sz="1800" dirty="0" smtClean="0"/>
                  <a:t>		      User-Factor Matrix</a:t>
                </a:r>
                <a:r>
                  <a:rPr lang="en-US" sz="1800" b="1" dirty="0" smtClean="0"/>
                  <a:t> (X)</a:t>
                </a:r>
                <a:r>
                  <a:rPr lang="en-US" sz="1800" dirty="0" smtClean="0"/>
                  <a:t>	        Movie-Factor Matrix </a:t>
                </a:r>
                <a:r>
                  <a:rPr lang="en-US" sz="1800" b="1" dirty="0" smtClean="0"/>
                  <a:t>(Y)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0" dirty="0" smtClean="0"/>
                  <a:t>		</a:t>
                </a:r>
                <a:r>
                  <a:rPr lang="en-US" b="0" dirty="0" smtClean="0"/>
                  <a:t>	Predicted </a:t>
                </a:r>
                <a:r>
                  <a:rPr lang="en-US" b="0" dirty="0" smtClean="0"/>
                  <a:t>rating </a:t>
                </a:r>
                <a:r>
                  <a:rPr lang="en-US" b="0" dirty="0" smtClean="0"/>
                  <a:t>r</a:t>
                </a:r>
                <a:r>
                  <a:rPr lang="en-US" b="0" baseline="-25000" dirty="0" smtClean="0"/>
                  <a:t>3,2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3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.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>
                    <a:solidFill>
                      <a:srgbClr val="FFFF00"/>
                    </a:solidFill>
                  </a:rPr>
                  <a:t>Alternate least square</a:t>
                </a:r>
                <a:r>
                  <a:rPr lang="en-US" dirty="0" smtClean="0"/>
                  <a:t>:  Try to minimize the error for ratings in dataset and add regularization term to penalize models with higher number of hidden factors	</a:t>
                </a:r>
                <a:endParaRPr lang="en-US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 smtClean="0"/>
                  <a:t>	       	 min</a:t>
                </a:r>
                <a:r>
                  <a:rPr lang="en-US" sz="1800" baseline="-25000" dirty="0" smtClean="0"/>
                  <a:t>x,y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dirty="0" smtClean="0">
                            <a:latin typeface="Cambria Math" charset="0"/>
                          </a:rPr>
                          <m:t>𝑢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𝑚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 ∈</m:t>
                        </m:r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i="1" dirty="0"/>
                          <m:t>x</m:t>
                        </m:r>
                        <m:r>
                          <m:rPr>
                            <m:nor/>
                          </m:rPr>
                          <a:rPr lang="en-US" sz="1800" i="1" baseline="-25000" dirty="0"/>
                          <m:t>u</m:t>
                        </m:r>
                        <m:r>
                          <m:rPr>
                            <m:nor/>
                          </m:rPr>
                          <a:rPr lang="en-US" sz="1800" b="0" i="1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.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1" dirty="0"/>
                          <m:t>y</m:t>
                        </m:r>
                        <m:r>
                          <m:rPr>
                            <m:nor/>
                          </m:rPr>
                          <a:rPr lang="en-US" sz="1800" i="1" baseline="-25000" dirty="0"/>
                          <m:t>m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1800" baseline="30000" dirty="0" smtClean="0"/>
                  <a:t>2 </a:t>
                </a:r>
                <a:r>
                  <a:rPr lang="en-US" sz="1800" dirty="0" smtClean="0"/>
                  <a:t> +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(||</m:t>
                    </m:r>
                    <m:r>
                      <m:rPr>
                        <m:nor/>
                      </m:rPr>
                      <a:rPr lang="en-US" sz="1800" i="1" dirty="0"/>
                      <m:t>x</m:t>
                    </m:r>
                    <m:r>
                      <m:rPr>
                        <m:nor/>
                      </m:rPr>
                      <a:rPr lang="en-US" sz="1800" i="1" baseline="-25000" dirty="0"/>
                      <m:t>u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1800" baseline="30000" dirty="0" smtClean="0"/>
                  <a:t>2  </a:t>
                </a:r>
                <a:r>
                  <a:rPr lang="en-US" sz="1800" dirty="0" smtClean="0"/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charset="0"/>
                        <a:ea typeface="Cambria Math" charset="0"/>
                        <a:cs typeface="Cambria Math" charset="0"/>
                      </a:rPr>
                      <m:t>||</m:t>
                    </m:r>
                    <m:r>
                      <m:rPr>
                        <m:nor/>
                      </m:rPr>
                      <a:rPr lang="en-US" sz="1800" i="1" dirty="0"/>
                      <m:t>y</m:t>
                    </m:r>
                    <m:r>
                      <m:rPr>
                        <m:nor/>
                      </m:rPr>
                      <a:rPr lang="en-US" sz="1800" i="1" baseline="-25000" dirty="0"/>
                      <m:t>m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180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1800" baseline="30000" dirty="0"/>
                  <a:t>2 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 smtClean="0"/>
                  <a:t>	Assume </a:t>
                </a:r>
                <a:r>
                  <a:rPr lang="en-US" sz="1800" dirty="0" smtClean="0"/>
                  <a:t>x</a:t>
                </a:r>
                <a:r>
                  <a:rPr lang="en-US" sz="1800" baseline="-25000" dirty="0" smtClean="0"/>
                  <a:t>u </a:t>
                </a:r>
                <a:r>
                  <a:rPr lang="en-US" sz="1800" dirty="0" smtClean="0"/>
                  <a:t> is fixed </a:t>
                </a:r>
                <a:r>
                  <a:rPr lang="en-US" sz="1800" dirty="0"/>
                  <a:t>and find </a:t>
                </a:r>
                <a:r>
                  <a:rPr lang="en-US" sz="1800" dirty="0" err="1" smtClean="0"/>
                  <a:t>y</a:t>
                </a:r>
                <a:r>
                  <a:rPr lang="en-US" sz="1800" baseline="-25000" dirty="0" err="1" smtClean="0"/>
                  <a:t>m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, fix value of </a:t>
                </a:r>
                <a:r>
                  <a:rPr lang="en-US" sz="1800" dirty="0" err="1" smtClean="0"/>
                  <a:t>y</a:t>
                </a:r>
                <a:r>
                  <a:rPr lang="en-US" sz="1800" baseline="-25000" dirty="0" err="1" smtClean="0"/>
                  <a:t>m</a:t>
                </a:r>
                <a:r>
                  <a:rPr lang="en-US" sz="1800" dirty="0" smtClean="0"/>
                  <a:t> and find </a:t>
                </a:r>
                <a:r>
                  <a:rPr lang="en-US" sz="1800" dirty="0"/>
                  <a:t>x</a:t>
                </a:r>
                <a:r>
                  <a:rPr lang="en-US" sz="1800" baseline="-25000" dirty="0"/>
                  <a:t>u</a:t>
                </a:r>
                <a:r>
                  <a:rPr lang="en-US" sz="1800" dirty="0"/>
                  <a:t> , repeat until values </a:t>
                </a:r>
                <a:r>
                  <a:rPr lang="en-US" sz="1800" dirty="0" smtClean="0"/>
                  <a:t>converge</a:t>
                </a:r>
                <a:r>
                  <a:rPr lang="en-US" sz="1800" dirty="0" smtClean="0"/>
                  <a:t>	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56930"/>
                <a:ext cx="10411251" cy="5728349"/>
              </a:xfrm>
              <a:blipFill rotWithShape="0">
                <a:blip r:embed="rId3"/>
                <a:stretch>
                  <a:fillRect l="-1171" t="-1489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871"/>
              </p:ext>
            </p:extLst>
          </p:nvPr>
        </p:nvGraphicFramePr>
        <p:xfrm>
          <a:off x="1876754" y="2676437"/>
          <a:ext cx="2126512" cy="127088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628"/>
                <a:gridCol w="531628"/>
                <a:gridCol w="531628"/>
                <a:gridCol w="531628"/>
              </a:tblGrid>
              <a:tr h="4867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1834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1487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456135" y="3114221"/>
            <a:ext cx="1143000" cy="28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72526"/>
              </p:ext>
            </p:extLst>
          </p:nvPr>
        </p:nvGraphicFramePr>
        <p:xfrm>
          <a:off x="6278707" y="2726458"/>
          <a:ext cx="1525590" cy="12320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8530"/>
                <a:gridCol w="508530"/>
                <a:gridCol w="508530"/>
              </a:tblGrid>
              <a:tr h="41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693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    x</a:t>
                      </a:r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Multiply 12"/>
          <p:cNvSpPr/>
          <p:nvPr/>
        </p:nvSpPr>
        <p:spPr>
          <a:xfrm>
            <a:off x="7866655" y="2832410"/>
            <a:ext cx="674551" cy="56393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1200"/>
              </p:ext>
            </p:extLst>
          </p:nvPr>
        </p:nvGraphicFramePr>
        <p:xfrm>
          <a:off x="8921250" y="2715245"/>
          <a:ext cx="2316976" cy="12320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9244"/>
                <a:gridCol w="588664"/>
                <a:gridCol w="569824"/>
                <a:gridCol w="579244"/>
              </a:tblGrid>
              <a:tr h="41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 y</a:t>
                      </a:r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marT="91440" marB="9144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1184"/>
          </a:xfrm>
        </p:spPr>
        <p:txBody>
          <a:bodyPr/>
          <a:lstStyle/>
          <a:p>
            <a:r>
              <a:rPr lang="en-US" dirty="0" smtClean="0"/>
              <a:t>Implementation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9702"/>
            <a:ext cx="9905999" cy="51674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parameters are (userID, movie ID, ratings), iterations, lambda, rank</a:t>
            </a:r>
          </a:p>
          <a:p>
            <a:r>
              <a:rPr lang="en-US" dirty="0" smtClean="0"/>
              <a:t>Model was trained on 80% dataset with 20% for testing  </a:t>
            </a:r>
          </a:p>
          <a:p>
            <a:r>
              <a:rPr lang="en-US" dirty="0" smtClean="0"/>
              <a:t>RMSE is calculated using the predicted ratings on small dataset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 15 was used for large dataset and the RMSE is 0.635</a:t>
            </a:r>
          </a:p>
          <a:p>
            <a:r>
              <a:rPr lang="en-US" dirty="0"/>
              <a:t>Filter movies not rated by user, predict and sort ratings, join movie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Top recommendations for user  822109 :   (Movie Name, Rating)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u'Offspring</a:t>
            </a:r>
            <a:r>
              <a:rPr lang="en-US" dirty="0"/>
              <a:t>: Americana, </a:t>
            </a:r>
            <a:r>
              <a:rPr lang="en-US" dirty="0" smtClean="0"/>
              <a:t>12.0471240979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u'Sherlock</a:t>
            </a:r>
            <a:r>
              <a:rPr lang="en-US" dirty="0" smtClean="0"/>
              <a:t> </a:t>
            </a:r>
            <a:r>
              <a:rPr lang="en-US" dirty="0"/>
              <a:t>Hound, </a:t>
            </a:r>
            <a:r>
              <a:rPr lang="en-US" dirty="0" smtClean="0"/>
              <a:t>10.8286478219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u'Beyonce</a:t>
            </a:r>
            <a:r>
              <a:rPr lang="en-US" dirty="0"/>
              <a:t>: Live at </a:t>
            </a:r>
            <a:r>
              <a:rPr lang="en-US" dirty="0" err="1"/>
              <a:t>Wembley</a:t>
            </a:r>
            <a:r>
              <a:rPr lang="en-US" dirty="0"/>
              <a:t>, 10.1014784985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28123"/>
              </p:ext>
            </p:extLst>
          </p:nvPr>
        </p:nvGraphicFramePr>
        <p:xfrm>
          <a:off x="1418661" y="2974990"/>
          <a:ext cx="72779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92"/>
                <a:gridCol w="1819492"/>
                <a:gridCol w="1819492"/>
                <a:gridCol w="1819492"/>
              </a:tblGrid>
              <a:tr h="353797">
                <a:tc>
                  <a:txBody>
                    <a:bodyPr/>
                    <a:lstStyle/>
                    <a:p>
                      <a:r>
                        <a:rPr lang="en-US" dirty="0" smtClean="0"/>
                        <a:t>Ranks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 anchorCtr="1"/>
                </a:tc>
              </a:tr>
              <a:tr h="353797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0.194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 is a big topic</a:t>
            </a:r>
          </a:p>
          <a:p>
            <a:r>
              <a:rPr lang="en-US" dirty="0" smtClean="0"/>
              <a:t>Spark using Python  </a:t>
            </a:r>
          </a:p>
          <a:p>
            <a:r>
              <a:rPr lang="en-US" dirty="0" smtClean="0"/>
              <a:t>Ratings data had to be mapped in the format (userID , movieID , ratings)</a:t>
            </a:r>
          </a:p>
          <a:p>
            <a:r>
              <a:rPr lang="en-US" dirty="0" smtClean="0"/>
              <a:t>Decide the parameter values for 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02864"/>
          </a:xfrm>
        </p:spPr>
        <p:txBody>
          <a:bodyPr/>
          <a:lstStyle/>
          <a:p>
            <a:r>
              <a:rPr lang="en-US" dirty="0" smtClean="0"/>
              <a:t>			Any Questions ?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	    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5165" y="2823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2009</TotalTime>
  <Words>250</Words>
  <Application>Microsoft Macintosh PowerPoint</Application>
  <PresentationFormat>Widescreen</PresentationFormat>
  <Paragraphs>89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Trebuchet MS</vt:lpstr>
      <vt:lpstr>Tw Cen MT</vt:lpstr>
      <vt:lpstr>Arial</vt:lpstr>
      <vt:lpstr>Circuit</vt:lpstr>
      <vt:lpstr>Movie Recommendation</vt:lpstr>
      <vt:lpstr>Project details</vt:lpstr>
      <vt:lpstr>Collaborative filtering - ALS</vt:lpstr>
      <vt:lpstr>Implementation and analysis</vt:lpstr>
      <vt:lpstr>Challenges</vt:lpstr>
      <vt:lpstr>   Any Questions ?            Thank you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Neelipalayam Masilamani, Archana</dc:creator>
  <cp:lastModifiedBy>Neelipalayam Masilamani, Archana</cp:lastModifiedBy>
  <cp:revision>148</cp:revision>
  <dcterms:created xsi:type="dcterms:W3CDTF">2017-12-02T20:14:58Z</dcterms:created>
  <dcterms:modified xsi:type="dcterms:W3CDTF">2017-12-05T19:36:40Z</dcterms:modified>
</cp:coreProperties>
</file>