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2.jpeg" ContentType="image/jpeg"/>
  <Override PartName="/ppt/media/image5.png" ContentType="image/png"/>
  <Override PartName="/ppt/media/image3.jpeg" ContentType="image/jpeg"/>
  <Override PartName="/ppt/media/image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7;p1" descr=""/>
          <p:cNvPicPr/>
          <p:nvPr/>
        </p:nvPicPr>
        <p:blipFill>
          <a:blip r:embed="rId2"/>
          <a:stretch/>
        </p:blipFill>
        <p:spPr>
          <a:xfrm>
            <a:off x="0" y="360"/>
            <a:ext cx="9143280" cy="514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7;p1" descr=""/>
          <p:cNvPicPr/>
          <p:nvPr/>
        </p:nvPicPr>
        <p:blipFill>
          <a:blip r:embed="rId2"/>
          <a:stretch/>
        </p:blipFill>
        <p:spPr>
          <a:xfrm>
            <a:off x="0" y="360"/>
            <a:ext cx="9143280" cy="51418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;p1" descr=""/>
          <p:cNvPicPr/>
          <p:nvPr/>
        </p:nvPicPr>
        <p:blipFill>
          <a:blip r:embed="rId2"/>
          <a:stretch/>
        </p:blipFill>
        <p:spPr>
          <a:xfrm>
            <a:off x="0" y="360"/>
            <a:ext cx="9143280" cy="514188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8228880" cy="858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85800" y="182052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367e87"/>
                </a:solidFill>
                <a:latin typeface="Open Sans"/>
                <a:ea typeface="Open Sans"/>
              </a:rPr>
              <a:t>Status report for</a:t>
            </a:r>
            <a:br/>
            <a:r>
              <a:rPr b="1" lang="en-US" sz="4800" spc="-1" strike="noStrike">
                <a:solidFill>
                  <a:srgbClr val="367e87"/>
                </a:solidFill>
                <a:latin typeface="Open Sans"/>
                <a:ea typeface="Open Sans"/>
              </a:rPr>
              <a:t>the 101 project</a:t>
            </a:r>
            <a:br/>
            <a:endParaRPr b="0" lang="en-US" sz="4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85800" y="3077280"/>
            <a:ext cx="7771680" cy="7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666666"/>
                </a:solidFill>
                <a:latin typeface="Times New Roman"/>
                <a:ea typeface="Open Sans"/>
              </a:rPr>
              <a:t>Babak Hosseini</a:t>
            </a:r>
            <a:br/>
            <a:r>
              <a:rPr b="0" lang="en-US" sz="1600" spc="-1" strike="noStrike">
                <a:solidFill>
                  <a:srgbClr val="666666"/>
                </a:solidFill>
                <a:latin typeface="Times New Roman"/>
                <a:ea typeface="Open Sans"/>
              </a:rPr>
              <a:t>30/09/2019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8556840" y="474984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r">
              <a:lnSpc>
                <a:spcPct val="100000"/>
              </a:lnSpc>
            </a:pPr>
            <a:fld id="{8429E3B5-0074-4074-B1A1-2372D48E6638}" type="slidenum">
              <a:rPr b="0" lang="en-US" sz="1300" spc="-1" strike="noStrike">
                <a:solidFill>
                  <a:srgbClr val="666666"/>
                </a:solidFill>
                <a:latin typeface="Arial"/>
                <a:ea typeface="Arial"/>
              </a:rPr>
              <a:t>1</a:t>
            </a:fld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Huge amount of data samples (</a:t>
            </a: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8M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failed checks per month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)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Sticking the sequential failure-status together</a:t>
            </a:r>
            <a:endParaRPr b="0" lang="en-US" sz="1400" spc="-1" strike="noStrike">
              <a:latin typeface="Arial"/>
            </a:endParaRPr>
          </a:p>
          <a:p>
            <a:pPr marL="3430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Reducing from 16M to 5K</a:t>
            </a: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Not efficient to do large-scale annotation in a single-run</a:t>
            </a:r>
            <a:endParaRPr b="0" lang="en-US" sz="14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Possibility of going wrong esp. at the beginning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lvl="1" marL="46044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First run: labeling 2 month → google sheet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40C6C692-45B5-43EC-AE59-983A1ACC1C8A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Annotation task: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Determining the priority of a failed check:</a:t>
            </a:r>
            <a:endParaRPr b="0" lang="en-US" sz="14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Based on MongoDB records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Needs to label the MongoDB data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 back-and-forth procedure between annotation/classification/data acquisition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E.g.  Annotation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train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classifier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correct annotation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 </a:t>
            </a:r>
            <a:r>
              <a:rPr b="1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re-train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classifier</a:t>
            </a:r>
            <a:endParaRPr b="0" lang="en-US" sz="1200" spc="-1" strike="noStrike">
              <a:latin typeface="Arial"/>
            </a:endParaRPr>
          </a:p>
          <a:p>
            <a:pPr marL="480960">
              <a:lnSpc>
                <a:spcPct val="150000"/>
              </a:lnSpc>
            </a:pP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1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Annotation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B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modify/re-train/extend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classifier </a:t>
            </a:r>
            <a:endParaRPr b="0" lang="en-US" sz="1200" spc="-1" strike="noStrike">
              <a:latin typeface="Arial"/>
            </a:endParaRPr>
          </a:p>
          <a:p>
            <a:pPr marL="480960"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     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re-annotate </a:t>
            </a:r>
            <a:r>
              <a:rPr b="1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</a:t>
            </a:r>
            <a:endParaRPr b="0" lang="en-US" sz="1200" spc="-1" strike="noStrike">
              <a:latin typeface="Arial"/>
            </a:endParaRPr>
          </a:p>
          <a:p>
            <a:pPr marL="480960"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3629C509-4390-4850-9BAF-E8AD0BD0F95B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Classification-annotation scheme: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Unbalanced classes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Small H-priority samples compared to other classes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Sparse data samples</a:t>
            </a:r>
            <a:endParaRPr b="0" lang="en-US" sz="14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Per type of check (esp. failed cases)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Dis-continues data distribution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Non-numerical features (most cases)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78536D67-1ED9-410D-8743-FBFF1453B99F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Hybrid classification model: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Checks with priority independent from device or etc.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Hand coded during the annotation phase</a:t>
            </a: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Recognized by their constant label in training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Skriptüberprüfung - Terra Backup  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       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→ always a critical failure</a:t>
            </a:r>
            <a:endParaRPr b="0" lang="en-US" sz="11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Leistungsüberwachung – Prozessorwarteschlange  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	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→ always can be ignored </a:t>
            </a:r>
            <a:endParaRPr b="0" lang="en-US" sz="11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Anti-Virus-Aktualisierungsüberprüfung - Managed Antivirus      → cannot be a critical failure ever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A2B3DDCD-6F97-496E-81CD-38D4964E4EBE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Hybrid classification model: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Checks with priority independent from device or etc.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Hand coded during the annotation phase</a:t>
            </a: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Recognized by their constant label in training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Checks with priority chosen based on </a:t>
            </a:r>
            <a:r>
              <a:rPr b="0" i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device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0" i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extra info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0" i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sub-category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, etc.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Learned by decision tree</a:t>
            </a: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A beforehand feature extraction part</a:t>
            </a: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800" spc="-1" strike="noStrike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endParaRPr b="0" lang="en-US" sz="8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 Festplattenspeicherüberprüfung – Laufwerk  →   extra info:   Frei / Total &lt; 20%  → High priority</a:t>
            </a:r>
            <a:endParaRPr b="0" lang="en-US" sz="11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 PING-Überprüfung – XXX → depends on the device ID XXX</a:t>
            </a:r>
            <a:endParaRPr b="0" lang="en-US" sz="11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  general pattern of  YYY-XXX   → classified based on YYY and XXX and other features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D983D778-14F8-4B25-BF65-E8DF49AA8FAB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Hybrid classification model: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Training: 2 months of checks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Test: 1 month check data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Categories: High priority and non-High priority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Accuracy:</a:t>
            </a:r>
            <a:endParaRPr b="0" lang="en-US" sz="1400" spc="-1" strike="noStrike">
              <a:latin typeface="Arial"/>
            </a:endParaRPr>
          </a:p>
          <a:p>
            <a:pPr lvl="8" marL="63036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 H:    98.4%</a:t>
            </a:r>
            <a:endParaRPr b="0" lang="en-US" sz="1200" spc="-1" strike="noStrike">
              <a:latin typeface="Arial"/>
            </a:endParaRPr>
          </a:p>
          <a:p>
            <a:pPr lvl="8" marL="63036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 nH:  97.4%</a:t>
            </a:r>
            <a:endParaRPr b="0" lang="en-US" sz="1200" spc="-1" strike="noStrike">
              <a:latin typeface="Arial"/>
            </a:endParaRPr>
          </a:p>
          <a:p>
            <a:pPr lvl="8" marL="39960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new annotation strategy in favor of class 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FBFFA4FE-13B7-4FF4-97CC-0D407BAE2638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 Result: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4" name="Table 6"/>
          <p:cNvGraphicFramePr/>
          <p:nvPr/>
        </p:nvGraphicFramePr>
        <p:xfrm>
          <a:off x="5222160" y="2571840"/>
          <a:ext cx="3346200" cy="1396440"/>
        </p:xfrm>
        <a:graphic>
          <a:graphicData uri="http://schemas.openxmlformats.org/drawingml/2006/table">
            <a:tbl>
              <a:tblPr/>
              <a:tblGrid>
                <a:gridCol w="1115280"/>
                <a:gridCol w="1115280"/>
                <a:gridCol w="1116000"/>
              </a:tblGrid>
              <a:tr h="414000">
                <a:tc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categorized as nH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2593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69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</a:tr>
              <a:tr h="4914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categorized as H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432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Training: 2 months of checks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Test: 1 month check data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Categories: High priority (H), normal priority (N), false alarm (F)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Accuracy:</a:t>
            </a:r>
            <a:endParaRPr b="0" lang="en-US" sz="1400" spc="-1" strike="noStrike">
              <a:latin typeface="Arial"/>
            </a:endParaRPr>
          </a:p>
          <a:p>
            <a:pPr lvl="8" marL="63036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 H: 98.4 %</a:t>
            </a:r>
            <a:endParaRPr b="0" lang="en-US" sz="1200" spc="-1" strike="noStrike">
              <a:latin typeface="Arial"/>
            </a:endParaRPr>
          </a:p>
          <a:p>
            <a:pPr lvl="8" marL="63036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 N: 94.6%</a:t>
            </a:r>
            <a:endParaRPr b="0" lang="en-US" sz="1200" spc="-1" strike="noStrike">
              <a:latin typeface="Arial"/>
            </a:endParaRPr>
          </a:p>
          <a:p>
            <a:pPr lvl="8" marL="63036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Class F: 77.3 %</a:t>
            </a:r>
            <a:endParaRPr b="0" lang="en-US" sz="1200" spc="-1" strike="noStrike">
              <a:latin typeface="Arial"/>
            </a:endParaRPr>
          </a:p>
          <a:p>
            <a:pPr lvl="8" marL="28512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Hand-coded rules which </a:t>
            </a:r>
            <a:endParaRPr b="0" lang="en-US" sz="1100" spc="-1" strike="noStrike">
              <a:latin typeface="Arial"/>
            </a:endParaRPr>
          </a:p>
          <a:p>
            <a:pPr lvl="8" marL="285120" indent="-229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do not consider false-positives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E56DC7AE-32FD-49E3-91D6-833080E8E74E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89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 Result: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90" name="Table 6"/>
          <p:cNvGraphicFramePr/>
          <p:nvPr/>
        </p:nvGraphicFramePr>
        <p:xfrm>
          <a:off x="4734720" y="2261160"/>
          <a:ext cx="3833640" cy="2408400"/>
        </p:xfrm>
        <a:graphic>
          <a:graphicData uri="http://schemas.openxmlformats.org/drawingml/2006/table">
            <a:tbl>
              <a:tblPr/>
              <a:tblGrid>
                <a:gridCol w="1189440"/>
                <a:gridCol w="846000"/>
                <a:gridCol w="839520"/>
                <a:gridCol w="959040"/>
              </a:tblGrid>
              <a:tr h="555120">
                <a:tc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Class 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25200">
                      <a:solidFill>
                        <a:srgbClr val="3a81ba"/>
                      </a:solidFill>
                    </a:lnB>
                    <a:noFill/>
                  </a:tcPr>
                </a:tc>
              </a:tr>
              <a:tr h="617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categorized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 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968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52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</a:tr>
              <a:tr h="61776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categorized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 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432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noFill/>
                  </a:tcPr>
                </a:tc>
              </a:tr>
              <a:tr h="61812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categorized 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as 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355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latin typeface="Arial"/>
                        </a:rPr>
                        <a:t>1267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3a81ba"/>
                      </a:solidFill>
                    </a:lnL>
                    <a:lnR w="12240">
                      <a:solidFill>
                        <a:srgbClr val="3a81ba"/>
                      </a:solidFill>
                    </a:lnR>
                    <a:lnT w="12240">
                      <a:solidFill>
                        <a:srgbClr val="3a81ba"/>
                      </a:solidFill>
                    </a:lnT>
                    <a:lnB w="12240">
                      <a:solidFill>
                        <a:srgbClr val="3a81ba"/>
                      </a:solidFill>
                    </a:lnB>
                    <a:solidFill>
                      <a:srgbClr val="3a81ba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Change in the annotation scheme: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New types of check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New sub-categories of checks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EC18DF80-29CC-4A88-AF79-9CCF3B90AC37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 Issues: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Change in the annotation scheme:</a:t>
            </a:r>
            <a:endParaRPr b="0" lang="en-US" sz="1400" spc="-1" strike="noStrike">
              <a:latin typeface="Arial"/>
            </a:endParaRPr>
          </a:p>
          <a:p>
            <a:pPr lvl="2" marL="744480" indent="-283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Finding new rules 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apply to the old annotation</a:t>
            </a:r>
            <a:endParaRPr b="0" lang="en-US" sz="1200" spc="-1" strike="noStrike">
              <a:latin typeface="Arial"/>
            </a:endParaRPr>
          </a:p>
          <a:p>
            <a:pPr lvl="2" marL="744480" indent="-28332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Manual re-annotation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New types of check</a:t>
            </a:r>
            <a:endParaRPr b="0" lang="en-US" sz="1400" spc="-1" strike="noStrike">
              <a:latin typeface="Arial"/>
            </a:endParaRPr>
          </a:p>
          <a:p>
            <a:pPr lvl="1"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Training (or hand-coding) a classifier on the 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New sub-categories of checks:</a:t>
            </a:r>
            <a:endParaRPr b="0" lang="en-US" sz="1400" spc="-1" strike="noStrike">
              <a:latin typeface="Arial"/>
            </a:endParaRPr>
          </a:p>
          <a:p>
            <a:pPr lvl="1"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Re-train the classifier / adding more rules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E9A81738-364A-4ACB-AEB8-2D453B72E3DF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Approaching the Issues: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Improving the classifier on 1-2 more months of data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Implementing code of API based predictor</a:t>
            </a:r>
            <a:endParaRPr b="0" lang="en-US" sz="14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SolarWinds API call </a:t>
            </a:r>
            <a:r>
              <a:rPr b="0" lang="en-US" sz="12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check label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Evaluation by 101-team</a:t>
            </a:r>
            <a:endParaRPr b="0" lang="en-US" sz="14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In-parallel to their own dashboard</a:t>
            </a:r>
            <a:endParaRPr b="0" lang="en-US" sz="12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Consider it as priority suggestions</a:t>
            </a:r>
            <a:endParaRPr b="0" lang="en-US" sz="12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Mark the write/wrong prediction (at least for class-H cases)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B16FE89D-E69A-4E07-AD27-AC6FF2F7A481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Next phase(s):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Determining the priority of a failed check based on :</a:t>
            </a:r>
            <a:endParaRPr b="0" lang="en-US" sz="14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Check type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Device name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Device type (server / workstation)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Failure detail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Failure trajectory</a:t>
            </a: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…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D7BD17EE-7471-4647-BA10-12DCC5572070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 task/objective: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Active learning scheme:</a:t>
            </a:r>
            <a:endParaRPr b="0" lang="en-US" sz="14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Improve the classifier by new annotations / errors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More data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more complicated models</a:t>
            </a:r>
            <a:endParaRPr b="0" lang="en-US" sz="14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Temporal analysis of failures </a:t>
            </a:r>
            <a:endParaRPr b="0" lang="en-US" sz="12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Deep learning frameworks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77C3135E-F5BD-4B32-8311-865CF0CD2C7C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Long-term Plan: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Connection between RedMine &amp; MongoDB:</a:t>
            </a:r>
            <a:endParaRPr b="0" lang="en-US" sz="14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More dedication in importing ticket details </a:t>
            </a:r>
            <a:endParaRPr b="0" lang="en-US" sz="1200" spc="-1" strike="noStrike">
              <a:latin typeface="Arial"/>
            </a:endParaRPr>
          </a:p>
          <a:p>
            <a:pPr lvl="1" marL="9684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e.g., device name, server/workstation and etc</a:t>
            </a:r>
            <a:endParaRPr b="0" lang="en-US" sz="1200" spc="-1" strike="noStrike">
              <a:latin typeface="Arial"/>
            </a:endParaRPr>
          </a:p>
          <a:p>
            <a:pPr marL="744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Relating each ticket to a possible check in SolarWinds </a:t>
            </a:r>
            <a:endParaRPr b="0" lang="en-US" sz="1400" spc="-1" strike="noStrike">
              <a:latin typeface="Arial"/>
            </a:endParaRPr>
          </a:p>
          <a:p>
            <a:pPr marL="9684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Designing unique checkid for each type of check </a:t>
            </a:r>
            <a:endParaRPr b="0" lang="en-US" sz="1200" spc="-1" strike="noStrike">
              <a:latin typeface="Arial"/>
            </a:endParaRPr>
          </a:p>
          <a:p>
            <a:pPr marL="9684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where possible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MongoDB (recording API calls)</a:t>
            </a:r>
            <a:endParaRPr b="0" lang="en-US" sz="1400" spc="-1" strike="noStrike">
              <a:latin typeface="Arial"/>
            </a:endParaRPr>
          </a:p>
          <a:p>
            <a:pPr marL="9684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unique checkid for each type of check</a:t>
            </a:r>
            <a:endParaRPr b="0" lang="en-US" sz="1200" spc="-1" strike="noStrike">
              <a:latin typeface="Arial"/>
            </a:endParaRPr>
          </a:p>
          <a:p>
            <a:pPr marL="9684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Smarter import intervals depending on the type of check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5C26886C-8CF3-4FEC-BB85-E6AF8CFEE91B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215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Improvements in the database systems: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85800" y="1583280"/>
            <a:ext cx="7771680" cy="11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7480" y="457200"/>
            <a:ext cx="8603280" cy="466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Determining the priority of a failed check based on 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API call → checks status → Priority of the fails → update dashboard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30.09.2019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81D73BBD-94D7-4405-A699-B2957E3AF0FE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Classification task/objective: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RedMineDB: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Issued tickets related to the past problems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Data is annotated!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No direct connection to SolarWinds (mostly)</a:t>
            </a:r>
            <a:endParaRPr b="0" lang="en-US" sz="1400" spc="-1" strike="noStrike">
              <a:latin typeface="Arial"/>
            </a:endParaRPr>
          </a:p>
          <a:p>
            <a:pPr marL="108432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Mostly created based on the customer calls</a:t>
            </a:r>
            <a:endParaRPr b="0" lang="en-US" sz="1200" spc="-1" strike="noStrike">
              <a:latin typeface="Arial"/>
            </a:endParaRPr>
          </a:p>
          <a:p>
            <a:pPr marL="108432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Difficult to related to a check in SWs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Not all the required detail is always imported </a:t>
            </a:r>
            <a:endParaRPr b="0" lang="en-US" sz="1200" spc="-1" strike="noStrike">
              <a:latin typeface="Arial"/>
            </a:endParaRPr>
          </a:p>
          <a:p>
            <a:pPr lvl="2" marL="108432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e.g., device name, device type,  Priority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D81515C3-BDEB-486B-B680-654A3EB47ECA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Data resources: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MongoDB: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Record of the past performed checks in SolarWinds (background)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Based on API Calls from SolarWinds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similar to the recall phase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30735FF5-4068-401D-913E-FC86AEE0E044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Data resources: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MongoDB: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Record of the past performed checks in SolarWinds (background)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Based on API Calls from SolarWinds </a:t>
            </a:r>
            <a:r>
              <a:rPr b="0" lang="en-US" sz="1400" spc="-1" strike="noStrike">
                <a:solidFill>
                  <a:srgbClr val="000000"/>
                </a:solidFill>
                <a:latin typeface="Wingdings"/>
                <a:ea typeface="Open Sans"/>
              </a:rPr>
              <a:t>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similar to the recall phase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Data is not annotated!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 </a:t>
            </a: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Large sample time (3 hours)</a:t>
            </a:r>
            <a:endParaRPr b="0" lang="en-US" sz="14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400" spc="-1" strike="noStrike">
                <a:solidFill>
                  <a:srgbClr val="ff0000"/>
                </a:solidFill>
                <a:latin typeface="Open Sans"/>
                <a:ea typeface="Open Sans"/>
              </a:rPr>
              <a:t>!! 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Many of the recorded rows are not necessary!</a:t>
            </a:r>
            <a:endParaRPr b="0" lang="en-US" sz="1200" spc="-1" strike="noStrike">
              <a:latin typeface="Arial"/>
            </a:endParaRPr>
          </a:p>
          <a:p>
            <a:pPr marL="114444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Passed checks / redundant repetitions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  <a:p>
            <a:pPr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1" lang="en-US" sz="1200" spc="-1" strike="noStrike">
                <a:solidFill>
                  <a:srgbClr val="ff0000"/>
                </a:solidFill>
                <a:latin typeface="Open Sans"/>
                <a:ea typeface="Open Sans"/>
              </a:rPr>
              <a:t>!!</a:t>
            </a: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Not all the details are clear to the experts</a:t>
            </a:r>
            <a:endParaRPr b="0" lang="en-US" sz="1200" spc="-1" strike="noStrike">
              <a:latin typeface="Arial"/>
            </a:endParaRPr>
          </a:p>
          <a:p>
            <a:pPr marL="114444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E.g. checkstatus (</a:t>
            </a:r>
            <a:r>
              <a:rPr b="0" i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add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0" i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testcleared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0" i="1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testokinactive</a:t>
            </a:r>
            <a:r>
              <a:rPr b="0" lang="en-US" sz="1100" spc="-1" strike="noStrike">
                <a:solidFill>
                  <a:srgbClr val="000000"/>
                </a:solidFill>
                <a:latin typeface="Open Sans"/>
                <a:ea typeface="Open Sans"/>
              </a:rPr>
              <a:t>, etc)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4CCD81F7-70BD-47A6-B9CA-526735179385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47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Data resources: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-38880" y="1097280"/>
            <a:ext cx="9091080" cy="3745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88800" y="1145880"/>
            <a:ext cx="8285400" cy="320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Labeling the failed checks in MongoDB:</a:t>
            </a:r>
            <a:endParaRPr b="0" lang="en-US" sz="1400" spc="-1" strike="noStrike">
              <a:latin typeface="Arial"/>
            </a:endParaRPr>
          </a:p>
          <a:p>
            <a:pPr marL="45720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Categories (labels): </a:t>
            </a:r>
            <a:endParaRPr b="0" lang="en-US" sz="14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High priority failure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Normal priority failure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False alarms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ff0000"/>
                </a:solidFill>
                <a:latin typeface="Open Sans"/>
                <a:ea typeface="Open Sans"/>
              </a:rPr>
              <a:t>Not enough info is provide</a:t>
            </a:r>
            <a:endParaRPr b="0" lang="en-US" sz="1200" spc="-1" strike="noStrike">
              <a:latin typeface="Arial"/>
            </a:endParaRPr>
          </a:p>
          <a:p>
            <a:pPr lvl="1" marL="798480" indent="-316800">
              <a:lnSpc>
                <a:spcPct val="150000"/>
              </a:lnSpc>
              <a:buClr>
                <a:srgbClr val="000000"/>
              </a:buClr>
              <a:buFont typeface="Open Sans"/>
              <a:buChar char="●"/>
            </a:pPr>
            <a:r>
              <a:rPr b="0" lang="en-US" sz="1200" spc="-1" strike="noStrike">
                <a:solidFill>
                  <a:srgbClr val="ff0000"/>
                </a:solidFill>
                <a:latin typeface="Open Sans"/>
                <a:ea typeface="Open Sans"/>
              </a:rPr>
              <a:t>Monitoring the failure progress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830240" y="4615560"/>
            <a:ext cx="548280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Master-Vorlage 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97520" y="4615560"/>
            <a:ext cx="911880" cy="33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01.05.2019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7745400" y="4670280"/>
            <a:ext cx="822960" cy="3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r">
              <a:lnSpc>
                <a:spcPct val="100000"/>
              </a:lnSpc>
            </a:pPr>
            <a:r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Seite </a:t>
            </a:r>
            <a:fld id="{4B8B6A47-BF02-479D-848B-40C3A9235B28}" type="slidenum">
              <a:rPr b="0" lang="en-US" sz="1000" spc="-1" strike="noStrike">
                <a:solidFill>
                  <a:srgbClr val="999999"/>
                </a:solidFill>
                <a:latin typeface="Open Sans"/>
                <a:ea typeface="Open Sans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97520" y="602640"/>
            <a:ext cx="8085240" cy="42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367e87"/>
                </a:solidFill>
                <a:latin typeface="Open Sans"/>
                <a:ea typeface="Open Sans"/>
              </a:rPr>
              <a:t>Annotation task: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Application>LibreOffice/6.2.5.2$Windows_X86_64 LibreOffice_project/1ec314fa52f458adc18c4f025c545a4e8b22c159</Application>
  <Words>752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2019-09-30T08:58:14Z</dcterms:modified>
  <cp:revision>148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