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2" r:id="rId2"/>
    <p:sldId id="257" r:id="rId3"/>
    <p:sldId id="260" r:id="rId4"/>
    <p:sldId id="263"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showGuides="1">
      <p:cViewPr>
        <p:scale>
          <a:sx n="75" d="100"/>
          <a:sy n="75" d="100"/>
        </p:scale>
        <p:origin x="432" y="45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135B29F-2CFF-4DF5-9B41-3B2DC4D329F9}" type="datetimeFigureOut">
              <a:rPr lang="en-US" smtClean="0"/>
              <a:t>11/9/2018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D6AE82-FFB8-4E92-923E-60CB5E2974DB}" type="slidenum">
              <a:rPr lang="en-US" smtClean="0"/>
              <a:t>‹#›</a:t>
            </a:fld>
            <a:endParaRPr lang="en-US"/>
          </a:p>
        </p:txBody>
      </p:sp>
    </p:spTree>
    <p:extLst>
      <p:ext uri="{BB962C8B-B14F-4D97-AF65-F5344CB8AC3E}">
        <p14:creationId xmlns:p14="http://schemas.microsoft.com/office/powerpoint/2010/main" val="36872133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135B29F-2CFF-4DF5-9B41-3B2DC4D329F9}" type="datetimeFigureOut">
              <a:rPr lang="en-US" smtClean="0"/>
              <a:t>11/9/2018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D6AE82-FFB8-4E92-923E-60CB5E2974DB}" type="slidenum">
              <a:rPr lang="en-US" smtClean="0"/>
              <a:t>‹#›</a:t>
            </a:fld>
            <a:endParaRPr lang="en-US"/>
          </a:p>
        </p:txBody>
      </p:sp>
    </p:spTree>
    <p:extLst>
      <p:ext uri="{BB962C8B-B14F-4D97-AF65-F5344CB8AC3E}">
        <p14:creationId xmlns:p14="http://schemas.microsoft.com/office/powerpoint/2010/main" val="16907995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135B29F-2CFF-4DF5-9B41-3B2DC4D329F9}" type="datetimeFigureOut">
              <a:rPr lang="en-US" smtClean="0"/>
              <a:t>11/9/2018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D6AE82-FFB8-4E92-923E-60CB5E2974DB}" type="slidenum">
              <a:rPr lang="en-US" smtClean="0"/>
              <a:t>‹#›</a:t>
            </a:fld>
            <a:endParaRPr lang="en-US"/>
          </a:p>
        </p:txBody>
      </p:sp>
    </p:spTree>
    <p:extLst>
      <p:ext uri="{BB962C8B-B14F-4D97-AF65-F5344CB8AC3E}">
        <p14:creationId xmlns:p14="http://schemas.microsoft.com/office/powerpoint/2010/main" val="17756447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135B29F-2CFF-4DF5-9B41-3B2DC4D329F9}" type="datetimeFigureOut">
              <a:rPr lang="en-US" smtClean="0"/>
              <a:t>11/9/2018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D6AE82-FFB8-4E92-923E-60CB5E2974DB}" type="slidenum">
              <a:rPr lang="en-US" smtClean="0"/>
              <a:t>‹#›</a:t>
            </a:fld>
            <a:endParaRPr lang="en-US"/>
          </a:p>
        </p:txBody>
      </p:sp>
    </p:spTree>
    <p:extLst>
      <p:ext uri="{BB962C8B-B14F-4D97-AF65-F5344CB8AC3E}">
        <p14:creationId xmlns:p14="http://schemas.microsoft.com/office/powerpoint/2010/main" val="35166970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135B29F-2CFF-4DF5-9B41-3B2DC4D329F9}" type="datetimeFigureOut">
              <a:rPr lang="en-US" smtClean="0"/>
              <a:t>11/9/2018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D6AE82-FFB8-4E92-923E-60CB5E2974DB}" type="slidenum">
              <a:rPr lang="en-US" smtClean="0"/>
              <a:t>‹#›</a:t>
            </a:fld>
            <a:endParaRPr lang="en-US"/>
          </a:p>
        </p:txBody>
      </p:sp>
    </p:spTree>
    <p:extLst>
      <p:ext uri="{BB962C8B-B14F-4D97-AF65-F5344CB8AC3E}">
        <p14:creationId xmlns:p14="http://schemas.microsoft.com/office/powerpoint/2010/main" val="778626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135B29F-2CFF-4DF5-9B41-3B2DC4D329F9}" type="datetimeFigureOut">
              <a:rPr lang="en-US" smtClean="0"/>
              <a:t>11/9/2018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6D6AE82-FFB8-4E92-923E-60CB5E2974DB}" type="slidenum">
              <a:rPr lang="en-US" smtClean="0"/>
              <a:t>‹#›</a:t>
            </a:fld>
            <a:endParaRPr lang="en-US"/>
          </a:p>
        </p:txBody>
      </p:sp>
    </p:spTree>
    <p:extLst>
      <p:ext uri="{BB962C8B-B14F-4D97-AF65-F5344CB8AC3E}">
        <p14:creationId xmlns:p14="http://schemas.microsoft.com/office/powerpoint/2010/main" val="14535306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135B29F-2CFF-4DF5-9B41-3B2DC4D329F9}" type="datetimeFigureOut">
              <a:rPr lang="en-US" smtClean="0"/>
              <a:t>11/9/2018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6D6AE82-FFB8-4E92-923E-60CB5E2974DB}" type="slidenum">
              <a:rPr lang="en-US" smtClean="0"/>
              <a:t>‹#›</a:t>
            </a:fld>
            <a:endParaRPr lang="en-US"/>
          </a:p>
        </p:txBody>
      </p:sp>
    </p:spTree>
    <p:extLst>
      <p:ext uri="{BB962C8B-B14F-4D97-AF65-F5344CB8AC3E}">
        <p14:creationId xmlns:p14="http://schemas.microsoft.com/office/powerpoint/2010/main" val="16118729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135B29F-2CFF-4DF5-9B41-3B2DC4D329F9}" type="datetimeFigureOut">
              <a:rPr lang="en-US" smtClean="0"/>
              <a:t>11/9/2018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6D6AE82-FFB8-4E92-923E-60CB5E2974DB}" type="slidenum">
              <a:rPr lang="en-US" smtClean="0"/>
              <a:t>‹#›</a:t>
            </a:fld>
            <a:endParaRPr lang="en-US"/>
          </a:p>
        </p:txBody>
      </p:sp>
    </p:spTree>
    <p:extLst>
      <p:ext uri="{BB962C8B-B14F-4D97-AF65-F5344CB8AC3E}">
        <p14:creationId xmlns:p14="http://schemas.microsoft.com/office/powerpoint/2010/main" val="34970339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135B29F-2CFF-4DF5-9B41-3B2DC4D329F9}" type="datetimeFigureOut">
              <a:rPr lang="en-US" smtClean="0"/>
              <a:t>11/9/2018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6D6AE82-FFB8-4E92-923E-60CB5E2974DB}" type="slidenum">
              <a:rPr lang="en-US" smtClean="0"/>
              <a:t>‹#›</a:t>
            </a:fld>
            <a:endParaRPr lang="en-US"/>
          </a:p>
        </p:txBody>
      </p:sp>
    </p:spTree>
    <p:extLst>
      <p:ext uri="{BB962C8B-B14F-4D97-AF65-F5344CB8AC3E}">
        <p14:creationId xmlns:p14="http://schemas.microsoft.com/office/powerpoint/2010/main" val="12165900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135B29F-2CFF-4DF5-9B41-3B2DC4D329F9}" type="datetimeFigureOut">
              <a:rPr lang="en-US" smtClean="0"/>
              <a:t>11/9/2018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6D6AE82-FFB8-4E92-923E-60CB5E2974DB}" type="slidenum">
              <a:rPr lang="en-US" smtClean="0"/>
              <a:t>‹#›</a:t>
            </a:fld>
            <a:endParaRPr lang="en-US"/>
          </a:p>
        </p:txBody>
      </p:sp>
    </p:spTree>
    <p:extLst>
      <p:ext uri="{BB962C8B-B14F-4D97-AF65-F5344CB8AC3E}">
        <p14:creationId xmlns:p14="http://schemas.microsoft.com/office/powerpoint/2010/main" val="21228053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135B29F-2CFF-4DF5-9B41-3B2DC4D329F9}" type="datetimeFigureOut">
              <a:rPr lang="en-US" smtClean="0"/>
              <a:t>11/9/2018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6D6AE82-FFB8-4E92-923E-60CB5E2974DB}" type="slidenum">
              <a:rPr lang="en-US" smtClean="0"/>
              <a:t>‹#›</a:t>
            </a:fld>
            <a:endParaRPr lang="en-US"/>
          </a:p>
        </p:txBody>
      </p:sp>
    </p:spTree>
    <p:extLst>
      <p:ext uri="{BB962C8B-B14F-4D97-AF65-F5344CB8AC3E}">
        <p14:creationId xmlns:p14="http://schemas.microsoft.com/office/powerpoint/2010/main" val="8414504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35B29F-2CFF-4DF5-9B41-3B2DC4D329F9}" type="datetimeFigureOut">
              <a:rPr lang="en-US" smtClean="0"/>
              <a:t>11/9/2018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6D6AE82-FFB8-4E92-923E-60CB5E2974DB}" type="slidenum">
              <a:rPr lang="en-US" smtClean="0"/>
              <a:t>‹#›</a:t>
            </a:fld>
            <a:endParaRPr lang="en-US"/>
          </a:p>
        </p:txBody>
      </p:sp>
    </p:spTree>
    <p:extLst>
      <p:ext uri="{BB962C8B-B14F-4D97-AF65-F5344CB8AC3E}">
        <p14:creationId xmlns:p14="http://schemas.microsoft.com/office/powerpoint/2010/main" val="19278130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77800" y="368300"/>
            <a:ext cx="6985000" cy="2308324"/>
          </a:xfrm>
          <a:prstGeom prst="rect">
            <a:avLst/>
          </a:prstGeom>
          <a:noFill/>
        </p:spPr>
        <p:txBody>
          <a:bodyPr wrap="square" rtlCol="0">
            <a:spAutoFit/>
          </a:bodyPr>
          <a:lstStyle/>
          <a:p>
            <a:r>
              <a:rPr lang="en-US" smtClean="0"/>
              <a:t>This presentation assumes you have the following files in your Matlab path.</a:t>
            </a:r>
          </a:p>
          <a:p>
            <a:endParaRPr lang="en-US" smtClean="0"/>
          </a:p>
          <a:p>
            <a:pPr marL="285750" indent="-285750">
              <a:buFont typeface="Arial" panose="020B0604020202020204" pitchFamily="34" charset="0"/>
              <a:buChar char="•"/>
            </a:pPr>
            <a:r>
              <a:rPr lang="en-US" smtClean="0"/>
              <a:t>consensus_search.m </a:t>
            </a:r>
          </a:p>
          <a:p>
            <a:pPr marL="285750" indent="-285750">
              <a:buFont typeface="Arial" panose="020B0604020202020204" pitchFamily="34" charset="0"/>
              <a:buChar char="•"/>
            </a:pPr>
            <a:r>
              <a:rPr lang="en-US" smtClean="0"/>
              <a:t>muinvn.m                    </a:t>
            </a:r>
          </a:p>
          <a:p>
            <a:pPr marL="285750" indent="-285750">
              <a:buFont typeface="Arial" panose="020B0604020202020204" pitchFamily="34" charset="0"/>
              <a:buChar char="•"/>
            </a:pPr>
            <a:r>
              <a:rPr lang="en-US" smtClean="0"/>
              <a:t>generate_example.m</a:t>
            </a:r>
          </a:p>
          <a:p>
            <a:pPr marL="285750" indent="-285750">
              <a:buFont typeface="Arial" panose="020B0604020202020204" pitchFamily="34" charset="0"/>
              <a:buChar char="•"/>
            </a:pPr>
            <a:r>
              <a:rPr lang="en-US" smtClean="0"/>
              <a:t>random_walk.txt</a:t>
            </a:r>
            <a:endParaRPr lang="en-US"/>
          </a:p>
          <a:p>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09911" y="2548941"/>
            <a:ext cx="5744377" cy="4182059"/>
          </a:xfrm>
          <a:prstGeom prst="rect">
            <a:avLst/>
          </a:prstGeom>
        </p:spPr>
      </p:pic>
    </p:spTree>
    <p:extLst>
      <p:ext uri="{BB962C8B-B14F-4D97-AF65-F5344CB8AC3E}">
        <p14:creationId xmlns:p14="http://schemas.microsoft.com/office/powerpoint/2010/main" val="183677206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itle 1"/>
              <p:cNvSpPr>
                <a:spLocks noGrp="1"/>
              </p:cNvSpPr>
              <p:nvPr>
                <p:ph type="title"/>
              </p:nvPr>
            </p:nvSpPr>
            <p:spPr>
              <a:xfrm>
                <a:off x="0" y="647700"/>
                <a:ext cx="12275765" cy="2646557"/>
              </a:xfrm>
            </p:spPr>
            <p:txBody>
              <a:bodyPr>
                <a:noAutofit/>
              </a:bodyPr>
              <a:lstStyle/>
              <a:p>
                <a:pPr marL="342900" indent="-342900">
                  <a:buFont typeface="Arial" panose="020B0604020202020204" pitchFamily="34" charset="0"/>
                  <a:buChar char="•"/>
                </a:pPr>
                <a:r>
                  <a:rPr lang="en-US" sz="1800" smtClean="0">
                    <a:latin typeface="+mn-lt"/>
                    <a:cs typeface="Times New Roman" panose="02020603050405020304" pitchFamily="18" charset="0"/>
                  </a:rPr>
                  <a:t>Consensus </a:t>
                </a:r>
                <a:r>
                  <a:rPr lang="en-US" sz="1800" smtClean="0">
                    <a:latin typeface="+mn-lt"/>
                    <a:cs typeface="Times New Roman" panose="02020603050405020304" pitchFamily="18" charset="0"/>
                  </a:rPr>
                  <a:t>Search.from_nan_cat is a function that searches through a sequence of time series for some subsequence which is as similar in shape as possible to its closest match in every time series in the sequence. </a:t>
                </a:r>
                <a:r>
                  <a:rPr lang="en-US" sz="1800">
                    <a:latin typeface="+mn-lt"/>
                    <a:cs typeface="Times New Roman" panose="02020603050405020304" pitchFamily="18" charset="0"/>
                  </a:rPr>
                  <a:t/>
                </a:r>
                <a:br>
                  <a:rPr lang="en-US" sz="1800">
                    <a:latin typeface="+mn-lt"/>
                    <a:cs typeface="Times New Roman" panose="02020603050405020304" pitchFamily="18" charset="0"/>
                  </a:rPr>
                </a:br>
                <a:r>
                  <a:rPr lang="en-US" sz="1800" smtClean="0">
                    <a:latin typeface="+mn-lt"/>
                    <a:cs typeface="Times New Roman" panose="02020603050405020304" pitchFamily="18" charset="0"/>
                  </a:rPr>
                  <a:t/>
                </a:r>
                <a:br>
                  <a:rPr lang="en-US" sz="1800" smtClean="0">
                    <a:latin typeface="+mn-lt"/>
                    <a:cs typeface="Times New Roman" panose="02020603050405020304" pitchFamily="18" charset="0"/>
                  </a:rPr>
                </a:br>
                <a:r>
                  <a:rPr lang="en-US" sz="1800" smtClean="0">
                    <a:latin typeface="+mn-lt"/>
                    <a:cs typeface="Times New Roman" panose="02020603050405020304" pitchFamily="18" charset="0"/>
                  </a:rPr>
                  <a:t>Formally, the function </a:t>
                </a:r>
                <a:r>
                  <a:rPr lang="en-US" sz="1800" smtClean="0">
                    <a:solidFill>
                      <a:srgbClr val="FF0000"/>
                    </a:solidFill>
                    <a:latin typeface="+mn-lt"/>
                    <a:cs typeface="Times New Roman" panose="02020603050405020304" pitchFamily="18" charset="0"/>
                  </a:rPr>
                  <a:t>consensus_search.from_nan_cat</a:t>
                </a:r>
                <a:r>
                  <a:rPr lang="en-US" sz="1800" smtClean="0">
                    <a:latin typeface="+mn-lt"/>
                    <a:cs typeface="Times New Roman" panose="02020603050405020304" pitchFamily="18" charset="0"/>
                  </a:rPr>
                  <a:t> takes </a:t>
                </a:r>
                <a:r>
                  <a:rPr lang="en-US" sz="1800" smtClean="0">
                    <a:latin typeface="+mn-lt"/>
                    <a:cs typeface="Times New Roman" panose="02020603050405020304" pitchFamily="18" charset="0"/>
                  </a:rPr>
                  <a:t/>
                </a:r>
                <a:br>
                  <a:rPr lang="en-US" sz="1800" smtClean="0">
                    <a:latin typeface="+mn-lt"/>
                    <a:cs typeface="Times New Roman" panose="02020603050405020304" pitchFamily="18" charset="0"/>
                  </a:rPr>
                </a:br>
                <a:r>
                  <a:rPr lang="en-US" sz="1800" smtClean="0">
                    <a:latin typeface="+mn-lt"/>
                    <a:cs typeface="Times New Roman" panose="02020603050405020304" pitchFamily="18" charset="0"/>
                  </a:rPr>
                  <a:t/>
                </a:r>
                <a:br>
                  <a:rPr lang="en-US" sz="1800" smtClean="0">
                    <a:latin typeface="+mn-lt"/>
                    <a:cs typeface="Times New Roman" panose="02020603050405020304" pitchFamily="18" charset="0"/>
                  </a:rPr>
                </a:br>
                <a:r>
                  <a:rPr lang="en-US" sz="1800" smtClean="0">
                    <a:latin typeface="+mn-lt"/>
                    <a:cs typeface="Times New Roman" panose="02020603050405020304" pitchFamily="18" charset="0"/>
                  </a:rPr>
                  <a:t>a sequence of </a:t>
                </a:r>
                <a:r>
                  <a:rPr lang="en-US" sz="1800" smtClean="0">
                    <a:latin typeface="+mn-lt"/>
                    <a:cs typeface="Times New Roman" panose="02020603050405020304" pitchFamily="18" charset="0"/>
                  </a:rPr>
                  <a:t>at least 2 time </a:t>
                </a:r>
                <a:r>
                  <a:rPr lang="en-US" sz="1800" smtClean="0">
                    <a:latin typeface="+mn-lt"/>
                    <a:cs typeface="Times New Roman" panose="02020603050405020304" pitchFamily="18" charset="0"/>
                  </a:rPr>
                  <a:t>series, each separated by a single NaN,</a:t>
                </a:r>
                <a:br>
                  <a:rPr lang="en-US" sz="1800" smtClean="0">
                    <a:latin typeface="+mn-lt"/>
                    <a:cs typeface="Times New Roman" panose="02020603050405020304" pitchFamily="18" charset="0"/>
                  </a:rPr>
                </a:br>
                <a:r>
                  <a:rPr lang="en-US" sz="1800" smtClean="0">
                    <a:latin typeface="+mn-lt"/>
                    <a:cs typeface="Times New Roman" panose="02020603050405020304" pitchFamily="18" charset="0"/>
                  </a:rPr>
                  <a:t>a subsequence </a:t>
                </a:r>
                <a:r>
                  <a:rPr lang="en-US" sz="1800" smtClean="0">
                    <a:latin typeface="+mn-lt"/>
                    <a:cs typeface="Times New Roman" panose="02020603050405020304" pitchFamily="18" charset="0"/>
                  </a:rPr>
                  <a:t>length shorter than the shortest time series,</a:t>
                </a:r>
                <a:r>
                  <a:rPr lang="en-US" sz="1800" smtClean="0">
                    <a:latin typeface="+mn-lt"/>
                    <a:cs typeface="Times New Roman" panose="02020603050405020304" pitchFamily="18" charset="0"/>
                  </a:rPr>
                  <a:t/>
                </a:r>
                <a:br>
                  <a:rPr lang="en-US" sz="1800" smtClean="0">
                    <a:latin typeface="+mn-lt"/>
                    <a:cs typeface="Times New Roman" panose="02020603050405020304" pitchFamily="18" charset="0"/>
                  </a:rPr>
                </a:br>
                <a:r>
                  <a:rPr lang="en-US" sz="1800" smtClean="0">
                    <a:latin typeface="+mn-lt"/>
                    <a:cs typeface="Times New Roman" panose="02020603050405020304" pitchFamily="18" charset="0"/>
                  </a:rPr>
                  <a:t>a Boolean value plot_solution which generates the plot on the right if set to true. The default value is false.</a:t>
                </a:r>
                <a:br>
                  <a:rPr lang="en-US" sz="1800" smtClean="0">
                    <a:latin typeface="+mn-lt"/>
                    <a:cs typeface="Times New Roman" panose="02020603050405020304" pitchFamily="18" charset="0"/>
                  </a:rPr>
                </a:br>
                <a:r>
                  <a:rPr lang="en-US" sz="1800">
                    <a:latin typeface="+mn-lt"/>
                    <a:cs typeface="Times New Roman" panose="02020603050405020304" pitchFamily="18" charset="0"/>
                  </a:rPr>
                  <a:t/>
                </a:r>
                <a:br>
                  <a:rPr lang="en-US" sz="1800">
                    <a:latin typeface="+mn-lt"/>
                    <a:cs typeface="Times New Roman" panose="02020603050405020304" pitchFamily="18" charset="0"/>
                  </a:rPr>
                </a:br>
                <a:r>
                  <a:rPr lang="en-US" sz="1800" smtClean="0">
                    <a:latin typeface="+mn-lt"/>
                    <a:cs typeface="Times New Roman" panose="02020603050405020304" pitchFamily="18" charset="0"/>
                  </a:rPr>
                  <a:t>The </a:t>
                </a:r>
                <a:r>
                  <a:rPr lang="en-US" sz="1800" smtClean="0">
                    <a:latin typeface="+mn-lt"/>
                    <a:cs typeface="Times New Roman" panose="02020603050405020304" pitchFamily="18" charset="0"/>
                  </a:rPr>
                  <a:t>data format for the input sequence </a:t>
                </a:r>
                <a:r>
                  <a:rPr lang="en-US" sz="1800" smtClean="0">
                    <a:latin typeface="+mn-lt"/>
                    <a:cs typeface="Times New Roman" panose="02020603050405020304" pitchFamily="18" charset="0"/>
                  </a:rPr>
                  <a:t>of time </a:t>
                </a:r>
                <a:r>
                  <a:rPr lang="en-US" sz="1800" smtClean="0">
                    <a:latin typeface="+mn-lt"/>
                    <a:cs typeface="Times New Roman" panose="02020603050405020304" pitchFamily="18" charset="0"/>
                  </a:rPr>
                  <a:t>series is a </a:t>
                </a:r>
                <a:r>
                  <a:rPr lang="en-US" sz="1800" smtClean="0">
                    <a:latin typeface="+mn-lt"/>
                    <a:cs typeface="Times New Roman" panose="02020603050405020304" pitchFamily="18" charset="0"/>
                  </a:rPr>
                  <a:t>single column of the form [</a:t>
                </a:r>
                <a14:m>
                  <m:oMath xmlns:m="http://schemas.openxmlformats.org/officeDocument/2006/math">
                    <m:sSup>
                      <m:sSupPr>
                        <m:ctrlPr>
                          <a:rPr lang="en-US" sz="1800" b="0" i="1" smtClean="0">
                            <a:latin typeface="+mn-lt"/>
                            <a:cs typeface="Times New Roman" panose="02020603050405020304" pitchFamily="18" charset="0"/>
                          </a:rPr>
                        </m:ctrlPr>
                      </m:sSupPr>
                      <m:e>
                        <m:r>
                          <a:rPr lang="en-US" sz="1800" b="0" i="1" smtClean="0">
                            <a:latin typeface="+mn-lt"/>
                            <a:cs typeface="Times New Roman" panose="02020603050405020304" pitchFamily="18" charset="0"/>
                          </a:rPr>
                          <m:t>𝑇</m:t>
                        </m:r>
                      </m:e>
                      <m:sup>
                        <m:r>
                          <a:rPr lang="en-US" sz="1800" b="0" i="1" smtClean="0">
                            <a:latin typeface="+mn-lt"/>
                            <a:cs typeface="Times New Roman" panose="02020603050405020304" pitchFamily="18" charset="0"/>
                          </a:rPr>
                          <m:t>1</m:t>
                        </m:r>
                      </m:sup>
                    </m:sSup>
                    <m:r>
                      <a:rPr lang="en-US" sz="1800" b="0" i="1" smtClean="0">
                        <a:latin typeface="+mn-lt"/>
                        <a:cs typeface="Times New Roman" panose="02020603050405020304" pitchFamily="18" charset="0"/>
                      </a:rPr>
                      <m:t>;</m:t>
                    </m:r>
                    <m:r>
                      <a:rPr lang="en-US" sz="1800" b="0" i="1" smtClean="0">
                        <a:latin typeface="+mn-lt"/>
                        <a:cs typeface="Times New Roman" panose="02020603050405020304" pitchFamily="18" charset="0"/>
                      </a:rPr>
                      <m:t>𝑁𝑎𝑁</m:t>
                    </m:r>
                    <m:r>
                      <a:rPr lang="en-US" sz="1800" b="0" i="1" smtClean="0">
                        <a:latin typeface="+mn-lt"/>
                        <a:cs typeface="Times New Roman" panose="02020603050405020304" pitchFamily="18" charset="0"/>
                      </a:rPr>
                      <m:t>;…</m:t>
                    </m:r>
                    <m:sSup>
                      <m:sSupPr>
                        <m:ctrlPr>
                          <a:rPr lang="en-US" sz="1800" b="0" i="1" smtClean="0">
                            <a:latin typeface="+mn-lt"/>
                            <a:cs typeface="Times New Roman" panose="02020603050405020304" pitchFamily="18" charset="0"/>
                          </a:rPr>
                        </m:ctrlPr>
                      </m:sSupPr>
                      <m:e>
                        <m:r>
                          <a:rPr lang="en-US" sz="1800" b="0" i="1" smtClean="0">
                            <a:latin typeface="+mn-lt"/>
                            <a:cs typeface="Times New Roman" panose="02020603050405020304" pitchFamily="18" charset="0"/>
                          </a:rPr>
                          <m:t>𝑇</m:t>
                        </m:r>
                      </m:e>
                      <m:sup>
                        <m:r>
                          <a:rPr lang="en-US" sz="1800" b="0" i="1" smtClean="0">
                            <a:latin typeface="+mn-lt"/>
                            <a:cs typeface="Times New Roman" panose="02020603050405020304" pitchFamily="18" charset="0"/>
                          </a:rPr>
                          <m:t>𝑘</m:t>
                        </m:r>
                        <m:r>
                          <a:rPr lang="en-US" sz="1800" b="0" i="1" smtClean="0">
                            <a:latin typeface="+mn-lt"/>
                            <a:cs typeface="Times New Roman" panose="02020603050405020304" pitchFamily="18" charset="0"/>
                          </a:rPr>
                          <m:t>−1</m:t>
                        </m:r>
                      </m:sup>
                    </m:sSup>
                    <m:r>
                      <a:rPr lang="en-US" sz="1800" b="0" i="1" smtClean="0">
                        <a:latin typeface="+mn-lt"/>
                        <a:cs typeface="Times New Roman" panose="02020603050405020304" pitchFamily="18" charset="0"/>
                      </a:rPr>
                      <m:t>;</m:t>
                    </m:r>
                    <m:r>
                      <a:rPr lang="en-US" sz="1800" b="0" i="1" smtClean="0">
                        <a:latin typeface="+mn-lt"/>
                        <a:cs typeface="Times New Roman" panose="02020603050405020304" pitchFamily="18" charset="0"/>
                      </a:rPr>
                      <m:t>𝑁𝑎𝑁</m:t>
                    </m:r>
                    <m:r>
                      <a:rPr lang="en-US" sz="1800" b="0" i="1" smtClean="0">
                        <a:latin typeface="+mn-lt"/>
                        <a:cs typeface="Times New Roman" panose="02020603050405020304" pitchFamily="18" charset="0"/>
                      </a:rPr>
                      <m:t>;</m:t>
                    </m:r>
                    <m:sSup>
                      <m:sSupPr>
                        <m:ctrlPr>
                          <a:rPr lang="en-US" sz="1800" b="0" i="1" smtClean="0">
                            <a:latin typeface="+mn-lt"/>
                            <a:cs typeface="Times New Roman" panose="02020603050405020304" pitchFamily="18" charset="0"/>
                          </a:rPr>
                        </m:ctrlPr>
                      </m:sSupPr>
                      <m:e>
                        <m:r>
                          <a:rPr lang="en-US" sz="1800" b="0" i="1" smtClean="0">
                            <a:latin typeface="+mn-lt"/>
                            <a:cs typeface="Times New Roman" panose="02020603050405020304" pitchFamily="18" charset="0"/>
                          </a:rPr>
                          <m:t>𝑇</m:t>
                        </m:r>
                      </m:e>
                      <m:sup>
                        <m:r>
                          <a:rPr lang="en-US" sz="1800" b="0" i="1" smtClean="0">
                            <a:latin typeface="+mn-lt"/>
                            <a:cs typeface="Times New Roman" panose="02020603050405020304" pitchFamily="18" charset="0"/>
                          </a:rPr>
                          <m:t>𝑘</m:t>
                        </m:r>
                      </m:sup>
                    </m:sSup>
                    <m:r>
                      <a:rPr lang="en-US" sz="1800" b="0" i="1" smtClean="0">
                        <a:latin typeface="+mn-lt"/>
                        <a:cs typeface="Times New Roman" panose="02020603050405020304" pitchFamily="18" charset="0"/>
                      </a:rPr>
                      <m:t>]</m:t>
                    </m:r>
                  </m:oMath>
                </a14:m>
                <a:r>
                  <a:rPr lang="en-US" sz="1800" smtClean="0">
                    <a:latin typeface="+mn-lt"/>
                    <a:cs typeface="Times New Roman" panose="02020603050405020304" pitchFamily="18" charset="0"/>
                  </a:rPr>
                  <a:t> </a:t>
                </a:r>
                <a:br>
                  <a:rPr lang="en-US" sz="1800" smtClean="0">
                    <a:latin typeface="+mn-lt"/>
                    <a:cs typeface="Times New Roman" panose="02020603050405020304" pitchFamily="18" charset="0"/>
                  </a:rPr>
                </a:br>
                <a:r>
                  <a:rPr lang="en-US" sz="1800" smtClean="0">
                    <a:latin typeface="+mn-lt"/>
                    <a:cs typeface="Times New Roman" panose="02020603050405020304" pitchFamily="18" charset="0"/>
                  </a:rPr>
                  <a:t>where </a:t>
                </a:r>
                <a14:m>
                  <m:oMath xmlns:m="http://schemas.openxmlformats.org/officeDocument/2006/math">
                    <m:sSup>
                      <m:sSupPr>
                        <m:ctrlPr>
                          <a:rPr lang="en-US" sz="1800" b="0" i="1" smtClean="0">
                            <a:latin typeface="+mn-lt"/>
                            <a:cs typeface="Times New Roman" panose="02020603050405020304" pitchFamily="18" charset="0"/>
                          </a:rPr>
                        </m:ctrlPr>
                      </m:sSupPr>
                      <m:e>
                        <m:r>
                          <a:rPr lang="en-US" sz="1800" b="0" i="1" smtClean="0">
                            <a:latin typeface="+mn-lt"/>
                            <a:cs typeface="Times New Roman" panose="02020603050405020304" pitchFamily="18" charset="0"/>
                          </a:rPr>
                          <m:t>𝑇</m:t>
                        </m:r>
                      </m:e>
                      <m:sup>
                        <m:r>
                          <a:rPr lang="en-US" sz="1800" b="0" i="1" smtClean="0">
                            <a:latin typeface="+mn-lt"/>
                            <a:cs typeface="Times New Roman" panose="02020603050405020304" pitchFamily="18" charset="0"/>
                          </a:rPr>
                          <m:t>𝑖</m:t>
                        </m:r>
                      </m:sup>
                    </m:sSup>
                  </m:oMath>
                </a14:m>
                <a:r>
                  <a:rPr lang="en-US" sz="1800" smtClean="0">
                    <a:latin typeface="+mn-lt"/>
                    <a:cs typeface="Times New Roman" panose="02020603050405020304" pitchFamily="18" charset="0"/>
                  </a:rPr>
                  <a:t> is the ith time </a:t>
                </a:r>
                <a:r>
                  <a:rPr lang="en-US" sz="1800" smtClean="0">
                    <a:latin typeface="+mn-lt"/>
                    <a:cs typeface="Times New Roman" panose="02020603050405020304" pitchFamily="18" charset="0"/>
                  </a:rPr>
                  <a:t>series in the sequence. </a:t>
                </a:r>
                <a:r>
                  <a:rPr lang="en-US" sz="1800" smtClean="0">
                    <a:latin typeface="+mn-lt"/>
                    <a:cs typeface="Times New Roman" panose="02020603050405020304" pitchFamily="18" charset="0"/>
                  </a:rPr>
                  <a:t/>
                </a:r>
                <a:br>
                  <a:rPr lang="en-US" sz="1800" smtClean="0">
                    <a:latin typeface="+mn-lt"/>
                    <a:cs typeface="Times New Roman" panose="02020603050405020304" pitchFamily="18" charset="0"/>
                  </a:rPr>
                </a:br>
                <a:r>
                  <a:rPr lang="en-US" sz="1800">
                    <a:latin typeface="+mn-lt"/>
                    <a:cs typeface="Times New Roman" panose="02020603050405020304" pitchFamily="18" charset="0"/>
                  </a:rPr>
                  <a:t/>
                </a:r>
                <a:br>
                  <a:rPr lang="en-US" sz="1800">
                    <a:latin typeface="+mn-lt"/>
                    <a:cs typeface="Times New Roman" panose="02020603050405020304" pitchFamily="18" charset="0"/>
                  </a:rPr>
                </a:br>
                <a:r>
                  <a:rPr lang="en-US" sz="1800" smtClean="0">
                    <a:latin typeface="+mn-lt"/>
                  </a:rPr>
                  <a:t/>
                </a:r>
                <a:br>
                  <a:rPr lang="en-US" sz="1800" smtClean="0">
                    <a:latin typeface="+mn-lt"/>
                  </a:rPr>
                </a:br>
                <a:endParaRPr lang="en-US" sz="1800">
                  <a:latin typeface="+mn-lt"/>
                  <a:cs typeface="Times New Roman" panose="02020603050405020304" pitchFamily="18" charset="0"/>
                </a:endParaRPr>
              </a:p>
            </p:txBody>
          </p:sp>
        </mc:Choice>
        <mc:Fallback>
          <p:sp>
            <p:nvSpPr>
              <p:cNvPr id="2" name="Title 1"/>
              <p:cNvSpPr>
                <a:spLocks noGrp="1" noRot="1" noChangeAspect="1" noMove="1" noResize="1" noEditPoints="1" noAdjustHandles="1" noChangeArrowheads="1" noChangeShapeType="1" noTextEdit="1"/>
              </p:cNvSpPr>
              <p:nvPr>
                <p:ph type="title"/>
              </p:nvPr>
            </p:nvSpPr>
            <p:spPr>
              <a:xfrm>
                <a:off x="0" y="647700"/>
                <a:ext cx="12275765" cy="2646557"/>
              </a:xfrm>
              <a:blipFill rotWithShape="0">
                <a:blip r:embed="rId2"/>
                <a:stretch>
                  <a:fillRect l="-298" t="-20046" r="-50"/>
                </a:stretch>
              </a:blipFill>
            </p:spPr>
            <p:txBody>
              <a:bodyPr/>
              <a:lstStyle/>
              <a:p>
                <a:r>
                  <a:rPr lang="en-US">
                    <a:noFill/>
                  </a:rPr>
                  <a:t> </a:t>
                </a:r>
              </a:p>
            </p:txBody>
          </p:sp>
        </mc:Fallback>
      </mc:AlternateContent>
      <p:pic>
        <p:nvPicPr>
          <p:cNvPr id="5" name="Picture 4"/>
          <p:cNvPicPr>
            <a:picLocks noChangeAspect="1"/>
          </p:cNvPicPr>
          <p:nvPr/>
        </p:nvPicPr>
        <p:blipFill>
          <a:blip r:embed="rId3"/>
          <a:stretch>
            <a:fillRect/>
          </a:stretch>
        </p:blipFill>
        <p:spPr>
          <a:xfrm>
            <a:off x="0" y="3294257"/>
            <a:ext cx="4666301" cy="3494561"/>
          </a:xfrm>
          <a:prstGeom prst="rect">
            <a:avLst/>
          </a:prstGeom>
        </p:spPr>
      </p:pic>
      <p:pic>
        <p:nvPicPr>
          <p:cNvPr id="6" name="Picture 5"/>
          <p:cNvPicPr>
            <a:picLocks noChangeAspect="1"/>
          </p:cNvPicPr>
          <p:nvPr/>
        </p:nvPicPr>
        <p:blipFill>
          <a:blip r:embed="rId4"/>
          <a:stretch>
            <a:fillRect/>
          </a:stretch>
        </p:blipFill>
        <p:spPr>
          <a:xfrm>
            <a:off x="4666302" y="3294257"/>
            <a:ext cx="4758680" cy="3563743"/>
          </a:xfrm>
          <a:prstGeom prst="rect">
            <a:avLst/>
          </a:prstGeom>
        </p:spPr>
      </p:pic>
    </p:spTree>
    <p:extLst>
      <p:ext uri="{BB962C8B-B14F-4D97-AF65-F5344CB8AC3E}">
        <p14:creationId xmlns:p14="http://schemas.microsoft.com/office/powerpoint/2010/main" val="285409937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90501"/>
            <a:ext cx="12062564" cy="6858000"/>
          </a:xfrm>
        </p:spPr>
        <p:txBody>
          <a:bodyPr>
            <a:noAutofit/>
          </a:bodyPr>
          <a:lstStyle/>
          <a:p>
            <a:r>
              <a:rPr lang="en-US" sz="2000" b="1" smtClean="0">
                <a:latin typeface="+mn-lt"/>
              </a:rPr>
              <a:t/>
            </a:r>
            <a:br>
              <a:rPr lang="en-US" sz="2000" b="1" smtClean="0">
                <a:latin typeface="+mn-lt"/>
              </a:rPr>
            </a:br>
            <a:r>
              <a:rPr lang="en-US" sz="2000" smtClean="0">
                <a:latin typeface="+mn-lt"/>
              </a:rPr>
              <a:t>The following line </a:t>
            </a:r>
            <a:br>
              <a:rPr lang="en-US" sz="2000" smtClean="0">
                <a:latin typeface="+mn-lt"/>
              </a:rPr>
            </a:br>
            <a:r>
              <a:rPr lang="en-US" sz="2000" b="1" smtClean="0">
                <a:latin typeface="+mn-lt"/>
              </a:rPr>
              <a:t/>
            </a:r>
            <a:br>
              <a:rPr lang="en-US" sz="2000" b="1" smtClean="0">
                <a:latin typeface="+mn-lt"/>
              </a:rPr>
            </a:br>
            <a:r>
              <a:rPr lang="en-US" sz="2000" b="1" smtClean="0">
                <a:latin typeface="+mn-lt"/>
              </a:rPr>
              <a:t>[sol,obj</a:t>
            </a:r>
            <a:r>
              <a:rPr lang="en-US" sz="2000" b="1" smtClean="0">
                <a:latin typeface="+mn-lt"/>
              </a:rPr>
              <a:t>] = consensus_search.from_nan_cat(T,subsequence_len,true);</a:t>
            </a:r>
            <a:r>
              <a:rPr lang="en-US" sz="2000" smtClean="0">
                <a:latin typeface="+mn-lt"/>
              </a:rPr>
              <a:t/>
            </a:r>
            <a:br>
              <a:rPr lang="en-US" sz="2000" smtClean="0">
                <a:latin typeface="+mn-lt"/>
              </a:rPr>
            </a:br>
            <a:r>
              <a:rPr lang="en-US" sz="2000" smtClean="0">
                <a:latin typeface="+mn-lt"/>
              </a:rPr>
              <a:t/>
            </a:r>
            <a:br>
              <a:rPr lang="en-US" sz="2000" smtClean="0">
                <a:latin typeface="+mn-lt"/>
              </a:rPr>
            </a:br>
            <a:r>
              <a:rPr lang="en-US" sz="2000" smtClean="0">
                <a:latin typeface="+mn-lt"/>
              </a:rPr>
              <a:t>returns a solution struct and a consensus_search object. </a:t>
            </a:r>
            <a:br>
              <a:rPr lang="en-US" sz="2000" smtClean="0">
                <a:latin typeface="+mn-lt"/>
              </a:rPr>
            </a:br>
            <a:r>
              <a:rPr lang="en-US" sz="2000" smtClean="0">
                <a:latin typeface="+mn-lt"/>
              </a:rPr>
              <a:t>The solution struct </a:t>
            </a:r>
            <a:r>
              <a:rPr lang="en-US" sz="2000" b="1" smtClean="0">
                <a:latin typeface="+mn-lt"/>
              </a:rPr>
              <a:t>sol</a:t>
            </a:r>
            <a:r>
              <a:rPr lang="en-US" sz="2000" smtClean="0">
                <a:latin typeface="+mn-lt"/>
              </a:rPr>
              <a:t> contains the fields nearest_neighbor_dists, nearest_neighbor_indices, and radius. </a:t>
            </a:r>
            <a:r>
              <a:rPr lang="en-US" sz="2000" smtClean="0">
                <a:latin typeface="+mn-lt"/>
              </a:rPr>
              <a:t/>
            </a:r>
            <a:br>
              <a:rPr lang="en-US" sz="2000" smtClean="0">
                <a:latin typeface="+mn-lt"/>
              </a:rPr>
            </a:br>
            <a:r>
              <a:rPr lang="en-US" sz="2000">
                <a:latin typeface="+mn-lt"/>
              </a:rPr>
              <a:t/>
            </a:r>
            <a:br>
              <a:rPr lang="en-US" sz="2000">
                <a:latin typeface="+mn-lt"/>
              </a:rPr>
            </a:br>
            <a:r>
              <a:rPr lang="en-US" sz="2000" smtClean="0">
                <a:latin typeface="+mn-lt"/>
              </a:rPr>
              <a:t>If </a:t>
            </a:r>
            <a:r>
              <a:rPr lang="en-US" sz="2000" smtClean="0">
                <a:latin typeface="+mn-lt"/>
              </a:rPr>
              <a:t>our consensus motif was discovered from the jth subsequence in the ith time series, then </a:t>
            </a:r>
            <a:r>
              <a:rPr lang="en-US" sz="2000" b="1" smtClean="0">
                <a:latin typeface="+mn-lt"/>
              </a:rPr>
              <a:t>sol.nearest_neighbor_dists(i)</a:t>
            </a:r>
            <a:r>
              <a:rPr lang="en-US" sz="2000" smtClean="0">
                <a:latin typeface="+mn-lt"/>
              </a:rPr>
              <a:t> will equal 0 and </a:t>
            </a:r>
            <a:r>
              <a:rPr lang="en-US" sz="2000" b="1" smtClean="0">
                <a:latin typeface="+mn-lt"/>
              </a:rPr>
              <a:t>sol.nearest_neighbor_indices(i)</a:t>
            </a:r>
            <a:r>
              <a:rPr lang="en-US" sz="2000" smtClean="0">
                <a:latin typeface="+mn-lt"/>
              </a:rPr>
              <a:t> will equal </a:t>
            </a:r>
            <a:r>
              <a:rPr lang="en-US" sz="2000" b="1" smtClean="0">
                <a:latin typeface="+mn-lt"/>
              </a:rPr>
              <a:t>j</a:t>
            </a:r>
            <a:r>
              <a:rPr lang="en-US" sz="2000" smtClean="0">
                <a:latin typeface="+mn-lt"/>
              </a:rPr>
              <a:t>. </a:t>
            </a:r>
            <a:br>
              <a:rPr lang="en-US" sz="2000" smtClean="0">
                <a:latin typeface="+mn-lt"/>
              </a:rPr>
            </a:br>
            <a:r>
              <a:rPr lang="en-US" sz="2000">
                <a:latin typeface="+mn-lt"/>
              </a:rPr>
              <a:t/>
            </a:r>
            <a:br>
              <a:rPr lang="en-US" sz="2000">
                <a:latin typeface="+mn-lt"/>
              </a:rPr>
            </a:br>
            <a:r>
              <a:rPr lang="en-US" sz="2000" smtClean="0">
                <a:latin typeface="+mn-lt"/>
              </a:rPr>
              <a:t>obj </a:t>
            </a:r>
            <a:r>
              <a:rPr lang="en-US" sz="2000" smtClean="0">
                <a:latin typeface="+mn-lt"/>
              </a:rPr>
              <a:t>contains the </a:t>
            </a:r>
            <a:r>
              <a:rPr lang="en-US" sz="2000" smtClean="0">
                <a:latin typeface="+mn-lt"/>
              </a:rPr>
              <a:t>mean, standard deviation, and </a:t>
            </a:r>
            <a:r>
              <a:rPr lang="en-US" sz="2000" smtClean="0">
                <a:latin typeface="+mn-lt"/>
              </a:rPr>
              <a:t>other </a:t>
            </a:r>
            <a:r>
              <a:rPr lang="en-US" sz="2000" smtClean="0">
                <a:latin typeface="+mn-lt"/>
              </a:rPr>
              <a:t>summary statistics used in the search. It also holds a cell array form of the original time series. It also contains a few extra utilities to help visualize the results.</a:t>
            </a:r>
            <a:r>
              <a:rPr lang="en-US" sz="2000">
                <a:latin typeface="+mn-lt"/>
              </a:rPr>
              <a:t/>
            </a:r>
            <a:br>
              <a:rPr lang="en-US" sz="2000">
                <a:latin typeface="+mn-lt"/>
              </a:rPr>
            </a:br>
            <a:r>
              <a:rPr lang="en-US" sz="2000">
                <a:latin typeface="+mn-lt"/>
                <a:cs typeface="Times New Roman" panose="02020603050405020304" pitchFamily="18" charset="0"/>
              </a:rPr>
              <a:t/>
            </a:r>
            <a:br>
              <a:rPr lang="en-US" sz="2000">
                <a:latin typeface="+mn-lt"/>
                <a:cs typeface="Times New Roman" panose="02020603050405020304" pitchFamily="18" charset="0"/>
              </a:rPr>
            </a:br>
            <a:r>
              <a:rPr lang="en-US" sz="2000" smtClean="0">
                <a:latin typeface="+mn-lt"/>
                <a:cs typeface="Times New Roman" panose="02020603050405020304" pitchFamily="18" charset="0"/>
              </a:rPr>
              <a:t>You can visualize subsequence results using the following functions</a:t>
            </a:r>
            <a:br>
              <a:rPr lang="en-US" sz="2000" smtClean="0">
                <a:latin typeface="+mn-lt"/>
                <a:cs typeface="Times New Roman" panose="02020603050405020304" pitchFamily="18" charset="0"/>
              </a:rPr>
            </a:br>
            <a:r>
              <a:rPr lang="en-US" sz="2000">
                <a:latin typeface="+mn-lt"/>
                <a:cs typeface="Times New Roman" panose="02020603050405020304" pitchFamily="18" charset="0"/>
              </a:rPr>
              <a:t/>
            </a:r>
            <a:br>
              <a:rPr lang="en-US" sz="2000">
                <a:latin typeface="+mn-lt"/>
                <a:cs typeface="Times New Roman" panose="02020603050405020304" pitchFamily="18" charset="0"/>
              </a:rPr>
            </a:br>
            <a:r>
              <a:rPr lang="en-US" sz="2000" b="1" smtClean="0">
                <a:latin typeface="+mn-lt"/>
                <a:cs typeface="Times New Roman" panose="02020603050405020304" pitchFamily="18" charset="0"/>
              </a:rPr>
              <a:t>obj.plot_ts(time_series_index, axis);</a:t>
            </a:r>
            <a:br>
              <a:rPr lang="en-US" sz="2000" b="1" smtClean="0">
                <a:latin typeface="+mn-lt"/>
                <a:cs typeface="Times New Roman" panose="02020603050405020304" pitchFamily="18" charset="0"/>
              </a:rPr>
            </a:br>
            <a:r>
              <a:rPr lang="en-US" sz="2000" b="1" smtClean="0">
                <a:latin typeface="+mn-lt"/>
                <a:cs typeface="Times New Roman" panose="02020603050405020304" pitchFamily="18" charset="0"/>
              </a:rPr>
              <a:t>obj.plot_ss(time_series_index, subsequence_index, axis);</a:t>
            </a:r>
            <a:br>
              <a:rPr lang="en-US" sz="2000" b="1" smtClean="0">
                <a:latin typeface="+mn-lt"/>
                <a:cs typeface="Times New Roman" panose="02020603050405020304" pitchFamily="18" charset="0"/>
              </a:rPr>
            </a:br>
            <a:r>
              <a:rPr lang="en-US" sz="2000">
                <a:latin typeface="+mn-lt"/>
                <a:cs typeface="Times New Roman" panose="02020603050405020304" pitchFamily="18" charset="0"/>
              </a:rPr>
              <a:t/>
            </a:r>
            <a:br>
              <a:rPr lang="en-US" sz="2000">
                <a:latin typeface="+mn-lt"/>
                <a:cs typeface="Times New Roman" panose="02020603050405020304" pitchFamily="18" charset="0"/>
              </a:rPr>
            </a:br>
            <a:r>
              <a:rPr lang="en-US" sz="2000" smtClean="0">
                <a:latin typeface="+mn-lt"/>
                <a:cs typeface="Times New Roman" panose="02020603050405020304" pitchFamily="18" charset="0"/>
              </a:rPr>
              <a:t>Both functions are identical with the exception that one plots the entire time series for each index and the other only plots the appropriate subsequence.</a:t>
            </a:r>
            <a:br>
              <a:rPr lang="en-US" sz="2000" smtClean="0">
                <a:latin typeface="+mn-lt"/>
                <a:cs typeface="Times New Roman" panose="02020603050405020304" pitchFamily="18" charset="0"/>
              </a:rPr>
            </a:br>
            <a:r>
              <a:rPr lang="en-US" sz="2000" smtClean="0">
                <a:latin typeface="+mn-lt"/>
                <a:cs typeface="Times New Roman" panose="02020603050405020304" pitchFamily="18" charset="0"/>
              </a:rPr>
              <a:t>If an axis handle is provided, results are added to the same plot. </a:t>
            </a:r>
            <a:br>
              <a:rPr lang="en-US" sz="2000" smtClean="0">
                <a:latin typeface="+mn-lt"/>
                <a:cs typeface="Times New Roman" panose="02020603050405020304" pitchFamily="18" charset="0"/>
              </a:rPr>
            </a:br>
            <a:r>
              <a:rPr lang="en-US" sz="2000" smtClean="0">
                <a:latin typeface="+mn-lt"/>
                <a:cs typeface="Times New Roman" panose="02020603050405020304" pitchFamily="18" charset="0"/>
              </a:rPr>
              <a:t>If no axis handle is provided, either function will open a new window.</a:t>
            </a:r>
            <a:r>
              <a:rPr lang="en-US" sz="2000">
                <a:latin typeface="+mn-lt"/>
                <a:cs typeface="Times New Roman" panose="02020603050405020304" pitchFamily="18" charset="0"/>
              </a:rPr>
              <a:t/>
            </a:r>
            <a:br>
              <a:rPr lang="en-US" sz="2000">
                <a:latin typeface="+mn-lt"/>
                <a:cs typeface="Times New Roman" panose="02020603050405020304" pitchFamily="18" charset="0"/>
              </a:rPr>
            </a:br>
            <a:r>
              <a:rPr lang="en-US" sz="2000" smtClean="0">
                <a:latin typeface="+mn-lt"/>
                <a:cs typeface="Times New Roman" panose="02020603050405020304" pitchFamily="18" charset="0"/>
              </a:rPr>
              <a:t>If more than one index is supplied, the results will occupy the same plot. </a:t>
            </a:r>
            <a:br>
              <a:rPr lang="en-US" sz="2000" smtClean="0">
                <a:latin typeface="+mn-lt"/>
                <a:cs typeface="Times New Roman" panose="02020603050405020304" pitchFamily="18" charset="0"/>
              </a:rPr>
            </a:br>
            <a:r>
              <a:rPr lang="en-US" sz="2000" smtClean="0">
                <a:latin typeface="+mn-lt"/>
                <a:cs typeface="Times New Roman" panose="02020603050405020304" pitchFamily="18" charset="0"/>
              </a:rPr>
              <a:t>If an invalid axis handle is provided, these will throw a runtime error.</a:t>
            </a:r>
            <a:br>
              <a:rPr lang="en-US" sz="2000" smtClean="0">
                <a:latin typeface="+mn-lt"/>
                <a:cs typeface="Times New Roman" panose="02020603050405020304" pitchFamily="18" charset="0"/>
              </a:rPr>
            </a:br>
            <a:r>
              <a:rPr lang="en-US" sz="2000">
                <a:latin typeface="+mn-lt"/>
                <a:cs typeface="Times New Roman" panose="02020603050405020304" pitchFamily="18" charset="0"/>
              </a:rPr>
              <a:t/>
            </a:r>
            <a:br>
              <a:rPr lang="en-US" sz="2000">
                <a:latin typeface="+mn-lt"/>
                <a:cs typeface="Times New Roman" panose="02020603050405020304" pitchFamily="18" charset="0"/>
              </a:rPr>
            </a:br>
            <a:r>
              <a:rPr lang="en-US" sz="2000" smtClean="0">
                <a:latin typeface="+mn-lt"/>
              </a:rPr>
              <a:t/>
            </a:r>
            <a:br>
              <a:rPr lang="en-US" sz="2000" smtClean="0">
                <a:latin typeface="+mn-lt"/>
              </a:rPr>
            </a:br>
            <a:endParaRPr lang="en-US" sz="2000">
              <a:latin typeface="+mn-lt"/>
              <a:cs typeface="Times New Roman" panose="02020603050405020304" pitchFamily="18" charset="0"/>
            </a:endParaRPr>
          </a:p>
        </p:txBody>
      </p:sp>
    </p:spTree>
    <p:extLst>
      <p:ext uri="{BB962C8B-B14F-4D97-AF65-F5344CB8AC3E}">
        <p14:creationId xmlns:p14="http://schemas.microsoft.com/office/powerpoint/2010/main" val="4701577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39700" y="123825"/>
                <a:ext cx="10515600" cy="4351338"/>
              </a:xfrm>
            </p:spPr>
            <p:txBody>
              <a:bodyPr/>
              <a:lstStyle/>
              <a:p>
                <a:pPr marL="0" indent="0">
                  <a:buNone/>
                </a:pPr>
                <a:r>
                  <a:rPr lang="en-US" smtClean="0"/>
                  <a:t>Below I will describe a set of utility functions. Given a constructed consensus_search object obj, the following class functions apply.</a:t>
                </a:r>
              </a:p>
              <a:p>
                <a:pPr lvl="1"/>
                <a:r>
                  <a:rPr lang="en-US" smtClean="0"/>
                  <a:t>obj.plot_ts([</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𝑖</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𝑖</m:t>
                        </m:r>
                      </m:e>
                      <m:sub>
                        <m:r>
                          <a:rPr lang="en-US" b="0" i="1" smtClean="0">
                            <a:latin typeface="Cambria Math" panose="02040503050406030204" pitchFamily="18" charset="0"/>
                          </a:rPr>
                          <m:t>𝑘</m:t>
                        </m:r>
                      </m:sub>
                    </m:sSub>
                  </m:oMath>
                </a14:m>
                <a:r>
                  <a:rPr lang="en-US" smtClean="0"/>
                  <a:t>], );   adds the time series indexed by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𝑖</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𝑖</m:t>
                        </m:r>
                      </m:e>
                      <m:sub>
                        <m:r>
                          <a:rPr lang="en-US" b="0" i="1" smtClean="0">
                            <a:latin typeface="Cambria Math" panose="02040503050406030204" pitchFamily="18" charset="0"/>
                          </a:rPr>
                          <m:t>𝑘</m:t>
                        </m:r>
                      </m:sub>
                    </m:sSub>
                  </m:oMath>
                </a14:m>
                <a:r>
                  <a:rPr lang="en-US" smtClean="0"/>
                  <a:t> </a:t>
                </a:r>
                <a:r>
                  <a:rPr lang="en-US" smtClean="0"/>
                  <a:t>in the construction of our search object to a new plot.</a:t>
                </a:r>
                <a:endParaRPr lang="en-US" smtClean="0">
                  <a:cs typeface="Times New Roman" panose="02020603050405020304" pitchFamily="18" charset="0"/>
                </a:endParaRPr>
              </a:p>
              <a:p>
                <a:pPr lvl="1"/>
                <a:r>
                  <a:rPr lang="en-US" smtClean="0">
                    <a:cs typeface="Times New Roman" panose="02020603050405020304" pitchFamily="18" charset="0"/>
                  </a:rPr>
                  <a:t>obj.plot_ss(</a:t>
                </a:r>
                <a:r>
                  <a:rPr lang="en-US"/>
                  <a:t>[</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𝑖</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𝑖</m:t>
                        </m:r>
                      </m:e>
                      <m:sub>
                        <m:r>
                          <a:rPr lang="en-US" i="1">
                            <a:latin typeface="Cambria Math" panose="02040503050406030204" pitchFamily="18" charset="0"/>
                          </a:rPr>
                          <m:t>𝑘</m:t>
                        </m:r>
                      </m:sub>
                    </m:sSub>
                  </m:oMath>
                </a14:m>
                <a:r>
                  <a:rPr lang="en-US"/>
                  <a:t>]</a:t>
                </a:r>
                <a:r>
                  <a:rPr lang="en-US" smtClean="0">
                    <a:cs typeface="Times New Roman" panose="02020603050405020304" pitchFamily="18" charset="0"/>
                  </a:rPr>
                  <a:t>, </a:t>
                </a:r>
                <a:r>
                  <a:rPr lang="en-US"/>
                  <a:t>[</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𝑗</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𝑗</m:t>
                        </m:r>
                      </m:e>
                      <m:sub>
                        <m:r>
                          <a:rPr lang="en-US" i="1">
                            <a:latin typeface="Cambria Math" panose="02040503050406030204" pitchFamily="18" charset="0"/>
                          </a:rPr>
                          <m:t>𝑘</m:t>
                        </m:r>
                      </m:sub>
                    </m:sSub>
                  </m:oMath>
                </a14:m>
                <a:r>
                  <a:rPr lang="en-US" smtClean="0"/>
                  <a:t>]</a:t>
                </a:r>
                <a:r>
                  <a:rPr lang="en-US" smtClean="0">
                    <a:cs typeface="Times New Roman" panose="02020603050405020304" pitchFamily="18" charset="0"/>
                  </a:rPr>
                  <a:t>);  adds the subsequences indexed by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𝑗</m:t>
                        </m:r>
                      </m:e>
                      <m:sub>
                        <m:r>
                          <a:rPr lang="en-US" b="0" i="1" smtClean="0">
                            <a:latin typeface="Cambria Math" panose="02040503050406030204" pitchFamily="18" charset="0"/>
                          </a:rPr>
                          <m:t>ℓ</m:t>
                        </m:r>
                      </m:sub>
                    </m:sSub>
                  </m:oMath>
                </a14:m>
                <a:r>
                  <a:rPr lang="en-US" smtClean="0"/>
                  <a:t> in time series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𝑖</m:t>
                        </m:r>
                      </m:e>
                      <m:sub>
                        <m:r>
                          <a:rPr lang="en-US" b="0" i="1" smtClean="0">
                            <a:latin typeface="Cambria Math" panose="02040503050406030204" pitchFamily="18" charset="0"/>
                          </a:rPr>
                          <m:t>ℓ</m:t>
                        </m:r>
                      </m:sub>
                    </m:sSub>
                  </m:oMath>
                </a14:m>
                <a:r>
                  <a:rPr lang="en-US" smtClean="0"/>
                  <a:t> for </a:t>
                </a:r>
                <a14:m>
                  <m:oMath xmlns:m="http://schemas.openxmlformats.org/officeDocument/2006/math">
                    <m:r>
                      <a:rPr lang="en-US" b="0" i="1" smtClean="0">
                        <a:latin typeface="Cambria Math" panose="02040503050406030204" pitchFamily="18" charset="0"/>
                      </a:rPr>
                      <m:t>ℓ=1…</m:t>
                    </m:r>
                    <m:r>
                      <a:rPr lang="en-US" b="0" i="1" smtClean="0">
                        <a:latin typeface="Cambria Math" panose="02040503050406030204" pitchFamily="18" charset="0"/>
                      </a:rPr>
                      <m:t>𝑘</m:t>
                    </m:r>
                  </m:oMath>
                </a14:m>
                <a:endParaRPr lang="en-US" smtClean="0"/>
              </a:p>
              <a:p>
                <a:pPr lvl="1"/>
                <a:endParaRPr lang="en-US" smtClean="0"/>
              </a:p>
              <a:p>
                <a:pPr lvl="1"/>
                <a:endParaRPr lang="en-US"/>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139700" y="123825"/>
                <a:ext cx="10515600" cy="4351338"/>
              </a:xfrm>
              <a:blipFill rotWithShape="0">
                <a:blip r:embed="rId2"/>
                <a:stretch>
                  <a:fillRect l="-1217" t="-2241"/>
                </a:stretch>
              </a:blipFill>
            </p:spPr>
            <p:txBody>
              <a:bodyPr/>
              <a:lstStyle/>
              <a:p>
                <a:r>
                  <a:rPr lang="en-US">
                    <a:noFill/>
                  </a:rPr>
                  <a:t> </a:t>
                </a:r>
              </a:p>
            </p:txBody>
          </p:sp>
        </mc:Fallback>
      </mc:AlternateContent>
      <p:sp>
        <p:nvSpPr>
          <p:cNvPr id="5" name="Content Placeholder 2"/>
          <p:cNvSpPr txBox="1">
            <a:spLocks/>
          </p:cNvSpPr>
          <p:nvPr/>
        </p:nvSpPr>
        <p:spPr>
          <a:xfrm>
            <a:off x="262698" y="2525320"/>
            <a:ext cx="10938701" cy="2097480"/>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mtClean="0"/>
              <a:t>&gt;&gt; obj.plot_ts([1, 3, 8])       </a:t>
            </a:r>
            <a:br>
              <a:rPr lang="en-US" smtClean="0"/>
            </a:br>
            <a:r>
              <a:rPr lang="en-US" smtClean="0">
                <a:solidFill>
                  <a:srgbClr val="00B050"/>
                </a:solidFill>
              </a:rPr>
              <a:t>%  In this example I wanted to see the first, third, and eigth time series</a:t>
            </a:r>
          </a:p>
          <a:p>
            <a:pPr marL="0" indent="0">
              <a:buNone/>
            </a:pPr>
            <a:r>
              <a:rPr lang="en-US" smtClean="0"/>
              <a:t>&gt;&gt; </a:t>
            </a:r>
            <a:r>
              <a:rPr lang="en-US"/>
              <a:t>obj.plot_ss([1, 3, 8],[1</a:t>
            </a:r>
            <a:r>
              <a:rPr lang="en-US"/>
              <a:t>, </a:t>
            </a:r>
            <a:r>
              <a:rPr lang="en-US" smtClean="0"/>
              <a:t>10, 50]) </a:t>
            </a:r>
            <a:br>
              <a:rPr lang="en-US" smtClean="0"/>
            </a:br>
            <a:r>
              <a:rPr lang="en-US">
                <a:solidFill>
                  <a:srgbClr val="00B050"/>
                </a:solidFill>
              </a:rPr>
              <a:t>% In this example I wanted to see the first subsequence from the </a:t>
            </a:r>
            <a:br>
              <a:rPr lang="en-US">
                <a:solidFill>
                  <a:srgbClr val="00B050"/>
                </a:solidFill>
              </a:rPr>
            </a:br>
            <a:r>
              <a:rPr lang="en-US">
                <a:solidFill>
                  <a:srgbClr val="00B050"/>
                </a:solidFill>
              </a:rPr>
              <a:t>% first time series, </a:t>
            </a:r>
            <a:r>
              <a:rPr lang="en-US">
                <a:solidFill>
                  <a:srgbClr val="00B050"/>
                </a:solidFill>
              </a:rPr>
              <a:t>the </a:t>
            </a:r>
            <a:r>
              <a:rPr lang="en-US" smtClean="0">
                <a:solidFill>
                  <a:srgbClr val="00B050"/>
                </a:solidFill>
              </a:rPr>
              <a:t>tenth subsequence </a:t>
            </a:r>
            <a:r>
              <a:rPr lang="en-US">
                <a:solidFill>
                  <a:srgbClr val="00B050"/>
                </a:solidFill>
              </a:rPr>
              <a:t>from the third time series, and </a:t>
            </a:r>
            <a:r>
              <a:rPr lang="en-US">
                <a:solidFill>
                  <a:srgbClr val="00B050"/>
                </a:solidFill>
              </a:rPr>
              <a:t>the </a:t>
            </a:r>
            <a:r>
              <a:rPr lang="en-US" smtClean="0">
                <a:solidFill>
                  <a:srgbClr val="00B050"/>
                </a:solidFill>
              </a:rPr>
              <a:t>fiftieth</a:t>
            </a:r>
            <a:br>
              <a:rPr lang="en-US" smtClean="0">
                <a:solidFill>
                  <a:srgbClr val="00B050"/>
                </a:solidFill>
              </a:rPr>
            </a:br>
            <a:r>
              <a:rPr lang="en-US" smtClean="0">
                <a:solidFill>
                  <a:srgbClr val="00B050"/>
                </a:solidFill>
              </a:rPr>
              <a:t>% subsequence </a:t>
            </a:r>
            <a:r>
              <a:rPr lang="en-US">
                <a:solidFill>
                  <a:srgbClr val="00B050"/>
                </a:solidFill>
              </a:rPr>
              <a:t>from the eight time </a:t>
            </a:r>
            <a:r>
              <a:rPr lang="en-US">
                <a:solidFill>
                  <a:srgbClr val="00B050"/>
                </a:solidFill>
              </a:rPr>
              <a:t>series</a:t>
            </a:r>
            <a:r>
              <a:rPr lang="en-US" smtClean="0">
                <a:solidFill>
                  <a:srgbClr val="00B050"/>
                </a:solidFill>
              </a:rPr>
              <a:t>.  </a:t>
            </a:r>
          </a:p>
        </p:txBody>
      </p:sp>
    </p:spTree>
    <p:extLst>
      <p:ext uri="{BB962C8B-B14F-4D97-AF65-F5344CB8AC3E}">
        <p14:creationId xmlns:p14="http://schemas.microsoft.com/office/powerpoint/2010/main" val="147096282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3471</TotalTime>
  <Words>89</Words>
  <Application>Microsoft Office PowerPoint</Application>
  <PresentationFormat>Widescreen</PresentationFormat>
  <Paragraphs>13</Paragraphs>
  <Slides>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vt:i4>
      </vt:variant>
    </vt:vector>
  </HeadingPairs>
  <TitlesOfParts>
    <vt:vector size="10" baseType="lpstr">
      <vt:lpstr>Arial</vt:lpstr>
      <vt:lpstr>Calibri</vt:lpstr>
      <vt:lpstr>Calibri Light</vt:lpstr>
      <vt:lpstr>Cambria Math</vt:lpstr>
      <vt:lpstr>Times New Roman</vt:lpstr>
      <vt:lpstr>Office Theme</vt:lpstr>
      <vt:lpstr>PowerPoint Presentation</vt:lpstr>
      <vt:lpstr>Consensus Search.from_nan_cat is a function that searches through a sequence of time series for some subsequence which is as similar in shape as possible to its closest match in every time series in the sequence.   Formally, the function consensus_search.from_nan_cat takes   a sequence of at least 2 time series, each separated by a single NaN, a subsequence length shorter than the shortest time series, a Boolean value plot_solution which generates the plot on the right if set to true. The default value is false.  The data format for the input sequence of time series is a single column of the form [T^1;NaN;…T^(k-1);NaN;T^k]  where T^i is the ith time series in the sequence.    </vt:lpstr>
      <vt:lpstr> The following line   [sol,obj] = consensus_search.from_nan_cat(T,subsequence_len,true);  returns a solution struct and a consensus_search object.  The solution struct sol contains the fields nearest_neighbor_dists, nearest_neighbor_indices, and radius.   If our consensus motif was discovered from the jth subsequence in the ith time series, then sol.nearest_neighbor_dists(i) will equal 0 and sol.nearest_neighbor_indices(i) will equal j.   obj contains the mean, standard deviation, and other summary statistics used in the search. It also holds a cell array form of the original time series. It also contains a few extra utilities to help visualize the results.  You can visualize subsequence results using the following functions  obj.plot_ts(time_series_index, axis); obj.plot_ss(time_series_index, subsequence_index, axis);  Both functions are identical with the exception that one plots the entire time series for each index and the other only plots the appropriate subsequence. If an axis handle is provided, results are added to the same plot.  If no axis handle is provided, either function will open a new window. If more than one index is supplied, the results will occupy the same plot.  If an invalid axis handle is provided, these will throw a runtime error.   </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simplest way to interact with this is to concatenate a number of time series, each separated by a single NaN value.</dc:title>
  <cp:revision>56</cp:revision>
  <dcterms:created xsi:type="dcterms:W3CDTF">2018-11-07T00:53:21Z</dcterms:created>
  <dcterms:modified xsi:type="dcterms:W3CDTF">2018-11-10T03:47:48Z</dcterms:modified>
</cp:coreProperties>
</file>