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46"/>
  </p:notesMasterIdLst>
  <p:sldIdLst>
    <p:sldId id="645" r:id="rId3"/>
    <p:sldId id="4423" r:id="rId4"/>
    <p:sldId id="654" r:id="rId5"/>
    <p:sldId id="653" r:id="rId6"/>
    <p:sldId id="295" r:id="rId7"/>
    <p:sldId id="290" r:id="rId8"/>
    <p:sldId id="285" r:id="rId9"/>
    <p:sldId id="265" r:id="rId10"/>
    <p:sldId id="277" r:id="rId11"/>
    <p:sldId id="278" r:id="rId12"/>
    <p:sldId id="289" r:id="rId13"/>
    <p:sldId id="656" r:id="rId14"/>
    <p:sldId id="657" r:id="rId15"/>
    <p:sldId id="350" r:id="rId16"/>
    <p:sldId id="366" r:id="rId17"/>
    <p:sldId id="298" r:id="rId18"/>
    <p:sldId id="984" r:id="rId19"/>
    <p:sldId id="658" r:id="rId20"/>
    <p:sldId id="666" r:id="rId21"/>
    <p:sldId id="667" r:id="rId22"/>
    <p:sldId id="668" r:id="rId23"/>
    <p:sldId id="669" r:id="rId24"/>
    <p:sldId id="670" r:id="rId25"/>
    <p:sldId id="985" r:id="rId26"/>
    <p:sldId id="991" r:id="rId27"/>
    <p:sldId id="994" r:id="rId28"/>
    <p:sldId id="995" r:id="rId29"/>
    <p:sldId id="997" r:id="rId30"/>
    <p:sldId id="998" r:id="rId31"/>
    <p:sldId id="4382" r:id="rId32"/>
    <p:sldId id="999" r:id="rId33"/>
    <p:sldId id="681" r:id="rId34"/>
    <p:sldId id="674" r:id="rId35"/>
    <p:sldId id="675" r:id="rId36"/>
    <p:sldId id="676" r:id="rId37"/>
    <p:sldId id="680" r:id="rId38"/>
    <p:sldId id="989" r:id="rId39"/>
    <p:sldId id="983" r:id="rId40"/>
    <p:sldId id="982" r:id="rId41"/>
    <p:sldId id="987" r:id="rId42"/>
    <p:sldId id="986" r:id="rId43"/>
    <p:sldId id="988" r:id="rId44"/>
    <p:sldId id="2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al S" initials="PS" lastIdx="8" clrIdx="0">
    <p:extLst>
      <p:ext uri="{19B8F6BF-5375-455C-9EA6-DF929625EA0E}">
        <p15:presenceInfo xmlns:p15="http://schemas.microsoft.com/office/powerpoint/2012/main" userId="S::prajal.s@tallysolutions.com::b1923ab6-399a-491c-bdcd-222e469e2c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2A0BD-08BC-4844-9DDC-53AB7407197F}" v="4" dt="2021-02-18T06:51:28.544"/>
  </p1510:revLst>
</p1510:revInfo>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45" autoAdjust="0"/>
    <p:restoredTop sz="93447" autoAdjust="0"/>
  </p:normalViewPr>
  <p:slideViewPr>
    <p:cSldViewPr snapToGrid="0">
      <p:cViewPr varScale="1">
        <p:scale>
          <a:sx n="63" d="100"/>
          <a:sy n="63" d="100"/>
        </p:scale>
        <p:origin x="2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ha Priya KV" userId="66ead9c7-7c1b-41f3-8589-e77e00f8c770" providerId="ADAL" clId="{0152A0BD-08BC-4844-9DDC-53AB7407197F}"/>
    <pc:docChg chg="modSld">
      <pc:chgData name="Geetha Priya KV" userId="66ead9c7-7c1b-41f3-8589-e77e00f8c770" providerId="ADAL" clId="{0152A0BD-08BC-4844-9DDC-53AB7407197F}" dt="2021-02-18T06:51:28.543" v="3" actId="20577"/>
      <pc:docMkLst>
        <pc:docMk/>
      </pc:docMkLst>
      <pc:sldChg chg="modSp">
        <pc:chgData name="Geetha Priya KV" userId="66ead9c7-7c1b-41f3-8589-e77e00f8c770" providerId="ADAL" clId="{0152A0BD-08BC-4844-9DDC-53AB7407197F}" dt="2021-02-18T06:51:28.543" v="3" actId="20577"/>
        <pc:sldMkLst>
          <pc:docMk/>
          <pc:sldMk cId="1845068458" sldId="350"/>
        </pc:sldMkLst>
        <pc:graphicFrameChg chg="mod">
          <ac:chgData name="Geetha Priya KV" userId="66ead9c7-7c1b-41f3-8589-e77e00f8c770" providerId="ADAL" clId="{0152A0BD-08BC-4844-9DDC-53AB7407197F}" dt="2021-02-18T06:51:28.543" v="3" actId="20577"/>
          <ac:graphicFrameMkLst>
            <pc:docMk/>
            <pc:sldMk cId="1845068458" sldId="350"/>
            <ac:graphicFrameMk id="5" creationId="{ABF01D17-D088-467D-9F49-C5C7592F3EE6}"/>
          </ac:graphicFrameMkLst>
        </pc:graphicFrameChg>
      </pc:sldChg>
    </pc:docChg>
  </pc:docChgLst>
  <pc:docChgLst>
    <pc:chgData name="Geetha Priya KV" userId="66ead9c7-7c1b-41f3-8589-e77e00f8c770" providerId="ADAL" clId="{56CB2718-7ADD-4870-BAD3-E201AEDCFFB8}"/>
    <pc:docChg chg="undo custSel addSld delSld modSld">
      <pc:chgData name="Geetha Priya KV" userId="66ead9c7-7c1b-41f3-8589-e77e00f8c770" providerId="ADAL" clId="{56CB2718-7ADD-4870-BAD3-E201AEDCFFB8}" dt="2020-12-18T05:15:43.298" v="344" actId="20577"/>
      <pc:docMkLst>
        <pc:docMk/>
      </pc:docMkLst>
      <pc:sldChg chg="addSp delSp modSp mod modAnim">
        <pc:chgData name="Geetha Priya KV" userId="66ead9c7-7c1b-41f3-8589-e77e00f8c770" providerId="ADAL" clId="{56CB2718-7ADD-4870-BAD3-E201AEDCFFB8}" dt="2020-12-18T05:15:43.298" v="344" actId="20577"/>
        <pc:sldMkLst>
          <pc:docMk/>
          <pc:sldMk cId="2137181147" sldId="259"/>
        </pc:sldMkLst>
        <pc:spChg chg="mod">
          <ac:chgData name="Geetha Priya KV" userId="66ead9c7-7c1b-41f3-8589-e77e00f8c770" providerId="ADAL" clId="{56CB2718-7ADD-4870-BAD3-E201AEDCFFB8}" dt="2020-12-16T05:03:57.724" v="157" actId="1076"/>
          <ac:spMkLst>
            <pc:docMk/>
            <pc:sldMk cId="2137181147" sldId="259"/>
            <ac:spMk id="6" creationId="{C5148B24-53FB-4A09-89CA-EFDC99A9A2A2}"/>
          </ac:spMkLst>
        </pc:spChg>
        <pc:spChg chg="mod">
          <ac:chgData name="Geetha Priya KV" userId="66ead9c7-7c1b-41f3-8589-e77e00f8c770" providerId="ADAL" clId="{56CB2718-7ADD-4870-BAD3-E201AEDCFFB8}" dt="2020-12-18T05:15:43.298" v="344" actId="20577"/>
          <ac:spMkLst>
            <pc:docMk/>
            <pc:sldMk cId="2137181147" sldId="259"/>
            <ac:spMk id="10" creationId="{076B6F95-1F4C-4B3A-9259-9B46021D06D3}"/>
          </ac:spMkLst>
        </pc:spChg>
        <pc:spChg chg="add mod">
          <ac:chgData name="Geetha Priya KV" userId="66ead9c7-7c1b-41f3-8589-e77e00f8c770" providerId="ADAL" clId="{56CB2718-7ADD-4870-BAD3-E201AEDCFFB8}" dt="2020-12-16T05:04:36.073" v="159" actId="1076"/>
          <ac:spMkLst>
            <pc:docMk/>
            <pc:sldMk cId="2137181147" sldId="259"/>
            <ac:spMk id="12" creationId="{C12AA795-89A6-4F4E-B67A-AE4940E736C0}"/>
          </ac:spMkLst>
        </pc:spChg>
        <pc:spChg chg="mod">
          <ac:chgData name="Geetha Priya KV" userId="66ead9c7-7c1b-41f3-8589-e77e00f8c770" providerId="ADAL" clId="{56CB2718-7ADD-4870-BAD3-E201AEDCFFB8}" dt="2020-12-17T04:54:49.094" v="307" actId="113"/>
          <ac:spMkLst>
            <pc:docMk/>
            <pc:sldMk cId="2137181147" sldId="259"/>
            <ac:spMk id="16" creationId="{7A00C955-F24F-4E5D-9017-1ED301B55AAB}"/>
          </ac:spMkLst>
        </pc:spChg>
        <pc:spChg chg="mod">
          <ac:chgData name="Geetha Priya KV" userId="66ead9c7-7c1b-41f3-8589-e77e00f8c770" providerId="ADAL" clId="{56CB2718-7ADD-4870-BAD3-E201AEDCFFB8}" dt="2020-12-17T04:53:44.437" v="304" actId="1076"/>
          <ac:spMkLst>
            <pc:docMk/>
            <pc:sldMk cId="2137181147" sldId="259"/>
            <ac:spMk id="18" creationId="{B304099E-9E6B-4FCA-B491-570429CE0B0F}"/>
          </ac:spMkLst>
        </pc:spChg>
        <pc:graphicFrameChg chg="add del mod">
          <ac:chgData name="Geetha Priya KV" userId="66ead9c7-7c1b-41f3-8589-e77e00f8c770" providerId="ADAL" clId="{56CB2718-7ADD-4870-BAD3-E201AEDCFFB8}" dt="2020-12-16T04:56:11.846" v="17"/>
          <ac:graphicFrameMkLst>
            <pc:docMk/>
            <pc:sldMk cId="2137181147" sldId="259"/>
            <ac:graphicFrameMk id="2" creationId="{2F07EC03-C862-447F-B2A5-F4098DC77AFA}"/>
          </ac:graphicFrameMkLst>
        </pc:graphicFrameChg>
      </pc:sldChg>
      <pc:sldChg chg="add">
        <pc:chgData name="Geetha Priya KV" userId="66ead9c7-7c1b-41f3-8589-e77e00f8c770" providerId="ADAL" clId="{56CB2718-7ADD-4870-BAD3-E201AEDCFFB8}" dt="2020-12-16T11:20:51.961" v="247"/>
        <pc:sldMkLst>
          <pc:docMk/>
          <pc:sldMk cId="2110432424" sldId="278"/>
        </pc:sldMkLst>
      </pc:sldChg>
      <pc:sldChg chg="modAnim">
        <pc:chgData name="Geetha Priya KV" userId="66ead9c7-7c1b-41f3-8589-e77e00f8c770" providerId="ADAL" clId="{56CB2718-7ADD-4870-BAD3-E201AEDCFFB8}" dt="2020-12-17T04:57:24.751" v="310"/>
        <pc:sldMkLst>
          <pc:docMk/>
          <pc:sldMk cId="1845068458" sldId="350"/>
        </pc:sldMkLst>
      </pc:sldChg>
      <pc:sldChg chg="modSp">
        <pc:chgData name="Geetha Priya KV" userId="66ead9c7-7c1b-41f3-8589-e77e00f8c770" providerId="ADAL" clId="{56CB2718-7ADD-4870-BAD3-E201AEDCFFB8}" dt="2020-12-17T05:04:35.392" v="333" actId="20577"/>
        <pc:sldMkLst>
          <pc:docMk/>
          <pc:sldMk cId="3690277951" sldId="356"/>
        </pc:sldMkLst>
        <pc:graphicFrameChg chg="mod">
          <ac:chgData name="Geetha Priya KV" userId="66ead9c7-7c1b-41f3-8589-e77e00f8c770" providerId="ADAL" clId="{56CB2718-7ADD-4870-BAD3-E201AEDCFFB8}" dt="2020-12-17T05:04:35.392" v="333" actId="20577"/>
          <ac:graphicFrameMkLst>
            <pc:docMk/>
            <pc:sldMk cId="3690277951" sldId="356"/>
            <ac:graphicFrameMk id="5" creationId="{F9EAE849-D9CE-40E0-9B66-5E04BB915DBD}"/>
          </ac:graphicFrameMkLst>
        </pc:graphicFrameChg>
      </pc:sldChg>
      <pc:sldChg chg="modSp mod">
        <pc:chgData name="Geetha Priya KV" userId="66ead9c7-7c1b-41f3-8589-e77e00f8c770" providerId="ADAL" clId="{56CB2718-7ADD-4870-BAD3-E201AEDCFFB8}" dt="2020-12-17T05:02:46.315" v="325"/>
        <pc:sldMkLst>
          <pc:docMk/>
          <pc:sldMk cId="324991369" sldId="357"/>
        </pc:sldMkLst>
        <pc:spChg chg="mod">
          <ac:chgData name="Geetha Priya KV" userId="66ead9c7-7c1b-41f3-8589-e77e00f8c770" providerId="ADAL" clId="{56CB2718-7ADD-4870-BAD3-E201AEDCFFB8}" dt="2020-12-17T05:02:13.134" v="320" actId="20577"/>
          <ac:spMkLst>
            <pc:docMk/>
            <pc:sldMk cId="324991369" sldId="357"/>
            <ac:spMk id="2" creationId="{96B2D9D0-A490-4DB6-BEF9-4076CFC30AB4}"/>
          </ac:spMkLst>
        </pc:spChg>
        <pc:spChg chg="mod">
          <ac:chgData name="Geetha Priya KV" userId="66ead9c7-7c1b-41f3-8589-e77e00f8c770" providerId="ADAL" clId="{56CB2718-7ADD-4870-BAD3-E201AEDCFFB8}" dt="2020-12-17T05:02:46.315" v="325"/>
          <ac:spMkLst>
            <pc:docMk/>
            <pc:sldMk cId="324991369" sldId="357"/>
            <ac:spMk id="3" creationId="{2A58F91F-CBE6-4D3C-8427-05A41287B888}"/>
          </ac:spMkLst>
        </pc:spChg>
      </pc:sldChg>
      <pc:sldChg chg="del">
        <pc:chgData name="Geetha Priya KV" userId="66ead9c7-7c1b-41f3-8589-e77e00f8c770" providerId="ADAL" clId="{56CB2718-7ADD-4870-BAD3-E201AEDCFFB8}" dt="2020-12-16T06:53:43.453" v="211" actId="47"/>
        <pc:sldMkLst>
          <pc:docMk/>
          <pc:sldMk cId="4025760501" sldId="360"/>
        </pc:sldMkLst>
      </pc:sldChg>
      <pc:sldChg chg="modSp mod">
        <pc:chgData name="Geetha Priya KV" userId="66ead9c7-7c1b-41f3-8589-e77e00f8c770" providerId="ADAL" clId="{56CB2718-7ADD-4870-BAD3-E201AEDCFFB8}" dt="2020-12-17T05:04:02.668" v="327" actId="14100"/>
        <pc:sldMkLst>
          <pc:docMk/>
          <pc:sldMk cId="1108338845" sldId="364"/>
        </pc:sldMkLst>
        <pc:spChg chg="mod">
          <ac:chgData name="Geetha Priya KV" userId="66ead9c7-7c1b-41f3-8589-e77e00f8c770" providerId="ADAL" clId="{56CB2718-7ADD-4870-BAD3-E201AEDCFFB8}" dt="2020-12-17T05:04:02.668" v="327" actId="14100"/>
          <ac:spMkLst>
            <pc:docMk/>
            <pc:sldMk cId="1108338845" sldId="364"/>
            <ac:spMk id="3" creationId="{F94A3F9E-3A21-4092-B86B-CC0B28F1686B}"/>
          </ac:spMkLst>
        </pc:spChg>
      </pc:sldChg>
      <pc:sldChg chg="modSp mod">
        <pc:chgData name="Geetha Priya KV" userId="66ead9c7-7c1b-41f3-8589-e77e00f8c770" providerId="ADAL" clId="{56CB2718-7ADD-4870-BAD3-E201AEDCFFB8}" dt="2020-12-16T07:07:58.288" v="229" actId="255"/>
        <pc:sldMkLst>
          <pc:docMk/>
          <pc:sldMk cId="3016279177" sldId="365"/>
        </pc:sldMkLst>
        <pc:spChg chg="mod">
          <ac:chgData name="Geetha Priya KV" userId="66ead9c7-7c1b-41f3-8589-e77e00f8c770" providerId="ADAL" clId="{56CB2718-7ADD-4870-BAD3-E201AEDCFFB8}" dt="2020-12-16T07:07:58.288" v="229" actId="255"/>
          <ac:spMkLst>
            <pc:docMk/>
            <pc:sldMk cId="3016279177" sldId="365"/>
            <ac:spMk id="3" creationId="{F94A3F9E-3A21-4092-B86B-CC0B28F1686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58C34-4CCB-4D54-9EEA-E4A4F4FF03CC}" type="doc">
      <dgm:prSet loTypeId="urn:microsoft.com/office/officeart/2005/8/layout/list1" loCatId="list" qsTypeId="urn:microsoft.com/office/officeart/2005/8/quickstyle/simple5" qsCatId="simple" csTypeId="urn:microsoft.com/office/officeart/2005/8/colors/accent5_1" csCatId="accent5" phldr="1"/>
      <dgm:spPr/>
      <dgm:t>
        <a:bodyPr/>
        <a:lstStyle/>
        <a:p>
          <a:endParaRPr lang="en-US"/>
        </a:p>
      </dgm:t>
    </dgm:pt>
    <dgm:pt modelId="{447295BC-281F-4B48-BFAC-01C45ACA7D47}">
      <dgm:prSet custT="1"/>
      <dgm:spPr/>
      <dgm:t>
        <a:bodyPr/>
        <a:lstStyle/>
        <a:p>
          <a:r>
            <a:rPr lang="en-US" sz="1600" b="0" i="0" dirty="0">
              <a:latin typeface="Segoe UI Semilight" panose="020B0402040204020203" pitchFamily="34" charset="0"/>
              <a:cs typeface="Segoe UI Semilight" panose="020B0402040204020203" pitchFamily="34" charset="0"/>
            </a:rPr>
            <a:t>e-Invoicing means the registration of all taxable invoices (B2B) on the central portal (IRP) of the tax department.</a:t>
          </a:r>
          <a:endParaRPr lang="en-US" sz="1600" dirty="0">
            <a:latin typeface="Segoe UI Semilight" panose="020B0402040204020203" pitchFamily="34" charset="0"/>
            <a:cs typeface="Segoe UI Semilight" panose="020B0402040204020203" pitchFamily="34" charset="0"/>
          </a:endParaRPr>
        </a:p>
      </dgm:t>
    </dgm:pt>
    <dgm:pt modelId="{467D29D6-3693-4C1A-B083-08274A90EB76}" type="parTrans" cxnId="{0448EF1C-25E0-4372-8C10-F1DDDE6657FF}">
      <dgm:prSet/>
      <dgm:spPr/>
      <dgm:t>
        <a:bodyPr/>
        <a:lstStyle/>
        <a:p>
          <a:endParaRPr lang="en-US" sz="1800">
            <a:latin typeface="Segoe UI Semilight" panose="020B0402040204020203" pitchFamily="34" charset="0"/>
            <a:cs typeface="Segoe UI Semilight" panose="020B0402040204020203" pitchFamily="34" charset="0"/>
          </a:endParaRPr>
        </a:p>
      </dgm:t>
    </dgm:pt>
    <dgm:pt modelId="{F5C8F466-6182-4548-9033-76B8D0CB009F}" type="sibTrans" cxnId="{0448EF1C-25E0-4372-8C10-F1DDDE6657FF}">
      <dgm:prSet/>
      <dgm:spPr/>
      <dgm:t>
        <a:bodyPr/>
        <a:lstStyle/>
        <a:p>
          <a:endParaRPr lang="en-US" sz="1800">
            <a:latin typeface="Segoe UI Semilight" panose="020B0402040204020203" pitchFamily="34" charset="0"/>
            <a:cs typeface="Segoe UI Semilight" panose="020B0402040204020203" pitchFamily="34" charset="0"/>
          </a:endParaRPr>
        </a:p>
      </dgm:t>
    </dgm:pt>
    <dgm:pt modelId="{176A4500-0400-4887-835C-6A280F0B2377}">
      <dgm:prSet custT="1"/>
      <dgm:spPr/>
      <dgm:t>
        <a:bodyPr/>
        <a:lstStyle/>
        <a:p>
          <a:r>
            <a:rPr lang="en-US" sz="1600" b="0" dirty="0">
              <a:latin typeface="Segoe UI Semilight" panose="020B0402040204020203" pitchFamily="34" charset="0"/>
              <a:cs typeface="Segoe UI Semilight" panose="020B0402040204020203" pitchFamily="34" charset="0"/>
            </a:rPr>
            <a:t>Businesses can continue creation of invoices using their existing billing/accounting software.</a:t>
          </a:r>
          <a:endParaRPr lang="en-US" sz="1600" dirty="0">
            <a:latin typeface="Segoe UI Semilight" panose="020B0402040204020203" pitchFamily="34" charset="0"/>
            <a:cs typeface="Segoe UI Semilight" panose="020B0402040204020203" pitchFamily="34" charset="0"/>
          </a:endParaRPr>
        </a:p>
      </dgm:t>
    </dgm:pt>
    <dgm:pt modelId="{84FBDC68-E9F7-44C6-B0CE-020F74C860B5}" type="parTrans" cxnId="{9A7AAF41-76F3-4987-B8DC-EC77236A140F}">
      <dgm:prSet/>
      <dgm:spPr/>
      <dgm:t>
        <a:bodyPr/>
        <a:lstStyle/>
        <a:p>
          <a:endParaRPr lang="en-US" sz="1800">
            <a:latin typeface="Segoe UI Semilight" panose="020B0402040204020203" pitchFamily="34" charset="0"/>
            <a:cs typeface="Segoe UI Semilight" panose="020B0402040204020203" pitchFamily="34" charset="0"/>
          </a:endParaRPr>
        </a:p>
      </dgm:t>
    </dgm:pt>
    <dgm:pt modelId="{CFA7991C-7A4D-4AC6-9257-09095EE9EA56}" type="sibTrans" cxnId="{9A7AAF41-76F3-4987-B8DC-EC77236A140F}">
      <dgm:prSet/>
      <dgm:spPr/>
      <dgm:t>
        <a:bodyPr/>
        <a:lstStyle/>
        <a:p>
          <a:endParaRPr lang="en-US" sz="1800">
            <a:latin typeface="Segoe UI Semilight" panose="020B0402040204020203" pitchFamily="34" charset="0"/>
            <a:cs typeface="Segoe UI Semilight" panose="020B0402040204020203" pitchFamily="34" charset="0"/>
          </a:endParaRPr>
        </a:p>
      </dgm:t>
    </dgm:pt>
    <dgm:pt modelId="{75399C8A-0621-4C9B-9D94-B533D359F504}">
      <dgm:prSet custT="1"/>
      <dgm:spPr/>
      <dgm:t>
        <a:bodyPr/>
        <a:lstStyle/>
        <a:p>
          <a:r>
            <a:rPr lang="en-US" sz="1600" b="0">
              <a:latin typeface="Segoe UI Semilight" panose="020B0402040204020203" pitchFamily="34" charset="0"/>
              <a:cs typeface="Segoe UI Semilight" panose="020B0402040204020203" pitchFamily="34" charset="0"/>
            </a:rPr>
            <a:t>Once the invoices are created in the current system using different modes (API/Portal/Mobile/Tools etc.) then the invoice can be sent to central portal (IRP) for registration</a:t>
          </a:r>
          <a:endParaRPr lang="en-US" sz="1600">
            <a:latin typeface="Segoe UI Semilight" panose="020B0402040204020203" pitchFamily="34" charset="0"/>
            <a:cs typeface="Segoe UI Semilight" panose="020B0402040204020203" pitchFamily="34" charset="0"/>
          </a:endParaRPr>
        </a:p>
      </dgm:t>
    </dgm:pt>
    <dgm:pt modelId="{4CD4FB98-7E41-4176-8D1E-3BD5CC98A97A}" type="parTrans" cxnId="{3956C564-BE4A-41B8-8E4E-BE3ECE753C0B}">
      <dgm:prSet/>
      <dgm:spPr/>
      <dgm:t>
        <a:bodyPr/>
        <a:lstStyle/>
        <a:p>
          <a:endParaRPr lang="en-US" sz="1800">
            <a:latin typeface="Segoe UI Semilight" panose="020B0402040204020203" pitchFamily="34" charset="0"/>
            <a:cs typeface="Segoe UI Semilight" panose="020B0402040204020203" pitchFamily="34" charset="0"/>
          </a:endParaRPr>
        </a:p>
      </dgm:t>
    </dgm:pt>
    <dgm:pt modelId="{25CDD427-E434-4690-95F0-B19ED19A8577}" type="sibTrans" cxnId="{3956C564-BE4A-41B8-8E4E-BE3ECE753C0B}">
      <dgm:prSet/>
      <dgm:spPr/>
      <dgm:t>
        <a:bodyPr/>
        <a:lstStyle/>
        <a:p>
          <a:endParaRPr lang="en-US" sz="1800">
            <a:latin typeface="Segoe UI Semilight" panose="020B0402040204020203" pitchFamily="34" charset="0"/>
            <a:cs typeface="Segoe UI Semilight" panose="020B0402040204020203" pitchFamily="34" charset="0"/>
          </a:endParaRPr>
        </a:p>
      </dgm:t>
    </dgm:pt>
    <dgm:pt modelId="{25744684-4D7A-4098-990D-8E1A0B38BED2}">
      <dgm:prSet custT="1"/>
      <dgm:spPr/>
      <dgm:t>
        <a:bodyPr/>
        <a:lstStyle/>
        <a:p>
          <a:r>
            <a:rPr lang="en-US" sz="1600" b="0" dirty="0">
              <a:latin typeface="Segoe UI Semilight" panose="020B0402040204020203" pitchFamily="34" charset="0"/>
              <a:cs typeface="Segoe UI Semilight" panose="020B0402040204020203" pitchFamily="34" charset="0"/>
            </a:rPr>
            <a:t>Once the invoices are registered, the IRP will generate a unique Invoice reference number (IRN) and sends the signed invoice information using which QR code need to be printed on the invoice</a:t>
          </a:r>
          <a:endParaRPr lang="en-US" sz="1600" dirty="0">
            <a:latin typeface="Segoe UI Semilight" panose="020B0402040204020203" pitchFamily="34" charset="0"/>
            <a:cs typeface="Segoe UI Semilight" panose="020B0402040204020203" pitchFamily="34" charset="0"/>
          </a:endParaRPr>
        </a:p>
      </dgm:t>
    </dgm:pt>
    <dgm:pt modelId="{4CDBF99F-8B9E-4D5D-A40F-E838CA40C943}" type="parTrans" cxnId="{1BAA759D-4859-4EC3-B422-ACE9E2571F8E}">
      <dgm:prSet/>
      <dgm:spPr/>
      <dgm:t>
        <a:bodyPr/>
        <a:lstStyle/>
        <a:p>
          <a:endParaRPr lang="en-US" sz="1800">
            <a:latin typeface="Segoe UI Semilight" panose="020B0402040204020203" pitchFamily="34" charset="0"/>
            <a:cs typeface="Segoe UI Semilight" panose="020B0402040204020203" pitchFamily="34" charset="0"/>
          </a:endParaRPr>
        </a:p>
      </dgm:t>
    </dgm:pt>
    <dgm:pt modelId="{0C6CCA8B-DE37-4D1F-8C26-23BEEAD039F8}" type="sibTrans" cxnId="{1BAA759D-4859-4EC3-B422-ACE9E2571F8E}">
      <dgm:prSet/>
      <dgm:spPr/>
      <dgm:t>
        <a:bodyPr/>
        <a:lstStyle/>
        <a:p>
          <a:endParaRPr lang="en-US" sz="1800">
            <a:latin typeface="Segoe UI Semilight" panose="020B0402040204020203" pitchFamily="34" charset="0"/>
            <a:cs typeface="Segoe UI Semilight" panose="020B0402040204020203" pitchFamily="34" charset="0"/>
          </a:endParaRPr>
        </a:p>
      </dgm:t>
    </dgm:pt>
    <dgm:pt modelId="{F86E3B29-147C-4D26-8718-F642A30BBB35}">
      <dgm:prSet custT="1"/>
      <dgm:spPr/>
      <dgm:t>
        <a:bodyPr/>
        <a:lstStyle/>
        <a:p>
          <a:r>
            <a:rPr lang="en-US" sz="1600" b="0" dirty="0">
              <a:latin typeface="Segoe UI Semilight" panose="020B0402040204020203" pitchFamily="34" charset="0"/>
              <a:cs typeface="Segoe UI Semilight" panose="020B0402040204020203" pitchFamily="34" charset="0"/>
            </a:rPr>
            <a:t>Legally it is mandated to print the QR code &amp; IRN in the Tax invoice</a:t>
          </a:r>
          <a:endParaRPr lang="en-US" sz="1600" dirty="0">
            <a:latin typeface="Segoe UI Semilight" panose="020B0402040204020203" pitchFamily="34" charset="0"/>
            <a:cs typeface="Segoe UI Semilight" panose="020B0402040204020203" pitchFamily="34" charset="0"/>
          </a:endParaRPr>
        </a:p>
      </dgm:t>
    </dgm:pt>
    <dgm:pt modelId="{EC44B703-8F23-439F-A661-8DB37E7B3A52}" type="parTrans" cxnId="{0DB926C5-9510-4B48-8A9A-60D5A25FCADB}">
      <dgm:prSet/>
      <dgm:spPr/>
      <dgm:t>
        <a:bodyPr/>
        <a:lstStyle/>
        <a:p>
          <a:endParaRPr lang="en-US" sz="1800">
            <a:latin typeface="Segoe UI Semilight" panose="020B0402040204020203" pitchFamily="34" charset="0"/>
            <a:cs typeface="Segoe UI Semilight" panose="020B0402040204020203" pitchFamily="34" charset="0"/>
          </a:endParaRPr>
        </a:p>
      </dgm:t>
    </dgm:pt>
    <dgm:pt modelId="{34517848-E269-4EF2-8AF4-83C973D065DF}" type="sibTrans" cxnId="{0DB926C5-9510-4B48-8A9A-60D5A25FCADB}">
      <dgm:prSet/>
      <dgm:spPr/>
      <dgm:t>
        <a:bodyPr/>
        <a:lstStyle/>
        <a:p>
          <a:endParaRPr lang="en-US" sz="1800">
            <a:latin typeface="Segoe UI Semilight" panose="020B0402040204020203" pitchFamily="34" charset="0"/>
            <a:cs typeface="Segoe UI Semilight" panose="020B0402040204020203" pitchFamily="34" charset="0"/>
          </a:endParaRPr>
        </a:p>
      </dgm:t>
    </dgm:pt>
    <dgm:pt modelId="{6D1CA76C-8E3D-46AF-8DBA-772D40C90238}" type="pres">
      <dgm:prSet presAssocID="{18E58C34-4CCB-4D54-9EEA-E4A4F4FF03CC}" presName="linear" presStyleCnt="0">
        <dgm:presLayoutVars>
          <dgm:dir/>
          <dgm:animLvl val="lvl"/>
          <dgm:resizeHandles val="exact"/>
        </dgm:presLayoutVars>
      </dgm:prSet>
      <dgm:spPr/>
    </dgm:pt>
    <dgm:pt modelId="{B24351BD-403B-46BC-A9BC-769D1EE2963E}" type="pres">
      <dgm:prSet presAssocID="{447295BC-281F-4B48-BFAC-01C45ACA7D47}" presName="parentLin" presStyleCnt="0"/>
      <dgm:spPr/>
    </dgm:pt>
    <dgm:pt modelId="{A4EDFB11-2D29-49B0-BC6F-06A80F576057}" type="pres">
      <dgm:prSet presAssocID="{447295BC-281F-4B48-BFAC-01C45ACA7D47}" presName="parentLeftMargin" presStyleLbl="node1" presStyleIdx="0" presStyleCnt="5"/>
      <dgm:spPr/>
    </dgm:pt>
    <dgm:pt modelId="{DB2B00CD-D4C9-45C4-8A6D-FFEDD3573AC3}" type="pres">
      <dgm:prSet presAssocID="{447295BC-281F-4B48-BFAC-01C45ACA7D47}" presName="parentText" presStyleLbl="node1" presStyleIdx="0" presStyleCnt="5" custScaleX="122235">
        <dgm:presLayoutVars>
          <dgm:chMax val="0"/>
          <dgm:bulletEnabled val="1"/>
        </dgm:presLayoutVars>
      </dgm:prSet>
      <dgm:spPr/>
    </dgm:pt>
    <dgm:pt modelId="{E60ECB54-B7F1-4E91-ACC6-86C7FD7D5AC5}" type="pres">
      <dgm:prSet presAssocID="{447295BC-281F-4B48-BFAC-01C45ACA7D47}" presName="negativeSpace" presStyleCnt="0"/>
      <dgm:spPr/>
    </dgm:pt>
    <dgm:pt modelId="{1A32B90C-9E66-4389-905B-8DC2AC489D7F}" type="pres">
      <dgm:prSet presAssocID="{447295BC-281F-4B48-BFAC-01C45ACA7D47}" presName="childText" presStyleLbl="conFgAcc1" presStyleIdx="0" presStyleCnt="5">
        <dgm:presLayoutVars>
          <dgm:bulletEnabled val="1"/>
        </dgm:presLayoutVars>
      </dgm:prSet>
      <dgm:spPr/>
    </dgm:pt>
    <dgm:pt modelId="{67017BC7-0F7A-47BD-8EDC-227E45AE6621}" type="pres">
      <dgm:prSet presAssocID="{F5C8F466-6182-4548-9033-76B8D0CB009F}" presName="spaceBetweenRectangles" presStyleCnt="0"/>
      <dgm:spPr/>
    </dgm:pt>
    <dgm:pt modelId="{D5D8AA54-2F9D-44B3-9209-6960A8537FE5}" type="pres">
      <dgm:prSet presAssocID="{176A4500-0400-4887-835C-6A280F0B2377}" presName="parentLin" presStyleCnt="0"/>
      <dgm:spPr/>
    </dgm:pt>
    <dgm:pt modelId="{00DB144C-7FDD-400A-AE20-C74DCAE4585E}" type="pres">
      <dgm:prSet presAssocID="{176A4500-0400-4887-835C-6A280F0B2377}" presName="parentLeftMargin" presStyleLbl="node1" presStyleIdx="0" presStyleCnt="5"/>
      <dgm:spPr/>
    </dgm:pt>
    <dgm:pt modelId="{F672F229-DECA-49C3-BC88-6938A24A0C58}" type="pres">
      <dgm:prSet presAssocID="{176A4500-0400-4887-835C-6A280F0B2377}" presName="parentText" presStyleLbl="node1" presStyleIdx="1" presStyleCnt="5" custScaleX="122235">
        <dgm:presLayoutVars>
          <dgm:chMax val="0"/>
          <dgm:bulletEnabled val="1"/>
        </dgm:presLayoutVars>
      </dgm:prSet>
      <dgm:spPr/>
    </dgm:pt>
    <dgm:pt modelId="{19A68F99-2D17-4739-8708-8BFF5DF5EACD}" type="pres">
      <dgm:prSet presAssocID="{176A4500-0400-4887-835C-6A280F0B2377}" presName="negativeSpace" presStyleCnt="0"/>
      <dgm:spPr/>
    </dgm:pt>
    <dgm:pt modelId="{C56A9286-8CDD-4F35-B6E1-4AFBB3F3D12D}" type="pres">
      <dgm:prSet presAssocID="{176A4500-0400-4887-835C-6A280F0B2377}" presName="childText" presStyleLbl="conFgAcc1" presStyleIdx="1" presStyleCnt="5">
        <dgm:presLayoutVars>
          <dgm:bulletEnabled val="1"/>
        </dgm:presLayoutVars>
      </dgm:prSet>
      <dgm:spPr/>
    </dgm:pt>
    <dgm:pt modelId="{A813EBB6-17F7-48DA-9D7A-A54B03718E5A}" type="pres">
      <dgm:prSet presAssocID="{CFA7991C-7A4D-4AC6-9257-09095EE9EA56}" presName="spaceBetweenRectangles" presStyleCnt="0"/>
      <dgm:spPr/>
    </dgm:pt>
    <dgm:pt modelId="{78B3B3EB-17BB-4F9D-A7CD-725B54BDD013}" type="pres">
      <dgm:prSet presAssocID="{75399C8A-0621-4C9B-9D94-B533D359F504}" presName="parentLin" presStyleCnt="0"/>
      <dgm:spPr/>
    </dgm:pt>
    <dgm:pt modelId="{9B1134EB-CA2B-4FE2-BE34-48FAB9F4AD5E}" type="pres">
      <dgm:prSet presAssocID="{75399C8A-0621-4C9B-9D94-B533D359F504}" presName="parentLeftMargin" presStyleLbl="node1" presStyleIdx="1" presStyleCnt="5"/>
      <dgm:spPr/>
    </dgm:pt>
    <dgm:pt modelId="{B7B9B3D9-F8BD-4E37-92D4-CFC0AD0639E7}" type="pres">
      <dgm:prSet presAssocID="{75399C8A-0621-4C9B-9D94-B533D359F504}" presName="parentText" presStyleLbl="node1" presStyleIdx="2" presStyleCnt="5" custScaleX="122235">
        <dgm:presLayoutVars>
          <dgm:chMax val="0"/>
          <dgm:bulletEnabled val="1"/>
        </dgm:presLayoutVars>
      </dgm:prSet>
      <dgm:spPr/>
    </dgm:pt>
    <dgm:pt modelId="{DE3CFE9F-10B2-4970-A0B9-3CF36090AA16}" type="pres">
      <dgm:prSet presAssocID="{75399C8A-0621-4C9B-9D94-B533D359F504}" presName="negativeSpace" presStyleCnt="0"/>
      <dgm:spPr/>
    </dgm:pt>
    <dgm:pt modelId="{D11DCBCF-FE74-4DBA-BF02-C026188F975D}" type="pres">
      <dgm:prSet presAssocID="{75399C8A-0621-4C9B-9D94-B533D359F504}" presName="childText" presStyleLbl="conFgAcc1" presStyleIdx="2" presStyleCnt="5">
        <dgm:presLayoutVars>
          <dgm:bulletEnabled val="1"/>
        </dgm:presLayoutVars>
      </dgm:prSet>
      <dgm:spPr/>
    </dgm:pt>
    <dgm:pt modelId="{6D91218A-B13D-417F-890E-E00FF7A4DB32}" type="pres">
      <dgm:prSet presAssocID="{25CDD427-E434-4690-95F0-B19ED19A8577}" presName="spaceBetweenRectangles" presStyleCnt="0"/>
      <dgm:spPr/>
    </dgm:pt>
    <dgm:pt modelId="{A42EF3F9-4C96-4574-B3D6-489FBE38B5CC}" type="pres">
      <dgm:prSet presAssocID="{25744684-4D7A-4098-990D-8E1A0B38BED2}" presName="parentLin" presStyleCnt="0"/>
      <dgm:spPr/>
    </dgm:pt>
    <dgm:pt modelId="{3615D00D-AA5B-4754-B1D3-701A16C1C2F7}" type="pres">
      <dgm:prSet presAssocID="{25744684-4D7A-4098-990D-8E1A0B38BED2}" presName="parentLeftMargin" presStyleLbl="node1" presStyleIdx="2" presStyleCnt="5"/>
      <dgm:spPr/>
    </dgm:pt>
    <dgm:pt modelId="{4C7F8D78-0FA5-459C-BA9E-FE69A301B02E}" type="pres">
      <dgm:prSet presAssocID="{25744684-4D7A-4098-990D-8E1A0B38BED2}" presName="parentText" presStyleLbl="node1" presStyleIdx="3" presStyleCnt="5" custScaleX="122235">
        <dgm:presLayoutVars>
          <dgm:chMax val="0"/>
          <dgm:bulletEnabled val="1"/>
        </dgm:presLayoutVars>
      </dgm:prSet>
      <dgm:spPr/>
    </dgm:pt>
    <dgm:pt modelId="{97919DA7-FFD6-4508-A231-48BE3AA7FE78}" type="pres">
      <dgm:prSet presAssocID="{25744684-4D7A-4098-990D-8E1A0B38BED2}" presName="negativeSpace" presStyleCnt="0"/>
      <dgm:spPr/>
    </dgm:pt>
    <dgm:pt modelId="{5BAF544F-59BD-44AF-8E94-6D52B726EAAC}" type="pres">
      <dgm:prSet presAssocID="{25744684-4D7A-4098-990D-8E1A0B38BED2}" presName="childText" presStyleLbl="conFgAcc1" presStyleIdx="3" presStyleCnt="5">
        <dgm:presLayoutVars>
          <dgm:bulletEnabled val="1"/>
        </dgm:presLayoutVars>
      </dgm:prSet>
      <dgm:spPr/>
    </dgm:pt>
    <dgm:pt modelId="{0BE831DA-3A37-4AE6-8B68-C298F51E612A}" type="pres">
      <dgm:prSet presAssocID="{0C6CCA8B-DE37-4D1F-8C26-23BEEAD039F8}" presName="spaceBetweenRectangles" presStyleCnt="0"/>
      <dgm:spPr/>
    </dgm:pt>
    <dgm:pt modelId="{0D5AC7D5-FDFF-4739-9F8D-B9711DA57564}" type="pres">
      <dgm:prSet presAssocID="{F86E3B29-147C-4D26-8718-F642A30BBB35}" presName="parentLin" presStyleCnt="0"/>
      <dgm:spPr/>
    </dgm:pt>
    <dgm:pt modelId="{05AECA81-E6AD-44FD-B5D1-AF03C00F28E8}" type="pres">
      <dgm:prSet presAssocID="{F86E3B29-147C-4D26-8718-F642A30BBB35}" presName="parentLeftMargin" presStyleLbl="node1" presStyleIdx="3" presStyleCnt="5"/>
      <dgm:spPr/>
    </dgm:pt>
    <dgm:pt modelId="{A8F78556-D2F0-4B90-B8FD-819F94ECC045}" type="pres">
      <dgm:prSet presAssocID="{F86E3B29-147C-4D26-8718-F642A30BBB35}" presName="parentText" presStyleLbl="node1" presStyleIdx="4" presStyleCnt="5" custScaleX="122235">
        <dgm:presLayoutVars>
          <dgm:chMax val="0"/>
          <dgm:bulletEnabled val="1"/>
        </dgm:presLayoutVars>
      </dgm:prSet>
      <dgm:spPr/>
    </dgm:pt>
    <dgm:pt modelId="{01189BA6-3A8F-4115-A63D-4C68EECA53A5}" type="pres">
      <dgm:prSet presAssocID="{F86E3B29-147C-4D26-8718-F642A30BBB35}" presName="negativeSpace" presStyleCnt="0"/>
      <dgm:spPr/>
    </dgm:pt>
    <dgm:pt modelId="{2B943D05-8002-4800-8A1A-027016233926}" type="pres">
      <dgm:prSet presAssocID="{F86E3B29-147C-4D26-8718-F642A30BBB35}" presName="childText" presStyleLbl="conFgAcc1" presStyleIdx="4" presStyleCnt="5">
        <dgm:presLayoutVars>
          <dgm:bulletEnabled val="1"/>
        </dgm:presLayoutVars>
      </dgm:prSet>
      <dgm:spPr/>
    </dgm:pt>
  </dgm:ptLst>
  <dgm:cxnLst>
    <dgm:cxn modelId="{3A3ECB14-86E6-4254-83CC-166DCFD6C274}" type="presOf" srcId="{25744684-4D7A-4098-990D-8E1A0B38BED2}" destId="{4C7F8D78-0FA5-459C-BA9E-FE69A301B02E}" srcOrd="1" destOrd="0" presId="urn:microsoft.com/office/officeart/2005/8/layout/list1"/>
    <dgm:cxn modelId="{0448EF1C-25E0-4372-8C10-F1DDDE6657FF}" srcId="{18E58C34-4CCB-4D54-9EEA-E4A4F4FF03CC}" destId="{447295BC-281F-4B48-BFAC-01C45ACA7D47}" srcOrd="0" destOrd="0" parTransId="{467D29D6-3693-4C1A-B083-08274A90EB76}" sibTransId="{F5C8F466-6182-4548-9033-76B8D0CB009F}"/>
    <dgm:cxn modelId="{6D9E653D-A193-4316-A56F-E69C3057B688}" type="presOf" srcId="{F86E3B29-147C-4D26-8718-F642A30BBB35}" destId="{A8F78556-D2F0-4B90-B8FD-819F94ECC045}" srcOrd="1" destOrd="0" presId="urn:microsoft.com/office/officeart/2005/8/layout/list1"/>
    <dgm:cxn modelId="{6662265D-07E4-40A9-B4EB-E5B6E6ED27C3}" type="presOf" srcId="{176A4500-0400-4887-835C-6A280F0B2377}" destId="{F672F229-DECA-49C3-BC88-6938A24A0C58}" srcOrd="1" destOrd="0" presId="urn:microsoft.com/office/officeart/2005/8/layout/list1"/>
    <dgm:cxn modelId="{9A7AAF41-76F3-4987-B8DC-EC77236A140F}" srcId="{18E58C34-4CCB-4D54-9EEA-E4A4F4FF03CC}" destId="{176A4500-0400-4887-835C-6A280F0B2377}" srcOrd="1" destOrd="0" parTransId="{84FBDC68-E9F7-44C6-B0CE-020F74C860B5}" sibTransId="{CFA7991C-7A4D-4AC6-9257-09095EE9EA56}"/>
    <dgm:cxn modelId="{3956C564-BE4A-41B8-8E4E-BE3ECE753C0B}" srcId="{18E58C34-4CCB-4D54-9EEA-E4A4F4FF03CC}" destId="{75399C8A-0621-4C9B-9D94-B533D359F504}" srcOrd="2" destOrd="0" parTransId="{4CD4FB98-7E41-4176-8D1E-3BD5CC98A97A}" sibTransId="{25CDD427-E434-4690-95F0-B19ED19A8577}"/>
    <dgm:cxn modelId="{0C311746-715D-4812-A409-AA61737B2E70}" type="presOf" srcId="{447295BC-281F-4B48-BFAC-01C45ACA7D47}" destId="{A4EDFB11-2D29-49B0-BC6F-06A80F576057}" srcOrd="0" destOrd="0" presId="urn:microsoft.com/office/officeart/2005/8/layout/list1"/>
    <dgm:cxn modelId="{FEFAA66F-D3F7-46BE-AE91-4F07D3111227}" type="presOf" srcId="{18E58C34-4CCB-4D54-9EEA-E4A4F4FF03CC}" destId="{6D1CA76C-8E3D-46AF-8DBA-772D40C90238}" srcOrd="0" destOrd="0" presId="urn:microsoft.com/office/officeart/2005/8/layout/list1"/>
    <dgm:cxn modelId="{91BE897E-604C-44E8-82BA-C4525A703000}" type="presOf" srcId="{176A4500-0400-4887-835C-6A280F0B2377}" destId="{00DB144C-7FDD-400A-AE20-C74DCAE4585E}" srcOrd="0" destOrd="0" presId="urn:microsoft.com/office/officeart/2005/8/layout/list1"/>
    <dgm:cxn modelId="{01BB7D8C-5A89-49F8-8399-2D378CD5D72A}" type="presOf" srcId="{75399C8A-0621-4C9B-9D94-B533D359F504}" destId="{B7B9B3D9-F8BD-4E37-92D4-CFC0AD0639E7}" srcOrd="1" destOrd="0" presId="urn:microsoft.com/office/officeart/2005/8/layout/list1"/>
    <dgm:cxn modelId="{1BAA759D-4859-4EC3-B422-ACE9E2571F8E}" srcId="{18E58C34-4CCB-4D54-9EEA-E4A4F4FF03CC}" destId="{25744684-4D7A-4098-990D-8E1A0B38BED2}" srcOrd="3" destOrd="0" parTransId="{4CDBF99F-8B9E-4D5D-A40F-E838CA40C943}" sibTransId="{0C6CCA8B-DE37-4D1F-8C26-23BEEAD039F8}"/>
    <dgm:cxn modelId="{64A8FAA9-FB34-4378-AC04-6CB49F9FE426}" type="presOf" srcId="{75399C8A-0621-4C9B-9D94-B533D359F504}" destId="{9B1134EB-CA2B-4FE2-BE34-48FAB9F4AD5E}" srcOrd="0" destOrd="0" presId="urn:microsoft.com/office/officeart/2005/8/layout/list1"/>
    <dgm:cxn modelId="{17418AAF-F94D-46ED-92DA-B42BD87DB8FD}" type="presOf" srcId="{F86E3B29-147C-4D26-8718-F642A30BBB35}" destId="{05AECA81-E6AD-44FD-B5D1-AF03C00F28E8}" srcOrd="0" destOrd="0" presId="urn:microsoft.com/office/officeart/2005/8/layout/list1"/>
    <dgm:cxn modelId="{0DB926C5-9510-4B48-8A9A-60D5A25FCADB}" srcId="{18E58C34-4CCB-4D54-9EEA-E4A4F4FF03CC}" destId="{F86E3B29-147C-4D26-8718-F642A30BBB35}" srcOrd="4" destOrd="0" parTransId="{EC44B703-8F23-439F-A661-8DB37E7B3A52}" sibTransId="{34517848-E269-4EF2-8AF4-83C973D065DF}"/>
    <dgm:cxn modelId="{123D6FC7-C684-4057-8166-94080CBFEE08}" type="presOf" srcId="{447295BC-281F-4B48-BFAC-01C45ACA7D47}" destId="{DB2B00CD-D4C9-45C4-8A6D-FFEDD3573AC3}" srcOrd="1" destOrd="0" presId="urn:microsoft.com/office/officeart/2005/8/layout/list1"/>
    <dgm:cxn modelId="{6A4E7CF7-ECCD-4E5C-A531-702658344493}" type="presOf" srcId="{25744684-4D7A-4098-990D-8E1A0B38BED2}" destId="{3615D00D-AA5B-4754-B1D3-701A16C1C2F7}" srcOrd="0" destOrd="0" presId="urn:microsoft.com/office/officeart/2005/8/layout/list1"/>
    <dgm:cxn modelId="{58A715B5-B477-4440-9C59-DC94459DDA35}" type="presParOf" srcId="{6D1CA76C-8E3D-46AF-8DBA-772D40C90238}" destId="{B24351BD-403B-46BC-A9BC-769D1EE2963E}" srcOrd="0" destOrd="0" presId="urn:microsoft.com/office/officeart/2005/8/layout/list1"/>
    <dgm:cxn modelId="{1256B072-A940-4959-85C4-10CBBF47301C}" type="presParOf" srcId="{B24351BD-403B-46BC-A9BC-769D1EE2963E}" destId="{A4EDFB11-2D29-49B0-BC6F-06A80F576057}" srcOrd="0" destOrd="0" presId="urn:microsoft.com/office/officeart/2005/8/layout/list1"/>
    <dgm:cxn modelId="{D2753444-69F4-4057-B474-19DCE4DF16A9}" type="presParOf" srcId="{B24351BD-403B-46BC-A9BC-769D1EE2963E}" destId="{DB2B00CD-D4C9-45C4-8A6D-FFEDD3573AC3}" srcOrd="1" destOrd="0" presId="urn:microsoft.com/office/officeart/2005/8/layout/list1"/>
    <dgm:cxn modelId="{496D4534-34E9-4CF5-8DD9-DC8198F858B6}" type="presParOf" srcId="{6D1CA76C-8E3D-46AF-8DBA-772D40C90238}" destId="{E60ECB54-B7F1-4E91-ACC6-86C7FD7D5AC5}" srcOrd="1" destOrd="0" presId="urn:microsoft.com/office/officeart/2005/8/layout/list1"/>
    <dgm:cxn modelId="{C8D0F44A-9A19-40B2-9E1A-28E70E6CC353}" type="presParOf" srcId="{6D1CA76C-8E3D-46AF-8DBA-772D40C90238}" destId="{1A32B90C-9E66-4389-905B-8DC2AC489D7F}" srcOrd="2" destOrd="0" presId="urn:microsoft.com/office/officeart/2005/8/layout/list1"/>
    <dgm:cxn modelId="{E44DAC5C-D155-454D-9E93-B6D64093D17B}" type="presParOf" srcId="{6D1CA76C-8E3D-46AF-8DBA-772D40C90238}" destId="{67017BC7-0F7A-47BD-8EDC-227E45AE6621}" srcOrd="3" destOrd="0" presId="urn:microsoft.com/office/officeart/2005/8/layout/list1"/>
    <dgm:cxn modelId="{7EC4B35F-0785-45BE-BB36-9AB3617AB91F}" type="presParOf" srcId="{6D1CA76C-8E3D-46AF-8DBA-772D40C90238}" destId="{D5D8AA54-2F9D-44B3-9209-6960A8537FE5}" srcOrd="4" destOrd="0" presId="urn:microsoft.com/office/officeart/2005/8/layout/list1"/>
    <dgm:cxn modelId="{551E3864-6505-44F3-9BFC-0687EDECE3D9}" type="presParOf" srcId="{D5D8AA54-2F9D-44B3-9209-6960A8537FE5}" destId="{00DB144C-7FDD-400A-AE20-C74DCAE4585E}" srcOrd="0" destOrd="0" presId="urn:microsoft.com/office/officeart/2005/8/layout/list1"/>
    <dgm:cxn modelId="{5E7E1A7A-1B95-41D8-843B-2D5A508F99AE}" type="presParOf" srcId="{D5D8AA54-2F9D-44B3-9209-6960A8537FE5}" destId="{F672F229-DECA-49C3-BC88-6938A24A0C58}" srcOrd="1" destOrd="0" presId="urn:microsoft.com/office/officeart/2005/8/layout/list1"/>
    <dgm:cxn modelId="{903592AC-D40B-4913-B5CD-E01D16693558}" type="presParOf" srcId="{6D1CA76C-8E3D-46AF-8DBA-772D40C90238}" destId="{19A68F99-2D17-4739-8708-8BFF5DF5EACD}" srcOrd="5" destOrd="0" presId="urn:microsoft.com/office/officeart/2005/8/layout/list1"/>
    <dgm:cxn modelId="{973F60A1-7B3B-4265-9612-0AA9D82A847F}" type="presParOf" srcId="{6D1CA76C-8E3D-46AF-8DBA-772D40C90238}" destId="{C56A9286-8CDD-4F35-B6E1-4AFBB3F3D12D}" srcOrd="6" destOrd="0" presId="urn:microsoft.com/office/officeart/2005/8/layout/list1"/>
    <dgm:cxn modelId="{89EBA7C9-5752-4CE6-9F66-4FBBC3BF010C}" type="presParOf" srcId="{6D1CA76C-8E3D-46AF-8DBA-772D40C90238}" destId="{A813EBB6-17F7-48DA-9D7A-A54B03718E5A}" srcOrd="7" destOrd="0" presId="urn:microsoft.com/office/officeart/2005/8/layout/list1"/>
    <dgm:cxn modelId="{E736AD0D-967D-4602-ACDA-C75063125E06}" type="presParOf" srcId="{6D1CA76C-8E3D-46AF-8DBA-772D40C90238}" destId="{78B3B3EB-17BB-4F9D-A7CD-725B54BDD013}" srcOrd="8" destOrd="0" presId="urn:microsoft.com/office/officeart/2005/8/layout/list1"/>
    <dgm:cxn modelId="{0F48F80F-C51D-46AB-8A34-5AAA42FC230C}" type="presParOf" srcId="{78B3B3EB-17BB-4F9D-A7CD-725B54BDD013}" destId="{9B1134EB-CA2B-4FE2-BE34-48FAB9F4AD5E}" srcOrd="0" destOrd="0" presId="urn:microsoft.com/office/officeart/2005/8/layout/list1"/>
    <dgm:cxn modelId="{B2568BFC-BB98-4CE2-A2B7-B562E249A125}" type="presParOf" srcId="{78B3B3EB-17BB-4F9D-A7CD-725B54BDD013}" destId="{B7B9B3D9-F8BD-4E37-92D4-CFC0AD0639E7}" srcOrd="1" destOrd="0" presId="urn:microsoft.com/office/officeart/2005/8/layout/list1"/>
    <dgm:cxn modelId="{2610229F-EA53-409C-8831-303B68C8EF57}" type="presParOf" srcId="{6D1CA76C-8E3D-46AF-8DBA-772D40C90238}" destId="{DE3CFE9F-10B2-4970-A0B9-3CF36090AA16}" srcOrd="9" destOrd="0" presId="urn:microsoft.com/office/officeart/2005/8/layout/list1"/>
    <dgm:cxn modelId="{33F02057-42C8-4EFB-A5F7-93B49C427B9F}" type="presParOf" srcId="{6D1CA76C-8E3D-46AF-8DBA-772D40C90238}" destId="{D11DCBCF-FE74-4DBA-BF02-C026188F975D}" srcOrd="10" destOrd="0" presId="urn:microsoft.com/office/officeart/2005/8/layout/list1"/>
    <dgm:cxn modelId="{2FA6F143-63A0-4595-9D0C-73ABE19FB584}" type="presParOf" srcId="{6D1CA76C-8E3D-46AF-8DBA-772D40C90238}" destId="{6D91218A-B13D-417F-890E-E00FF7A4DB32}" srcOrd="11" destOrd="0" presId="urn:microsoft.com/office/officeart/2005/8/layout/list1"/>
    <dgm:cxn modelId="{91C08215-F4AF-4801-993C-0C76DB8D3B8D}" type="presParOf" srcId="{6D1CA76C-8E3D-46AF-8DBA-772D40C90238}" destId="{A42EF3F9-4C96-4574-B3D6-489FBE38B5CC}" srcOrd="12" destOrd="0" presId="urn:microsoft.com/office/officeart/2005/8/layout/list1"/>
    <dgm:cxn modelId="{1A08645E-6D82-444E-89D6-B338077A1B68}" type="presParOf" srcId="{A42EF3F9-4C96-4574-B3D6-489FBE38B5CC}" destId="{3615D00D-AA5B-4754-B1D3-701A16C1C2F7}" srcOrd="0" destOrd="0" presId="urn:microsoft.com/office/officeart/2005/8/layout/list1"/>
    <dgm:cxn modelId="{1EB7C856-4DA3-4D22-93F4-624988A571BB}" type="presParOf" srcId="{A42EF3F9-4C96-4574-B3D6-489FBE38B5CC}" destId="{4C7F8D78-0FA5-459C-BA9E-FE69A301B02E}" srcOrd="1" destOrd="0" presId="urn:microsoft.com/office/officeart/2005/8/layout/list1"/>
    <dgm:cxn modelId="{FC4F8E1D-F14B-47A9-83ED-B0FFF268FF0F}" type="presParOf" srcId="{6D1CA76C-8E3D-46AF-8DBA-772D40C90238}" destId="{97919DA7-FFD6-4508-A231-48BE3AA7FE78}" srcOrd="13" destOrd="0" presId="urn:microsoft.com/office/officeart/2005/8/layout/list1"/>
    <dgm:cxn modelId="{202F9325-2720-4089-8E24-E4D4D94D3601}" type="presParOf" srcId="{6D1CA76C-8E3D-46AF-8DBA-772D40C90238}" destId="{5BAF544F-59BD-44AF-8E94-6D52B726EAAC}" srcOrd="14" destOrd="0" presId="urn:microsoft.com/office/officeart/2005/8/layout/list1"/>
    <dgm:cxn modelId="{BD25E9E3-40DD-41A8-976A-040E2D7FE911}" type="presParOf" srcId="{6D1CA76C-8E3D-46AF-8DBA-772D40C90238}" destId="{0BE831DA-3A37-4AE6-8B68-C298F51E612A}" srcOrd="15" destOrd="0" presId="urn:microsoft.com/office/officeart/2005/8/layout/list1"/>
    <dgm:cxn modelId="{DCCC6F5F-D395-49F6-B36C-FDDECA91D60C}" type="presParOf" srcId="{6D1CA76C-8E3D-46AF-8DBA-772D40C90238}" destId="{0D5AC7D5-FDFF-4739-9F8D-B9711DA57564}" srcOrd="16" destOrd="0" presId="urn:microsoft.com/office/officeart/2005/8/layout/list1"/>
    <dgm:cxn modelId="{14B43B45-F301-4E47-8807-28263D558C9F}" type="presParOf" srcId="{0D5AC7D5-FDFF-4739-9F8D-B9711DA57564}" destId="{05AECA81-E6AD-44FD-B5D1-AF03C00F28E8}" srcOrd="0" destOrd="0" presId="urn:microsoft.com/office/officeart/2005/8/layout/list1"/>
    <dgm:cxn modelId="{D5DAB8B4-6443-4253-A864-664D643847C8}" type="presParOf" srcId="{0D5AC7D5-FDFF-4739-9F8D-B9711DA57564}" destId="{A8F78556-D2F0-4B90-B8FD-819F94ECC045}" srcOrd="1" destOrd="0" presId="urn:microsoft.com/office/officeart/2005/8/layout/list1"/>
    <dgm:cxn modelId="{28E9A4E5-0C48-49C1-B062-A2E3E1AA9074}" type="presParOf" srcId="{6D1CA76C-8E3D-46AF-8DBA-772D40C90238}" destId="{01189BA6-3A8F-4115-A63D-4C68EECA53A5}" srcOrd="17" destOrd="0" presId="urn:microsoft.com/office/officeart/2005/8/layout/list1"/>
    <dgm:cxn modelId="{F2899B3F-76D2-4148-BAA6-93F93C895F24}" type="presParOf" srcId="{6D1CA76C-8E3D-46AF-8DBA-772D40C90238}" destId="{2B943D05-8002-4800-8A1A-027016233926}"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2D18A-902D-4807-9965-49C72C53594E}" type="doc">
      <dgm:prSet loTypeId="urn:microsoft.com/office/officeart/2005/8/layout/hProcess10" loCatId="process" qsTypeId="urn:microsoft.com/office/officeart/2005/8/quickstyle/simple1" qsCatId="simple" csTypeId="urn:microsoft.com/office/officeart/2005/8/colors/colorful1" csCatId="colorful" phldr="1"/>
      <dgm:spPr/>
      <dgm:t>
        <a:bodyPr/>
        <a:lstStyle/>
        <a:p>
          <a:endParaRPr lang="en-US"/>
        </a:p>
      </dgm:t>
    </dgm:pt>
    <dgm:pt modelId="{28BAE414-5296-4A42-A1C2-4328BAAE7E5D}">
      <dgm:prSet phldrT="[Text]" custT="1"/>
      <dgm:spPr/>
      <dgm:t>
        <a:bodyPr/>
        <a:lstStyle/>
        <a:p>
          <a:pPr algn="l"/>
          <a:r>
            <a:rPr lang="en-US" sz="1600" kern="1200" dirty="0">
              <a:solidFill>
                <a:prstClr val="white"/>
              </a:solidFill>
              <a:latin typeface="Segoe UI Semilight" panose="020B0402040204020203" pitchFamily="34" charset="0"/>
              <a:ea typeface="+mn-ea"/>
              <a:cs typeface="Segoe UI Semilight" panose="020B0402040204020203" pitchFamily="34" charset="0"/>
            </a:rPr>
            <a:t>Invoice is raised by the Supplier</a:t>
          </a:r>
        </a:p>
      </dgm:t>
    </dgm:pt>
    <dgm:pt modelId="{BA1E23E5-E5ED-46EC-80C3-AE132DE9255B}" type="parTrans" cxnId="{D1E53EE8-47FC-4DDF-BB33-FDF4AAD90408}">
      <dgm:prSet/>
      <dgm:spPr/>
      <dgm:t>
        <a:bodyPr/>
        <a:lstStyle/>
        <a:p>
          <a:endParaRPr lang="en-US"/>
        </a:p>
      </dgm:t>
    </dgm:pt>
    <dgm:pt modelId="{1CEE7C1F-B81A-4F4A-B282-65BFEE1937A9}" type="sibTrans" cxnId="{D1E53EE8-47FC-4DDF-BB33-FDF4AAD90408}">
      <dgm:prSet/>
      <dgm:spPr/>
      <dgm:t>
        <a:bodyPr/>
        <a:lstStyle/>
        <a:p>
          <a:endParaRPr lang="en-US"/>
        </a:p>
      </dgm:t>
    </dgm:pt>
    <dgm:pt modelId="{57623994-524E-4E26-A137-2E39BF5ADA95}">
      <dgm:prSet phldrT="[Text]" custT="1"/>
      <dgm:spPr/>
      <dgm:t>
        <a:bodyPr/>
        <a:lstStyle/>
        <a:p>
          <a:pPr algn="l"/>
          <a:r>
            <a:rPr lang="en-US" sz="1600" dirty="0">
              <a:latin typeface="Segoe UI Semilight" panose="020B0402040204020203" pitchFamily="34" charset="0"/>
              <a:cs typeface="Segoe UI Semilight" panose="020B0402040204020203" pitchFamily="34" charset="0"/>
            </a:rPr>
            <a:t>Invoice is uploaded to IRP (within 72 hours, however currently allowed up to GST Return filing)</a:t>
          </a:r>
        </a:p>
        <a:p>
          <a:pPr algn="l"/>
          <a:r>
            <a:rPr lang="en-US" sz="1600" i="1" dirty="0">
              <a:latin typeface="Segoe UI Semilight" panose="020B0402040204020203" pitchFamily="34" charset="0"/>
              <a:cs typeface="Segoe UI Semilight" panose="020B0402040204020203" pitchFamily="34" charset="0"/>
            </a:rPr>
            <a:t>(With/without e-Way Bill details)</a:t>
          </a:r>
        </a:p>
      </dgm:t>
    </dgm:pt>
    <dgm:pt modelId="{AA7BA7D5-905D-4E66-8FE0-59259014F0F8}" type="parTrans" cxnId="{E7FFB678-3BE9-4AB8-8FB3-292E9AA8C220}">
      <dgm:prSet/>
      <dgm:spPr/>
      <dgm:t>
        <a:bodyPr/>
        <a:lstStyle/>
        <a:p>
          <a:endParaRPr lang="en-US"/>
        </a:p>
      </dgm:t>
    </dgm:pt>
    <dgm:pt modelId="{5DC5C5EA-62CC-491A-AD8E-F33EB90F931B}" type="sibTrans" cxnId="{E7FFB678-3BE9-4AB8-8FB3-292E9AA8C220}">
      <dgm:prSet/>
      <dgm:spPr/>
      <dgm:t>
        <a:bodyPr/>
        <a:lstStyle/>
        <a:p>
          <a:endParaRPr lang="en-US"/>
        </a:p>
      </dgm:t>
    </dgm:pt>
    <dgm:pt modelId="{E1E22826-37B3-43E5-B999-D2D4A6D4F509}">
      <dgm:prSet phldrT="[Text]" custT="1"/>
      <dgm:spPr/>
      <dgm:t>
        <a:bodyPr/>
        <a:lstStyle/>
        <a:p>
          <a:pPr algn="l"/>
          <a:r>
            <a:rPr lang="en-US" sz="1600" kern="1200" dirty="0">
              <a:solidFill>
                <a:prstClr val="white"/>
              </a:solidFill>
              <a:latin typeface="Segoe UI Semilight" panose="020B0402040204020203" pitchFamily="34" charset="0"/>
              <a:ea typeface="+mn-ea"/>
              <a:cs typeface="Segoe UI Semilight" panose="020B0402040204020203" pitchFamily="34" charset="0"/>
            </a:rPr>
            <a:t>IRN is generated successfully</a:t>
          </a:r>
        </a:p>
        <a:p>
          <a:pPr algn="l"/>
          <a:r>
            <a:rPr lang="en-US" sz="1600" kern="1200" dirty="0">
              <a:solidFill>
                <a:prstClr val="white"/>
              </a:solidFill>
              <a:latin typeface="Segoe UI Semilight" panose="020B0402040204020203" pitchFamily="34" charset="0"/>
              <a:ea typeface="+mn-ea"/>
              <a:cs typeface="Segoe UI Semilight" panose="020B0402040204020203" pitchFamily="34" charset="0"/>
            </a:rPr>
            <a:t>Invoice is printed with IRN details and QR Code</a:t>
          </a:r>
        </a:p>
        <a:p>
          <a:pPr algn="l"/>
          <a:r>
            <a:rPr lang="en-US" sz="1600" kern="1200" dirty="0">
              <a:solidFill>
                <a:prstClr val="white"/>
              </a:solidFill>
              <a:latin typeface="Segoe UI Semilight" panose="020B0402040204020203" pitchFamily="34" charset="0"/>
              <a:ea typeface="+mn-ea"/>
              <a:cs typeface="Segoe UI Semilight" panose="020B0402040204020203" pitchFamily="34" charset="0"/>
            </a:rPr>
            <a:t>Handed over to buyer</a:t>
          </a:r>
        </a:p>
      </dgm:t>
    </dgm:pt>
    <dgm:pt modelId="{BA3EBC9B-AA29-4495-8C98-29CE047A74A9}" type="parTrans" cxnId="{D5F78B81-AACE-46C5-9383-4864A658CAD0}">
      <dgm:prSet/>
      <dgm:spPr/>
      <dgm:t>
        <a:bodyPr/>
        <a:lstStyle/>
        <a:p>
          <a:endParaRPr lang="en-US"/>
        </a:p>
      </dgm:t>
    </dgm:pt>
    <dgm:pt modelId="{5F5D14D7-12AE-447C-A502-2C6E02EBD3E4}" type="sibTrans" cxnId="{D5F78B81-AACE-46C5-9383-4864A658CAD0}">
      <dgm:prSet/>
      <dgm:spPr/>
      <dgm:t>
        <a:bodyPr/>
        <a:lstStyle/>
        <a:p>
          <a:endParaRPr lang="en-US"/>
        </a:p>
      </dgm:t>
    </dgm:pt>
    <dgm:pt modelId="{87DC8112-1CF3-4FA8-8903-47B7E2FD93FB}" type="pres">
      <dgm:prSet presAssocID="{3722D18A-902D-4807-9965-49C72C53594E}" presName="Name0" presStyleCnt="0">
        <dgm:presLayoutVars>
          <dgm:dir/>
          <dgm:resizeHandles val="exact"/>
        </dgm:presLayoutVars>
      </dgm:prSet>
      <dgm:spPr/>
    </dgm:pt>
    <dgm:pt modelId="{F7A8FA85-75F9-41EC-AC6D-79A08E4B6AE3}" type="pres">
      <dgm:prSet presAssocID="{28BAE414-5296-4A42-A1C2-4328BAAE7E5D}" presName="composite" presStyleCnt="0"/>
      <dgm:spPr/>
    </dgm:pt>
    <dgm:pt modelId="{1CD15A18-EA1A-4AF7-92D2-FEDA7B96EDA3}" type="pres">
      <dgm:prSet presAssocID="{28BAE414-5296-4A42-A1C2-4328BAAE7E5D}" presName="imagSh" presStyleLbl="bgImgPlace1" presStyleIdx="0" presStyleCnt="3" custLinFactNeighborX="-6542" custLinFactNeighborY="9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5B129905-460F-4CB7-819F-4F3DE97C33AA}" type="pres">
      <dgm:prSet presAssocID="{28BAE414-5296-4A42-A1C2-4328BAAE7E5D}" presName="txNode" presStyleLbl="node1" presStyleIdx="0" presStyleCnt="3" custScaleX="116487" custScaleY="60219" custLinFactNeighborX="-21840" custLinFactNeighborY="8458">
        <dgm:presLayoutVars>
          <dgm:bulletEnabled val="1"/>
        </dgm:presLayoutVars>
      </dgm:prSet>
      <dgm:spPr/>
    </dgm:pt>
    <dgm:pt modelId="{AAB6C811-2671-4A61-9E81-C85C563817BF}" type="pres">
      <dgm:prSet presAssocID="{1CEE7C1F-B81A-4F4A-B282-65BFEE1937A9}" presName="sibTrans" presStyleLbl="sibTrans2D1" presStyleIdx="0" presStyleCnt="2"/>
      <dgm:spPr/>
    </dgm:pt>
    <dgm:pt modelId="{C5DF25D5-AC57-4165-B535-20A1077A9674}" type="pres">
      <dgm:prSet presAssocID="{1CEE7C1F-B81A-4F4A-B282-65BFEE1937A9}" presName="connTx" presStyleLbl="sibTrans2D1" presStyleIdx="0" presStyleCnt="2"/>
      <dgm:spPr/>
    </dgm:pt>
    <dgm:pt modelId="{996D9ACB-F30F-4098-8A0F-3ACEF19AE7C7}" type="pres">
      <dgm:prSet presAssocID="{57623994-524E-4E26-A137-2E39BF5ADA95}" presName="composite" presStyleCnt="0"/>
      <dgm:spPr/>
    </dgm:pt>
    <dgm:pt modelId="{10A2B9A2-DC81-4835-923F-94C94A131C4B}" type="pres">
      <dgm:prSet presAssocID="{57623994-524E-4E26-A137-2E39BF5ADA95}" presName="imagSh" presStyleLbl="b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load outline"/>
        </a:ext>
      </dgm:extLst>
    </dgm:pt>
    <dgm:pt modelId="{C06B46E7-5131-40EB-9808-E77A6A2F5A3F}" type="pres">
      <dgm:prSet presAssocID="{57623994-524E-4E26-A137-2E39BF5ADA95}" presName="txNode" presStyleLbl="node1" presStyleIdx="1" presStyleCnt="3" custScaleX="138659" custScaleY="64466" custLinFactNeighborX="-14822" custLinFactNeighborY="10958">
        <dgm:presLayoutVars>
          <dgm:bulletEnabled val="1"/>
        </dgm:presLayoutVars>
      </dgm:prSet>
      <dgm:spPr/>
    </dgm:pt>
    <dgm:pt modelId="{BA75EC59-EB3F-4FFB-AED6-714D497E4357}" type="pres">
      <dgm:prSet presAssocID="{5DC5C5EA-62CC-491A-AD8E-F33EB90F931B}" presName="sibTrans" presStyleLbl="sibTrans2D1" presStyleIdx="1" presStyleCnt="2"/>
      <dgm:spPr/>
    </dgm:pt>
    <dgm:pt modelId="{AA205366-C337-4BEC-9173-756D798E765D}" type="pres">
      <dgm:prSet presAssocID="{5DC5C5EA-62CC-491A-AD8E-F33EB90F931B}" presName="connTx" presStyleLbl="sibTrans2D1" presStyleIdx="1" presStyleCnt="2"/>
      <dgm:spPr/>
    </dgm:pt>
    <dgm:pt modelId="{C71ACCA1-F291-4E08-94CA-D95D6578C0BB}" type="pres">
      <dgm:prSet presAssocID="{E1E22826-37B3-43E5-B999-D2D4A6D4F509}" presName="composite" presStyleCnt="0"/>
      <dgm:spPr/>
    </dgm:pt>
    <dgm:pt modelId="{2CE0FD06-3FF8-4402-8FE7-578E3AB57D60}" type="pres">
      <dgm:prSet presAssocID="{E1E22826-37B3-43E5-B999-D2D4A6D4F509}" presName="imagSh" presStyleLbl="b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inter outline"/>
        </a:ext>
      </dgm:extLst>
    </dgm:pt>
    <dgm:pt modelId="{E6A54AA9-A4FE-4BEC-9929-8AF98F7780BF}" type="pres">
      <dgm:prSet presAssocID="{E1E22826-37B3-43E5-B999-D2D4A6D4F509}" presName="txNode" presStyleLbl="node1" presStyleIdx="2" presStyleCnt="3" custScaleX="136496" custScaleY="64537" custLinFactNeighborX="-13262" custLinFactNeighborY="8750">
        <dgm:presLayoutVars>
          <dgm:bulletEnabled val="1"/>
        </dgm:presLayoutVars>
      </dgm:prSet>
      <dgm:spPr/>
    </dgm:pt>
  </dgm:ptLst>
  <dgm:cxnLst>
    <dgm:cxn modelId="{A2B09840-BBE4-453B-841C-6F912E489A9F}" type="presOf" srcId="{5DC5C5EA-62CC-491A-AD8E-F33EB90F931B}" destId="{BA75EC59-EB3F-4FFB-AED6-714D497E4357}" srcOrd="0" destOrd="0" presId="urn:microsoft.com/office/officeart/2005/8/layout/hProcess10"/>
    <dgm:cxn modelId="{1CB4C64B-2963-44AC-BF6B-AAB8EF81464B}" type="presOf" srcId="{1CEE7C1F-B81A-4F4A-B282-65BFEE1937A9}" destId="{C5DF25D5-AC57-4165-B535-20A1077A9674}" srcOrd="1" destOrd="0" presId="urn:microsoft.com/office/officeart/2005/8/layout/hProcess10"/>
    <dgm:cxn modelId="{D3BA4C70-141D-4531-952E-33C6FBC7794E}" type="presOf" srcId="{28BAE414-5296-4A42-A1C2-4328BAAE7E5D}" destId="{5B129905-460F-4CB7-819F-4F3DE97C33AA}" srcOrd="0" destOrd="0" presId="urn:microsoft.com/office/officeart/2005/8/layout/hProcess10"/>
    <dgm:cxn modelId="{6E5DBC50-4FA6-4A6E-8A07-34ECC4FB52C3}" type="presOf" srcId="{3722D18A-902D-4807-9965-49C72C53594E}" destId="{87DC8112-1CF3-4FA8-8903-47B7E2FD93FB}" srcOrd="0" destOrd="0" presId="urn:microsoft.com/office/officeart/2005/8/layout/hProcess10"/>
    <dgm:cxn modelId="{E7FFB678-3BE9-4AB8-8FB3-292E9AA8C220}" srcId="{3722D18A-902D-4807-9965-49C72C53594E}" destId="{57623994-524E-4E26-A137-2E39BF5ADA95}" srcOrd="1" destOrd="0" parTransId="{AA7BA7D5-905D-4E66-8FE0-59259014F0F8}" sibTransId="{5DC5C5EA-62CC-491A-AD8E-F33EB90F931B}"/>
    <dgm:cxn modelId="{77FA0B5A-683B-47CF-857F-C824A9161013}" type="presOf" srcId="{5DC5C5EA-62CC-491A-AD8E-F33EB90F931B}" destId="{AA205366-C337-4BEC-9173-756D798E765D}" srcOrd="1" destOrd="0" presId="urn:microsoft.com/office/officeart/2005/8/layout/hProcess10"/>
    <dgm:cxn modelId="{D45DBE7C-93DF-4415-BF78-5232151042E5}" type="presOf" srcId="{1CEE7C1F-B81A-4F4A-B282-65BFEE1937A9}" destId="{AAB6C811-2671-4A61-9E81-C85C563817BF}" srcOrd="0" destOrd="0" presId="urn:microsoft.com/office/officeart/2005/8/layout/hProcess10"/>
    <dgm:cxn modelId="{D5F78B81-AACE-46C5-9383-4864A658CAD0}" srcId="{3722D18A-902D-4807-9965-49C72C53594E}" destId="{E1E22826-37B3-43E5-B999-D2D4A6D4F509}" srcOrd="2" destOrd="0" parTransId="{BA3EBC9B-AA29-4495-8C98-29CE047A74A9}" sibTransId="{5F5D14D7-12AE-447C-A502-2C6E02EBD3E4}"/>
    <dgm:cxn modelId="{93C957E6-2423-42A6-9FB1-1AF585F586A5}" type="presOf" srcId="{57623994-524E-4E26-A137-2E39BF5ADA95}" destId="{C06B46E7-5131-40EB-9808-E77A6A2F5A3F}" srcOrd="0" destOrd="0" presId="urn:microsoft.com/office/officeart/2005/8/layout/hProcess10"/>
    <dgm:cxn modelId="{D1E53EE8-47FC-4DDF-BB33-FDF4AAD90408}" srcId="{3722D18A-902D-4807-9965-49C72C53594E}" destId="{28BAE414-5296-4A42-A1C2-4328BAAE7E5D}" srcOrd="0" destOrd="0" parTransId="{BA1E23E5-E5ED-46EC-80C3-AE132DE9255B}" sibTransId="{1CEE7C1F-B81A-4F4A-B282-65BFEE1937A9}"/>
    <dgm:cxn modelId="{217EAEFB-7695-456F-A558-30BE47BCF2A7}" type="presOf" srcId="{E1E22826-37B3-43E5-B999-D2D4A6D4F509}" destId="{E6A54AA9-A4FE-4BEC-9929-8AF98F7780BF}" srcOrd="0" destOrd="0" presId="urn:microsoft.com/office/officeart/2005/8/layout/hProcess10"/>
    <dgm:cxn modelId="{2D73CB9C-1728-4CC3-9F61-589BC9ED5331}" type="presParOf" srcId="{87DC8112-1CF3-4FA8-8903-47B7E2FD93FB}" destId="{F7A8FA85-75F9-41EC-AC6D-79A08E4B6AE3}" srcOrd="0" destOrd="0" presId="urn:microsoft.com/office/officeart/2005/8/layout/hProcess10"/>
    <dgm:cxn modelId="{CB7A5BF4-68BF-4BE2-BD69-E8FCD93BA431}" type="presParOf" srcId="{F7A8FA85-75F9-41EC-AC6D-79A08E4B6AE3}" destId="{1CD15A18-EA1A-4AF7-92D2-FEDA7B96EDA3}" srcOrd="0" destOrd="0" presId="urn:microsoft.com/office/officeart/2005/8/layout/hProcess10"/>
    <dgm:cxn modelId="{31E97B43-FB3C-428E-BB34-B0715862B21F}" type="presParOf" srcId="{F7A8FA85-75F9-41EC-AC6D-79A08E4B6AE3}" destId="{5B129905-460F-4CB7-819F-4F3DE97C33AA}" srcOrd="1" destOrd="0" presId="urn:microsoft.com/office/officeart/2005/8/layout/hProcess10"/>
    <dgm:cxn modelId="{121CC9B9-E6F3-4AF5-8971-291F490CCE16}" type="presParOf" srcId="{87DC8112-1CF3-4FA8-8903-47B7E2FD93FB}" destId="{AAB6C811-2671-4A61-9E81-C85C563817BF}" srcOrd="1" destOrd="0" presId="urn:microsoft.com/office/officeart/2005/8/layout/hProcess10"/>
    <dgm:cxn modelId="{EA2D6DD5-A19C-443B-9B57-F3892D6DAB5A}" type="presParOf" srcId="{AAB6C811-2671-4A61-9E81-C85C563817BF}" destId="{C5DF25D5-AC57-4165-B535-20A1077A9674}" srcOrd="0" destOrd="0" presId="urn:microsoft.com/office/officeart/2005/8/layout/hProcess10"/>
    <dgm:cxn modelId="{8CE80D53-8269-464D-B9BC-21DEDA017F83}" type="presParOf" srcId="{87DC8112-1CF3-4FA8-8903-47B7E2FD93FB}" destId="{996D9ACB-F30F-4098-8A0F-3ACEF19AE7C7}" srcOrd="2" destOrd="0" presId="urn:microsoft.com/office/officeart/2005/8/layout/hProcess10"/>
    <dgm:cxn modelId="{E5A91D05-C3E4-413C-BCE0-3CBCCEA4E374}" type="presParOf" srcId="{996D9ACB-F30F-4098-8A0F-3ACEF19AE7C7}" destId="{10A2B9A2-DC81-4835-923F-94C94A131C4B}" srcOrd="0" destOrd="0" presId="urn:microsoft.com/office/officeart/2005/8/layout/hProcess10"/>
    <dgm:cxn modelId="{202A31B3-2DFF-4A3B-A87C-10757019B41D}" type="presParOf" srcId="{996D9ACB-F30F-4098-8A0F-3ACEF19AE7C7}" destId="{C06B46E7-5131-40EB-9808-E77A6A2F5A3F}" srcOrd="1" destOrd="0" presId="urn:microsoft.com/office/officeart/2005/8/layout/hProcess10"/>
    <dgm:cxn modelId="{185B8EC4-5C5B-419E-BF8D-E843B6E8631F}" type="presParOf" srcId="{87DC8112-1CF3-4FA8-8903-47B7E2FD93FB}" destId="{BA75EC59-EB3F-4FFB-AED6-714D497E4357}" srcOrd="3" destOrd="0" presId="urn:microsoft.com/office/officeart/2005/8/layout/hProcess10"/>
    <dgm:cxn modelId="{DDE409C9-247A-4E57-AF57-35BB7DA0ED7B}" type="presParOf" srcId="{BA75EC59-EB3F-4FFB-AED6-714D497E4357}" destId="{AA205366-C337-4BEC-9173-756D798E765D}" srcOrd="0" destOrd="0" presId="urn:microsoft.com/office/officeart/2005/8/layout/hProcess10"/>
    <dgm:cxn modelId="{2CB7E75B-5D05-49FF-9BCC-BCD781DFA179}" type="presParOf" srcId="{87DC8112-1CF3-4FA8-8903-47B7E2FD93FB}" destId="{C71ACCA1-F291-4E08-94CA-D95D6578C0BB}" srcOrd="4" destOrd="0" presId="urn:microsoft.com/office/officeart/2005/8/layout/hProcess10"/>
    <dgm:cxn modelId="{0608D1C9-CF63-4F8A-ADFF-44B024072E27}" type="presParOf" srcId="{C71ACCA1-F291-4E08-94CA-D95D6578C0BB}" destId="{2CE0FD06-3FF8-4402-8FE7-578E3AB57D60}" srcOrd="0" destOrd="0" presId="urn:microsoft.com/office/officeart/2005/8/layout/hProcess10"/>
    <dgm:cxn modelId="{A2B9C753-4C07-4848-B281-D518ED829898}" type="presParOf" srcId="{C71ACCA1-F291-4E08-94CA-D95D6578C0BB}" destId="{E6A54AA9-A4FE-4BEC-9929-8AF98F7780BF}"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F3B4B-71DA-48D8-8B33-AB70C642E8F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IN"/>
        </a:p>
      </dgm:t>
    </dgm:pt>
    <dgm:pt modelId="{91A9445A-3F48-4422-845C-75B5AA56ED25}">
      <dgm:prSet phldrT="[Text]"/>
      <dgm:spPr/>
      <dgm:t>
        <a:bodyPr/>
        <a:lstStyle/>
        <a:p>
          <a:pPr>
            <a:lnSpc>
              <a:spcPct val="100000"/>
            </a:lnSpc>
            <a:defRPr b="1"/>
          </a:pPr>
          <a:r>
            <a:rPr lang="en-US"/>
            <a:t>Modification</a:t>
          </a:r>
          <a:endParaRPr lang="en-IN"/>
        </a:p>
      </dgm:t>
    </dgm:pt>
    <dgm:pt modelId="{A027D32C-D471-480B-9B5A-45D23A3D0A01}" type="parTrans" cxnId="{408CAD1D-357F-4DB9-AE7A-09FC989ACAAC}">
      <dgm:prSet/>
      <dgm:spPr/>
      <dgm:t>
        <a:bodyPr/>
        <a:lstStyle/>
        <a:p>
          <a:endParaRPr lang="en-IN"/>
        </a:p>
      </dgm:t>
    </dgm:pt>
    <dgm:pt modelId="{DC756BE7-5D55-4BE3-A92F-CDCDD35C020F}" type="sibTrans" cxnId="{408CAD1D-357F-4DB9-AE7A-09FC989ACAAC}">
      <dgm:prSet/>
      <dgm:spPr/>
      <dgm:t>
        <a:bodyPr/>
        <a:lstStyle/>
        <a:p>
          <a:endParaRPr lang="en-IN"/>
        </a:p>
      </dgm:t>
    </dgm:pt>
    <dgm:pt modelId="{98FFB202-4E94-4AC3-AB64-13D54ADE9C63}">
      <dgm:prSet/>
      <dgm:spPr/>
      <dgm:t>
        <a:bodyPr/>
        <a:lstStyle/>
        <a:p>
          <a:pPr>
            <a:lnSpc>
              <a:spcPct val="100000"/>
            </a:lnSpc>
          </a:pPr>
          <a:r>
            <a:rPr lang="en-US">
              <a:latin typeface="Segoe UI Semilight" panose="020B0402040204020203" pitchFamily="34" charset="0"/>
              <a:cs typeface="Segoe UI Semilight" panose="020B0402040204020203" pitchFamily="34" charset="0"/>
            </a:rPr>
            <a:t>E-invoices once generated can not be modified on IRP</a:t>
          </a:r>
          <a:endParaRPr lang="en-IN" dirty="0"/>
        </a:p>
      </dgm:t>
    </dgm:pt>
    <dgm:pt modelId="{19BD2E23-F747-4D0E-87CD-7081B264C48D}" type="parTrans" cxnId="{C8117EED-9F79-40A3-8093-78E7D6C268FF}">
      <dgm:prSet/>
      <dgm:spPr/>
      <dgm:t>
        <a:bodyPr/>
        <a:lstStyle/>
        <a:p>
          <a:endParaRPr lang="en-IN"/>
        </a:p>
      </dgm:t>
    </dgm:pt>
    <dgm:pt modelId="{8F36221F-58AB-46AA-A71A-73F421E66A35}" type="sibTrans" cxnId="{C8117EED-9F79-40A3-8093-78E7D6C268FF}">
      <dgm:prSet/>
      <dgm:spPr/>
      <dgm:t>
        <a:bodyPr/>
        <a:lstStyle/>
        <a:p>
          <a:endParaRPr lang="en-IN"/>
        </a:p>
      </dgm:t>
    </dgm:pt>
    <dgm:pt modelId="{D915E872-8D16-4E0C-9EE8-FE042E905CBB}">
      <dgm:prSet phldrT="[Text]"/>
      <dgm:spPr/>
      <dgm:t>
        <a:bodyPr/>
        <a:lstStyle/>
        <a:p>
          <a:pPr>
            <a:lnSpc>
              <a:spcPct val="100000"/>
            </a:lnSpc>
            <a:defRPr b="1"/>
          </a:pPr>
          <a:r>
            <a:rPr lang="en-US"/>
            <a:t>Cancellation</a:t>
          </a:r>
          <a:endParaRPr lang="en-IN"/>
        </a:p>
      </dgm:t>
    </dgm:pt>
    <dgm:pt modelId="{5F2EED84-9B15-4AFE-A125-8CFECB3C8052}" type="parTrans" cxnId="{4DD5BABA-2DD5-4B9D-8718-94F094C3EBF6}">
      <dgm:prSet/>
      <dgm:spPr/>
      <dgm:t>
        <a:bodyPr/>
        <a:lstStyle/>
        <a:p>
          <a:endParaRPr lang="en-IN"/>
        </a:p>
      </dgm:t>
    </dgm:pt>
    <dgm:pt modelId="{65E5857F-D38B-4CC4-BC0D-8F78F554B0B5}" type="sibTrans" cxnId="{4DD5BABA-2DD5-4B9D-8718-94F094C3EBF6}">
      <dgm:prSet/>
      <dgm:spPr/>
      <dgm:t>
        <a:bodyPr/>
        <a:lstStyle/>
        <a:p>
          <a:endParaRPr lang="en-IN"/>
        </a:p>
      </dgm:t>
    </dgm:pt>
    <dgm:pt modelId="{7D8728F9-0EE5-4B39-9D00-7FBAEFAAF88D}">
      <dgm:prSet/>
      <dgm:spPr/>
      <dgm:t>
        <a:bodyPr/>
        <a:lstStyle/>
        <a:p>
          <a:pPr>
            <a:lnSpc>
              <a:spcPct val="100000"/>
            </a:lnSpc>
          </a:pPr>
          <a:r>
            <a:rPr lang="en-US" dirty="0">
              <a:latin typeface="Segoe UI Semilight" panose="020B0402040204020203" pitchFamily="34" charset="0"/>
              <a:cs typeface="Segoe UI Semilight" panose="020B0402040204020203" pitchFamily="34" charset="0"/>
            </a:rPr>
            <a:t>E-invoice can be cancelled on or before next day midnight (11:59:59 pm)  of its generation</a:t>
          </a:r>
          <a:endParaRPr lang="en-IN" dirty="0"/>
        </a:p>
      </dgm:t>
    </dgm:pt>
    <dgm:pt modelId="{130B48CB-0A90-4499-87AB-29A92C0F1DA2}" type="parTrans" cxnId="{661E4B0B-45DA-4555-B116-8D9737F528FA}">
      <dgm:prSet/>
      <dgm:spPr/>
      <dgm:t>
        <a:bodyPr/>
        <a:lstStyle/>
        <a:p>
          <a:endParaRPr lang="en-IN"/>
        </a:p>
      </dgm:t>
    </dgm:pt>
    <dgm:pt modelId="{A4681CA1-50E0-4A4D-90C1-75041C05AFBD}" type="sibTrans" cxnId="{661E4B0B-45DA-4555-B116-8D9737F528FA}">
      <dgm:prSet/>
      <dgm:spPr/>
      <dgm:t>
        <a:bodyPr/>
        <a:lstStyle/>
        <a:p>
          <a:endParaRPr lang="en-IN"/>
        </a:p>
      </dgm:t>
    </dgm:pt>
    <dgm:pt modelId="{0E4DB576-0DC3-415D-8EA0-47CFE9EC4F82}">
      <dgm:prSet/>
      <dgm:spPr/>
      <dgm:t>
        <a:bodyPr/>
        <a:lstStyle/>
        <a:p>
          <a:pPr>
            <a:lnSpc>
              <a:spcPct val="100000"/>
            </a:lnSpc>
          </a:pPr>
          <a:r>
            <a:rPr lang="en-US">
              <a:latin typeface="Segoe UI Semilight" panose="020B0402040204020203" pitchFamily="34" charset="0"/>
              <a:cs typeface="Segoe UI Semilight" panose="020B0402040204020203" pitchFamily="34" charset="0"/>
            </a:rPr>
            <a:t>E-invoice will have to be cancelled for such invoices</a:t>
          </a:r>
          <a:endParaRPr lang="en-US" dirty="0">
            <a:latin typeface="Segoe UI Semilight" panose="020B0402040204020203" pitchFamily="34" charset="0"/>
            <a:cs typeface="Segoe UI Semilight" panose="020B0402040204020203" pitchFamily="34" charset="0"/>
          </a:endParaRPr>
        </a:p>
      </dgm:t>
    </dgm:pt>
    <dgm:pt modelId="{C7DA25D9-60B4-4B14-AB81-57DF89EC0822}" type="parTrans" cxnId="{0B1BF354-98B0-4633-8E62-00851DADC2A4}">
      <dgm:prSet/>
      <dgm:spPr/>
      <dgm:t>
        <a:bodyPr/>
        <a:lstStyle/>
        <a:p>
          <a:endParaRPr lang="en-IN"/>
        </a:p>
      </dgm:t>
    </dgm:pt>
    <dgm:pt modelId="{17973A0D-380C-40CC-9B03-C083BB12A5B1}" type="sibTrans" cxnId="{0B1BF354-98B0-4633-8E62-00851DADC2A4}">
      <dgm:prSet/>
      <dgm:spPr/>
      <dgm:t>
        <a:bodyPr/>
        <a:lstStyle/>
        <a:p>
          <a:endParaRPr lang="en-IN"/>
        </a:p>
      </dgm:t>
    </dgm:pt>
    <dgm:pt modelId="{09B3B06E-399F-48AE-B52E-883DA1C502D2}">
      <dgm:prSet/>
      <dgm:spPr/>
      <dgm:t>
        <a:bodyPr/>
        <a:lstStyle/>
        <a:p>
          <a:pPr>
            <a:lnSpc>
              <a:spcPct val="100000"/>
            </a:lnSpc>
          </a:pPr>
          <a:r>
            <a:rPr lang="en-US" dirty="0">
              <a:latin typeface="Segoe UI Semilight" panose="020B0402040204020203" pitchFamily="34" charset="0"/>
              <a:cs typeface="Segoe UI Semilight" panose="020B0402040204020203" pitchFamily="34" charset="0"/>
            </a:rPr>
            <a:t> A new invoice will have to be raised and uploaded on IRP, since the same invoice number cannot be used for the generation of IRN</a:t>
          </a:r>
        </a:p>
      </dgm:t>
    </dgm:pt>
    <dgm:pt modelId="{4958C493-FC1D-4A2F-B8B9-F5E09C91A266}" type="parTrans" cxnId="{9560783C-1797-4B8E-AF54-9FF22D1727EB}">
      <dgm:prSet/>
      <dgm:spPr/>
      <dgm:t>
        <a:bodyPr/>
        <a:lstStyle/>
        <a:p>
          <a:endParaRPr lang="en-IN"/>
        </a:p>
      </dgm:t>
    </dgm:pt>
    <dgm:pt modelId="{FA60F404-C433-49E6-BA51-519E72DD7532}" type="sibTrans" cxnId="{9560783C-1797-4B8E-AF54-9FF22D1727EB}">
      <dgm:prSet/>
      <dgm:spPr/>
      <dgm:t>
        <a:bodyPr/>
        <a:lstStyle/>
        <a:p>
          <a:endParaRPr lang="en-IN"/>
        </a:p>
      </dgm:t>
    </dgm:pt>
    <dgm:pt modelId="{A9961DFF-8E36-4891-B712-0C5AC81C4A24}">
      <dgm:prSet/>
      <dgm:spPr/>
      <dgm:t>
        <a:bodyPr/>
        <a:lstStyle/>
        <a:p>
          <a:pPr>
            <a:lnSpc>
              <a:spcPct val="100000"/>
            </a:lnSpc>
          </a:pPr>
          <a:r>
            <a:rPr lang="en-US">
              <a:latin typeface="Segoe UI Semilight" panose="020B0402040204020203" pitchFamily="34" charset="0"/>
              <a:cs typeface="Segoe UI Semilight" panose="020B0402040204020203" pitchFamily="34" charset="0"/>
            </a:rPr>
            <a:t>Beyond that debit note or credit </a:t>
          </a:r>
          <a:r>
            <a:rPr lang="en-US"/>
            <a:t>note</a:t>
          </a:r>
          <a:r>
            <a:rPr lang="en-US">
              <a:latin typeface="Segoe UI Semilight" panose="020B0402040204020203" pitchFamily="34" charset="0"/>
              <a:cs typeface="Segoe UI Semilight" panose="020B0402040204020203" pitchFamily="34" charset="0"/>
            </a:rPr>
            <a:t> can be raised to nullify the invoice information</a:t>
          </a:r>
          <a:endParaRPr lang="en-US" dirty="0">
            <a:latin typeface="Segoe UI Semilight" panose="020B0402040204020203" pitchFamily="34" charset="0"/>
            <a:cs typeface="Segoe UI Semilight" panose="020B0402040204020203" pitchFamily="34" charset="0"/>
          </a:endParaRPr>
        </a:p>
      </dgm:t>
    </dgm:pt>
    <dgm:pt modelId="{F3A2EF2B-3D6A-4328-A764-610E09BB24AB}" type="parTrans" cxnId="{E31F5DC8-0601-48A2-A20A-E40C814A9F63}">
      <dgm:prSet/>
      <dgm:spPr/>
      <dgm:t>
        <a:bodyPr/>
        <a:lstStyle/>
        <a:p>
          <a:endParaRPr lang="en-IN"/>
        </a:p>
      </dgm:t>
    </dgm:pt>
    <dgm:pt modelId="{F5525B66-0797-4419-9248-696F13711575}" type="sibTrans" cxnId="{E31F5DC8-0601-48A2-A20A-E40C814A9F63}">
      <dgm:prSet/>
      <dgm:spPr/>
      <dgm:t>
        <a:bodyPr/>
        <a:lstStyle/>
        <a:p>
          <a:endParaRPr lang="en-IN"/>
        </a:p>
      </dgm:t>
    </dgm:pt>
    <dgm:pt modelId="{C27FC6D3-BCA7-4768-95D2-9ADB28780B2D}">
      <dgm:prSet/>
      <dgm:spPr/>
      <dgm:t>
        <a:bodyPr/>
        <a:lstStyle/>
        <a:p>
          <a:pPr>
            <a:lnSpc>
              <a:spcPct val="100000"/>
            </a:lnSpc>
            <a:defRPr b="1"/>
          </a:pPr>
          <a:r>
            <a:rPr lang="en-US"/>
            <a:t>Sending to GST Returns</a:t>
          </a:r>
          <a:endParaRPr lang="en-US">
            <a:latin typeface="Segoe UI Semilight" panose="020B0402040204020203" pitchFamily="34" charset="0"/>
            <a:cs typeface="Segoe UI Semilight" panose="020B0402040204020203" pitchFamily="34" charset="0"/>
          </a:endParaRPr>
        </a:p>
      </dgm:t>
    </dgm:pt>
    <dgm:pt modelId="{3168D946-5EFB-45AF-87E5-CED32F33B2B5}" type="parTrans" cxnId="{07CE2EA9-AB45-455D-A486-2E2F38E1BF9B}">
      <dgm:prSet/>
      <dgm:spPr/>
      <dgm:t>
        <a:bodyPr/>
        <a:lstStyle/>
        <a:p>
          <a:endParaRPr lang="en-IN"/>
        </a:p>
      </dgm:t>
    </dgm:pt>
    <dgm:pt modelId="{1676764E-BDBE-4B0D-B925-31B9FEAD8370}" type="sibTrans" cxnId="{07CE2EA9-AB45-455D-A486-2E2F38E1BF9B}">
      <dgm:prSet/>
      <dgm:spPr/>
      <dgm:t>
        <a:bodyPr/>
        <a:lstStyle/>
        <a:p>
          <a:endParaRPr lang="en-IN"/>
        </a:p>
      </dgm:t>
    </dgm:pt>
    <dgm:pt modelId="{32A63DEE-0914-480B-8D2F-E89CA5A05E50}">
      <dgm:prSet/>
      <dgm:spPr/>
      <dgm:t>
        <a:bodyPr/>
        <a:lstStyle/>
        <a:p>
          <a:pPr>
            <a:lnSpc>
              <a:spcPct val="100000"/>
            </a:lnSpc>
          </a:pPr>
          <a:r>
            <a:rPr lang="en-US" dirty="0">
              <a:latin typeface="Segoe UI Semilight" panose="020B0402040204020203" pitchFamily="34" charset="0"/>
              <a:cs typeface="Segoe UI Semilight" panose="020B0402040204020203" pitchFamily="34" charset="0"/>
            </a:rPr>
            <a:t>Once uploaded to IRP, invoice information will be auto-populated to:</a:t>
          </a:r>
        </a:p>
      </dgm:t>
    </dgm:pt>
    <dgm:pt modelId="{432A288B-B629-48B0-8991-3A45691CCD1B}" type="parTrans" cxnId="{888B9885-2A21-49C4-B2BD-4CA2D11E001E}">
      <dgm:prSet/>
      <dgm:spPr/>
      <dgm:t>
        <a:bodyPr/>
        <a:lstStyle/>
        <a:p>
          <a:endParaRPr lang="en-IN"/>
        </a:p>
      </dgm:t>
    </dgm:pt>
    <dgm:pt modelId="{355922F0-1C01-4573-9611-C54FD3149F2A}" type="sibTrans" cxnId="{888B9885-2A21-49C4-B2BD-4CA2D11E001E}">
      <dgm:prSet/>
      <dgm:spPr/>
      <dgm:t>
        <a:bodyPr/>
        <a:lstStyle/>
        <a:p>
          <a:endParaRPr lang="en-IN"/>
        </a:p>
      </dgm:t>
    </dgm:pt>
    <dgm:pt modelId="{C9B9E7F7-21C0-4E12-9428-44A1404B9D35}">
      <dgm:prSet/>
      <dgm:spPr/>
      <dgm:t>
        <a:bodyPr/>
        <a:lstStyle/>
        <a:p>
          <a:r>
            <a:rPr lang="en-US" dirty="0">
              <a:latin typeface="Segoe UI Semilight" panose="020B0402040204020203" pitchFamily="34" charset="0"/>
              <a:cs typeface="Segoe UI Semilight" panose="020B0402040204020203" pitchFamily="34" charset="0"/>
            </a:rPr>
            <a:t>GSTR 1 of supplier</a:t>
          </a:r>
        </a:p>
      </dgm:t>
    </dgm:pt>
    <dgm:pt modelId="{B7527BD7-83A7-408A-9AFB-13C67BA7D177}" type="parTrans" cxnId="{4E521783-5ED2-4DA3-B450-ABF377B7760D}">
      <dgm:prSet/>
      <dgm:spPr/>
      <dgm:t>
        <a:bodyPr/>
        <a:lstStyle/>
        <a:p>
          <a:endParaRPr lang="en-IN"/>
        </a:p>
      </dgm:t>
    </dgm:pt>
    <dgm:pt modelId="{96FA0C4A-12DC-430B-8653-C603624E1AEE}" type="sibTrans" cxnId="{4E521783-5ED2-4DA3-B450-ABF377B7760D}">
      <dgm:prSet/>
      <dgm:spPr/>
      <dgm:t>
        <a:bodyPr/>
        <a:lstStyle/>
        <a:p>
          <a:endParaRPr lang="en-IN"/>
        </a:p>
      </dgm:t>
    </dgm:pt>
    <dgm:pt modelId="{EBD2F475-CCC7-454C-9DBE-8CEBBB140DD5}">
      <dgm:prSet/>
      <dgm:spPr/>
      <dgm:t>
        <a:bodyPr/>
        <a:lstStyle/>
        <a:p>
          <a:r>
            <a:rPr lang="en-US" dirty="0">
              <a:latin typeface="Segoe UI Semilight" panose="020B0402040204020203" pitchFamily="34" charset="0"/>
              <a:cs typeface="Segoe UI Semilight" panose="020B0402040204020203" pitchFamily="34" charset="0"/>
            </a:rPr>
            <a:t>GSTR 2A/ 2B of recipient</a:t>
          </a:r>
        </a:p>
      </dgm:t>
    </dgm:pt>
    <dgm:pt modelId="{F4D400C7-1017-4B40-93DE-7A05E36BD4DC}" type="parTrans" cxnId="{EFDB834B-4323-4B84-83DC-880438280F22}">
      <dgm:prSet/>
      <dgm:spPr/>
      <dgm:t>
        <a:bodyPr/>
        <a:lstStyle/>
        <a:p>
          <a:endParaRPr lang="en-IN"/>
        </a:p>
      </dgm:t>
    </dgm:pt>
    <dgm:pt modelId="{0AC1181E-2868-4773-9655-8FF55B15B139}" type="sibTrans" cxnId="{EFDB834B-4323-4B84-83DC-880438280F22}">
      <dgm:prSet/>
      <dgm:spPr/>
      <dgm:t>
        <a:bodyPr/>
        <a:lstStyle/>
        <a:p>
          <a:endParaRPr lang="en-IN"/>
        </a:p>
      </dgm:t>
    </dgm:pt>
    <dgm:pt modelId="{A40BDB72-54A3-4238-B2BC-996460AB85B3}">
      <dgm:prSet/>
      <dgm:spPr/>
      <dgm:t>
        <a:bodyPr/>
        <a:lstStyle/>
        <a:p>
          <a:pPr>
            <a:lnSpc>
              <a:spcPct val="100000"/>
            </a:lnSpc>
          </a:pPr>
          <a:r>
            <a:rPr lang="en-US" dirty="0">
              <a:latin typeface="Segoe UI Semilight" panose="020B0402040204020203" pitchFamily="34" charset="0"/>
              <a:cs typeface="Segoe UI Semilight" panose="020B0402040204020203" pitchFamily="34" charset="0"/>
            </a:rPr>
            <a:t>Suppliers can modify invoice details in GST returns; however, these modifications will be applied only to GST Returns, and not to e-invoice</a:t>
          </a:r>
        </a:p>
      </dgm:t>
    </dgm:pt>
    <dgm:pt modelId="{156AE8DD-C16D-44FD-A41F-9119639647AA}" type="parTrans" cxnId="{5B7A51BC-C421-4727-9BFA-5BFEBA0F0A44}">
      <dgm:prSet/>
      <dgm:spPr/>
      <dgm:t>
        <a:bodyPr/>
        <a:lstStyle/>
        <a:p>
          <a:endParaRPr lang="en-IN"/>
        </a:p>
      </dgm:t>
    </dgm:pt>
    <dgm:pt modelId="{A88AF625-8FC9-438F-9013-B40E5A7B2490}" type="sibTrans" cxnId="{5B7A51BC-C421-4727-9BFA-5BFEBA0F0A44}">
      <dgm:prSet/>
      <dgm:spPr/>
      <dgm:t>
        <a:bodyPr/>
        <a:lstStyle/>
        <a:p>
          <a:endParaRPr lang="en-IN"/>
        </a:p>
      </dgm:t>
    </dgm:pt>
    <dgm:pt modelId="{228E9DE2-E8D1-439C-A2C2-F6DD9E372F82}" type="pres">
      <dgm:prSet presAssocID="{A58F3B4B-71DA-48D8-8B33-AB70C642E8F0}" presName="root" presStyleCnt="0">
        <dgm:presLayoutVars>
          <dgm:dir/>
          <dgm:resizeHandles val="exact"/>
        </dgm:presLayoutVars>
      </dgm:prSet>
      <dgm:spPr/>
    </dgm:pt>
    <dgm:pt modelId="{0DA84DFE-3B47-42EB-877A-3671BCBCD5C7}" type="pres">
      <dgm:prSet presAssocID="{91A9445A-3F48-4422-845C-75B5AA56ED25}" presName="compNode" presStyleCnt="0"/>
      <dgm:spPr/>
    </dgm:pt>
    <dgm:pt modelId="{56199B09-A0C1-4C80-B16F-62C6275EBD7E}" type="pres">
      <dgm:prSet presAssocID="{91A9445A-3F48-4422-845C-75B5AA56ED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bidden"/>
        </a:ext>
      </dgm:extLst>
    </dgm:pt>
    <dgm:pt modelId="{B89EBEED-FD18-460D-816B-BF994586B191}" type="pres">
      <dgm:prSet presAssocID="{91A9445A-3F48-4422-845C-75B5AA56ED25}" presName="iconSpace" presStyleCnt="0"/>
      <dgm:spPr/>
    </dgm:pt>
    <dgm:pt modelId="{A74206C0-0DF2-4E86-8119-1EFD967D82A6}" type="pres">
      <dgm:prSet presAssocID="{91A9445A-3F48-4422-845C-75B5AA56ED25}" presName="parTx" presStyleLbl="revTx" presStyleIdx="0" presStyleCnt="6">
        <dgm:presLayoutVars>
          <dgm:chMax val="0"/>
          <dgm:chPref val="0"/>
        </dgm:presLayoutVars>
      </dgm:prSet>
      <dgm:spPr/>
    </dgm:pt>
    <dgm:pt modelId="{3E1160BE-19B8-46B3-8D26-8CA800AABFA2}" type="pres">
      <dgm:prSet presAssocID="{91A9445A-3F48-4422-845C-75B5AA56ED25}" presName="txSpace" presStyleCnt="0"/>
      <dgm:spPr/>
    </dgm:pt>
    <dgm:pt modelId="{5838378B-7CA7-4C3D-ACE7-D7819701FA70}" type="pres">
      <dgm:prSet presAssocID="{91A9445A-3F48-4422-845C-75B5AA56ED25}" presName="desTx" presStyleLbl="revTx" presStyleIdx="1" presStyleCnt="6">
        <dgm:presLayoutVars/>
      </dgm:prSet>
      <dgm:spPr/>
    </dgm:pt>
    <dgm:pt modelId="{13604956-256A-475B-94FF-62D11EFBADC6}" type="pres">
      <dgm:prSet presAssocID="{DC756BE7-5D55-4BE3-A92F-CDCDD35C020F}" presName="sibTrans" presStyleCnt="0"/>
      <dgm:spPr/>
    </dgm:pt>
    <dgm:pt modelId="{7B1C7A1A-43F2-4A3F-ADD7-D51B61A8281D}" type="pres">
      <dgm:prSet presAssocID="{D915E872-8D16-4E0C-9EE8-FE042E905CBB}" presName="compNode" presStyleCnt="0"/>
      <dgm:spPr/>
    </dgm:pt>
    <dgm:pt modelId="{91A550E1-D795-4C59-8FE6-49B0E281407E}" type="pres">
      <dgm:prSet presAssocID="{D915E872-8D16-4E0C-9EE8-FE042E905C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39678073-A68B-4112-ACFF-315A2960B908}" type="pres">
      <dgm:prSet presAssocID="{D915E872-8D16-4E0C-9EE8-FE042E905CBB}" presName="iconSpace" presStyleCnt="0"/>
      <dgm:spPr/>
    </dgm:pt>
    <dgm:pt modelId="{8DD932AE-35B7-4A43-B3BD-A6E8AC8ED312}" type="pres">
      <dgm:prSet presAssocID="{D915E872-8D16-4E0C-9EE8-FE042E905CBB}" presName="parTx" presStyleLbl="revTx" presStyleIdx="2" presStyleCnt="6">
        <dgm:presLayoutVars>
          <dgm:chMax val="0"/>
          <dgm:chPref val="0"/>
        </dgm:presLayoutVars>
      </dgm:prSet>
      <dgm:spPr/>
    </dgm:pt>
    <dgm:pt modelId="{984EC37D-F476-43C0-BF17-037FBB341815}" type="pres">
      <dgm:prSet presAssocID="{D915E872-8D16-4E0C-9EE8-FE042E905CBB}" presName="txSpace" presStyleCnt="0"/>
      <dgm:spPr/>
    </dgm:pt>
    <dgm:pt modelId="{B2349AF4-E2E3-4015-BACC-03CF12DB0E34}" type="pres">
      <dgm:prSet presAssocID="{D915E872-8D16-4E0C-9EE8-FE042E905CBB}" presName="desTx" presStyleLbl="revTx" presStyleIdx="3" presStyleCnt="6">
        <dgm:presLayoutVars/>
      </dgm:prSet>
      <dgm:spPr/>
    </dgm:pt>
    <dgm:pt modelId="{7797DE21-DEB3-4E64-B153-3ADD4065CA60}" type="pres">
      <dgm:prSet presAssocID="{65E5857F-D38B-4CC4-BC0D-8F78F554B0B5}" presName="sibTrans" presStyleCnt="0"/>
      <dgm:spPr/>
    </dgm:pt>
    <dgm:pt modelId="{AC9423A3-6597-4A61-8DE7-D7C594142EEE}" type="pres">
      <dgm:prSet presAssocID="{C27FC6D3-BCA7-4768-95D2-9ADB28780B2D}" presName="compNode" presStyleCnt="0"/>
      <dgm:spPr/>
    </dgm:pt>
    <dgm:pt modelId="{BCCAB836-F9B2-4DE5-9D67-4CE0CF571950}" type="pres">
      <dgm:prSet presAssocID="{C27FC6D3-BCA7-4768-95D2-9ADB28780B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hotocopier"/>
        </a:ext>
      </dgm:extLst>
    </dgm:pt>
    <dgm:pt modelId="{717BD8FA-1F7B-412D-8D68-5A3A5867CB83}" type="pres">
      <dgm:prSet presAssocID="{C27FC6D3-BCA7-4768-95D2-9ADB28780B2D}" presName="iconSpace" presStyleCnt="0"/>
      <dgm:spPr/>
    </dgm:pt>
    <dgm:pt modelId="{72928B62-5738-412A-A754-FA7B731586D2}" type="pres">
      <dgm:prSet presAssocID="{C27FC6D3-BCA7-4768-95D2-9ADB28780B2D}" presName="parTx" presStyleLbl="revTx" presStyleIdx="4" presStyleCnt="6">
        <dgm:presLayoutVars>
          <dgm:chMax val="0"/>
          <dgm:chPref val="0"/>
        </dgm:presLayoutVars>
      </dgm:prSet>
      <dgm:spPr/>
    </dgm:pt>
    <dgm:pt modelId="{E0D5FE85-5AFA-4F37-9EB0-4C4AC4C39124}" type="pres">
      <dgm:prSet presAssocID="{C27FC6D3-BCA7-4768-95D2-9ADB28780B2D}" presName="txSpace" presStyleCnt="0"/>
      <dgm:spPr/>
    </dgm:pt>
    <dgm:pt modelId="{D145466E-FE73-4E0B-8755-13EA830AE542}" type="pres">
      <dgm:prSet presAssocID="{C27FC6D3-BCA7-4768-95D2-9ADB28780B2D}" presName="desTx" presStyleLbl="revTx" presStyleIdx="5" presStyleCnt="6" custScaleX="125171">
        <dgm:presLayoutVars/>
      </dgm:prSet>
      <dgm:spPr/>
    </dgm:pt>
  </dgm:ptLst>
  <dgm:cxnLst>
    <dgm:cxn modelId="{661E4B0B-45DA-4555-B116-8D9737F528FA}" srcId="{D915E872-8D16-4E0C-9EE8-FE042E905CBB}" destId="{7D8728F9-0EE5-4B39-9D00-7FBAEFAAF88D}" srcOrd="0" destOrd="0" parTransId="{130B48CB-0A90-4499-87AB-29A92C0F1DA2}" sibTransId="{A4681CA1-50E0-4A4D-90C1-75041C05AFBD}"/>
    <dgm:cxn modelId="{408CAD1D-357F-4DB9-AE7A-09FC989ACAAC}" srcId="{A58F3B4B-71DA-48D8-8B33-AB70C642E8F0}" destId="{91A9445A-3F48-4422-845C-75B5AA56ED25}" srcOrd="0" destOrd="0" parTransId="{A027D32C-D471-480B-9B5A-45D23A3D0A01}" sibTransId="{DC756BE7-5D55-4BE3-A92F-CDCDD35C020F}"/>
    <dgm:cxn modelId="{28E38625-4FD4-4780-A7A2-5007EA0F00F8}" type="presOf" srcId="{A58F3B4B-71DA-48D8-8B33-AB70C642E8F0}" destId="{228E9DE2-E8D1-439C-A2C2-F6DD9E372F82}" srcOrd="0" destOrd="0" presId="urn:microsoft.com/office/officeart/2018/5/layout/CenteredIconLabelDescriptionList"/>
    <dgm:cxn modelId="{9560783C-1797-4B8E-AF54-9FF22D1727EB}" srcId="{91A9445A-3F48-4422-845C-75B5AA56ED25}" destId="{09B3B06E-399F-48AE-B52E-883DA1C502D2}" srcOrd="2" destOrd="0" parTransId="{4958C493-FC1D-4A2F-B8B9-F5E09C91A266}" sibTransId="{FA60F404-C433-49E6-BA51-519E72DD7532}"/>
    <dgm:cxn modelId="{79261468-FB7E-48D5-90F0-389D930C5540}" type="presOf" srcId="{09B3B06E-399F-48AE-B52E-883DA1C502D2}" destId="{5838378B-7CA7-4C3D-ACE7-D7819701FA70}" srcOrd="0" destOrd="2" presId="urn:microsoft.com/office/officeart/2018/5/layout/CenteredIconLabelDescriptionList"/>
    <dgm:cxn modelId="{EFDB834B-4323-4B84-83DC-880438280F22}" srcId="{32A63DEE-0914-480B-8D2F-E89CA5A05E50}" destId="{EBD2F475-CCC7-454C-9DBE-8CEBBB140DD5}" srcOrd="1" destOrd="0" parTransId="{F4D400C7-1017-4B40-93DE-7A05E36BD4DC}" sibTransId="{0AC1181E-2868-4773-9655-8FF55B15B139}"/>
    <dgm:cxn modelId="{0B1BF354-98B0-4633-8E62-00851DADC2A4}" srcId="{91A9445A-3F48-4422-845C-75B5AA56ED25}" destId="{0E4DB576-0DC3-415D-8EA0-47CFE9EC4F82}" srcOrd="1" destOrd="0" parTransId="{C7DA25D9-60B4-4B14-AB81-57DF89EC0822}" sibTransId="{17973A0D-380C-40CC-9B03-C083BB12A5B1}"/>
    <dgm:cxn modelId="{44DF245A-C5F9-4BE0-BBDF-3A1C05A771AC}" type="presOf" srcId="{C9B9E7F7-21C0-4E12-9428-44A1404B9D35}" destId="{D145466E-FE73-4E0B-8755-13EA830AE542}" srcOrd="0" destOrd="1" presId="urn:microsoft.com/office/officeart/2018/5/layout/CenteredIconLabelDescriptionList"/>
    <dgm:cxn modelId="{4E521783-5ED2-4DA3-B450-ABF377B7760D}" srcId="{32A63DEE-0914-480B-8D2F-E89CA5A05E50}" destId="{C9B9E7F7-21C0-4E12-9428-44A1404B9D35}" srcOrd="0" destOrd="0" parTransId="{B7527BD7-83A7-408A-9AFB-13C67BA7D177}" sibTransId="{96FA0C4A-12DC-430B-8653-C603624E1AEE}"/>
    <dgm:cxn modelId="{888B9885-2A21-49C4-B2BD-4CA2D11E001E}" srcId="{C27FC6D3-BCA7-4768-95D2-9ADB28780B2D}" destId="{32A63DEE-0914-480B-8D2F-E89CA5A05E50}" srcOrd="0" destOrd="0" parTransId="{432A288B-B629-48B0-8991-3A45691CCD1B}" sibTransId="{355922F0-1C01-4573-9611-C54FD3149F2A}"/>
    <dgm:cxn modelId="{4B9207A4-669C-4F22-B8F6-7A37A21134EB}" type="presOf" srcId="{EBD2F475-CCC7-454C-9DBE-8CEBBB140DD5}" destId="{D145466E-FE73-4E0B-8755-13EA830AE542}" srcOrd="0" destOrd="2" presId="urn:microsoft.com/office/officeart/2018/5/layout/CenteredIconLabelDescriptionList"/>
    <dgm:cxn modelId="{DD14ACA7-FD07-49C4-923C-E19009C5F66C}" type="presOf" srcId="{A9961DFF-8E36-4891-B712-0C5AC81C4A24}" destId="{B2349AF4-E2E3-4015-BACC-03CF12DB0E34}" srcOrd="0" destOrd="1" presId="urn:microsoft.com/office/officeart/2018/5/layout/CenteredIconLabelDescriptionList"/>
    <dgm:cxn modelId="{07CE2EA9-AB45-455D-A486-2E2F38E1BF9B}" srcId="{A58F3B4B-71DA-48D8-8B33-AB70C642E8F0}" destId="{C27FC6D3-BCA7-4768-95D2-9ADB28780B2D}" srcOrd="2" destOrd="0" parTransId="{3168D946-5EFB-45AF-87E5-CED32F33B2B5}" sibTransId="{1676764E-BDBE-4B0D-B925-31B9FEAD8370}"/>
    <dgm:cxn modelId="{4DD5BABA-2DD5-4B9D-8718-94F094C3EBF6}" srcId="{A58F3B4B-71DA-48D8-8B33-AB70C642E8F0}" destId="{D915E872-8D16-4E0C-9EE8-FE042E905CBB}" srcOrd="1" destOrd="0" parTransId="{5F2EED84-9B15-4AFE-A125-8CFECB3C8052}" sibTransId="{65E5857F-D38B-4CC4-BC0D-8F78F554B0B5}"/>
    <dgm:cxn modelId="{5B7A51BC-C421-4727-9BFA-5BFEBA0F0A44}" srcId="{C27FC6D3-BCA7-4768-95D2-9ADB28780B2D}" destId="{A40BDB72-54A3-4238-B2BC-996460AB85B3}" srcOrd="1" destOrd="0" parTransId="{156AE8DD-C16D-44FD-A41F-9119639647AA}" sibTransId="{A88AF625-8FC9-438F-9013-B40E5A7B2490}"/>
    <dgm:cxn modelId="{E31F5DC8-0601-48A2-A20A-E40C814A9F63}" srcId="{D915E872-8D16-4E0C-9EE8-FE042E905CBB}" destId="{A9961DFF-8E36-4891-B712-0C5AC81C4A24}" srcOrd="1" destOrd="0" parTransId="{F3A2EF2B-3D6A-4328-A764-610E09BB24AB}" sibTransId="{F5525B66-0797-4419-9248-696F13711575}"/>
    <dgm:cxn modelId="{F5B4AAD4-1821-4636-A84A-A641CD4F5E62}" type="presOf" srcId="{98FFB202-4E94-4AC3-AB64-13D54ADE9C63}" destId="{5838378B-7CA7-4C3D-ACE7-D7819701FA70}" srcOrd="0" destOrd="0" presId="urn:microsoft.com/office/officeart/2018/5/layout/CenteredIconLabelDescriptionList"/>
    <dgm:cxn modelId="{BEEC64DC-818D-4CC0-9452-E618ADD06D93}" type="presOf" srcId="{D915E872-8D16-4E0C-9EE8-FE042E905CBB}" destId="{8DD932AE-35B7-4A43-B3BD-A6E8AC8ED312}" srcOrd="0" destOrd="0" presId="urn:microsoft.com/office/officeart/2018/5/layout/CenteredIconLabelDescriptionList"/>
    <dgm:cxn modelId="{B89E6DDD-41AF-4B1E-9AE9-C399683BF207}" type="presOf" srcId="{0E4DB576-0DC3-415D-8EA0-47CFE9EC4F82}" destId="{5838378B-7CA7-4C3D-ACE7-D7819701FA70}" srcOrd="0" destOrd="1" presId="urn:microsoft.com/office/officeart/2018/5/layout/CenteredIconLabelDescriptionList"/>
    <dgm:cxn modelId="{5BDDECDE-1DAC-46FE-BCE4-2BEA1BD8F7A5}" type="presOf" srcId="{A40BDB72-54A3-4238-B2BC-996460AB85B3}" destId="{D145466E-FE73-4E0B-8755-13EA830AE542}" srcOrd="0" destOrd="3" presId="urn:microsoft.com/office/officeart/2018/5/layout/CenteredIconLabelDescriptionList"/>
    <dgm:cxn modelId="{EFC608E5-8476-450B-A823-3F0655D8F5CA}" type="presOf" srcId="{32A63DEE-0914-480B-8D2F-E89CA5A05E50}" destId="{D145466E-FE73-4E0B-8755-13EA830AE542}" srcOrd="0" destOrd="0" presId="urn:microsoft.com/office/officeart/2018/5/layout/CenteredIconLabelDescriptionList"/>
    <dgm:cxn modelId="{1E9737E8-29C0-4CFA-8080-4FE8D4FCAC90}" type="presOf" srcId="{7D8728F9-0EE5-4B39-9D00-7FBAEFAAF88D}" destId="{B2349AF4-E2E3-4015-BACC-03CF12DB0E34}" srcOrd="0" destOrd="0" presId="urn:microsoft.com/office/officeart/2018/5/layout/CenteredIconLabelDescriptionList"/>
    <dgm:cxn modelId="{4255B9EA-23C7-4026-9443-5B345D2F86E8}" type="presOf" srcId="{91A9445A-3F48-4422-845C-75B5AA56ED25}" destId="{A74206C0-0DF2-4E86-8119-1EFD967D82A6}" srcOrd="0" destOrd="0" presId="urn:microsoft.com/office/officeart/2018/5/layout/CenteredIconLabelDescriptionList"/>
    <dgm:cxn modelId="{C8117EED-9F79-40A3-8093-78E7D6C268FF}" srcId="{91A9445A-3F48-4422-845C-75B5AA56ED25}" destId="{98FFB202-4E94-4AC3-AB64-13D54ADE9C63}" srcOrd="0" destOrd="0" parTransId="{19BD2E23-F747-4D0E-87CD-7081B264C48D}" sibTransId="{8F36221F-58AB-46AA-A71A-73F421E66A35}"/>
    <dgm:cxn modelId="{5D4C26F4-F77A-4755-AC19-C2E3A0AC2F3B}" type="presOf" srcId="{C27FC6D3-BCA7-4768-95D2-9ADB28780B2D}" destId="{72928B62-5738-412A-A754-FA7B731586D2}" srcOrd="0" destOrd="0" presId="urn:microsoft.com/office/officeart/2018/5/layout/CenteredIconLabelDescriptionList"/>
    <dgm:cxn modelId="{8F3A1048-3BC2-47F4-8A61-8EA1983B61F5}" type="presParOf" srcId="{228E9DE2-E8D1-439C-A2C2-F6DD9E372F82}" destId="{0DA84DFE-3B47-42EB-877A-3671BCBCD5C7}" srcOrd="0" destOrd="0" presId="urn:microsoft.com/office/officeart/2018/5/layout/CenteredIconLabelDescriptionList"/>
    <dgm:cxn modelId="{BF022BC6-6B7D-4852-8596-811D835F21FA}" type="presParOf" srcId="{0DA84DFE-3B47-42EB-877A-3671BCBCD5C7}" destId="{56199B09-A0C1-4C80-B16F-62C6275EBD7E}" srcOrd="0" destOrd="0" presId="urn:microsoft.com/office/officeart/2018/5/layout/CenteredIconLabelDescriptionList"/>
    <dgm:cxn modelId="{2D4A4C87-7328-4B59-8779-D0130334D6EB}" type="presParOf" srcId="{0DA84DFE-3B47-42EB-877A-3671BCBCD5C7}" destId="{B89EBEED-FD18-460D-816B-BF994586B191}" srcOrd="1" destOrd="0" presId="urn:microsoft.com/office/officeart/2018/5/layout/CenteredIconLabelDescriptionList"/>
    <dgm:cxn modelId="{2BE3D143-6BFF-4C44-AAC0-980CC3D60C18}" type="presParOf" srcId="{0DA84DFE-3B47-42EB-877A-3671BCBCD5C7}" destId="{A74206C0-0DF2-4E86-8119-1EFD967D82A6}" srcOrd="2" destOrd="0" presId="urn:microsoft.com/office/officeart/2018/5/layout/CenteredIconLabelDescriptionList"/>
    <dgm:cxn modelId="{64203122-946D-4EB3-9F26-A3B9FB0B187F}" type="presParOf" srcId="{0DA84DFE-3B47-42EB-877A-3671BCBCD5C7}" destId="{3E1160BE-19B8-46B3-8D26-8CA800AABFA2}" srcOrd="3" destOrd="0" presId="urn:microsoft.com/office/officeart/2018/5/layout/CenteredIconLabelDescriptionList"/>
    <dgm:cxn modelId="{68E691F0-18C8-4E60-A575-32D7B356664B}" type="presParOf" srcId="{0DA84DFE-3B47-42EB-877A-3671BCBCD5C7}" destId="{5838378B-7CA7-4C3D-ACE7-D7819701FA70}" srcOrd="4" destOrd="0" presId="urn:microsoft.com/office/officeart/2018/5/layout/CenteredIconLabelDescriptionList"/>
    <dgm:cxn modelId="{08A3582D-B7B2-4C65-AEFD-212F8E2A3EC2}" type="presParOf" srcId="{228E9DE2-E8D1-439C-A2C2-F6DD9E372F82}" destId="{13604956-256A-475B-94FF-62D11EFBADC6}" srcOrd="1" destOrd="0" presId="urn:microsoft.com/office/officeart/2018/5/layout/CenteredIconLabelDescriptionList"/>
    <dgm:cxn modelId="{0E0E4B62-5A88-40E8-83B4-BA81CF3AA4C9}" type="presParOf" srcId="{228E9DE2-E8D1-439C-A2C2-F6DD9E372F82}" destId="{7B1C7A1A-43F2-4A3F-ADD7-D51B61A8281D}" srcOrd="2" destOrd="0" presId="urn:microsoft.com/office/officeart/2018/5/layout/CenteredIconLabelDescriptionList"/>
    <dgm:cxn modelId="{7FA532D8-7B99-4B29-8B47-17672FCD65BD}" type="presParOf" srcId="{7B1C7A1A-43F2-4A3F-ADD7-D51B61A8281D}" destId="{91A550E1-D795-4C59-8FE6-49B0E281407E}" srcOrd="0" destOrd="0" presId="urn:microsoft.com/office/officeart/2018/5/layout/CenteredIconLabelDescriptionList"/>
    <dgm:cxn modelId="{A17F0A65-97BD-4501-A95A-EFD51CD0DA3C}" type="presParOf" srcId="{7B1C7A1A-43F2-4A3F-ADD7-D51B61A8281D}" destId="{39678073-A68B-4112-ACFF-315A2960B908}" srcOrd="1" destOrd="0" presId="urn:microsoft.com/office/officeart/2018/5/layout/CenteredIconLabelDescriptionList"/>
    <dgm:cxn modelId="{2E69178A-73F8-4C4D-B599-E777DFE995D1}" type="presParOf" srcId="{7B1C7A1A-43F2-4A3F-ADD7-D51B61A8281D}" destId="{8DD932AE-35B7-4A43-B3BD-A6E8AC8ED312}" srcOrd="2" destOrd="0" presId="urn:microsoft.com/office/officeart/2018/5/layout/CenteredIconLabelDescriptionList"/>
    <dgm:cxn modelId="{7508FB0D-3F01-417B-B32E-9527E356DC85}" type="presParOf" srcId="{7B1C7A1A-43F2-4A3F-ADD7-D51B61A8281D}" destId="{984EC37D-F476-43C0-BF17-037FBB341815}" srcOrd="3" destOrd="0" presId="urn:microsoft.com/office/officeart/2018/5/layout/CenteredIconLabelDescriptionList"/>
    <dgm:cxn modelId="{FBBC696A-D2AA-49DF-B87C-8C83B4C4F66F}" type="presParOf" srcId="{7B1C7A1A-43F2-4A3F-ADD7-D51B61A8281D}" destId="{B2349AF4-E2E3-4015-BACC-03CF12DB0E34}" srcOrd="4" destOrd="0" presId="urn:microsoft.com/office/officeart/2018/5/layout/CenteredIconLabelDescriptionList"/>
    <dgm:cxn modelId="{F9E8CEC2-6A87-4EC5-9C62-963FD47C57B9}" type="presParOf" srcId="{228E9DE2-E8D1-439C-A2C2-F6DD9E372F82}" destId="{7797DE21-DEB3-4E64-B153-3ADD4065CA60}" srcOrd="3" destOrd="0" presId="urn:microsoft.com/office/officeart/2018/5/layout/CenteredIconLabelDescriptionList"/>
    <dgm:cxn modelId="{832D3A5D-FA70-4155-BDDC-34851D73622F}" type="presParOf" srcId="{228E9DE2-E8D1-439C-A2C2-F6DD9E372F82}" destId="{AC9423A3-6597-4A61-8DE7-D7C594142EEE}" srcOrd="4" destOrd="0" presId="urn:microsoft.com/office/officeart/2018/5/layout/CenteredIconLabelDescriptionList"/>
    <dgm:cxn modelId="{871F04DE-A408-4069-990F-73369A05949D}" type="presParOf" srcId="{AC9423A3-6597-4A61-8DE7-D7C594142EEE}" destId="{BCCAB836-F9B2-4DE5-9D67-4CE0CF571950}" srcOrd="0" destOrd="0" presId="urn:microsoft.com/office/officeart/2018/5/layout/CenteredIconLabelDescriptionList"/>
    <dgm:cxn modelId="{437D99B1-23DF-4085-98C4-9B1B8226C1A8}" type="presParOf" srcId="{AC9423A3-6597-4A61-8DE7-D7C594142EEE}" destId="{717BD8FA-1F7B-412D-8D68-5A3A5867CB83}" srcOrd="1" destOrd="0" presId="urn:microsoft.com/office/officeart/2018/5/layout/CenteredIconLabelDescriptionList"/>
    <dgm:cxn modelId="{2A7BD592-7610-42E3-AF6F-1E56F1106DB6}" type="presParOf" srcId="{AC9423A3-6597-4A61-8DE7-D7C594142EEE}" destId="{72928B62-5738-412A-A754-FA7B731586D2}" srcOrd="2" destOrd="0" presId="urn:microsoft.com/office/officeart/2018/5/layout/CenteredIconLabelDescriptionList"/>
    <dgm:cxn modelId="{E974022B-07F5-4FD7-B558-9A02587677BE}" type="presParOf" srcId="{AC9423A3-6597-4A61-8DE7-D7C594142EEE}" destId="{E0D5FE85-5AFA-4F37-9EB0-4C4AC4C39124}" srcOrd="3" destOrd="0" presId="urn:microsoft.com/office/officeart/2018/5/layout/CenteredIconLabelDescriptionList"/>
    <dgm:cxn modelId="{11F6FCD6-8B7F-4BB9-B999-AE8C6741F3E4}" type="presParOf" srcId="{AC9423A3-6597-4A61-8DE7-D7C594142EEE}" destId="{D145466E-FE73-4E0B-8755-13EA830AE54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2BA7E0-DF4A-4324-B962-D0F4BA2D799F}" type="doc">
      <dgm:prSet loTypeId="urn:microsoft.com/office/officeart/2005/8/layout/process2" loCatId="process" qsTypeId="urn:microsoft.com/office/officeart/2005/8/quickstyle/simple1" qsCatId="simple" csTypeId="urn:microsoft.com/office/officeart/2005/8/colors/colorful3" csCatId="colorful" phldr="1"/>
      <dgm:spPr/>
    </dgm:pt>
    <dgm:pt modelId="{847E7BF3-C620-414B-B87B-8F45E4E190F1}">
      <dgm:prSet phldrT="[Text]" custT="1"/>
      <dgm:spPr/>
      <dgm:t>
        <a:bodyPr/>
        <a:lstStyle/>
        <a:p>
          <a:r>
            <a:rPr lang="en-US" sz="1400" b="1" kern="1200" dirty="0">
              <a:solidFill>
                <a:schemeClr val="tx1"/>
              </a:solidFill>
              <a:latin typeface="Segoe UI Semilight" panose="020B0402040204020203" pitchFamily="34" charset="0"/>
              <a:ea typeface="+mn-ea"/>
              <a:cs typeface="Segoe UI Semilight" panose="020B0402040204020203" pitchFamily="34" charset="0"/>
            </a:rPr>
            <a:t>Goto &gt; IRN generated from e-Invoice system</a:t>
          </a:r>
          <a:endParaRPr lang="en-IN" sz="1400" b="1" kern="1200" dirty="0">
            <a:solidFill>
              <a:schemeClr val="tx1"/>
            </a:solidFill>
            <a:latin typeface="Segoe UI Semilight" panose="020B0402040204020203" pitchFamily="34" charset="0"/>
            <a:ea typeface="+mn-ea"/>
            <a:cs typeface="Segoe UI Semilight" panose="020B0402040204020203" pitchFamily="34" charset="0"/>
          </a:endParaRPr>
        </a:p>
      </dgm:t>
    </dgm:pt>
    <dgm:pt modelId="{6BD3D04C-00D8-49B6-9595-8782E4F6B708}" type="parTrans" cxnId="{EBAA5A47-5F85-4936-8750-EE30EDC339E4}">
      <dgm:prSet/>
      <dgm:spPr/>
      <dgm:t>
        <a:bodyPr/>
        <a:lstStyle/>
        <a:p>
          <a:endParaRPr lang="en-IN"/>
        </a:p>
      </dgm:t>
    </dgm:pt>
    <dgm:pt modelId="{5DEA8B7C-DE82-4BD1-ACB3-C44F4729E220}" type="sibTrans" cxnId="{EBAA5A47-5F85-4936-8750-EE30EDC339E4}">
      <dgm:prSet/>
      <dgm:spPr/>
      <dgm:t>
        <a:bodyPr/>
        <a:lstStyle/>
        <a:p>
          <a:endParaRPr lang="en-IN"/>
        </a:p>
      </dgm:t>
    </dgm:pt>
    <dgm:pt modelId="{6842DF8C-7B90-45E3-97FB-A6B429217DAC}">
      <dgm:prSet phldrT="[Text]" custT="1"/>
      <dgm:spPr/>
      <dgm:t>
        <a:bodyPr/>
        <a:lstStyle/>
        <a:p>
          <a:r>
            <a:rPr lang="en-US" sz="1400" b="1" kern="1200" dirty="0">
              <a:solidFill>
                <a:schemeClr val="tx1"/>
              </a:solidFill>
              <a:latin typeface="Segoe UI Semilight" panose="020B0402040204020203" pitchFamily="34" charset="0"/>
              <a:ea typeface="+mn-ea"/>
              <a:cs typeface="Segoe UI Semilight" panose="020B0402040204020203" pitchFamily="34" charset="0"/>
            </a:rPr>
            <a:t>Ctrl+F10 (Marked as Cancelled)</a:t>
          </a:r>
        </a:p>
      </dgm:t>
    </dgm:pt>
    <dgm:pt modelId="{DD2FB82A-61DD-4892-9539-102021E1E1D9}" type="parTrans" cxnId="{1394628A-C3DF-461F-A7AE-CB83117035CA}">
      <dgm:prSet/>
      <dgm:spPr/>
      <dgm:t>
        <a:bodyPr/>
        <a:lstStyle/>
        <a:p>
          <a:endParaRPr lang="en-IN"/>
        </a:p>
      </dgm:t>
    </dgm:pt>
    <dgm:pt modelId="{98A71640-453A-45B6-8AAF-B0AFA8FF795C}" type="sibTrans" cxnId="{1394628A-C3DF-461F-A7AE-CB83117035CA}">
      <dgm:prSet/>
      <dgm:spPr/>
      <dgm:t>
        <a:bodyPr/>
        <a:lstStyle/>
        <a:p>
          <a:endParaRPr lang="en-IN"/>
        </a:p>
      </dgm:t>
    </dgm:pt>
    <dgm:pt modelId="{DD1FD3A8-FF7E-41E9-AF78-A39C6CD7217B}">
      <dgm:prSet phldrT="[Text]" custT="1"/>
      <dgm:spPr/>
      <dgm:t>
        <a:bodyPr/>
        <a:lstStyle/>
        <a:p>
          <a:r>
            <a:rPr lang="en-US" sz="1400" b="1" kern="1200" dirty="0">
              <a:solidFill>
                <a:schemeClr val="tx1"/>
              </a:solidFill>
              <a:latin typeface="Segoe UI Semilight" panose="020B0402040204020203" pitchFamily="34" charset="0"/>
              <a:ea typeface="+mn-ea"/>
              <a:cs typeface="Segoe UI Semilight" panose="020B0402040204020203" pitchFamily="34" charset="0"/>
            </a:rPr>
            <a:t>Go to IRN Cancelled &gt; Marked as IRN Cancelled</a:t>
          </a:r>
        </a:p>
      </dgm:t>
    </dgm:pt>
    <dgm:pt modelId="{6FCCB275-2096-4688-B655-08DAF19EDC81}" type="parTrans" cxnId="{93EDDD0A-652C-4C6F-9465-5C530304109E}">
      <dgm:prSet/>
      <dgm:spPr/>
      <dgm:t>
        <a:bodyPr/>
        <a:lstStyle/>
        <a:p>
          <a:endParaRPr lang="en-IN"/>
        </a:p>
      </dgm:t>
    </dgm:pt>
    <dgm:pt modelId="{88BA4AF7-8153-4EB7-8EAB-385A0D1DC3B7}" type="sibTrans" cxnId="{93EDDD0A-652C-4C6F-9465-5C530304109E}">
      <dgm:prSet/>
      <dgm:spPr/>
      <dgm:t>
        <a:bodyPr/>
        <a:lstStyle/>
        <a:p>
          <a:endParaRPr lang="en-IN"/>
        </a:p>
      </dgm:t>
    </dgm:pt>
    <dgm:pt modelId="{128DB07C-8A0B-4108-954A-A9A724AEA8E9}">
      <dgm:prSet phldrT="[Text]" custT="1"/>
      <dgm:spPr/>
      <dgm:t>
        <a:bodyPr/>
        <a:lstStyle/>
        <a:p>
          <a:r>
            <a:rPr lang="en-US" sz="1400" b="1" kern="1200" dirty="0">
              <a:solidFill>
                <a:schemeClr val="tx1"/>
              </a:solidFill>
              <a:latin typeface="Segoe UI Semilight" panose="020B0402040204020203" pitchFamily="34" charset="0"/>
              <a:ea typeface="+mn-ea"/>
              <a:cs typeface="Segoe UI Semilight" panose="020B0402040204020203" pitchFamily="34" charset="0"/>
            </a:rPr>
            <a:t>Cancel/ Mark transaction as optional to avoid effects on Final Reports</a:t>
          </a:r>
        </a:p>
      </dgm:t>
    </dgm:pt>
    <dgm:pt modelId="{C68140D9-055C-439E-A916-3946A6A5A6C3}" type="parTrans" cxnId="{47156F72-5A64-44EB-B351-1C96BBF37DB6}">
      <dgm:prSet/>
      <dgm:spPr/>
      <dgm:t>
        <a:bodyPr/>
        <a:lstStyle/>
        <a:p>
          <a:endParaRPr lang="en-IN"/>
        </a:p>
      </dgm:t>
    </dgm:pt>
    <dgm:pt modelId="{94A719DC-A0A8-4F15-AE17-A23AA09D43B4}" type="sibTrans" cxnId="{47156F72-5A64-44EB-B351-1C96BBF37DB6}">
      <dgm:prSet/>
      <dgm:spPr/>
      <dgm:t>
        <a:bodyPr/>
        <a:lstStyle/>
        <a:p>
          <a:endParaRPr lang="en-IN"/>
        </a:p>
      </dgm:t>
    </dgm:pt>
    <dgm:pt modelId="{3B3CC437-E8E6-4016-A3D6-4BB9EEF8EA85}" type="pres">
      <dgm:prSet presAssocID="{E22BA7E0-DF4A-4324-B962-D0F4BA2D799F}" presName="linearFlow" presStyleCnt="0">
        <dgm:presLayoutVars>
          <dgm:resizeHandles val="exact"/>
        </dgm:presLayoutVars>
      </dgm:prSet>
      <dgm:spPr/>
    </dgm:pt>
    <dgm:pt modelId="{E13DB42C-59F7-4AE1-A676-6EEA7F3C5C97}" type="pres">
      <dgm:prSet presAssocID="{847E7BF3-C620-414B-B87B-8F45E4E190F1}" presName="node" presStyleLbl="node1" presStyleIdx="0" presStyleCnt="4">
        <dgm:presLayoutVars>
          <dgm:bulletEnabled val="1"/>
        </dgm:presLayoutVars>
      </dgm:prSet>
      <dgm:spPr/>
    </dgm:pt>
    <dgm:pt modelId="{5A74180E-A56D-4DCB-8A76-6D8EB650ADD0}" type="pres">
      <dgm:prSet presAssocID="{5DEA8B7C-DE82-4BD1-ACB3-C44F4729E220}" presName="sibTrans" presStyleLbl="sibTrans2D1" presStyleIdx="0" presStyleCnt="3"/>
      <dgm:spPr/>
    </dgm:pt>
    <dgm:pt modelId="{0BFF6AB4-745F-47D2-9B36-82123C158350}" type="pres">
      <dgm:prSet presAssocID="{5DEA8B7C-DE82-4BD1-ACB3-C44F4729E220}" presName="connectorText" presStyleLbl="sibTrans2D1" presStyleIdx="0" presStyleCnt="3"/>
      <dgm:spPr/>
    </dgm:pt>
    <dgm:pt modelId="{C9E1F2CE-EC70-4C7E-93EE-95287E4961B1}" type="pres">
      <dgm:prSet presAssocID="{6842DF8C-7B90-45E3-97FB-A6B429217DAC}" presName="node" presStyleLbl="node1" presStyleIdx="1" presStyleCnt="4">
        <dgm:presLayoutVars>
          <dgm:bulletEnabled val="1"/>
        </dgm:presLayoutVars>
      </dgm:prSet>
      <dgm:spPr/>
    </dgm:pt>
    <dgm:pt modelId="{FB1FD754-9C4B-4069-AE65-BDE339003376}" type="pres">
      <dgm:prSet presAssocID="{98A71640-453A-45B6-8AAF-B0AFA8FF795C}" presName="sibTrans" presStyleLbl="sibTrans2D1" presStyleIdx="1" presStyleCnt="3"/>
      <dgm:spPr/>
    </dgm:pt>
    <dgm:pt modelId="{12359E09-87D2-4859-867D-1C540AADCAEE}" type="pres">
      <dgm:prSet presAssocID="{98A71640-453A-45B6-8AAF-B0AFA8FF795C}" presName="connectorText" presStyleLbl="sibTrans2D1" presStyleIdx="1" presStyleCnt="3"/>
      <dgm:spPr/>
    </dgm:pt>
    <dgm:pt modelId="{23D9400D-6BA3-47FA-A90A-69571EFE84E1}" type="pres">
      <dgm:prSet presAssocID="{DD1FD3A8-FF7E-41E9-AF78-A39C6CD7217B}" presName="node" presStyleLbl="node1" presStyleIdx="2" presStyleCnt="4">
        <dgm:presLayoutVars>
          <dgm:bulletEnabled val="1"/>
        </dgm:presLayoutVars>
      </dgm:prSet>
      <dgm:spPr/>
    </dgm:pt>
    <dgm:pt modelId="{295D9DE6-9269-4D79-8CB1-E817039F0A71}" type="pres">
      <dgm:prSet presAssocID="{88BA4AF7-8153-4EB7-8EAB-385A0D1DC3B7}" presName="sibTrans" presStyleLbl="sibTrans2D1" presStyleIdx="2" presStyleCnt="3"/>
      <dgm:spPr/>
    </dgm:pt>
    <dgm:pt modelId="{AE1AA0EE-ABAD-4C48-846F-982C1783F592}" type="pres">
      <dgm:prSet presAssocID="{88BA4AF7-8153-4EB7-8EAB-385A0D1DC3B7}" presName="connectorText" presStyleLbl="sibTrans2D1" presStyleIdx="2" presStyleCnt="3"/>
      <dgm:spPr/>
    </dgm:pt>
    <dgm:pt modelId="{5E4DD135-39B0-4D8F-9810-C7129DEC7C00}" type="pres">
      <dgm:prSet presAssocID="{128DB07C-8A0B-4108-954A-A9A724AEA8E9}" presName="node" presStyleLbl="node1" presStyleIdx="3" presStyleCnt="4">
        <dgm:presLayoutVars>
          <dgm:bulletEnabled val="1"/>
        </dgm:presLayoutVars>
      </dgm:prSet>
      <dgm:spPr/>
    </dgm:pt>
  </dgm:ptLst>
  <dgm:cxnLst>
    <dgm:cxn modelId="{F7DF7607-2CE5-4C85-89A0-5CEA14871A9C}" type="presOf" srcId="{128DB07C-8A0B-4108-954A-A9A724AEA8E9}" destId="{5E4DD135-39B0-4D8F-9810-C7129DEC7C00}" srcOrd="0" destOrd="0" presId="urn:microsoft.com/office/officeart/2005/8/layout/process2"/>
    <dgm:cxn modelId="{93EDDD0A-652C-4C6F-9465-5C530304109E}" srcId="{E22BA7E0-DF4A-4324-B962-D0F4BA2D799F}" destId="{DD1FD3A8-FF7E-41E9-AF78-A39C6CD7217B}" srcOrd="2" destOrd="0" parTransId="{6FCCB275-2096-4688-B655-08DAF19EDC81}" sibTransId="{88BA4AF7-8153-4EB7-8EAB-385A0D1DC3B7}"/>
    <dgm:cxn modelId="{E94D4C63-6450-430A-AD83-0DD4937BAF4A}" type="presOf" srcId="{5DEA8B7C-DE82-4BD1-ACB3-C44F4729E220}" destId="{0BFF6AB4-745F-47D2-9B36-82123C158350}" srcOrd="1" destOrd="0" presId="urn:microsoft.com/office/officeart/2005/8/layout/process2"/>
    <dgm:cxn modelId="{325FFC44-7B51-4E6B-96FF-96569A0AF40D}" type="presOf" srcId="{98A71640-453A-45B6-8AAF-B0AFA8FF795C}" destId="{12359E09-87D2-4859-867D-1C540AADCAEE}" srcOrd="1" destOrd="0" presId="urn:microsoft.com/office/officeart/2005/8/layout/process2"/>
    <dgm:cxn modelId="{EBAA5A47-5F85-4936-8750-EE30EDC339E4}" srcId="{E22BA7E0-DF4A-4324-B962-D0F4BA2D799F}" destId="{847E7BF3-C620-414B-B87B-8F45E4E190F1}" srcOrd="0" destOrd="0" parTransId="{6BD3D04C-00D8-49B6-9595-8782E4F6B708}" sibTransId="{5DEA8B7C-DE82-4BD1-ACB3-C44F4729E220}"/>
    <dgm:cxn modelId="{47156F72-5A64-44EB-B351-1C96BBF37DB6}" srcId="{E22BA7E0-DF4A-4324-B962-D0F4BA2D799F}" destId="{128DB07C-8A0B-4108-954A-A9A724AEA8E9}" srcOrd="3" destOrd="0" parTransId="{C68140D9-055C-439E-A916-3946A6A5A6C3}" sibTransId="{94A719DC-A0A8-4F15-AE17-A23AA09D43B4}"/>
    <dgm:cxn modelId="{FEC55656-4DA3-411A-A48A-39875E784D09}" type="presOf" srcId="{98A71640-453A-45B6-8AAF-B0AFA8FF795C}" destId="{FB1FD754-9C4B-4069-AE65-BDE339003376}" srcOrd="0" destOrd="0" presId="urn:microsoft.com/office/officeart/2005/8/layout/process2"/>
    <dgm:cxn modelId="{D7888783-8DDF-4E1A-9D19-74180C573727}" type="presOf" srcId="{E22BA7E0-DF4A-4324-B962-D0F4BA2D799F}" destId="{3B3CC437-E8E6-4016-A3D6-4BB9EEF8EA85}" srcOrd="0" destOrd="0" presId="urn:microsoft.com/office/officeart/2005/8/layout/process2"/>
    <dgm:cxn modelId="{1394628A-C3DF-461F-A7AE-CB83117035CA}" srcId="{E22BA7E0-DF4A-4324-B962-D0F4BA2D799F}" destId="{6842DF8C-7B90-45E3-97FB-A6B429217DAC}" srcOrd="1" destOrd="0" parTransId="{DD2FB82A-61DD-4892-9539-102021E1E1D9}" sibTransId="{98A71640-453A-45B6-8AAF-B0AFA8FF795C}"/>
    <dgm:cxn modelId="{DF326B99-99CE-4E9E-97F6-0AC63E294DB9}" type="presOf" srcId="{88BA4AF7-8153-4EB7-8EAB-385A0D1DC3B7}" destId="{295D9DE6-9269-4D79-8CB1-E817039F0A71}" srcOrd="0" destOrd="0" presId="urn:microsoft.com/office/officeart/2005/8/layout/process2"/>
    <dgm:cxn modelId="{184ABCCC-0109-485A-82E0-2B738BE7844C}" type="presOf" srcId="{6842DF8C-7B90-45E3-97FB-A6B429217DAC}" destId="{C9E1F2CE-EC70-4C7E-93EE-95287E4961B1}" srcOrd="0" destOrd="0" presId="urn:microsoft.com/office/officeart/2005/8/layout/process2"/>
    <dgm:cxn modelId="{F1576DCE-DB47-480F-B8ED-8E4C2CC180F3}" type="presOf" srcId="{5DEA8B7C-DE82-4BD1-ACB3-C44F4729E220}" destId="{5A74180E-A56D-4DCB-8A76-6D8EB650ADD0}" srcOrd="0" destOrd="0" presId="urn:microsoft.com/office/officeart/2005/8/layout/process2"/>
    <dgm:cxn modelId="{8B43BDDB-17FC-4FCF-8805-EEB8AFCC8DD6}" type="presOf" srcId="{847E7BF3-C620-414B-B87B-8F45E4E190F1}" destId="{E13DB42C-59F7-4AE1-A676-6EEA7F3C5C97}" srcOrd="0" destOrd="0" presId="urn:microsoft.com/office/officeart/2005/8/layout/process2"/>
    <dgm:cxn modelId="{76FCC0E4-3D17-465B-85E5-AF336243BD0B}" type="presOf" srcId="{88BA4AF7-8153-4EB7-8EAB-385A0D1DC3B7}" destId="{AE1AA0EE-ABAD-4C48-846F-982C1783F592}" srcOrd="1" destOrd="0" presId="urn:microsoft.com/office/officeart/2005/8/layout/process2"/>
    <dgm:cxn modelId="{67849EF0-53D2-4894-A468-5476419E54B9}" type="presOf" srcId="{DD1FD3A8-FF7E-41E9-AF78-A39C6CD7217B}" destId="{23D9400D-6BA3-47FA-A90A-69571EFE84E1}" srcOrd="0" destOrd="0" presId="urn:microsoft.com/office/officeart/2005/8/layout/process2"/>
    <dgm:cxn modelId="{E17CDDB4-A1D5-4022-9118-B51A71A09705}" type="presParOf" srcId="{3B3CC437-E8E6-4016-A3D6-4BB9EEF8EA85}" destId="{E13DB42C-59F7-4AE1-A676-6EEA7F3C5C97}" srcOrd="0" destOrd="0" presId="urn:microsoft.com/office/officeart/2005/8/layout/process2"/>
    <dgm:cxn modelId="{EC7914FC-CC4C-45DA-A4A4-9D6145042579}" type="presParOf" srcId="{3B3CC437-E8E6-4016-A3D6-4BB9EEF8EA85}" destId="{5A74180E-A56D-4DCB-8A76-6D8EB650ADD0}" srcOrd="1" destOrd="0" presId="urn:microsoft.com/office/officeart/2005/8/layout/process2"/>
    <dgm:cxn modelId="{F56998FB-FEFE-438F-B11A-86B2CD47408A}" type="presParOf" srcId="{5A74180E-A56D-4DCB-8A76-6D8EB650ADD0}" destId="{0BFF6AB4-745F-47D2-9B36-82123C158350}" srcOrd="0" destOrd="0" presId="urn:microsoft.com/office/officeart/2005/8/layout/process2"/>
    <dgm:cxn modelId="{CEAC7CC1-66AE-4887-8AD9-E05DAC5A70FB}" type="presParOf" srcId="{3B3CC437-E8E6-4016-A3D6-4BB9EEF8EA85}" destId="{C9E1F2CE-EC70-4C7E-93EE-95287E4961B1}" srcOrd="2" destOrd="0" presId="urn:microsoft.com/office/officeart/2005/8/layout/process2"/>
    <dgm:cxn modelId="{7837BD8C-08AB-49F3-93FE-1B7E73E5EC08}" type="presParOf" srcId="{3B3CC437-E8E6-4016-A3D6-4BB9EEF8EA85}" destId="{FB1FD754-9C4B-4069-AE65-BDE339003376}" srcOrd="3" destOrd="0" presId="urn:microsoft.com/office/officeart/2005/8/layout/process2"/>
    <dgm:cxn modelId="{BC5FFA2B-3F69-4DA0-B2EF-7C970D49CC94}" type="presParOf" srcId="{FB1FD754-9C4B-4069-AE65-BDE339003376}" destId="{12359E09-87D2-4859-867D-1C540AADCAEE}" srcOrd="0" destOrd="0" presId="urn:microsoft.com/office/officeart/2005/8/layout/process2"/>
    <dgm:cxn modelId="{47430B19-8935-46E4-BFCE-D33EB2AE188A}" type="presParOf" srcId="{3B3CC437-E8E6-4016-A3D6-4BB9EEF8EA85}" destId="{23D9400D-6BA3-47FA-A90A-69571EFE84E1}" srcOrd="4" destOrd="0" presId="urn:microsoft.com/office/officeart/2005/8/layout/process2"/>
    <dgm:cxn modelId="{9CEA3D91-D345-4C85-A233-980228198AC3}" type="presParOf" srcId="{3B3CC437-E8E6-4016-A3D6-4BB9EEF8EA85}" destId="{295D9DE6-9269-4D79-8CB1-E817039F0A71}" srcOrd="5" destOrd="0" presId="urn:microsoft.com/office/officeart/2005/8/layout/process2"/>
    <dgm:cxn modelId="{68C427EE-5236-454D-926D-CC2D1C5EFFA7}" type="presParOf" srcId="{295D9DE6-9269-4D79-8CB1-E817039F0A71}" destId="{AE1AA0EE-ABAD-4C48-846F-982C1783F592}" srcOrd="0" destOrd="0" presId="urn:microsoft.com/office/officeart/2005/8/layout/process2"/>
    <dgm:cxn modelId="{DF5E243C-BD4E-46C1-9A9B-B7140B1419C0}" type="presParOf" srcId="{3B3CC437-E8E6-4016-A3D6-4BB9EEF8EA85}" destId="{5E4DD135-39B0-4D8F-9810-C7129DEC7C0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3745BB-5E25-45A2-94A0-FE88143A63CD}"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IN"/>
        </a:p>
      </dgm:t>
    </dgm:pt>
    <dgm:pt modelId="{21463A51-BB90-4CD6-B899-CF3AB640B9F8}">
      <dgm:prSet phldrT="[Text]" custT="1"/>
      <dgm:spPr/>
      <dgm:t>
        <a:bodyPr/>
        <a:lstStyle/>
        <a:p>
          <a:r>
            <a:rPr lang="en-US" sz="1200" b="0" i="0" dirty="0">
              <a:latin typeface="Segoe UI Semilight" panose="020B0402040204020203" pitchFamily="34" charset="0"/>
              <a:cs typeface="Segoe UI Semilight" panose="020B0402040204020203" pitchFamily="34" charset="0"/>
            </a:rPr>
            <a:t>The Undo Cancellation can be done only for the e-invoices cancelled in TallyPrime, and it does not undo the cancellation updated in the e-Invoice portal.</a:t>
          </a:r>
          <a:endParaRPr lang="en-IN" sz="1200" dirty="0">
            <a:latin typeface="Segoe UI Semilight" panose="020B0402040204020203" pitchFamily="34" charset="0"/>
            <a:cs typeface="Segoe UI Semilight" panose="020B0402040204020203" pitchFamily="34" charset="0"/>
          </a:endParaRPr>
        </a:p>
      </dgm:t>
    </dgm:pt>
    <dgm:pt modelId="{5C9BF2C1-B819-4459-A2D3-5A8906347E89}" type="parTrans" cxnId="{1EA678ED-E304-43E7-A84C-BB9359B0C031}">
      <dgm:prSet/>
      <dgm:spPr/>
      <dgm:t>
        <a:bodyPr/>
        <a:lstStyle/>
        <a:p>
          <a:endParaRPr lang="en-IN"/>
        </a:p>
      </dgm:t>
    </dgm:pt>
    <dgm:pt modelId="{87440C3A-204D-478C-9C42-DAA9B49CACBC}" type="sibTrans" cxnId="{1EA678ED-E304-43E7-A84C-BB9359B0C031}">
      <dgm:prSet/>
      <dgm:spPr/>
      <dgm:t>
        <a:bodyPr/>
        <a:lstStyle/>
        <a:p>
          <a:endParaRPr lang="en-IN"/>
        </a:p>
      </dgm:t>
    </dgm:pt>
    <dgm:pt modelId="{811AEB6C-5E69-4275-9DE9-1F856277374E}">
      <dgm:prSet phldrT="[Text]" custT="1"/>
      <dgm:spPr/>
      <dgm:t>
        <a:bodyPr/>
        <a:lstStyle/>
        <a:p>
          <a:r>
            <a:rPr lang="en-US" sz="1200" b="0" i="0" dirty="0">
              <a:latin typeface="Segoe UI Semilight" panose="020B0402040204020203" pitchFamily="34" charset="0"/>
              <a:cs typeface="Segoe UI Semilight" panose="020B0402040204020203" pitchFamily="34" charset="0"/>
            </a:rPr>
            <a:t>If a voucher is not canceled on the e-Invoice portal, then it should not be marked as canceled in TallyPrime</a:t>
          </a:r>
          <a:endParaRPr lang="en-IN" sz="1200" dirty="0">
            <a:latin typeface="Segoe UI Semilight" panose="020B0402040204020203" pitchFamily="34" charset="0"/>
            <a:cs typeface="Segoe UI Semilight" panose="020B0402040204020203" pitchFamily="34" charset="0"/>
          </a:endParaRPr>
        </a:p>
      </dgm:t>
    </dgm:pt>
    <dgm:pt modelId="{BD07CBA7-1532-47BD-9759-9B53808D1163}" type="parTrans" cxnId="{2A2E325A-12BD-4513-9D16-F324B70D9DA9}">
      <dgm:prSet/>
      <dgm:spPr/>
      <dgm:t>
        <a:bodyPr/>
        <a:lstStyle/>
        <a:p>
          <a:endParaRPr lang="en-IN"/>
        </a:p>
      </dgm:t>
    </dgm:pt>
    <dgm:pt modelId="{89350AF8-885A-4935-A730-279C779F5F59}" type="sibTrans" cxnId="{2A2E325A-12BD-4513-9D16-F324B70D9DA9}">
      <dgm:prSet/>
      <dgm:spPr/>
      <dgm:t>
        <a:bodyPr/>
        <a:lstStyle/>
        <a:p>
          <a:endParaRPr lang="en-IN"/>
        </a:p>
      </dgm:t>
    </dgm:pt>
    <dgm:pt modelId="{B058DB20-2E88-4CEE-9A76-8966B853AE2A}">
      <dgm:prSet phldrT="[Text]" custT="1"/>
      <dgm:spPr/>
      <dgm:t>
        <a:bodyPr/>
        <a:lstStyle/>
        <a:p>
          <a:r>
            <a:rPr lang="en-US" sz="1200" dirty="0">
              <a:latin typeface="Segoe UI Semilight" panose="020B0402040204020203" pitchFamily="34" charset="0"/>
              <a:cs typeface="Segoe UI Semilight" panose="020B0402040204020203" pitchFamily="34" charset="0"/>
            </a:rPr>
            <a:t>Undo can be performed for transactions listed under </a:t>
          </a:r>
          <a:r>
            <a:rPr lang="en-US" sz="1200" b="0" i="0" dirty="0">
              <a:latin typeface="Segoe UI Semilight" panose="020B0402040204020203" pitchFamily="34" charset="0"/>
              <a:cs typeface="Segoe UI Semilight" panose="020B0402040204020203" pitchFamily="34" charset="0"/>
            </a:rPr>
            <a:t>Pending for IRN Cancellation, Exported for IRN Cancellation, or Marked as IRN Cancelled.</a:t>
          </a:r>
          <a:endParaRPr lang="en-IN" sz="1200" dirty="0">
            <a:latin typeface="Segoe UI Semilight" panose="020B0402040204020203" pitchFamily="34" charset="0"/>
            <a:cs typeface="Segoe UI Semilight" panose="020B0402040204020203" pitchFamily="34" charset="0"/>
          </a:endParaRPr>
        </a:p>
      </dgm:t>
    </dgm:pt>
    <dgm:pt modelId="{8BE205B8-CE8F-47DE-82EF-2815203190AE}" type="parTrans" cxnId="{152A8F37-9BE4-492A-B7E9-E795C90EDA34}">
      <dgm:prSet/>
      <dgm:spPr/>
      <dgm:t>
        <a:bodyPr/>
        <a:lstStyle/>
        <a:p>
          <a:endParaRPr lang="en-IN"/>
        </a:p>
      </dgm:t>
    </dgm:pt>
    <dgm:pt modelId="{DDE1D464-AAE2-42ED-96D5-C5531F360454}" type="sibTrans" cxnId="{152A8F37-9BE4-492A-B7E9-E795C90EDA34}">
      <dgm:prSet/>
      <dgm:spPr/>
      <dgm:t>
        <a:bodyPr/>
        <a:lstStyle/>
        <a:p>
          <a:endParaRPr lang="en-IN"/>
        </a:p>
      </dgm:t>
    </dgm:pt>
    <dgm:pt modelId="{772337AA-CE9D-465F-BA5F-294651ED5B81}">
      <dgm:prSet phldrT="[Text]" custT="1"/>
      <dgm:spPr/>
      <dgm:t>
        <a:bodyPr/>
        <a:lstStyle/>
        <a:p>
          <a:r>
            <a:rPr lang="en-IN" sz="1200">
              <a:latin typeface="Segoe UI Semilight" panose="020B0402040204020203" pitchFamily="34" charset="0"/>
              <a:cs typeface="Segoe UI Semilight" panose="020B0402040204020203" pitchFamily="34" charset="0"/>
            </a:rPr>
            <a:t>Alt+F10 (Undo IRN Cancellation)</a:t>
          </a:r>
          <a:endParaRPr lang="en-IN" sz="1200" dirty="0">
            <a:latin typeface="Segoe UI Semilight" panose="020B0402040204020203" pitchFamily="34" charset="0"/>
            <a:cs typeface="Segoe UI Semilight" panose="020B0402040204020203" pitchFamily="34" charset="0"/>
          </a:endParaRPr>
        </a:p>
      </dgm:t>
    </dgm:pt>
    <dgm:pt modelId="{56F6CDB7-454E-42F1-BB24-702B4789002E}" type="parTrans" cxnId="{6918A6CD-520C-4C5A-A063-F58356537CB3}">
      <dgm:prSet/>
      <dgm:spPr/>
      <dgm:t>
        <a:bodyPr/>
        <a:lstStyle/>
        <a:p>
          <a:endParaRPr lang="en-IN"/>
        </a:p>
      </dgm:t>
    </dgm:pt>
    <dgm:pt modelId="{6555F2A5-8333-458B-A836-05E370E44696}" type="sibTrans" cxnId="{6918A6CD-520C-4C5A-A063-F58356537CB3}">
      <dgm:prSet/>
      <dgm:spPr/>
      <dgm:t>
        <a:bodyPr/>
        <a:lstStyle/>
        <a:p>
          <a:endParaRPr lang="en-IN"/>
        </a:p>
      </dgm:t>
    </dgm:pt>
    <dgm:pt modelId="{45C381F4-9675-4181-ABE3-F0FE9ED4F693}" type="pres">
      <dgm:prSet presAssocID="{393745BB-5E25-45A2-94A0-FE88143A63CD}" presName="Name0" presStyleCnt="0">
        <dgm:presLayoutVars>
          <dgm:chMax val="7"/>
          <dgm:chPref val="7"/>
          <dgm:dir/>
        </dgm:presLayoutVars>
      </dgm:prSet>
      <dgm:spPr/>
    </dgm:pt>
    <dgm:pt modelId="{890396D7-84EE-44A2-A9AD-C238C1EF350F}" type="pres">
      <dgm:prSet presAssocID="{393745BB-5E25-45A2-94A0-FE88143A63CD}" presName="Name1" presStyleCnt="0"/>
      <dgm:spPr/>
    </dgm:pt>
    <dgm:pt modelId="{FEB787D9-5C3C-4C64-8C2D-3ED130C1E4DF}" type="pres">
      <dgm:prSet presAssocID="{393745BB-5E25-45A2-94A0-FE88143A63CD}" presName="cycle" presStyleCnt="0"/>
      <dgm:spPr/>
    </dgm:pt>
    <dgm:pt modelId="{82272052-B78F-498A-83BB-6A401FEE0A9C}" type="pres">
      <dgm:prSet presAssocID="{393745BB-5E25-45A2-94A0-FE88143A63CD}" presName="srcNode" presStyleLbl="node1" presStyleIdx="0" presStyleCnt="4"/>
      <dgm:spPr/>
    </dgm:pt>
    <dgm:pt modelId="{CFC10074-0022-4881-9FC8-A5F4D4211B92}" type="pres">
      <dgm:prSet presAssocID="{393745BB-5E25-45A2-94A0-FE88143A63CD}" presName="conn" presStyleLbl="parChTrans1D2" presStyleIdx="0" presStyleCnt="1"/>
      <dgm:spPr/>
    </dgm:pt>
    <dgm:pt modelId="{7D17031C-B48A-45CE-9B06-70952B22AD67}" type="pres">
      <dgm:prSet presAssocID="{393745BB-5E25-45A2-94A0-FE88143A63CD}" presName="extraNode" presStyleLbl="node1" presStyleIdx="0" presStyleCnt="4"/>
      <dgm:spPr/>
    </dgm:pt>
    <dgm:pt modelId="{DA3E9744-A219-44C0-9F3E-C1005FEDE826}" type="pres">
      <dgm:prSet presAssocID="{393745BB-5E25-45A2-94A0-FE88143A63CD}" presName="dstNode" presStyleLbl="node1" presStyleIdx="0" presStyleCnt="4"/>
      <dgm:spPr/>
    </dgm:pt>
    <dgm:pt modelId="{F10BC6AB-31BE-4675-9B34-5C3EA8B644B1}" type="pres">
      <dgm:prSet presAssocID="{21463A51-BB90-4CD6-B899-CF3AB640B9F8}" presName="text_1" presStyleLbl="node1" presStyleIdx="0" presStyleCnt="4" custScaleY="158519">
        <dgm:presLayoutVars>
          <dgm:bulletEnabled val="1"/>
        </dgm:presLayoutVars>
      </dgm:prSet>
      <dgm:spPr/>
    </dgm:pt>
    <dgm:pt modelId="{D084274F-70D2-4D9B-B27D-C4FEF13BD290}" type="pres">
      <dgm:prSet presAssocID="{21463A51-BB90-4CD6-B899-CF3AB640B9F8}" presName="accent_1" presStyleCnt="0"/>
      <dgm:spPr/>
    </dgm:pt>
    <dgm:pt modelId="{3AD868F6-3900-4B8F-A3B7-F1F53DE0DE73}" type="pres">
      <dgm:prSet presAssocID="{21463A51-BB90-4CD6-B899-CF3AB640B9F8}" presName="accentRepeatNode" presStyleLbl="solidFgAcc1" presStyleIdx="0" presStyleCnt="4"/>
      <dgm:spPr/>
    </dgm:pt>
    <dgm:pt modelId="{F94A34A3-0E3C-4F16-8C48-A7283018889E}" type="pres">
      <dgm:prSet presAssocID="{811AEB6C-5E69-4275-9DE9-1F856277374E}" presName="text_2" presStyleLbl="node1" presStyleIdx="1" presStyleCnt="4">
        <dgm:presLayoutVars>
          <dgm:bulletEnabled val="1"/>
        </dgm:presLayoutVars>
      </dgm:prSet>
      <dgm:spPr/>
    </dgm:pt>
    <dgm:pt modelId="{5D74E958-152E-4F0E-8450-937676DCE72F}" type="pres">
      <dgm:prSet presAssocID="{811AEB6C-5E69-4275-9DE9-1F856277374E}" presName="accent_2" presStyleCnt="0"/>
      <dgm:spPr/>
    </dgm:pt>
    <dgm:pt modelId="{487EC232-1CF5-4969-9FFC-7C78F157FA81}" type="pres">
      <dgm:prSet presAssocID="{811AEB6C-5E69-4275-9DE9-1F856277374E}" presName="accentRepeatNode" presStyleLbl="solidFgAcc1" presStyleIdx="1" presStyleCnt="4"/>
      <dgm:spPr/>
    </dgm:pt>
    <dgm:pt modelId="{3AC8E12A-E19A-41E5-910E-20A651F0022E}" type="pres">
      <dgm:prSet presAssocID="{B058DB20-2E88-4CEE-9A76-8966B853AE2A}" presName="text_3" presStyleLbl="node1" presStyleIdx="2" presStyleCnt="4" custScaleY="125369">
        <dgm:presLayoutVars>
          <dgm:bulletEnabled val="1"/>
        </dgm:presLayoutVars>
      </dgm:prSet>
      <dgm:spPr/>
    </dgm:pt>
    <dgm:pt modelId="{2B37C7BC-CBF1-45A4-8419-9A426418C3F2}" type="pres">
      <dgm:prSet presAssocID="{B058DB20-2E88-4CEE-9A76-8966B853AE2A}" presName="accent_3" presStyleCnt="0"/>
      <dgm:spPr/>
    </dgm:pt>
    <dgm:pt modelId="{9C551B5D-9440-4740-992C-7707AEF2CF4E}" type="pres">
      <dgm:prSet presAssocID="{B058DB20-2E88-4CEE-9A76-8966B853AE2A}" presName="accentRepeatNode" presStyleLbl="solidFgAcc1" presStyleIdx="2" presStyleCnt="4"/>
      <dgm:spPr/>
    </dgm:pt>
    <dgm:pt modelId="{E60C2B9C-0813-4172-9767-BEB28BE1A970}" type="pres">
      <dgm:prSet presAssocID="{772337AA-CE9D-465F-BA5F-294651ED5B81}" presName="text_4" presStyleLbl="node1" presStyleIdx="3" presStyleCnt="4">
        <dgm:presLayoutVars>
          <dgm:bulletEnabled val="1"/>
        </dgm:presLayoutVars>
      </dgm:prSet>
      <dgm:spPr/>
    </dgm:pt>
    <dgm:pt modelId="{EEEFE402-6CAC-4472-A60E-982AD9842C0F}" type="pres">
      <dgm:prSet presAssocID="{772337AA-CE9D-465F-BA5F-294651ED5B81}" presName="accent_4" presStyleCnt="0"/>
      <dgm:spPr/>
    </dgm:pt>
    <dgm:pt modelId="{DC3B7644-75CE-43E4-9BC1-375099758666}" type="pres">
      <dgm:prSet presAssocID="{772337AA-CE9D-465F-BA5F-294651ED5B81}" presName="accentRepeatNode" presStyleLbl="solidFgAcc1" presStyleIdx="3" presStyleCnt="4"/>
      <dgm:spPr/>
    </dgm:pt>
  </dgm:ptLst>
  <dgm:cxnLst>
    <dgm:cxn modelId="{152A8F37-9BE4-492A-B7E9-E795C90EDA34}" srcId="{393745BB-5E25-45A2-94A0-FE88143A63CD}" destId="{B058DB20-2E88-4CEE-9A76-8966B853AE2A}" srcOrd="2" destOrd="0" parTransId="{8BE205B8-CE8F-47DE-82EF-2815203190AE}" sibTransId="{DDE1D464-AAE2-42ED-96D5-C5531F360454}"/>
    <dgm:cxn modelId="{D5F98E53-F714-4410-BED4-2B049F91AC3D}" type="presOf" srcId="{B058DB20-2E88-4CEE-9A76-8966B853AE2A}" destId="{3AC8E12A-E19A-41E5-910E-20A651F0022E}" srcOrd="0" destOrd="0" presId="urn:microsoft.com/office/officeart/2008/layout/VerticalCurvedList"/>
    <dgm:cxn modelId="{2A2E325A-12BD-4513-9D16-F324B70D9DA9}" srcId="{393745BB-5E25-45A2-94A0-FE88143A63CD}" destId="{811AEB6C-5E69-4275-9DE9-1F856277374E}" srcOrd="1" destOrd="0" parTransId="{BD07CBA7-1532-47BD-9759-9B53808D1163}" sibTransId="{89350AF8-885A-4935-A730-279C779F5F59}"/>
    <dgm:cxn modelId="{C6829EB2-8AC4-4A2F-95A9-819AD39D1D79}" type="presOf" srcId="{87440C3A-204D-478C-9C42-DAA9B49CACBC}" destId="{CFC10074-0022-4881-9FC8-A5F4D4211B92}" srcOrd="0" destOrd="0" presId="urn:microsoft.com/office/officeart/2008/layout/VerticalCurvedList"/>
    <dgm:cxn modelId="{6918A6CD-520C-4C5A-A063-F58356537CB3}" srcId="{393745BB-5E25-45A2-94A0-FE88143A63CD}" destId="{772337AA-CE9D-465F-BA5F-294651ED5B81}" srcOrd="3" destOrd="0" parTransId="{56F6CDB7-454E-42F1-BB24-702B4789002E}" sibTransId="{6555F2A5-8333-458B-A836-05E370E44696}"/>
    <dgm:cxn modelId="{51D111DB-CF80-4C32-9437-B576219A845D}" type="presOf" srcId="{21463A51-BB90-4CD6-B899-CF3AB640B9F8}" destId="{F10BC6AB-31BE-4675-9B34-5C3EA8B644B1}" srcOrd="0" destOrd="0" presId="urn:microsoft.com/office/officeart/2008/layout/VerticalCurvedList"/>
    <dgm:cxn modelId="{A62E49E0-FB9C-433C-9619-2CA876099456}" type="presOf" srcId="{393745BB-5E25-45A2-94A0-FE88143A63CD}" destId="{45C381F4-9675-4181-ABE3-F0FE9ED4F693}" srcOrd="0" destOrd="0" presId="urn:microsoft.com/office/officeart/2008/layout/VerticalCurvedList"/>
    <dgm:cxn modelId="{E9C615E8-B64B-4073-988F-AF26D12DFBC6}" type="presOf" srcId="{772337AA-CE9D-465F-BA5F-294651ED5B81}" destId="{E60C2B9C-0813-4172-9767-BEB28BE1A970}" srcOrd="0" destOrd="0" presId="urn:microsoft.com/office/officeart/2008/layout/VerticalCurvedList"/>
    <dgm:cxn modelId="{1EA678ED-E304-43E7-A84C-BB9359B0C031}" srcId="{393745BB-5E25-45A2-94A0-FE88143A63CD}" destId="{21463A51-BB90-4CD6-B899-CF3AB640B9F8}" srcOrd="0" destOrd="0" parTransId="{5C9BF2C1-B819-4459-A2D3-5A8906347E89}" sibTransId="{87440C3A-204D-478C-9C42-DAA9B49CACBC}"/>
    <dgm:cxn modelId="{F347B8F7-0F20-47EE-9E67-D086E52F45F1}" type="presOf" srcId="{811AEB6C-5E69-4275-9DE9-1F856277374E}" destId="{F94A34A3-0E3C-4F16-8C48-A7283018889E}" srcOrd="0" destOrd="0" presId="urn:microsoft.com/office/officeart/2008/layout/VerticalCurvedList"/>
    <dgm:cxn modelId="{4742DF5B-A571-4639-9133-710D356DA991}" type="presParOf" srcId="{45C381F4-9675-4181-ABE3-F0FE9ED4F693}" destId="{890396D7-84EE-44A2-A9AD-C238C1EF350F}" srcOrd="0" destOrd="0" presId="urn:microsoft.com/office/officeart/2008/layout/VerticalCurvedList"/>
    <dgm:cxn modelId="{531193CF-6A87-469F-A8D5-FDA810EE4B93}" type="presParOf" srcId="{890396D7-84EE-44A2-A9AD-C238C1EF350F}" destId="{FEB787D9-5C3C-4C64-8C2D-3ED130C1E4DF}" srcOrd="0" destOrd="0" presId="urn:microsoft.com/office/officeart/2008/layout/VerticalCurvedList"/>
    <dgm:cxn modelId="{3C002F01-E441-4C62-A62E-A3020C82016E}" type="presParOf" srcId="{FEB787D9-5C3C-4C64-8C2D-3ED130C1E4DF}" destId="{82272052-B78F-498A-83BB-6A401FEE0A9C}" srcOrd="0" destOrd="0" presId="urn:microsoft.com/office/officeart/2008/layout/VerticalCurvedList"/>
    <dgm:cxn modelId="{5C59CD85-EB34-49DC-A903-CFB879C37663}" type="presParOf" srcId="{FEB787D9-5C3C-4C64-8C2D-3ED130C1E4DF}" destId="{CFC10074-0022-4881-9FC8-A5F4D4211B92}" srcOrd="1" destOrd="0" presId="urn:microsoft.com/office/officeart/2008/layout/VerticalCurvedList"/>
    <dgm:cxn modelId="{5CA37E90-327F-4AB8-9314-9021B16CAB86}" type="presParOf" srcId="{FEB787D9-5C3C-4C64-8C2D-3ED130C1E4DF}" destId="{7D17031C-B48A-45CE-9B06-70952B22AD67}" srcOrd="2" destOrd="0" presId="urn:microsoft.com/office/officeart/2008/layout/VerticalCurvedList"/>
    <dgm:cxn modelId="{7FF0E09A-3369-4094-8873-7C1324CFABD1}" type="presParOf" srcId="{FEB787D9-5C3C-4C64-8C2D-3ED130C1E4DF}" destId="{DA3E9744-A219-44C0-9F3E-C1005FEDE826}" srcOrd="3" destOrd="0" presId="urn:microsoft.com/office/officeart/2008/layout/VerticalCurvedList"/>
    <dgm:cxn modelId="{D24A49B2-D2AE-41E5-9A71-97F8FA753FD2}" type="presParOf" srcId="{890396D7-84EE-44A2-A9AD-C238C1EF350F}" destId="{F10BC6AB-31BE-4675-9B34-5C3EA8B644B1}" srcOrd="1" destOrd="0" presId="urn:microsoft.com/office/officeart/2008/layout/VerticalCurvedList"/>
    <dgm:cxn modelId="{D5493003-65FA-487F-9953-D383E70D9CD1}" type="presParOf" srcId="{890396D7-84EE-44A2-A9AD-C238C1EF350F}" destId="{D084274F-70D2-4D9B-B27D-C4FEF13BD290}" srcOrd="2" destOrd="0" presId="urn:microsoft.com/office/officeart/2008/layout/VerticalCurvedList"/>
    <dgm:cxn modelId="{B6E30A34-3D24-41E3-9030-981F87E2236B}" type="presParOf" srcId="{D084274F-70D2-4D9B-B27D-C4FEF13BD290}" destId="{3AD868F6-3900-4B8F-A3B7-F1F53DE0DE73}" srcOrd="0" destOrd="0" presId="urn:microsoft.com/office/officeart/2008/layout/VerticalCurvedList"/>
    <dgm:cxn modelId="{60E290A4-5EFF-48A3-8427-E70830502492}" type="presParOf" srcId="{890396D7-84EE-44A2-A9AD-C238C1EF350F}" destId="{F94A34A3-0E3C-4F16-8C48-A7283018889E}" srcOrd="3" destOrd="0" presId="urn:microsoft.com/office/officeart/2008/layout/VerticalCurvedList"/>
    <dgm:cxn modelId="{E2F5595F-6718-4451-B548-1FA323843C41}" type="presParOf" srcId="{890396D7-84EE-44A2-A9AD-C238C1EF350F}" destId="{5D74E958-152E-4F0E-8450-937676DCE72F}" srcOrd="4" destOrd="0" presId="urn:microsoft.com/office/officeart/2008/layout/VerticalCurvedList"/>
    <dgm:cxn modelId="{4B334396-7F30-43FA-9B29-021EE7CD8505}" type="presParOf" srcId="{5D74E958-152E-4F0E-8450-937676DCE72F}" destId="{487EC232-1CF5-4969-9FFC-7C78F157FA81}" srcOrd="0" destOrd="0" presId="urn:microsoft.com/office/officeart/2008/layout/VerticalCurvedList"/>
    <dgm:cxn modelId="{F41F7A60-435E-4C66-BC6C-ECE0D262E120}" type="presParOf" srcId="{890396D7-84EE-44A2-A9AD-C238C1EF350F}" destId="{3AC8E12A-E19A-41E5-910E-20A651F0022E}" srcOrd="5" destOrd="0" presId="urn:microsoft.com/office/officeart/2008/layout/VerticalCurvedList"/>
    <dgm:cxn modelId="{70CBFFF8-ECC9-4914-B194-FCD405FF68EE}" type="presParOf" srcId="{890396D7-84EE-44A2-A9AD-C238C1EF350F}" destId="{2B37C7BC-CBF1-45A4-8419-9A426418C3F2}" srcOrd="6" destOrd="0" presId="urn:microsoft.com/office/officeart/2008/layout/VerticalCurvedList"/>
    <dgm:cxn modelId="{BAF86307-E974-4BCA-9B7F-B079963317B0}" type="presParOf" srcId="{2B37C7BC-CBF1-45A4-8419-9A426418C3F2}" destId="{9C551B5D-9440-4740-992C-7707AEF2CF4E}" srcOrd="0" destOrd="0" presId="urn:microsoft.com/office/officeart/2008/layout/VerticalCurvedList"/>
    <dgm:cxn modelId="{4A65F2EB-9376-4C0A-A38D-2BB4C9BEDA82}" type="presParOf" srcId="{890396D7-84EE-44A2-A9AD-C238C1EF350F}" destId="{E60C2B9C-0813-4172-9767-BEB28BE1A970}" srcOrd="7" destOrd="0" presId="urn:microsoft.com/office/officeart/2008/layout/VerticalCurvedList"/>
    <dgm:cxn modelId="{868EAAEB-CB4C-420E-8C40-383B3FEBD4DB}" type="presParOf" srcId="{890396D7-84EE-44A2-A9AD-C238C1EF350F}" destId="{EEEFE402-6CAC-4472-A60E-982AD9842C0F}" srcOrd="8" destOrd="0" presId="urn:microsoft.com/office/officeart/2008/layout/VerticalCurvedList"/>
    <dgm:cxn modelId="{AF687C29-A967-4BEA-AE5E-ABE62C9F81F8}" type="presParOf" srcId="{EEEFE402-6CAC-4472-A60E-982AD9842C0F}" destId="{DC3B7644-75CE-43E4-9BC1-375099758666}"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DD3995-59D2-4BDF-BAF9-59D0B55ACE60}" type="doc">
      <dgm:prSet loTypeId="urn:microsoft.com/office/officeart/2005/8/layout/hierarchy4" loCatId="hierarchy" qsTypeId="urn:microsoft.com/office/officeart/2005/8/quickstyle/simple5" qsCatId="simple" csTypeId="urn:microsoft.com/office/officeart/2005/8/colors/colorful4" csCatId="colorful" phldr="1"/>
      <dgm:spPr/>
      <dgm:t>
        <a:bodyPr/>
        <a:lstStyle/>
        <a:p>
          <a:endParaRPr lang="en-IN"/>
        </a:p>
      </dgm:t>
    </dgm:pt>
    <dgm:pt modelId="{179102A7-86A7-4C89-A6D9-23A385394DDD}">
      <dgm:prSet phldrT="[Text]"/>
      <dgm:spPr/>
      <dgm:t>
        <a:bodyPr/>
        <a:lstStyle/>
        <a:p>
          <a:r>
            <a:rPr lang="en-US" b="0" i="0" dirty="0"/>
            <a:t>e-Invoice report allows user to view the e-invoice status of your transactions and take the next steps accordingly. </a:t>
          </a:r>
          <a:endParaRPr lang="en-IN" dirty="0"/>
        </a:p>
      </dgm:t>
    </dgm:pt>
    <dgm:pt modelId="{29290EB0-242C-4BA5-9DA4-F19756809960}" type="parTrans" cxnId="{112F468E-96FA-4015-83EC-40ECA724F245}">
      <dgm:prSet/>
      <dgm:spPr/>
      <dgm:t>
        <a:bodyPr/>
        <a:lstStyle/>
        <a:p>
          <a:endParaRPr lang="en-IN"/>
        </a:p>
      </dgm:t>
    </dgm:pt>
    <dgm:pt modelId="{3438399A-5BE3-422D-8594-4AB97B7CAC1B}" type="sibTrans" cxnId="{112F468E-96FA-4015-83EC-40ECA724F245}">
      <dgm:prSet/>
      <dgm:spPr/>
      <dgm:t>
        <a:bodyPr/>
        <a:lstStyle/>
        <a:p>
          <a:endParaRPr lang="en-IN"/>
        </a:p>
      </dgm:t>
    </dgm:pt>
    <dgm:pt modelId="{CFB17E63-49BD-4A2B-AB57-4F4688DFB3B7}">
      <dgm:prSet phldrT="[Text]"/>
      <dgm:spPr/>
      <dgm:t>
        <a:bodyPr/>
        <a:lstStyle/>
        <a:p>
          <a:r>
            <a:rPr lang="en-IN" b="0" i="0" u="none" dirty="0"/>
            <a:t>Uncertain Transactions (Corrections needed)</a:t>
          </a:r>
          <a:endParaRPr lang="en-IN" b="0" u="none" dirty="0"/>
        </a:p>
      </dgm:t>
    </dgm:pt>
    <dgm:pt modelId="{794E47D9-982A-4103-8A80-4AEB18ED35C3}" type="parTrans" cxnId="{611616B5-422A-4C31-BCE4-D0E7E216C654}">
      <dgm:prSet/>
      <dgm:spPr/>
      <dgm:t>
        <a:bodyPr/>
        <a:lstStyle/>
        <a:p>
          <a:endParaRPr lang="en-IN"/>
        </a:p>
      </dgm:t>
    </dgm:pt>
    <dgm:pt modelId="{C3D81F37-FC34-4858-B33A-56967D74B79F}" type="sibTrans" cxnId="{611616B5-422A-4C31-BCE4-D0E7E216C654}">
      <dgm:prSet/>
      <dgm:spPr/>
      <dgm:t>
        <a:bodyPr/>
        <a:lstStyle/>
        <a:p>
          <a:endParaRPr lang="en-IN"/>
        </a:p>
      </dgm:t>
    </dgm:pt>
    <dgm:pt modelId="{F342E5F1-B2EB-4903-8CB3-17CEB6305A21}">
      <dgm:prSet phldrT="[Text]"/>
      <dgm:spPr/>
      <dgm:t>
        <a:bodyPr/>
        <a:lstStyle/>
        <a:p>
          <a:r>
            <a:rPr lang="en-IN" b="0" i="0" u="none" dirty="0"/>
            <a:t>Missing/Invalid Information</a:t>
          </a:r>
          <a:endParaRPr lang="en-IN" dirty="0"/>
        </a:p>
      </dgm:t>
    </dgm:pt>
    <dgm:pt modelId="{DA99CCD9-1685-4ADB-AFB7-AAA2D977278B}" type="parTrans" cxnId="{8EC33F34-AF60-4693-8863-542BEB74FAF4}">
      <dgm:prSet/>
      <dgm:spPr/>
      <dgm:t>
        <a:bodyPr/>
        <a:lstStyle/>
        <a:p>
          <a:endParaRPr lang="en-IN"/>
        </a:p>
      </dgm:t>
    </dgm:pt>
    <dgm:pt modelId="{899B5F63-F30B-4C22-8FB7-0804E2B304E3}" type="sibTrans" cxnId="{8EC33F34-AF60-4693-8863-542BEB74FAF4}">
      <dgm:prSet/>
      <dgm:spPr/>
      <dgm:t>
        <a:bodyPr/>
        <a:lstStyle/>
        <a:p>
          <a:endParaRPr lang="en-IN"/>
        </a:p>
      </dgm:t>
    </dgm:pt>
    <dgm:pt modelId="{24E67CC0-2353-40DC-AAAE-645FE4EAB078}">
      <dgm:prSet/>
      <dgm:spPr/>
      <dgm:t>
        <a:bodyPr/>
        <a:lstStyle/>
        <a:p>
          <a:r>
            <a:rPr lang="en-IN" dirty="0"/>
            <a:t>Rejected by e-Invoice System</a:t>
          </a:r>
        </a:p>
      </dgm:t>
    </dgm:pt>
    <dgm:pt modelId="{3555C5D3-EC24-4A97-A9E5-17EC0987CFB8}" type="parTrans" cxnId="{B14B896D-3329-44C8-98F3-58762F7631A7}">
      <dgm:prSet/>
      <dgm:spPr/>
      <dgm:t>
        <a:bodyPr/>
        <a:lstStyle/>
        <a:p>
          <a:endParaRPr lang="en-IN"/>
        </a:p>
      </dgm:t>
    </dgm:pt>
    <dgm:pt modelId="{747425C4-6FFD-42F9-92F6-B076350E04C3}" type="sibTrans" cxnId="{B14B896D-3329-44C8-98F3-58762F7631A7}">
      <dgm:prSet/>
      <dgm:spPr/>
      <dgm:t>
        <a:bodyPr/>
        <a:lstStyle/>
        <a:p>
          <a:endParaRPr lang="en-IN"/>
        </a:p>
      </dgm:t>
    </dgm:pt>
    <dgm:pt modelId="{18093C30-9C78-4591-8047-A4B15A40CBB4}">
      <dgm:prSet/>
      <dgm:spPr/>
      <dgm:t>
        <a:bodyPr/>
        <a:lstStyle/>
        <a:p>
          <a:r>
            <a:rPr lang="en-US"/>
            <a:t>Pending for Exchange with e-Invoice System</a:t>
          </a:r>
          <a:endParaRPr lang="en-IN"/>
        </a:p>
      </dgm:t>
    </dgm:pt>
    <dgm:pt modelId="{F986AC75-E4F8-4DCC-8BC8-D9284D024089}" type="parTrans" cxnId="{4174E23D-1FF5-4EA7-802F-FF49264E9494}">
      <dgm:prSet/>
      <dgm:spPr/>
      <dgm:t>
        <a:bodyPr/>
        <a:lstStyle/>
        <a:p>
          <a:endParaRPr lang="en-IN"/>
        </a:p>
      </dgm:t>
    </dgm:pt>
    <dgm:pt modelId="{A7E53E99-7D86-4E0F-B7CD-B22DE3395276}" type="sibTrans" cxnId="{4174E23D-1FF5-4EA7-802F-FF49264E9494}">
      <dgm:prSet/>
      <dgm:spPr/>
      <dgm:t>
        <a:bodyPr/>
        <a:lstStyle/>
        <a:p>
          <a:endParaRPr lang="en-IN"/>
        </a:p>
      </dgm:t>
    </dgm:pt>
    <dgm:pt modelId="{D53C2839-A045-4ED0-A19D-F4DF66C44B71}">
      <dgm:prSet phldrT="[Text]"/>
      <dgm:spPr/>
      <dgm:t>
        <a:bodyPr/>
        <a:lstStyle/>
        <a:p>
          <a:pPr>
            <a:buFont typeface="Arial" panose="020B0604020202020204" pitchFamily="34" charset="0"/>
            <a:buChar char="•"/>
          </a:pPr>
          <a:r>
            <a:rPr lang="en-US" b="0" i="0" dirty="0"/>
            <a:t>A) Information required for e-Invoice not provided</a:t>
          </a:r>
        </a:p>
        <a:p>
          <a:pPr>
            <a:buFont typeface="Arial" panose="020B0604020202020204" pitchFamily="34" charset="0"/>
            <a:buChar char="•"/>
          </a:pPr>
          <a:r>
            <a:rPr lang="en-IN" b="0" i="0" dirty="0"/>
            <a:t>B) Mismatch in e-Invoice Details</a:t>
          </a:r>
          <a:endParaRPr lang="en-IN" dirty="0"/>
        </a:p>
      </dgm:t>
    </dgm:pt>
    <dgm:pt modelId="{625FA3D5-78CC-4778-A90C-33E479E7E3B9}" type="parTrans" cxnId="{8D2E99C8-6242-4F78-A3DA-5079E3788D56}">
      <dgm:prSet/>
      <dgm:spPr/>
      <dgm:t>
        <a:bodyPr/>
        <a:lstStyle/>
        <a:p>
          <a:endParaRPr lang="en-IN"/>
        </a:p>
      </dgm:t>
    </dgm:pt>
    <dgm:pt modelId="{05A593C5-F641-46B5-A3BE-306D5D10CCB8}" type="sibTrans" cxnId="{8D2E99C8-6242-4F78-A3DA-5079E3788D56}">
      <dgm:prSet/>
      <dgm:spPr/>
      <dgm:t>
        <a:bodyPr/>
        <a:lstStyle/>
        <a:p>
          <a:endParaRPr lang="en-IN"/>
        </a:p>
      </dgm:t>
    </dgm:pt>
    <dgm:pt modelId="{EBA92597-40DD-47C7-9105-ED5D86295D75}">
      <dgm:prSet/>
      <dgm:spPr/>
      <dgm:t>
        <a:bodyPr/>
        <a:lstStyle/>
        <a:p>
          <a:r>
            <a:rPr lang="en-IN" dirty="0"/>
            <a:t>Exported</a:t>
          </a:r>
        </a:p>
      </dgm:t>
    </dgm:pt>
    <dgm:pt modelId="{0B5F2F6F-40FC-420A-BCD0-0EABD1BC6AB5}" type="parTrans" cxnId="{8E176180-64E0-4E10-A5F4-330EA0167D73}">
      <dgm:prSet/>
      <dgm:spPr/>
      <dgm:t>
        <a:bodyPr/>
        <a:lstStyle/>
        <a:p>
          <a:endParaRPr lang="en-IN"/>
        </a:p>
      </dgm:t>
    </dgm:pt>
    <dgm:pt modelId="{C24F5955-34E7-4770-877E-317F644C8858}" type="sibTrans" cxnId="{8E176180-64E0-4E10-A5F4-330EA0167D73}">
      <dgm:prSet/>
      <dgm:spPr/>
      <dgm:t>
        <a:bodyPr/>
        <a:lstStyle/>
        <a:p>
          <a:endParaRPr lang="en-IN"/>
        </a:p>
      </dgm:t>
    </dgm:pt>
    <dgm:pt modelId="{B08E1E1B-17B9-4959-9C3A-C4D12CEB2CC7}">
      <dgm:prSet/>
      <dgm:spPr/>
      <dgm:t>
        <a:bodyPr/>
        <a:lstStyle/>
        <a:p>
          <a:r>
            <a:rPr lang="pt-BR" b="1" i="0" dirty="0"/>
            <a:t>Alt+R</a:t>
          </a:r>
          <a:r>
            <a:rPr lang="pt-BR" b="0" i="0" dirty="0"/>
            <a:t> (Mark as Resolved) post correction</a:t>
          </a:r>
          <a:endParaRPr lang="en-IN" dirty="0"/>
        </a:p>
      </dgm:t>
    </dgm:pt>
    <dgm:pt modelId="{C6C9DE01-F771-4A9C-A93C-B0B7EA96648C}" type="parTrans" cxnId="{7A0C66C8-A0FC-4767-AAB0-0BA95AE891A3}">
      <dgm:prSet/>
      <dgm:spPr/>
      <dgm:t>
        <a:bodyPr/>
        <a:lstStyle/>
        <a:p>
          <a:endParaRPr lang="en-IN"/>
        </a:p>
      </dgm:t>
    </dgm:pt>
    <dgm:pt modelId="{BA47BE5A-AD58-4B75-A57C-9CDBD8524049}" type="sibTrans" cxnId="{7A0C66C8-A0FC-4767-AAB0-0BA95AE891A3}">
      <dgm:prSet/>
      <dgm:spPr/>
      <dgm:t>
        <a:bodyPr/>
        <a:lstStyle/>
        <a:p>
          <a:endParaRPr lang="en-IN"/>
        </a:p>
      </dgm:t>
    </dgm:pt>
    <dgm:pt modelId="{A0ABF7F3-14FE-4217-BB13-B525ECA73602}">
      <dgm:prSet/>
      <dgm:spPr/>
      <dgm:t>
        <a:bodyPr/>
        <a:lstStyle/>
        <a:p>
          <a:r>
            <a:rPr lang="en-IN" dirty="0"/>
            <a:t>Voucher Information Mismatch with QR Code</a:t>
          </a:r>
        </a:p>
      </dgm:t>
    </dgm:pt>
    <dgm:pt modelId="{685249D5-3665-4005-9EFB-09E1561D1AC6}" type="parTrans" cxnId="{196EB4D2-5C44-4973-B24D-EEF3E39FE6F7}">
      <dgm:prSet/>
      <dgm:spPr/>
      <dgm:t>
        <a:bodyPr/>
        <a:lstStyle/>
        <a:p>
          <a:endParaRPr lang="en-IN"/>
        </a:p>
      </dgm:t>
    </dgm:pt>
    <dgm:pt modelId="{DFD975D6-0ADE-49BC-B02B-20BBA71CCD36}" type="sibTrans" cxnId="{196EB4D2-5C44-4973-B24D-EEF3E39FE6F7}">
      <dgm:prSet/>
      <dgm:spPr/>
      <dgm:t>
        <a:bodyPr/>
        <a:lstStyle/>
        <a:p>
          <a:endParaRPr lang="en-IN"/>
        </a:p>
      </dgm:t>
    </dgm:pt>
    <dgm:pt modelId="{D54FD84E-E544-4676-A4D4-4436DFD0E495}">
      <dgm:prSet/>
      <dgm:spPr/>
      <dgm:t>
        <a:bodyPr/>
        <a:lstStyle/>
        <a:p>
          <a:r>
            <a:rPr lang="en-IN" dirty="0"/>
            <a:t>IRN Generated</a:t>
          </a:r>
        </a:p>
      </dgm:t>
    </dgm:pt>
    <dgm:pt modelId="{4103AB05-4127-40FE-98F5-F7A2CC527759}" type="parTrans" cxnId="{A1D00B47-C370-4D33-B007-BD4CF6B4708A}">
      <dgm:prSet/>
      <dgm:spPr/>
      <dgm:t>
        <a:bodyPr/>
        <a:lstStyle/>
        <a:p>
          <a:endParaRPr lang="en-IN"/>
        </a:p>
      </dgm:t>
    </dgm:pt>
    <dgm:pt modelId="{157BFCAD-E3E4-40BF-BC28-2AAB374141C6}" type="sibTrans" cxnId="{A1D00B47-C370-4D33-B007-BD4CF6B4708A}">
      <dgm:prSet/>
      <dgm:spPr/>
      <dgm:t>
        <a:bodyPr/>
        <a:lstStyle/>
        <a:p>
          <a:endParaRPr lang="en-IN"/>
        </a:p>
      </dgm:t>
    </dgm:pt>
    <dgm:pt modelId="{B33A02D2-340B-401B-A0D3-EDCCE07791EF}">
      <dgm:prSet/>
      <dgm:spPr/>
      <dgm:t>
        <a:bodyPr/>
        <a:lstStyle/>
        <a:p>
          <a:r>
            <a:rPr lang="en-IN" dirty="0"/>
            <a:t>IRN Cancelled</a:t>
          </a:r>
        </a:p>
      </dgm:t>
    </dgm:pt>
    <dgm:pt modelId="{1BAE7931-9F16-42F8-BE4F-14D5B5795F70}" type="parTrans" cxnId="{D21CEA68-5728-4BEC-8F89-F0A68F276797}">
      <dgm:prSet/>
      <dgm:spPr/>
      <dgm:t>
        <a:bodyPr/>
        <a:lstStyle/>
        <a:p>
          <a:endParaRPr lang="en-IN"/>
        </a:p>
      </dgm:t>
    </dgm:pt>
    <dgm:pt modelId="{9363FBC1-BD95-4D84-BF91-A17DF3DF7C8B}" type="sibTrans" cxnId="{D21CEA68-5728-4BEC-8F89-F0A68F276797}">
      <dgm:prSet/>
      <dgm:spPr/>
      <dgm:t>
        <a:bodyPr/>
        <a:lstStyle/>
        <a:p>
          <a:endParaRPr lang="en-IN"/>
        </a:p>
      </dgm:t>
    </dgm:pt>
    <dgm:pt modelId="{92F10657-73FD-4DCA-A35D-B4C66F631115}">
      <dgm:prSet/>
      <dgm:spPr/>
      <dgm:t>
        <a:bodyPr/>
        <a:lstStyle/>
        <a:p>
          <a:r>
            <a:rPr lang="en-IN" dirty="0"/>
            <a:t>User-Excluded Transactions</a:t>
          </a:r>
        </a:p>
      </dgm:t>
    </dgm:pt>
    <dgm:pt modelId="{AF1BC748-6277-43B6-8C76-1555A494A008}" type="parTrans" cxnId="{C77A23DA-1243-4214-99F2-71E668420C3B}">
      <dgm:prSet/>
      <dgm:spPr/>
      <dgm:t>
        <a:bodyPr/>
        <a:lstStyle/>
        <a:p>
          <a:endParaRPr lang="en-IN"/>
        </a:p>
      </dgm:t>
    </dgm:pt>
    <dgm:pt modelId="{5F286D8B-FA56-465D-B23A-1ED6C6025203}" type="sibTrans" cxnId="{C77A23DA-1243-4214-99F2-71E668420C3B}">
      <dgm:prSet/>
      <dgm:spPr/>
      <dgm:t>
        <a:bodyPr/>
        <a:lstStyle/>
        <a:p>
          <a:endParaRPr lang="en-IN"/>
        </a:p>
      </dgm:t>
    </dgm:pt>
    <dgm:pt modelId="{637A3F34-8FFC-4FE6-B773-3DB27BDA6E39}">
      <dgm:prSet/>
      <dgm:spPr/>
      <dgm:t>
        <a:bodyPr/>
        <a:lstStyle/>
        <a:p>
          <a:r>
            <a:rPr lang="en-US" dirty="0"/>
            <a:t>Offline Method Transactions</a:t>
          </a:r>
          <a:endParaRPr lang="en-IN" dirty="0"/>
        </a:p>
      </dgm:t>
    </dgm:pt>
    <dgm:pt modelId="{D60AF6E5-1800-4924-8748-32EC5A9E31AC}" type="parTrans" cxnId="{A7084C49-7D66-469B-B50B-991E977FCF75}">
      <dgm:prSet/>
      <dgm:spPr/>
      <dgm:t>
        <a:bodyPr/>
        <a:lstStyle/>
        <a:p>
          <a:endParaRPr lang="en-IN"/>
        </a:p>
      </dgm:t>
    </dgm:pt>
    <dgm:pt modelId="{6A9D7EE6-52C4-4D76-9BA7-392C6AA70DB1}" type="sibTrans" cxnId="{A7084C49-7D66-469B-B50B-991E977FCF75}">
      <dgm:prSet/>
      <dgm:spPr/>
      <dgm:t>
        <a:bodyPr/>
        <a:lstStyle/>
        <a:p>
          <a:endParaRPr lang="en-IN"/>
        </a:p>
      </dgm:t>
    </dgm:pt>
    <dgm:pt modelId="{34978841-43F1-45E6-948C-C3AFC2DA402D}">
      <dgm:prSet/>
      <dgm:spPr/>
      <dgm:t>
        <a:bodyPr/>
        <a:lstStyle/>
        <a:p>
          <a:r>
            <a:rPr lang="en-US" dirty="0"/>
            <a:t>Highlights the changes in Red for user corrections?</a:t>
          </a:r>
          <a:endParaRPr lang="en-IN" dirty="0"/>
        </a:p>
      </dgm:t>
    </dgm:pt>
    <dgm:pt modelId="{DD6FE7FB-8D8D-49C3-86E8-0E4A196A6649}" type="parTrans" cxnId="{CC5FE37F-F12A-4B1C-9781-E1F45E383CE9}">
      <dgm:prSet/>
      <dgm:spPr/>
      <dgm:t>
        <a:bodyPr/>
        <a:lstStyle/>
        <a:p>
          <a:endParaRPr lang="en-IN"/>
        </a:p>
      </dgm:t>
    </dgm:pt>
    <dgm:pt modelId="{3747C5FA-EB30-4937-A891-46193CD06E73}" type="sibTrans" cxnId="{CC5FE37F-F12A-4B1C-9781-E1F45E383CE9}">
      <dgm:prSet/>
      <dgm:spPr/>
      <dgm:t>
        <a:bodyPr/>
        <a:lstStyle/>
        <a:p>
          <a:endParaRPr lang="en-IN"/>
        </a:p>
      </dgm:t>
    </dgm:pt>
    <dgm:pt modelId="{99FD0956-E30F-4B28-B3AC-A0305446EB05}">
      <dgm:prSet/>
      <dgm:spPr/>
      <dgm:t>
        <a:bodyPr/>
        <a:lstStyle/>
        <a:p>
          <a:r>
            <a:rPr lang="en-US" dirty="0"/>
            <a:t>a) IRN cancelled on IRP system b) Marked as Cancel (Status Updating manual)</a:t>
          </a:r>
          <a:endParaRPr lang="en-IN" dirty="0"/>
        </a:p>
      </dgm:t>
    </dgm:pt>
    <dgm:pt modelId="{BD3AB9B8-E981-4198-B557-28862996B434}" type="parTrans" cxnId="{2186E488-DFFD-406C-9822-71A406B299BB}">
      <dgm:prSet/>
      <dgm:spPr/>
      <dgm:t>
        <a:bodyPr/>
        <a:lstStyle/>
        <a:p>
          <a:endParaRPr lang="en-IN"/>
        </a:p>
      </dgm:t>
    </dgm:pt>
    <dgm:pt modelId="{C2CC04BA-3277-467E-A218-A1C0B9D3916E}" type="sibTrans" cxnId="{2186E488-DFFD-406C-9822-71A406B299BB}">
      <dgm:prSet/>
      <dgm:spPr/>
      <dgm:t>
        <a:bodyPr/>
        <a:lstStyle/>
        <a:p>
          <a:endParaRPr lang="en-IN"/>
        </a:p>
      </dgm:t>
    </dgm:pt>
    <dgm:pt modelId="{CAB5000F-01C8-4698-93C7-9C8AD40A8EA9}" type="pres">
      <dgm:prSet presAssocID="{F5DD3995-59D2-4BDF-BAF9-59D0B55ACE60}" presName="Name0" presStyleCnt="0">
        <dgm:presLayoutVars>
          <dgm:chPref val="1"/>
          <dgm:dir/>
          <dgm:animOne val="branch"/>
          <dgm:animLvl val="lvl"/>
          <dgm:resizeHandles/>
        </dgm:presLayoutVars>
      </dgm:prSet>
      <dgm:spPr/>
    </dgm:pt>
    <dgm:pt modelId="{DD163E2B-C202-4F99-8DD6-E0E6CDDEE9F3}" type="pres">
      <dgm:prSet presAssocID="{179102A7-86A7-4C89-A6D9-23A385394DDD}" presName="vertOne" presStyleCnt="0"/>
      <dgm:spPr/>
    </dgm:pt>
    <dgm:pt modelId="{8EDE6AF9-80F2-4F09-BD64-7244AE6BCC89}" type="pres">
      <dgm:prSet presAssocID="{179102A7-86A7-4C89-A6D9-23A385394DDD}" presName="txOne" presStyleLbl="node0" presStyleIdx="0" presStyleCnt="1">
        <dgm:presLayoutVars>
          <dgm:chPref val="3"/>
        </dgm:presLayoutVars>
      </dgm:prSet>
      <dgm:spPr/>
    </dgm:pt>
    <dgm:pt modelId="{24744523-FB17-4576-AC6F-634DAA646A78}" type="pres">
      <dgm:prSet presAssocID="{179102A7-86A7-4C89-A6D9-23A385394DDD}" presName="parTransOne" presStyleCnt="0"/>
      <dgm:spPr/>
    </dgm:pt>
    <dgm:pt modelId="{6B82C7DC-6302-4303-9BED-9EA1099CF371}" type="pres">
      <dgm:prSet presAssocID="{179102A7-86A7-4C89-A6D9-23A385394DDD}" presName="horzOne" presStyleCnt="0"/>
      <dgm:spPr/>
    </dgm:pt>
    <dgm:pt modelId="{D2736B6D-9D11-4CF8-BB16-E45483DD4A42}" type="pres">
      <dgm:prSet presAssocID="{CFB17E63-49BD-4A2B-AB57-4F4688DFB3B7}" presName="vertTwo" presStyleCnt="0"/>
      <dgm:spPr/>
    </dgm:pt>
    <dgm:pt modelId="{ED5811B2-D363-4DDE-A834-E6DEF4046D60}" type="pres">
      <dgm:prSet presAssocID="{CFB17E63-49BD-4A2B-AB57-4F4688DFB3B7}" presName="txTwo" presStyleLbl="node2" presStyleIdx="0" presStyleCnt="9">
        <dgm:presLayoutVars>
          <dgm:chPref val="3"/>
        </dgm:presLayoutVars>
      </dgm:prSet>
      <dgm:spPr/>
    </dgm:pt>
    <dgm:pt modelId="{018DD9CA-836C-4D3E-9125-EA0C35F77FCC}" type="pres">
      <dgm:prSet presAssocID="{CFB17E63-49BD-4A2B-AB57-4F4688DFB3B7}" presName="horzTwo" presStyleCnt="0"/>
      <dgm:spPr/>
    </dgm:pt>
    <dgm:pt modelId="{EE8EEFB2-03A8-4767-A9F2-1DCB36BC9F9E}" type="pres">
      <dgm:prSet presAssocID="{C3D81F37-FC34-4858-B33A-56967D74B79F}" presName="sibSpaceTwo" presStyleCnt="0"/>
      <dgm:spPr/>
    </dgm:pt>
    <dgm:pt modelId="{FA99D321-0650-4CA2-B2D9-BB27013C2A1B}" type="pres">
      <dgm:prSet presAssocID="{F342E5F1-B2EB-4903-8CB3-17CEB6305A21}" presName="vertTwo" presStyleCnt="0"/>
      <dgm:spPr/>
    </dgm:pt>
    <dgm:pt modelId="{845678F2-0321-40F9-9ADC-5B71E7526DC4}" type="pres">
      <dgm:prSet presAssocID="{F342E5F1-B2EB-4903-8CB3-17CEB6305A21}" presName="txTwo" presStyleLbl="node2" presStyleIdx="1" presStyleCnt="9">
        <dgm:presLayoutVars>
          <dgm:chPref val="3"/>
        </dgm:presLayoutVars>
      </dgm:prSet>
      <dgm:spPr/>
    </dgm:pt>
    <dgm:pt modelId="{87E8F586-0BFA-425B-8604-05DBF0FDD2BD}" type="pres">
      <dgm:prSet presAssocID="{F342E5F1-B2EB-4903-8CB3-17CEB6305A21}" presName="parTransTwo" presStyleCnt="0"/>
      <dgm:spPr/>
    </dgm:pt>
    <dgm:pt modelId="{87B01ABC-B99F-4445-A42B-1B82E1F4B7B1}" type="pres">
      <dgm:prSet presAssocID="{F342E5F1-B2EB-4903-8CB3-17CEB6305A21}" presName="horzTwo" presStyleCnt="0"/>
      <dgm:spPr/>
    </dgm:pt>
    <dgm:pt modelId="{F12B95C4-CDEE-4D8B-9637-3F7017B405FD}" type="pres">
      <dgm:prSet presAssocID="{D53C2839-A045-4ED0-A19D-F4DF66C44B71}" presName="vertThree" presStyleCnt="0"/>
      <dgm:spPr/>
    </dgm:pt>
    <dgm:pt modelId="{4741E344-CD8F-4547-911E-F4B8DB1C48EA}" type="pres">
      <dgm:prSet presAssocID="{D53C2839-A045-4ED0-A19D-F4DF66C44B71}" presName="txThree" presStyleLbl="node3" presStyleIdx="0" presStyleCnt="5">
        <dgm:presLayoutVars>
          <dgm:chPref val="3"/>
        </dgm:presLayoutVars>
      </dgm:prSet>
      <dgm:spPr/>
    </dgm:pt>
    <dgm:pt modelId="{D0C58E73-AD0C-49E4-948F-DBD07922987D}" type="pres">
      <dgm:prSet presAssocID="{D53C2839-A045-4ED0-A19D-F4DF66C44B71}" presName="horzThree" presStyleCnt="0"/>
      <dgm:spPr/>
    </dgm:pt>
    <dgm:pt modelId="{57B9B39A-C353-4128-A4DD-CC33992E31A5}" type="pres">
      <dgm:prSet presAssocID="{899B5F63-F30B-4C22-8FB7-0804E2B304E3}" presName="sibSpaceTwo" presStyleCnt="0"/>
      <dgm:spPr/>
    </dgm:pt>
    <dgm:pt modelId="{BAA5CAB5-8D13-4216-BB8C-22C03FF16C50}" type="pres">
      <dgm:prSet presAssocID="{24E67CC0-2353-40DC-AAAE-645FE4EAB078}" presName="vertTwo" presStyleCnt="0"/>
      <dgm:spPr/>
    </dgm:pt>
    <dgm:pt modelId="{791F1C23-BBBD-41DD-9FCC-9F527B749BBA}" type="pres">
      <dgm:prSet presAssocID="{24E67CC0-2353-40DC-AAAE-645FE4EAB078}" presName="txTwo" presStyleLbl="node2" presStyleIdx="2" presStyleCnt="9">
        <dgm:presLayoutVars>
          <dgm:chPref val="3"/>
        </dgm:presLayoutVars>
      </dgm:prSet>
      <dgm:spPr/>
    </dgm:pt>
    <dgm:pt modelId="{E33FEA71-3C9B-4D9F-8D63-8671B3395568}" type="pres">
      <dgm:prSet presAssocID="{24E67CC0-2353-40DC-AAAE-645FE4EAB078}" presName="parTransTwo" presStyleCnt="0"/>
      <dgm:spPr/>
    </dgm:pt>
    <dgm:pt modelId="{C50024C2-9BED-46F5-8F1D-ADEFBB1A7BC4}" type="pres">
      <dgm:prSet presAssocID="{24E67CC0-2353-40DC-AAAE-645FE4EAB078}" presName="horzTwo" presStyleCnt="0"/>
      <dgm:spPr/>
    </dgm:pt>
    <dgm:pt modelId="{ADE608D2-C5E7-406B-B588-CB0548A794D9}" type="pres">
      <dgm:prSet presAssocID="{B08E1E1B-17B9-4959-9C3A-C4D12CEB2CC7}" presName="vertThree" presStyleCnt="0"/>
      <dgm:spPr/>
    </dgm:pt>
    <dgm:pt modelId="{611B30AE-59E9-46B4-B1C9-113082F6993F}" type="pres">
      <dgm:prSet presAssocID="{B08E1E1B-17B9-4959-9C3A-C4D12CEB2CC7}" presName="txThree" presStyleLbl="node3" presStyleIdx="1" presStyleCnt="5">
        <dgm:presLayoutVars>
          <dgm:chPref val="3"/>
        </dgm:presLayoutVars>
      </dgm:prSet>
      <dgm:spPr/>
    </dgm:pt>
    <dgm:pt modelId="{8408F157-83A1-439A-85DC-D51C8064BEC9}" type="pres">
      <dgm:prSet presAssocID="{B08E1E1B-17B9-4959-9C3A-C4D12CEB2CC7}" presName="horzThree" presStyleCnt="0"/>
      <dgm:spPr/>
    </dgm:pt>
    <dgm:pt modelId="{E98A469C-02AE-49D8-8DC5-52AF4642062B}" type="pres">
      <dgm:prSet presAssocID="{747425C4-6FFD-42F9-92F6-B076350E04C3}" presName="sibSpaceTwo" presStyleCnt="0"/>
      <dgm:spPr/>
    </dgm:pt>
    <dgm:pt modelId="{3EA64103-A594-4264-AFCB-CC9426DC2465}" type="pres">
      <dgm:prSet presAssocID="{18093C30-9C78-4591-8047-A4B15A40CBB4}" presName="vertTwo" presStyleCnt="0"/>
      <dgm:spPr/>
    </dgm:pt>
    <dgm:pt modelId="{BE5815FD-3219-4472-BE20-A9F9470E9209}" type="pres">
      <dgm:prSet presAssocID="{18093C30-9C78-4591-8047-A4B15A40CBB4}" presName="txTwo" presStyleLbl="node2" presStyleIdx="3" presStyleCnt="9">
        <dgm:presLayoutVars>
          <dgm:chPref val="3"/>
        </dgm:presLayoutVars>
      </dgm:prSet>
      <dgm:spPr/>
    </dgm:pt>
    <dgm:pt modelId="{505BD0D1-EB79-4BBA-8622-2B13CAEAD3C2}" type="pres">
      <dgm:prSet presAssocID="{18093C30-9C78-4591-8047-A4B15A40CBB4}" presName="horzTwo" presStyleCnt="0"/>
      <dgm:spPr/>
    </dgm:pt>
    <dgm:pt modelId="{C856EAC6-B357-44A0-89AD-96B4FE7002FE}" type="pres">
      <dgm:prSet presAssocID="{A7E53E99-7D86-4E0F-B7CD-B22DE3395276}" presName="sibSpaceTwo" presStyleCnt="0"/>
      <dgm:spPr/>
    </dgm:pt>
    <dgm:pt modelId="{3402EA56-8425-446A-8EC6-4D7F1B6AF676}" type="pres">
      <dgm:prSet presAssocID="{EBA92597-40DD-47C7-9105-ED5D86295D75}" presName="vertTwo" presStyleCnt="0"/>
      <dgm:spPr/>
    </dgm:pt>
    <dgm:pt modelId="{47725C3A-F07B-49C5-9878-B6DC036B0340}" type="pres">
      <dgm:prSet presAssocID="{EBA92597-40DD-47C7-9105-ED5D86295D75}" presName="txTwo" presStyleLbl="node2" presStyleIdx="4" presStyleCnt="9">
        <dgm:presLayoutVars>
          <dgm:chPref val="3"/>
        </dgm:presLayoutVars>
      </dgm:prSet>
      <dgm:spPr/>
    </dgm:pt>
    <dgm:pt modelId="{E0836F70-1328-4847-B322-3F054FC4CC07}" type="pres">
      <dgm:prSet presAssocID="{EBA92597-40DD-47C7-9105-ED5D86295D75}" presName="parTransTwo" presStyleCnt="0"/>
      <dgm:spPr/>
    </dgm:pt>
    <dgm:pt modelId="{AF4DDAF4-3935-472A-B0E1-82A236AD9EDB}" type="pres">
      <dgm:prSet presAssocID="{EBA92597-40DD-47C7-9105-ED5D86295D75}" presName="horzTwo" presStyleCnt="0"/>
      <dgm:spPr/>
    </dgm:pt>
    <dgm:pt modelId="{2975C321-F5C0-4600-8F44-242DD4CA5644}" type="pres">
      <dgm:prSet presAssocID="{637A3F34-8FFC-4FE6-B773-3DB27BDA6E39}" presName="vertThree" presStyleCnt="0"/>
      <dgm:spPr/>
    </dgm:pt>
    <dgm:pt modelId="{DED81F7F-E97E-4A14-A4D7-AE8F76F84379}" type="pres">
      <dgm:prSet presAssocID="{637A3F34-8FFC-4FE6-B773-3DB27BDA6E39}" presName="txThree" presStyleLbl="node3" presStyleIdx="2" presStyleCnt="5">
        <dgm:presLayoutVars>
          <dgm:chPref val="3"/>
        </dgm:presLayoutVars>
      </dgm:prSet>
      <dgm:spPr/>
    </dgm:pt>
    <dgm:pt modelId="{CEE28F54-1B7B-4A82-A07C-29724049539C}" type="pres">
      <dgm:prSet presAssocID="{637A3F34-8FFC-4FE6-B773-3DB27BDA6E39}" presName="horzThree" presStyleCnt="0"/>
      <dgm:spPr/>
    </dgm:pt>
    <dgm:pt modelId="{9FCCE2CD-FC31-46C7-BE8E-EA16D943B8A8}" type="pres">
      <dgm:prSet presAssocID="{C24F5955-34E7-4770-877E-317F644C8858}" presName="sibSpaceTwo" presStyleCnt="0"/>
      <dgm:spPr/>
    </dgm:pt>
    <dgm:pt modelId="{331C4849-072C-4EE0-896D-41491136CD60}" type="pres">
      <dgm:prSet presAssocID="{A0ABF7F3-14FE-4217-BB13-B525ECA73602}" presName="vertTwo" presStyleCnt="0"/>
      <dgm:spPr/>
    </dgm:pt>
    <dgm:pt modelId="{3AD1D17B-5151-4321-8C93-314330E6B41D}" type="pres">
      <dgm:prSet presAssocID="{A0ABF7F3-14FE-4217-BB13-B525ECA73602}" presName="txTwo" presStyleLbl="node2" presStyleIdx="5" presStyleCnt="9">
        <dgm:presLayoutVars>
          <dgm:chPref val="3"/>
        </dgm:presLayoutVars>
      </dgm:prSet>
      <dgm:spPr/>
    </dgm:pt>
    <dgm:pt modelId="{6F47EF71-F4B2-4123-9FC8-C3CDA57F3623}" type="pres">
      <dgm:prSet presAssocID="{A0ABF7F3-14FE-4217-BB13-B525ECA73602}" presName="parTransTwo" presStyleCnt="0"/>
      <dgm:spPr/>
    </dgm:pt>
    <dgm:pt modelId="{94557EC1-17D8-40C2-956E-BC4C7FE34F27}" type="pres">
      <dgm:prSet presAssocID="{A0ABF7F3-14FE-4217-BB13-B525ECA73602}" presName="horzTwo" presStyleCnt="0"/>
      <dgm:spPr/>
    </dgm:pt>
    <dgm:pt modelId="{2B84A38D-6525-4817-B2B6-7EF0D9A937FF}" type="pres">
      <dgm:prSet presAssocID="{34978841-43F1-45E6-948C-C3AFC2DA402D}" presName="vertThree" presStyleCnt="0"/>
      <dgm:spPr/>
    </dgm:pt>
    <dgm:pt modelId="{51214AC7-AA83-4EA7-A551-5D44A56BF498}" type="pres">
      <dgm:prSet presAssocID="{34978841-43F1-45E6-948C-C3AFC2DA402D}" presName="txThree" presStyleLbl="node3" presStyleIdx="3" presStyleCnt="5">
        <dgm:presLayoutVars>
          <dgm:chPref val="3"/>
        </dgm:presLayoutVars>
      </dgm:prSet>
      <dgm:spPr/>
    </dgm:pt>
    <dgm:pt modelId="{D8E9BE03-738F-4790-9F9A-6CA8F045772F}" type="pres">
      <dgm:prSet presAssocID="{34978841-43F1-45E6-948C-C3AFC2DA402D}" presName="horzThree" presStyleCnt="0"/>
      <dgm:spPr/>
    </dgm:pt>
    <dgm:pt modelId="{61EBF6A3-4E5F-41D4-BC10-AE5107EA8119}" type="pres">
      <dgm:prSet presAssocID="{DFD975D6-0ADE-49BC-B02B-20BBA71CCD36}" presName="sibSpaceTwo" presStyleCnt="0"/>
      <dgm:spPr/>
    </dgm:pt>
    <dgm:pt modelId="{761CBA12-B920-4567-85A6-DDC4F8FD0E65}" type="pres">
      <dgm:prSet presAssocID="{D54FD84E-E544-4676-A4D4-4436DFD0E495}" presName="vertTwo" presStyleCnt="0"/>
      <dgm:spPr/>
    </dgm:pt>
    <dgm:pt modelId="{44969F5D-4FB6-4551-9D51-122F063B4B4E}" type="pres">
      <dgm:prSet presAssocID="{D54FD84E-E544-4676-A4D4-4436DFD0E495}" presName="txTwo" presStyleLbl="node2" presStyleIdx="6" presStyleCnt="9">
        <dgm:presLayoutVars>
          <dgm:chPref val="3"/>
        </dgm:presLayoutVars>
      </dgm:prSet>
      <dgm:spPr/>
    </dgm:pt>
    <dgm:pt modelId="{875F5D64-B005-4890-8119-1D1295E680AB}" type="pres">
      <dgm:prSet presAssocID="{D54FD84E-E544-4676-A4D4-4436DFD0E495}" presName="horzTwo" presStyleCnt="0"/>
      <dgm:spPr/>
    </dgm:pt>
    <dgm:pt modelId="{45494DED-1074-4C01-8D4B-A8AD5C1F5E80}" type="pres">
      <dgm:prSet presAssocID="{157BFCAD-E3E4-40BF-BC28-2AAB374141C6}" presName="sibSpaceTwo" presStyleCnt="0"/>
      <dgm:spPr/>
    </dgm:pt>
    <dgm:pt modelId="{2908542B-540D-4E97-8815-1593B8894896}" type="pres">
      <dgm:prSet presAssocID="{B33A02D2-340B-401B-A0D3-EDCCE07791EF}" presName="vertTwo" presStyleCnt="0"/>
      <dgm:spPr/>
    </dgm:pt>
    <dgm:pt modelId="{02F068EB-62DE-47E2-9ACE-2F040E0E0582}" type="pres">
      <dgm:prSet presAssocID="{B33A02D2-340B-401B-A0D3-EDCCE07791EF}" presName="txTwo" presStyleLbl="node2" presStyleIdx="7" presStyleCnt="9">
        <dgm:presLayoutVars>
          <dgm:chPref val="3"/>
        </dgm:presLayoutVars>
      </dgm:prSet>
      <dgm:spPr/>
    </dgm:pt>
    <dgm:pt modelId="{2708B429-0BAD-41C6-A88E-E80A14ED5452}" type="pres">
      <dgm:prSet presAssocID="{B33A02D2-340B-401B-A0D3-EDCCE07791EF}" presName="parTransTwo" presStyleCnt="0"/>
      <dgm:spPr/>
    </dgm:pt>
    <dgm:pt modelId="{34E0C239-10C2-4ED8-98A5-386E9E91ED07}" type="pres">
      <dgm:prSet presAssocID="{B33A02D2-340B-401B-A0D3-EDCCE07791EF}" presName="horzTwo" presStyleCnt="0"/>
      <dgm:spPr/>
    </dgm:pt>
    <dgm:pt modelId="{BA2FB3A0-87C1-403F-A3B7-5BC1FFC6113B}" type="pres">
      <dgm:prSet presAssocID="{99FD0956-E30F-4B28-B3AC-A0305446EB05}" presName="vertThree" presStyleCnt="0"/>
      <dgm:spPr/>
    </dgm:pt>
    <dgm:pt modelId="{C0C9530F-6E7E-426F-8392-5F831B51C8A2}" type="pres">
      <dgm:prSet presAssocID="{99FD0956-E30F-4B28-B3AC-A0305446EB05}" presName="txThree" presStyleLbl="node3" presStyleIdx="4" presStyleCnt="5">
        <dgm:presLayoutVars>
          <dgm:chPref val="3"/>
        </dgm:presLayoutVars>
      </dgm:prSet>
      <dgm:spPr/>
    </dgm:pt>
    <dgm:pt modelId="{2257C07B-92E7-4DAA-9A0B-25FA731A570D}" type="pres">
      <dgm:prSet presAssocID="{99FD0956-E30F-4B28-B3AC-A0305446EB05}" presName="horzThree" presStyleCnt="0"/>
      <dgm:spPr/>
    </dgm:pt>
    <dgm:pt modelId="{C11164FA-C142-4405-A005-34ADB7F0372F}" type="pres">
      <dgm:prSet presAssocID="{9363FBC1-BD95-4D84-BF91-A17DF3DF7C8B}" presName="sibSpaceTwo" presStyleCnt="0"/>
      <dgm:spPr/>
    </dgm:pt>
    <dgm:pt modelId="{C2E027EC-6DE2-47CC-8B16-20BE6C493F6F}" type="pres">
      <dgm:prSet presAssocID="{92F10657-73FD-4DCA-A35D-B4C66F631115}" presName="vertTwo" presStyleCnt="0"/>
      <dgm:spPr/>
    </dgm:pt>
    <dgm:pt modelId="{A51D7886-CDA8-4757-B476-FF94207919EC}" type="pres">
      <dgm:prSet presAssocID="{92F10657-73FD-4DCA-A35D-B4C66F631115}" presName="txTwo" presStyleLbl="node2" presStyleIdx="8" presStyleCnt="9">
        <dgm:presLayoutVars>
          <dgm:chPref val="3"/>
        </dgm:presLayoutVars>
      </dgm:prSet>
      <dgm:spPr/>
    </dgm:pt>
    <dgm:pt modelId="{E6B60208-3214-48FB-BDA1-D9FB088B0BDE}" type="pres">
      <dgm:prSet presAssocID="{92F10657-73FD-4DCA-A35D-B4C66F631115}" presName="horzTwo" presStyleCnt="0"/>
      <dgm:spPr/>
    </dgm:pt>
  </dgm:ptLst>
  <dgm:cxnLst>
    <dgm:cxn modelId="{1943CD0E-6141-4E5D-B06F-3C106D3A0C9D}" type="presOf" srcId="{A0ABF7F3-14FE-4217-BB13-B525ECA73602}" destId="{3AD1D17B-5151-4321-8C93-314330E6B41D}" srcOrd="0" destOrd="0" presId="urn:microsoft.com/office/officeart/2005/8/layout/hierarchy4"/>
    <dgm:cxn modelId="{FB4E171A-1636-4172-BCFD-E1ADCE658D30}" type="presOf" srcId="{34978841-43F1-45E6-948C-C3AFC2DA402D}" destId="{51214AC7-AA83-4EA7-A551-5D44A56BF498}" srcOrd="0" destOrd="0" presId="urn:microsoft.com/office/officeart/2005/8/layout/hierarchy4"/>
    <dgm:cxn modelId="{7DD0091D-D856-4164-9E70-9A87ADEA2F9A}" type="presOf" srcId="{EBA92597-40DD-47C7-9105-ED5D86295D75}" destId="{47725C3A-F07B-49C5-9878-B6DC036B0340}" srcOrd="0" destOrd="0" presId="urn:microsoft.com/office/officeart/2005/8/layout/hierarchy4"/>
    <dgm:cxn modelId="{D0F7C726-10A6-430C-B6E9-BBE2DDE3328F}" type="presOf" srcId="{B33A02D2-340B-401B-A0D3-EDCCE07791EF}" destId="{02F068EB-62DE-47E2-9ACE-2F040E0E0582}" srcOrd="0" destOrd="0" presId="urn:microsoft.com/office/officeart/2005/8/layout/hierarchy4"/>
    <dgm:cxn modelId="{8EC33F34-AF60-4693-8863-542BEB74FAF4}" srcId="{179102A7-86A7-4C89-A6D9-23A385394DDD}" destId="{F342E5F1-B2EB-4903-8CB3-17CEB6305A21}" srcOrd="1" destOrd="0" parTransId="{DA99CCD9-1685-4ADB-AFB7-AAA2D977278B}" sibTransId="{899B5F63-F30B-4C22-8FB7-0804E2B304E3}"/>
    <dgm:cxn modelId="{4174E23D-1FF5-4EA7-802F-FF49264E9494}" srcId="{179102A7-86A7-4C89-A6D9-23A385394DDD}" destId="{18093C30-9C78-4591-8047-A4B15A40CBB4}" srcOrd="3" destOrd="0" parTransId="{F986AC75-E4F8-4DCC-8BC8-D9284D024089}" sibTransId="{A7E53E99-7D86-4E0F-B7CD-B22DE3395276}"/>
    <dgm:cxn modelId="{A1D00B47-C370-4D33-B007-BD4CF6B4708A}" srcId="{179102A7-86A7-4C89-A6D9-23A385394DDD}" destId="{D54FD84E-E544-4676-A4D4-4436DFD0E495}" srcOrd="6" destOrd="0" parTransId="{4103AB05-4127-40FE-98F5-F7A2CC527759}" sibTransId="{157BFCAD-E3E4-40BF-BC28-2AAB374141C6}"/>
    <dgm:cxn modelId="{D21CEA68-5728-4BEC-8F89-F0A68F276797}" srcId="{179102A7-86A7-4C89-A6D9-23A385394DDD}" destId="{B33A02D2-340B-401B-A0D3-EDCCE07791EF}" srcOrd="7" destOrd="0" parTransId="{1BAE7931-9F16-42F8-BE4F-14D5B5795F70}" sibTransId="{9363FBC1-BD95-4D84-BF91-A17DF3DF7C8B}"/>
    <dgm:cxn modelId="{A7084C49-7D66-469B-B50B-991E977FCF75}" srcId="{EBA92597-40DD-47C7-9105-ED5D86295D75}" destId="{637A3F34-8FFC-4FE6-B773-3DB27BDA6E39}" srcOrd="0" destOrd="0" parTransId="{D60AF6E5-1800-4924-8748-32EC5A9E31AC}" sibTransId="{6A9D7EE6-52C4-4D76-9BA7-392C6AA70DB1}"/>
    <dgm:cxn modelId="{B14B896D-3329-44C8-98F3-58762F7631A7}" srcId="{179102A7-86A7-4C89-A6D9-23A385394DDD}" destId="{24E67CC0-2353-40DC-AAAE-645FE4EAB078}" srcOrd="2" destOrd="0" parTransId="{3555C5D3-EC24-4A97-A9E5-17EC0987CFB8}" sibTransId="{747425C4-6FFD-42F9-92F6-B076350E04C3}"/>
    <dgm:cxn modelId="{D3AA1659-EB9E-41AD-977F-CEDB640CC26F}" type="presOf" srcId="{F5DD3995-59D2-4BDF-BAF9-59D0B55ACE60}" destId="{CAB5000F-01C8-4698-93C7-9C8AD40A8EA9}" srcOrd="0" destOrd="0" presId="urn:microsoft.com/office/officeart/2005/8/layout/hierarchy4"/>
    <dgm:cxn modelId="{CC5FE37F-F12A-4B1C-9781-E1F45E383CE9}" srcId="{A0ABF7F3-14FE-4217-BB13-B525ECA73602}" destId="{34978841-43F1-45E6-948C-C3AFC2DA402D}" srcOrd="0" destOrd="0" parTransId="{DD6FE7FB-8D8D-49C3-86E8-0E4A196A6649}" sibTransId="{3747C5FA-EB30-4937-A891-46193CD06E73}"/>
    <dgm:cxn modelId="{8E176180-64E0-4E10-A5F4-330EA0167D73}" srcId="{179102A7-86A7-4C89-A6D9-23A385394DDD}" destId="{EBA92597-40DD-47C7-9105-ED5D86295D75}" srcOrd="4" destOrd="0" parTransId="{0B5F2F6F-40FC-420A-BCD0-0EABD1BC6AB5}" sibTransId="{C24F5955-34E7-4770-877E-317F644C8858}"/>
    <dgm:cxn modelId="{2186E488-DFFD-406C-9822-71A406B299BB}" srcId="{B33A02D2-340B-401B-A0D3-EDCCE07791EF}" destId="{99FD0956-E30F-4B28-B3AC-A0305446EB05}" srcOrd="0" destOrd="0" parTransId="{BD3AB9B8-E981-4198-B557-28862996B434}" sibTransId="{C2CC04BA-3277-467E-A218-A1C0B9D3916E}"/>
    <dgm:cxn modelId="{E7E16C8B-F444-4DC4-AFA2-0368D9CAEEF1}" type="presOf" srcId="{92F10657-73FD-4DCA-A35D-B4C66F631115}" destId="{A51D7886-CDA8-4757-B476-FF94207919EC}" srcOrd="0" destOrd="0" presId="urn:microsoft.com/office/officeart/2005/8/layout/hierarchy4"/>
    <dgm:cxn modelId="{112F468E-96FA-4015-83EC-40ECA724F245}" srcId="{F5DD3995-59D2-4BDF-BAF9-59D0B55ACE60}" destId="{179102A7-86A7-4C89-A6D9-23A385394DDD}" srcOrd="0" destOrd="0" parTransId="{29290EB0-242C-4BA5-9DA4-F19756809960}" sibTransId="{3438399A-5BE3-422D-8594-4AB97B7CAC1B}"/>
    <dgm:cxn modelId="{21B14492-17F2-45CC-95D6-822C17977619}" type="presOf" srcId="{CFB17E63-49BD-4A2B-AB57-4F4688DFB3B7}" destId="{ED5811B2-D363-4DDE-A834-E6DEF4046D60}" srcOrd="0" destOrd="0" presId="urn:microsoft.com/office/officeart/2005/8/layout/hierarchy4"/>
    <dgm:cxn modelId="{94775BA1-662D-48E7-BA12-1B2F0A20A66F}" type="presOf" srcId="{18093C30-9C78-4591-8047-A4B15A40CBB4}" destId="{BE5815FD-3219-4472-BE20-A9F9470E9209}" srcOrd="0" destOrd="0" presId="urn:microsoft.com/office/officeart/2005/8/layout/hierarchy4"/>
    <dgm:cxn modelId="{33A250AA-3DCE-408C-9F1F-569AF4E4A07B}" type="presOf" srcId="{B08E1E1B-17B9-4959-9C3A-C4D12CEB2CC7}" destId="{611B30AE-59E9-46B4-B1C9-113082F6993F}" srcOrd="0" destOrd="0" presId="urn:microsoft.com/office/officeart/2005/8/layout/hierarchy4"/>
    <dgm:cxn modelId="{8D86D9B3-80BE-4132-B5E5-A35F8424567B}" type="presOf" srcId="{24E67CC0-2353-40DC-AAAE-645FE4EAB078}" destId="{791F1C23-BBBD-41DD-9FCC-9F527B749BBA}" srcOrd="0" destOrd="0" presId="urn:microsoft.com/office/officeart/2005/8/layout/hierarchy4"/>
    <dgm:cxn modelId="{611616B5-422A-4C31-BCE4-D0E7E216C654}" srcId="{179102A7-86A7-4C89-A6D9-23A385394DDD}" destId="{CFB17E63-49BD-4A2B-AB57-4F4688DFB3B7}" srcOrd="0" destOrd="0" parTransId="{794E47D9-982A-4103-8A80-4AEB18ED35C3}" sibTransId="{C3D81F37-FC34-4858-B33A-56967D74B79F}"/>
    <dgm:cxn modelId="{7A0C66C8-A0FC-4767-AAB0-0BA95AE891A3}" srcId="{24E67CC0-2353-40DC-AAAE-645FE4EAB078}" destId="{B08E1E1B-17B9-4959-9C3A-C4D12CEB2CC7}" srcOrd="0" destOrd="0" parTransId="{C6C9DE01-F771-4A9C-A93C-B0B7EA96648C}" sibTransId="{BA47BE5A-AD58-4B75-A57C-9CDBD8524049}"/>
    <dgm:cxn modelId="{8D2E99C8-6242-4F78-A3DA-5079E3788D56}" srcId="{F342E5F1-B2EB-4903-8CB3-17CEB6305A21}" destId="{D53C2839-A045-4ED0-A19D-F4DF66C44B71}" srcOrd="0" destOrd="0" parTransId="{625FA3D5-78CC-4778-A90C-33E479E7E3B9}" sibTransId="{05A593C5-F641-46B5-A3BE-306D5D10CCB8}"/>
    <dgm:cxn modelId="{196EB4D2-5C44-4973-B24D-EEF3E39FE6F7}" srcId="{179102A7-86A7-4C89-A6D9-23A385394DDD}" destId="{A0ABF7F3-14FE-4217-BB13-B525ECA73602}" srcOrd="5" destOrd="0" parTransId="{685249D5-3665-4005-9EFB-09E1561D1AC6}" sibTransId="{DFD975D6-0ADE-49BC-B02B-20BBA71CCD36}"/>
    <dgm:cxn modelId="{02BD63D6-8A14-4970-A355-44AEB5E821A2}" type="presOf" srcId="{637A3F34-8FFC-4FE6-B773-3DB27BDA6E39}" destId="{DED81F7F-E97E-4A14-A4D7-AE8F76F84379}" srcOrd="0" destOrd="0" presId="urn:microsoft.com/office/officeart/2005/8/layout/hierarchy4"/>
    <dgm:cxn modelId="{66B95DD9-2D44-4523-8EF1-724B251DB4AA}" type="presOf" srcId="{179102A7-86A7-4C89-A6D9-23A385394DDD}" destId="{8EDE6AF9-80F2-4F09-BD64-7244AE6BCC89}" srcOrd="0" destOrd="0" presId="urn:microsoft.com/office/officeart/2005/8/layout/hierarchy4"/>
    <dgm:cxn modelId="{C77A23DA-1243-4214-99F2-71E668420C3B}" srcId="{179102A7-86A7-4C89-A6D9-23A385394DDD}" destId="{92F10657-73FD-4DCA-A35D-B4C66F631115}" srcOrd="8" destOrd="0" parTransId="{AF1BC748-6277-43B6-8C76-1555A494A008}" sibTransId="{5F286D8B-FA56-465D-B23A-1ED6C6025203}"/>
    <dgm:cxn modelId="{592F8DDB-A515-433A-BCEE-2BC2194FC1C4}" type="presOf" srcId="{99FD0956-E30F-4B28-B3AC-A0305446EB05}" destId="{C0C9530F-6E7E-426F-8392-5F831B51C8A2}" srcOrd="0" destOrd="0" presId="urn:microsoft.com/office/officeart/2005/8/layout/hierarchy4"/>
    <dgm:cxn modelId="{55024ADF-6F47-4650-9E73-F9337601563C}" type="presOf" srcId="{F342E5F1-B2EB-4903-8CB3-17CEB6305A21}" destId="{845678F2-0321-40F9-9ADC-5B71E7526DC4}" srcOrd="0" destOrd="0" presId="urn:microsoft.com/office/officeart/2005/8/layout/hierarchy4"/>
    <dgm:cxn modelId="{C26EFDE2-794B-4B82-995A-D4961B4CC759}" type="presOf" srcId="{D53C2839-A045-4ED0-A19D-F4DF66C44B71}" destId="{4741E344-CD8F-4547-911E-F4B8DB1C48EA}" srcOrd="0" destOrd="0" presId="urn:microsoft.com/office/officeart/2005/8/layout/hierarchy4"/>
    <dgm:cxn modelId="{BE28C7FC-A29F-4DD7-B4DE-3D9C85A00299}" type="presOf" srcId="{D54FD84E-E544-4676-A4D4-4436DFD0E495}" destId="{44969F5D-4FB6-4551-9D51-122F063B4B4E}" srcOrd="0" destOrd="0" presId="urn:microsoft.com/office/officeart/2005/8/layout/hierarchy4"/>
    <dgm:cxn modelId="{6ECE054E-97DF-42CA-90C8-8A4187F00685}" type="presParOf" srcId="{CAB5000F-01C8-4698-93C7-9C8AD40A8EA9}" destId="{DD163E2B-C202-4F99-8DD6-E0E6CDDEE9F3}" srcOrd="0" destOrd="0" presId="urn:microsoft.com/office/officeart/2005/8/layout/hierarchy4"/>
    <dgm:cxn modelId="{B043FC3E-1E36-4E91-B724-47CE8F28E76C}" type="presParOf" srcId="{DD163E2B-C202-4F99-8DD6-E0E6CDDEE9F3}" destId="{8EDE6AF9-80F2-4F09-BD64-7244AE6BCC89}" srcOrd="0" destOrd="0" presId="urn:microsoft.com/office/officeart/2005/8/layout/hierarchy4"/>
    <dgm:cxn modelId="{5A547337-ACC3-4C11-8814-83B52441072E}" type="presParOf" srcId="{DD163E2B-C202-4F99-8DD6-E0E6CDDEE9F3}" destId="{24744523-FB17-4576-AC6F-634DAA646A78}" srcOrd="1" destOrd="0" presId="urn:microsoft.com/office/officeart/2005/8/layout/hierarchy4"/>
    <dgm:cxn modelId="{93408A7C-3007-444F-8AA6-5C5A32116EA0}" type="presParOf" srcId="{DD163E2B-C202-4F99-8DD6-E0E6CDDEE9F3}" destId="{6B82C7DC-6302-4303-9BED-9EA1099CF371}" srcOrd="2" destOrd="0" presId="urn:microsoft.com/office/officeart/2005/8/layout/hierarchy4"/>
    <dgm:cxn modelId="{7E64516E-910B-4A33-8F51-1671D2DC800C}" type="presParOf" srcId="{6B82C7DC-6302-4303-9BED-9EA1099CF371}" destId="{D2736B6D-9D11-4CF8-BB16-E45483DD4A42}" srcOrd="0" destOrd="0" presId="urn:microsoft.com/office/officeart/2005/8/layout/hierarchy4"/>
    <dgm:cxn modelId="{51D1F3F8-95AA-4DD9-89AE-5D6845457F69}" type="presParOf" srcId="{D2736B6D-9D11-4CF8-BB16-E45483DD4A42}" destId="{ED5811B2-D363-4DDE-A834-E6DEF4046D60}" srcOrd="0" destOrd="0" presId="urn:microsoft.com/office/officeart/2005/8/layout/hierarchy4"/>
    <dgm:cxn modelId="{364A5C29-DD77-4449-B761-61B9AF769F98}" type="presParOf" srcId="{D2736B6D-9D11-4CF8-BB16-E45483DD4A42}" destId="{018DD9CA-836C-4D3E-9125-EA0C35F77FCC}" srcOrd="1" destOrd="0" presId="urn:microsoft.com/office/officeart/2005/8/layout/hierarchy4"/>
    <dgm:cxn modelId="{757E97C2-8B31-4110-A776-8898FDB2E3BE}" type="presParOf" srcId="{6B82C7DC-6302-4303-9BED-9EA1099CF371}" destId="{EE8EEFB2-03A8-4767-A9F2-1DCB36BC9F9E}" srcOrd="1" destOrd="0" presId="urn:microsoft.com/office/officeart/2005/8/layout/hierarchy4"/>
    <dgm:cxn modelId="{B0B1457E-7116-49DF-88BF-FC33A8324948}" type="presParOf" srcId="{6B82C7DC-6302-4303-9BED-9EA1099CF371}" destId="{FA99D321-0650-4CA2-B2D9-BB27013C2A1B}" srcOrd="2" destOrd="0" presId="urn:microsoft.com/office/officeart/2005/8/layout/hierarchy4"/>
    <dgm:cxn modelId="{14D89083-56EA-439C-95A9-E06C860E4771}" type="presParOf" srcId="{FA99D321-0650-4CA2-B2D9-BB27013C2A1B}" destId="{845678F2-0321-40F9-9ADC-5B71E7526DC4}" srcOrd="0" destOrd="0" presId="urn:microsoft.com/office/officeart/2005/8/layout/hierarchy4"/>
    <dgm:cxn modelId="{20508622-959E-42A8-BCFF-A2648EC9DADF}" type="presParOf" srcId="{FA99D321-0650-4CA2-B2D9-BB27013C2A1B}" destId="{87E8F586-0BFA-425B-8604-05DBF0FDD2BD}" srcOrd="1" destOrd="0" presId="urn:microsoft.com/office/officeart/2005/8/layout/hierarchy4"/>
    <dgm:cxn modelId="{DD1CC4C9-19DC-4AC1-BD79-1951E6B31788}" type="presParOf" srcId="{FA99D321-0650-4CA2-B2D9-BB27013C2A1B}" destId="{87B01ABC-B99F-4445-A42B-1B82E1F4B7B1}" srcOrd="2" destOrd="0" presId="urn:microsoft.com/office/officeart/2005/8/layout/hierarchy4"/>
    <dgm:cxn modelId="{578F3A34-F20B-4C93-B9C0-26B0E32B1148}" type="presParOf" srcId="{87B01ABC-B99F-4445-A42B-1B82E1F4B7B1}" destId="{F12B95C4-CDEE-4D8B-9637-3F7017B405FD}" srcOrd="0" destOrd="0" presId="urn:microsoft.com/office/officeart/2005/8/layout/hierarchy4"/>
    <dgm:cxn modelId="{4740FB2A-B097-4E44-819E-C639282B24F3}" type="presParOf" srcId="{F12B95C4-CDEE-4D8B-9637-3F7017B405FD}" destId="{4741E344-CD8F-4547-911E-F4B8DB1C48EA}" srcOrd="0" destOrd="0" presId="urn:microsoft.com/office/officeart/2005/8/layout/hierarchy4"/>
    <dgm:cxn modelId="{89E3AF9C-D334-4BB1-91A9-DD0E9B55CFAC}" type="presParOf" srcId="{F12B95C4-CDEE-4D8B-9637-3F7017B405FD}" destId="{D0C58E73-AD0C-49E4-948F-DBD07922987D}" srcOrd="1" destOrd="0" presId="urn:microsoft.com/office/officeart/2005/8/layout/hierarchy4"/>
    <dgm:cxn modelId="{9372845C-0192-436A-A124-C3A04442CA49}" type="presParOf" srcId="{6B82C7DC-6302-4303-9BED-9EA1099CF371}" destId="{57B9B39A-C353-4128-A4DD-CC33992E31A5}" srcOrd="3" destOrd="0" presId="urn:microsoft.com/office/officeart/2005/8/layout/hierarchy4"/>
    <dgm:cxn modelId="{A71B7DFF-F4CE-4594-A324-E132723EE1F6}" type="presParOf" srcId="{6B82C7DC-6302-4303-9BED-9EA1099CF371}" destId="{BAA5CAB5-8D13-4216-BB8C-22C03FF16C50}" srcOrd="4" destOrd="0" presId="urn:microsoft.com/office/officeart/2005/8/layout/hierarchy4"/>
    <dgm:cxn modelId="{9138D473-D4FC-433B-A5E4-15D50FB40A03}" type="presParOf" srcId="{BAA5CAB5-8D13-4216-BB8C-22C03FF16C50}" destId="{791F1C23-BBBD-41DD-9FCC-9F527B749BBA}" srcOrd="0" destOrd="0" presId="urn:microsoft.com/office/officeart/2005/8/layout/hierarchy4"/>
    <dgm:cxn modelId="{C630D122-19EB-4989-816A-21BD81AD0B71}" type="presParOf" srcId="{BAA5CAB5-8D13-4216-BB8C-22C03FF16C50}" destId="{E33FEA71-3C9B-4D9F-8D63-8671B3395568}" srcOrd="1" destOrd="0" presId="urn:microsoft.com/office/officeart/2005/8/layout/hierarchy4"/>
    <dgm:cxn modelId="{8A0CB7BE-D327-4125-9C4D-DD54D0AC924B}" type="presParOf" srcId="{BAA5CAB5-8D13-4216-BB8C-22C03FF16C50}" destId="{C50024C2-9BED-46F5-8F1D-ADEFBB1A7BC4}" srcOrd="2" destOrd="0" presId="urn:microsoft.com/office/officeart/2005/8/layout/hierarchy4"/>
    <dgm:cxn modelId="{1BF90555-705F-40EE-806A-7C71FF784602}" type="presParOf" srcId="{C50024C2-9BED-46F5-8F1D-ADEFBB1A7BC4}" destId="{ADE608D2-C5E7-406B-B588-CB0548A794D9}" srcOrd="0" destOrd="0" presId="urn:microsoft.com/office/officeart/2005/8/layout/hierarchy4"/>
    <dgm:cxn modelId="{8A3CDAE6-D9EC-4735-98EF-B8A8F326F256}" type="presParOf" srcId="{ADE608D2-C5E7-406B-B588-CB0548A794D9}" destId="{611B30AE-59E9-46B4-B1C9-113082F6993F}" srcOrd="0" destOrd="0" presId="urn:microsoft.com/office/officeart/2005/8/layout/hierarchy4"/>
    <dgm:cxn modelId="{F505AEDE-5487-4BB3-B6CA-C6402E63C76A}" type="presParOf" srcId="{ADE608D2-C5E7-406B-B588-CB0548A794D9}" destId="{8408F157-83A1-439A-85DC-D51C8064BEC9}" srcOrd="1" destOrd="0" presId="urn:microsoft.com/office/officeart/2005/8/layout/hierarchy4"/>
    <dgm:cxn modelId="{FE900937-CA0C-4741-9E27-BC848A886CD2}" type="presParOf" srcId="{6B82C7DC-6302-4303-9BED-9EA1099CF371}" destId="{E98A469C-02AE-49D8-8DC5-52AF4642062B}" srcOrd="5" destOrd="0" presId="urn:microsoft.com/office/officeart/2005/8/layout/hierarchy4"/>
    <dgm:cxn modelId="{FD98CE18-3A7F-4C4D-A4FA-FDFCDC763B79}" type="presParOf" srcId="{6B82C7DC-6302-4303-9BED-9EA1099CF371}" destId="{3EA64103-A594-4264-AFCB-CC9426DC2465}" srcOrd="6" destOrd="0" presId="urn:microsoft.com/office/officeart/2005/8/layout/hierarchy4"/>
    <dgm:cxn modelId="{285EAF1E-551E-487F-A544-7600F42889A1}" type="presParOf" srcId="{3EA64103-A594-4264-AFCB-CC9426DC2465}" destId="{BE5815FD-3219-4472-BE20-A9F9470E9209}" srcOrd="0" destOrd="0" presId="urn:microsoft.com/office/officeart/2005/8/layout/hierarchy4"/>
    <dgm:cxn modelId="{177F897D-6364-4733-AAB8-EFEADD96B351}" type="presParOf" srcId="{3EA64103-A594-4264-AFCB-CC9426DC2465}" destId="{505BD0D1-EB79-4BBA-8622-2B13CAEAD3C2}" srcOrd="1" destOrd="0" presId="urn:microsoft.com/office/officeart/2005/8/layout/hierarchy4"/>
    <dgm:cxn modelId="{36D959BE-2B82-42DB-99F2-A6E37BDA2F9F}" type="presParOf" srcId="{6B82C7DC-6302-4303-9BED-9EA1099CF371}" destId="{C856EAC6-B357-44A0-89AD-96B4FE7002FE}" srcOrd="7" destOrd="0" presId="urn:microsoft.com/office/officeart/2005/8/layout/hierarchy4"/>
    <dgm:cxn modelId="{7E3E2E42-00C3-46D2-86F7-65DA8210BAB3}" type="presParOf" srcId="{6B82C7DC-6302-4303-9BED-9EA1099CF371}" destId="{3402EA56-8425-446A-8EC6-4D7F1B6AF676}" srcOrd="8" destOrd="0" presId="urn:microsoft.com/office/officeart/2005/8/layout/hierarchy4"/>
    <dgm:cxn modelId="{9AFC093E-7AC6-4F6F-97DE-57EDD0266E1C}" type="presParOf" srcId="{3402EA56-8425-446A-8EC6-4D7F1B6AF676}" destId="{47725C3A-F07B-49C5-9878-B6DC036B0340}" srcOrd="0" destOrd="0" presId="urn:microsoft.com/office/officeart/2005/8/layout/hierarchy4"/>
    <dgm:cxn modelId="{B2D1FE3D-D3EC-42D9-9531-B5CA1D0457AB}" type="presParOf" srcId="{3402EA56-8425-446A-8EC6-4D7F1B6AF676}" destId="{E0836F70-1328-4847-B322-3F054FC4CC07}" srcOrd="1" destOrd="0" presId="urn:microsoft.com/office/officeart/2005/8/layout/hierarchy4"/>
    <dgm:cxn modelId="{872F089C-73F0-4A1D-A7BC-97F544A6D984}" type="presParOf" srcId="{3402EA56-8425-446A-8EC6-4D7F1B6AF676}" destId="{AF4DDAF4-3935-472A-B0E1-82A236AD9EDB}" srcOrd="2" destOrd="0" presId="urn:microsoft.com/office/officeart/2005/8/layout/hierarchy4"/>
    <dgm:cxn modelId="{264CD366-EF86-4C89-BF9B-B7891FCEAAE1}" type="presParOf" srcId="{AF4DDAF4-3935-472A-B0E1-82A236AD9EDB}" destId="{2975C321-F5C0-4600-8F44-242DD4CA5644}" srcOrd="0" destOrd="0" presId="urn:microsoft.com/office/officeart/2005/8/layout/hierarchy4"/>
    <dgm:cxn modelId="{A707E529-BCAC-47FB-9EA0-DB805315DB41}" type="presParOf" srcId="{2975C321-F5C0-4600-8F44-242DD4CA5644}" destId="{DED81F7F-E97E-4A14-A4D7-AE8F76F84379}" srcOrd="0" destOrd="0" presId="urn:microsoft.com/office/officeart/2005/8/layout/hierarchy4"/>
    <dgm:cxn modelId="{428B4BAF-9B6A-4EB9-A707-B2B39CC2D813}" type="presParOf" srcId="{2975C321-F5C0-4600-8F44-242DD4CA5644}" destId="{CEE28F54-1B7B-4A82-A07C-29724049539C}" srcOrd="1" destOrd="0" presId="urn:microsoft.com/office/officeart/2005/8/layout/hierarchy4"/>
    <dgm:cxn modelId="{ED823376-4D7E-4B75-B7E8-686275D1AD87}" type="presParOf" srcId="{6B82C7DC-6302-4303-9BED-9EA1099CF371}" destId="{9FCCE2CD-FC31-46C7-BE8E-EA16D943B8A8}" srcOrd="9" destOrd="0" presId="urn:microsoft.com/office/officeart/2005/8/layout/hierarchy4"/>
    <dgm:cxn modelId="{21968454-E923-4203-86E2-073AA79C8C03}" type="presParOf" srcId="{6B82C7DC-6302-4303-9BED-9EA1099CF371}" destId="{331C4849-072C-4EE0-896D-41491136CD60}" srcOrd="10" destOrd="0" presId="urn:microsoft.com/office/officeart/2005/8/layout/hierarchy4"/>
    <dgm:cxn modelId="{C5C3C691-9181-4AFF-8140-BB737A27AC48}" type="presParOf" srcId="{331C4849-072C-4EE0-896D-41491136CD60}" destId="{3AD1D17B-5151-4321-8C93-314330E6B41D}" srcOrd="0" destOrd="0" presId="urn:microsoft.com/office/officeart/2005/8/layout/hierarchy4"/>
    <dgm:cxn modelId="{59AC7261-9380-46C1-8B35-A9AAD5A6BA00}" type="presParOf" srcId="{331C4849-072C-4EE0-896D-41491136CD60}" destId="{6F47EF71-F4B2-4123-9FC8-C3CDA57F3623}" srcOrd="1" destOrd="0" presId="urn:microsoft.com/office/officeart/2005/8/layout/hierarchy4"/>
    <dgm:cxn modelId="{F80E0D28-1D83-4061-8FFA-C2433C337CBF}" type="presParOf" srcId="{331C4849-072C-4EE0-896D-41491136CD60}" destId="{94557EC1-17D8-40C2-956E-BC4C7FE34F27}" srcOrd="2" destOrd="0" presId="urn:microsoft.com/office/officeart/2005/8/layout/hierarchy4"/>
    <dgm:cxn modelId="{F434CEA6-89CC-4E7E-ACC1-C561EA4F6305}" type="presParOf" srcId="{94557EC1-17D8-40C2-956E-BC4C7FE34F27}" destId="{2B84A38D-6525-4817-B2B6-7EF0D9A937FF}" srcOrd="0" destOrd="0" presId="urn:microsoft.com/office/officeart/2005/8/layout/hierarchy4"/>
    <dgm:cxn modelId="{19C816C4-80AA-4428-87AA-8042A79AC70D}" type="presParOf" srcId="{2B84A38D-6525-4817-B2B6-7EF0D9A937FF}" destId="{51214AC7-AA83-4EA7-A551-5D44A56BF498}" srcOrd="0" destOrd="0" presId="urn:microsoft.com/office/officeart/2005/8/layout/hierarchy4"/>
    <dgm:cxn modelId="{9117EE50-0903-4E2F-B27C-D3BD3B9CD675}" type="presParOf" srcId="{2B84A38D-6525-4817-B2B6-7EF0D9A937FF}" destId="{D8E9BE03-738F-4790-9F9A-6CA8F045772F}" srcOrd="1" destOrd="0" presId="urn:microsoft.com/office/officeart/2005/8/layout/hierarchy4"/>
    <dgm:cxn modelId="{CBF63308-CAB7-4DF1-93EC-FEE84FB92D0A}" type="presParOf" srcId="{6B82C7DC-6302-4303-9BED-9EA1099CF371}" destId="{61EBF6A3-4E5F-41D4-BC10-AE5107EA8119}" srcOrd="11" destOrd="0" presId="urn:microsoft.com/office/officeart/2005/8/layout/hierarchy4"/>
    <dgm:cxn modelId="{D2ECC343-9336-4004-AEE4-5D8262B9FCC9}" type="presParOf" srcId="{6B82C7DC-6302-4303-9BED-9EA1099CF371}" destId="{761CBA12-B920-4567-85A6-DDC4F8FD0E65}" srcOrd="12" destOrd="0" presId="urn:microsoft.com/office/officeart/2005/8/layout/hierarchy4"/>
    <dgm:cxn modelId="{22AE8BEA-B7B4-441E-BEAF-F9712E3F9015}" type="presParOf" srcId="{761CBA12-B920-4567-85A6-DDC4F8FD0E65}" destId="{44969F5D-4FB6-4551-9D51-122F063B4B4E}" srcOrd="0" destOrd="0" presId="urn:microsoft.com/office/officeart/2005/8/layout/hierarchy4"/>
    <dgm:cxn modelId="{46F5CCDD-AE8D-4595-A8A2-654573AA6456}" type="presParOf" srcId="{761CBA12-B920-4567-85A6-DDC4F8FD0E65}" destId="{875F5D64-B005-4890-8119-1D1295E680AB}" srcOrd="1" destOrd="0" presId="urn:microsoft.com/office/officeart/2005/8/layout/hierarchy4"/>
    <dgm:cxn modelId="{C1614C55-F9CE-4F2A-91A2-3C131F6D2821}" type="presParOf" srcId="{6B82C7DC-6302-4303-9BED-9EA1099CF371}" destId="{45494DED-1074-4C01-8D4B-A8AD5C1F5E80}" srcOrd="13" destOrd="0" presId="urn:microsoft.com/office/officeart/2005/8/layout/hierarchy4"/>
    <dgm:cxn modelId="{CDAE2BF7-7D05-477D-8966-B514D91DBD4C}" type="presParOf" srcId="{6B82C7DC-6302-4303-9BED-9EA1099CF371}" destId="{2908542B-540D-4E97-8815-1593B8894896}" srcOrd="14" destOrd="0" presId="urn:microsoft.com/office/officeart/2005/8/layout/hierarchy4"/>
    <dgm:cxn modelId="{CEFCA8B3-DC66-495A-9C2E-EE994AE2EB3E}" type="presParOf" srcId="{2908542B-540D-4E97-8815-1593B8894896}" destId="{02F068EB-62DE-47E2-9ACE-2F040E0E0582}" srcOrd="0" destOrd="0" presId="urn:microsoft.com/office/officeart/2005/8/layout/hierarchy4"/>
    <dgm:cxn modelId="{F3C974E1-812A-473E-A107-2FC70EC8D608}" type="presParOf" srcId="{2908542B-540D-4E97-8815-1593B8894896}" destId="{2708B429-0BAD-41C6-A88E-E80A14ED5452}" srcOrd="1" destOrd="0" presId="urn:microsoft.com/office/officeart/2005/8/layout/hierarchy4"/>
    <dgm:cxn modelId="{BF2FB0CF-4847-4873-9FAB-40CCEE104B1F}" type="presParOf" srcId="{2908542B-540D-4E97-8815-1593B8894896}" destId="{34E0C239-10C2-4ED8-98A5-386E9E91ED07}" srcOrd="2" destOrd="0" presId="urn:microsoft.com/office/officeart/2005/8/layout/hierarchy4"/>
    <dgm:cxn modelId="{8D2711D6-89D2-4942-8E22-F1B275F818ED}" type="presParOf" srcId="{34E0C239-10C2-4ED8-98A5-386E9E91ED07}" destId="{BA2FB3A0-87C1-403F-A3B7-5BC1FFC6113B}" srcOrd="0" destOrd="0" presId="urn:microsoft.com/office/officeart/2005/8/layout/hierarchy4"/>
    <dgm:cxn modelId="{7B6070E3-9A0E-4FD6-9B9E-9E273C756FF9}" type="presParOf" srcId="{BA2FB3A0-87C1-403F-A3B7-5BC1FFC6113B}" destId="{C0C9530F-6E7E-426F-8392-5F831B51C8A2}" srcOrd="0" destOrd="0" presId="urn:microsoft.com/office/officeart/2005/8/layout/hierarchy4"/>
    <dgm:cxn modelId="{D2A9052E-DC4A-4336-86AE-04124B340943}" type="presParOf" srcId="{BA2FB3A0-87C1-403F-A3B7-5BC1FFC6113B}" destId="{2257C07B-92E7-4DAA-9A0B-25FA731A570D}" srcOrd="1" destOrd="0" presId="urn:microsoft.com/office/officeart/2005/8/layout/hierarchy4"/>
    <dgm:cxn modelId="{D7868811-4D2E-4C5D-A048-5BA5036725AF}" type="presParOf" srcId="{6B82C7DC-6302-4303-9BED-9EA1099CF371}" destId="{C11164FA-C142-4405-A005-34ADB7F0372F}" srcOrd="15" destOrd="0" presId="urn:microsoft.com/office/officeart/2005/8/layout/hierarchy4"/>
    <dgm:cxn modelId="{D9E7DB8B-E329-488D-84A7-7A94CE4CD54D}" type="presParOf" srcId="{6B82C7DC-6302-4303-9BED-9EA1099CF371}" destId="{C2E027EC-6DE2-47CC-8B16-20BE6C493F6F}" srcOrd="16" destOrd="0" presId="urn:microsoft.com/office/officeart/2005/8/layout/hierarchy4"/>
    <dgm:cxn modelId="{85F8E519-146E-4F70-A924-5F8FE4C7F464}" type="presParOf" srcId="{C2E027EC-6DE2-47CC-8B16-20BE6C493F6F}" destId="{A51D7886-CDA8-4757-B476-FF94207919EC}" srcOrd="0" destOrd="0" presId="urn:microsoft.com/office/officeart/2005/8/layout/hierarchy4"/>
    <dgm:cxn modelId="{02ED37FF-CB13-40CA-9296-36D6000CC473}" type="presParOf" srcId="{C2E027EC-6DE2-47CC-8B16-20BE6C493F6F}" destId="{E6B60208-3214-48FB-BDA1-D9FB088B0BD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2B90C-9E66-4389-905B-8DC2AC489D7F}">
      <dsp:nvSpPr>
        <dsp:cNvPr id="0" name=""/>
        <dsp:cNvSpPr/>
      </dsp:nvSpPr>
      <dsp:spPr>
        <a:xfrm>
          <a:off x="0" y="393633"/>
          <a:ext cx="11152980" cy="504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B2B00CD-D4C9-45C4-8A6D-FFEDD3573AC3}">
      <dsp:nvSpPr>
        <dsp:cNvPr id="0" name=""/>
        <dsp:cNvSpPr/>
      </dsp:nvSpPr>
      <dsp:spPr>
        <a:xfrm>
          <a:off x="557649" y="98433"/>
          <a:ext cx="9542991" cy="5904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5089" tIns="0" rIns="295089" bIns="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Segoe UI Semilight" panose="020B0402040204020203" pitchFamily="34" charset="0"/>
              <a:cs typeface="Segoe UI Semilight" panose="020B0402040204020203" pitchFamily="34" charset="0"/>
            </a:rPr>
            <a:t>e-Invoicing means the registration of all taxable invoices (B2B) on the central portal (IRP) of the tax department.</a:t>
          </a:r>
          <a:endParaRPr lang="en-US" sz="1600" kern="1200" dirty="0">
            <a:latin typeface="Segoe UI Semilight" panose="020B0402040204020203" pitchFamily="34" charset="0"/>
            <a:cs typeface="Segoe UI Semilight" panose="020B0402040204020203" pitchFamily="34" charset="0"/>
          </a:endParaRPr>
        </a:p>
      </dsp:txBody>
      <dsp:txXfrm>
        <a:off x="586470" y="127254"/>
        <a:ext cx="9485349" cy="532758"/>
      </dsp:txXfrm>
    </dsp:sp>
    <dsp:sp modelId="{C56A9286-8CDD-4F35-B6E1-4AFBB3F3D12D}">
      <dsp:nvSpPr>
        <dsp:cNvPr id="0" name=""/>
        <dsp:cNvSpPr/>
      </dsp:nvSpPr>
      <dsp:spPr>
        <a:xfrm>
          <a:off x="0" y="1300834"/>
          <a:ext cx="11152980" cy="504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672F229-DECA-49C3-BC88-6938A24A0C58}">
      <dsp:nvSpPr>
        <dsp:cNvPr id="0" name=""/>
        <dsp:cNvSpPr/>
      </dsp:nvSpPr>
      <dsp:spPr>
        <a:xfrm>
          <a:off x="557649" y="1005633"/>
          <a:ext cx="9542991" cy="5904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5089" tIns="0" rIns="295089"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Semilight" panose="020B0402040204020203" pitchFamily="34" charset="0"/>
              <a:cs typeface="Segoe UI Semilight" panose="020B0402040204020203" pitchFamily="34" charset="0"/>
            </a:rPr>
            <a:t>Businesses can continue creation of invoices using their existing billing/accounting software.</a:t>
          </a:r>
          <a:endParaRPr lang="en-US" sz="1600" kern="1200" dirty="0">
            <a:latin typeface="Segoe UI Semilight" panose="020B0402040204020203" pitchFamily="34" charset="0"/>
            <a:cs typeface="Segoe UI Semilight" panose="020B0402040204020203" pitchFamily="34" charset="0"/>
          </a:endParaRPr>
        </a:p>
      </dsp:txBody>
      <dsp:txXfrm>
        <a:off x="586470" y="1034454"/>
        <a:ext cx="9485349" cy="532758"/>
      </dsp:txXfrm>
    </dsp:sp>
    <dsp:sp modelId="{D11DCBCF-FE74-4DBA-BF02-C026188F975D}">
      <dsp:nvSpPr>
        <dsp:cNvPr id="0" name=""/>
        <dsp:cNvSpPr/>
      </dsp:nvSpPr>
      <dsp:spPr>
        <a:xfrm>
          <a:off x="0" y="2208034"/>
          <a:ext cx="11152980" cy="504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B9B3D9-F8BD-4E37-92D4-CFC0AD0639E7}">
      <dsp:nvSpPr>
        <dsp:cNvPr id="0" name=""/>
        <dsp:cNvSpPr/>
      </dsp:nvSpPr>
      <dsp:spPr>
        <a:xfrm>
          <a:off x="557649" y="1912834"/>
          <a:ext cx="9542991" cy="5904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5089" tIns="0" rIns="295089" bIns="0" numCol="1" spcCol="1270" anchor="ctr" anchorCtr="0">
          <a:noAutofit/>
        </a:bodyPr>
        <a:lstStyle/>
        <a:p>
          <a:pPr marL="0" lvl="0" indent="0" algn="l" defTabSz="711200">
            <a:lnSpc>
              <a:spcPct val="90000"/>
            </a:lnSpc>
            <a:spcBef>
              <a:spcPct val="0"/>
            </a:spcBef>
            <a:spcAft>
              <a:spcPct val="35000"/>
            </a:spcAft>
            <a:buNone/>
          </a:pPr>
          <a:r>
            <a:rPr lang="en-US" sz="1600" b="0" kern="1200">
              <a:latin typeface="Segoe UI Semilight" panose="020B0402040204020203" pitchFamily="34" charset="0"/>
              <a:cs typeface="Segoe UI Semilight" panose="020B0402040204020203" pitchFamily="34" charset="0"/>
            </a:rPr>
            <a:t>Once the invoices are created in the current system using different modes (API/Portal/Mobile/Tools etc.) then the invoice can be sent to central portal (IRP) for registration</a:t>
          </a:r>
          <a:endParaRPr lang="en-US" sz="1600" kern="1200">
            <a:latin typeface="Segoe UI Semilight" panose="020B0402040204020203" pitchFamily="34" charset="0"/>
            <a:cs typeface="Segoe UI Semilight" panose="020B0402040204020203" pitchFamily="34" charset="0"/>
          </a:endParaRPr>
        </a:p>
      </dsp:txBody>
      <dsp:txXfrm>
        <a:off x="586470" y="1941655"/>
        <a:ext cx="9485349" cy="532758"/>
      </dsp:txXfrm>
    </dsp:sp>
    <dsp:sp modelId="{5BAF544F-59BD-44AF-8E94-6D52B726EAAC}">
      <dsp:nvSpPr>
        <dsp:cNvPr id="0" name=""/>
        <dsp:cNvSpPr/>
      </dsp:nvSpPr>
      <dsp:spPr>
        <a:xfrm>
          <a:off x="0" y="3115234"/>
          <a:ext cx="11152980" cy="504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C7F8D78-0FA5-459C-BA9E-FE69A301B02E}">
      <dsp:nvSpPr>
        <dsp:cNvPr id="0" name=""/>
        <dsp:cNvSpPr/>
      </dsp:nvSpPr>
      <dsp:spPr>
        <a:xfrm>
          <a:off x="557649" y="2820033"/>
          <a:ext cx="9542991" cy="5904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5089" tIns="0" rIns="295089"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Semilight" panose="020B0402040204020203" pitchFamily="34" charset="0"/>
              <a:cs typeface="Segoe UI Semilight" panose="020B0402040204020203" pitchFamily="34" charset="0"/>
            </a:rPr>
            <a:t>Once the invoices are registered, the IRP will generate a unique Invoice reference number (IRN) and sends the signed invoice information using which QR code need to be printed on the invoice</a:t>
          </a:r>
          <a:endParaRPr lang="en-US" sz="1600" kern="1200" dirty="0">
            <a:latin typeface="Segoe UI Semilight" panose="020B0402040204020203" pitchFamily="34" charset="0"/>
            <a:cs typeface="Segoe UI Semilight" panose="020B0402040204020203" pitchFamily="34" charset="0"/>
          </a:endParaRPr>
        </a:p>
      </dsp:txBody>
      <dsp:txXfrm>
        <a:off x="586470" y="2848854"/>
        <a:ext cx="9485349" cy="532758"/>
      </dsp:txXfrm>
    </dsp:sp>
    <dsp:sp modelId="{2B943D05-8002-4800-8A1A-027016233926}">
      <dsp:nvSpPr>
        <dsp:cNvPr id="0" name=""/>
        <dsp:cNvSpPr/>
      </dsp:nvSpPr>
      <dsp:spPr>
        <a:xfrm>
          <a:off x="0" y="4022434"/>
          <a:ext cx="11152980" cy="504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8F78556-D2F0-4B90-B8FD-819F94ECC045}">
      <dsp:nvSpPr>
        <dsp:cNvPr id="0" name=""/>
        <dsp:cNvSpPr/>
      </dsp:nvSpPr>
      <dsp:spPr>
        <a:xfrm>
          <a:off x="557649" y="3727234"/>
          <a:ext cx="9542991" cy="5904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5089" tIns="0" rIns="295089"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Semilight" panose="020B0402040204020203" pitchFamily="34" charset="0"/>
              <a:cs typeface="Segoe UI Semilight" panose="020B0402040204020203" pitchFamily="34" charset="0"/>
            </a:rPr>
            <a:t>Legally it is mandated to print the QR code &amp; IRN in the Tax invoice</a:t>
          </a:r>
          <a:endParaRPr lang="en-US" sz="1600" kern="1200" dirty="0">
            <a:latin typeface="Segoe UI Semilight" panose="020B0402040204020203" pitchFamily="34" charset="0"/>
            <a:cs typeface="Segoe UI Semilight" panose="020B0402040204020203" pitchFamily="34" charset="0"/>
          </a:endParaRPr>
        </a:p>
      </dsp:txBody>
      <dsp:txXfrm>
        <a:off x="586470" y="3756055"/>
        <a:ext cx="948534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15A18-EA1A-4AF7-92D2-FEDA7B96EDA3}">
      <dsp:nvSpPr>
        <dsp:cNvPr id="0" name=""/>
        <dsp:cNvSpPr/>
      </dsp:nvSpPr>
      <dsp:spPr>
        <a:xfrm>
          <a:off x="0" y="247436"/>
          <a:ext cx="2537244" cy="227396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129905-460F-4CB7-819F-4F3DE97C33AA}">
      <dsp:nvSpPr>
        <dsp:cNvPr id="0" name=""/>
        <dsp:cNvSpPr/>
      </dsp:nvSpPr>
      <dsp:spPr>
        <a:xfrm>
          <a:off x="0" y="2235168"/>
          <a:ext cx="2955559" cy="1369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Segoe UI Semilight" panose="020B0402040204020203" pitchFamily="34" charset="0"/>
              <a:ea typeface="+mn-ea"/>
              <a:cs typeface="Segoe UI Semilight" panose="020B0402040204020203" pitchFamily="34" charset="0"/>
            </a:rPr>
            <a:t>Invoice is raised by the Supplier</a:t>
          </a:r>
        </a:p>
      </dsp:txBody>
      <dsp:txXfrm>
        <a:off x="40107" y="2275275"/>
        <a:ext cx="2875345" cy="1289146"/>
      </dsp:txXfrm>
    </dsp:sp>
    <dsp:sp modelId="{AAB6C811-2671-4A61-9E81-C85C563817BF}">
      <dsp:nvSpPr>
        <dsp:cNvPr id="0" name=""/>
        <dsp:cNvSpPr/>
      </dsp:nvSpPr>
      <dsp:spPr>
        <a:xfrm rot="21563001">
          <a:off x="3126447" y="1056420"/>
          <a:ext cx="589254" cy="60966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126452" y="1179304"/>
        <a:ext cx="412478" cy="365798"/>
      </dsp:txXfrm>
    </dsp:sp>
    <dsp:sp modelId="{10A2B9A2-DC81-4835-923F-94C94A131C4B}">
      <dsp:nvSpPr>
        <dsp:cNvPr id="0" name=""/>
        <dsp:cNvSpPr/>
      </dsp:nvSpPr>
      <dsp:spPr>
        <a:xfrm>
          <a:off x="4220730" y="202007"/>
          <a:ext cx="2537244" cy="227396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6B46E7-5131-40EB-9808-E77A6A2F5A3F}">
      <dsp:nvSpPr>
        <dsp:cNvPr id="0" name=""/>
        <dsp:cNvSpPr/>
      </dsp:nvSpPr>
      <dsp:spPr>
        <a:xfrm>
          <a:off x="3767263" y="2172412"/>
          <a:ext cx="3518117" cy="1465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Segoe UI Semilight" panose="020B0402040204020203" pitchFamily="34" charset="0"/>
              <a:cs typeface="Segoe UI Semilight" panose="020B0402040204020203" pitchFamily="34" charset="0"/>
            </a:rPr>
            <a:t>Invoice is uploaded to IRP (within 72 hours, however currently allowed up to GST Return filing)</a:t>
          </a:r>
        </a:p>
        <a:p>
          <a:pPr marL="0" lvl="0" indent="0" algn="l" defTabSz="711200">
            <a:lnSpc>
              <a:spcPct val="90000"/>
            </a:lnSpc>
            <a:spcBef>
              <a:spcPct val="0"/>
            </a:spcBef>
            <a:spcAft>
              <a:spcPct val="35000"/>
            </a:spcAft>
            <a:buNone/>
          </a:pPr>
          <a:r>
            <a:rPr lang="en-US" sz="1600" i="1" kern="1200" dirty="0">
              <a:latin typeface="Segoe UI Semilight" panose="020B0402040204020203" pitchFamily="34" charset="0"/>
              <a:cs typeface="Segoe UI Semilight" panose="020B0402040204020203" pitchFamily="34" charset="0"/>
            </a:rPr>
            <a:t>(With/without e-Way Bill details)</a:t>
          </a:r>
        </a:p>
      </dsp:txBody>
      <dsp:txXfrm>
        <a:off x="3810199" y="2215348"/>
        <a:ext cx="3432245" cy="1380064"/>
      </dsp:txXfrm>
    </dsp:sp>
    <dsp:sp modelId="{BA75EC59-EB3F-4FFB-AED6-714D497E4357}">
      <dsp:nvSpPr>
        <dsp:cNvPr id="0" name=""/>
        <dsp:cNvSpPr/>
      </dsp:nvSpPr>
      <dsp:spPr>
        <a:xfrm rot="21599690">
          <a:off x="7435842" y="1033953"/>
          <a:ext cx="677866" cy="60966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435842" y="1155894"/>
        <a:ext cx="494967" cy="365798"/>
      </dsp:txXfrm>
    </dsp:sp>
    <dsp:sp modelId="{2CE0FD06-3FF8-4402-8FE7-578E3AB57D60}">
      <dsp:nvSpPr>
        <dsp:cNvPr id="0" name=""/>
        <dsp:cNvSpPr/>
      </dsp:nvSpPr>
      <dsp:spPr>
        <a:xfrm>
          <a:off x="8694738" y="201604"/>
          <a:ext cx="2537244" cy="227396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54AA9-A4FE-4BEC-9929-8AF98F7780BF}">
      <dsp:nvSpPr>
        <dsp:cNvPr id="0" name=""/>
        <dsp:cNvSpPr/>
      </dsp:nvSpPr>
      <dsp:spPr>
        <a:xfrm>
          <a:off x="8308292" y="2168166"/>
          <a:ext cx="3463237" cy="14675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Segoe UI Semilight" panose="020B0402040204020203" pitchFamily="34" charset="0"/>
              <a:ea typeface="+mn-ea"/>
              <a:cs typeface="Segoe UI Semilight" panose="020B0402040204020203" pitchFamily="34" charset="0"/>
            </a:rPr>
            <a:t>IRN is generated successfully</a:t>
          </a:r>
        </a:p>
        <a:p>
          <a:pPr marL="0" lvl="0" indent="0" algn="l" defTabSz="711200">
            <a:lnSpc>
              <a:spcPct val="90000"/>
            </a:lnSpc>
            <a:spcBef>
              <a:spcPct val="0"/>
            </a:spcBef>
            <a:spcAft>
              <a:spcPct val="35000"/>
            </a:spcAft>
            <a:buNone/>
          </a:pPr>
          <a:r>
            <a:rPr lang="en-US" sz="1600" kern="1200" dirty="0">
              <a:solidFill>
                <a:prstClr val="white"/>
              </a:solidFill>
              <a:latin typeface="Segoe UI Semilight" panose="020B0402040204020203" pitchFamily="34" charset="0"/>
              <a:ea typeface="+mn-ea"/>
              <a:cs typeface="Segoe UI Semilight" panose="020B0402040204020203" pitchFamily="34" charset="0"/>
            </a:rPr>
            <a:t>Invoice is printed with IRN details and QR Code</a:t>
          </a:r>
        </a:p>
        <a:p>
          <a:pPr marL="0" lvl="0" indent="0" algn="l" defTabSz="711200">
            <a:lnSpc>
              <a:spcPct val="90000"/>
            </a:lnSpc>
            <a:spcBef>
              <a:spcPct val="0"/>
            </a:spcBef>
            <a:spcAft>
              <a:spcPct val="35000"/>
            </a:spcAft>
            <a:buNone/>
          </a:pPr>
          <a:r>
            <a:rPr lang="en-US" sz="1600" kern="1200" dirty="0">
              <a:solidFill>
                <a:prstClr val="white"/>
              </a:solidFill>
              <a:latin typeface="Segoe UI Semilight" panose="020B0402040204020203" pitchFamily="34" charset="0"/>
              <a:ea typeface="+mn-ea"/>
              <a:cs typeface="Segoe UI Semilight" panose="020B0402040204020203" pitchFamily="34" charset="0"/>
            </a:rPr>
            <a:t>Handed over to buyer</a:t>
          </a:r>
        </a:p>
      </dsp:txBody>
      <dsp:txXfrm>
        <a:off x="8351275" y="2211149"/>
        <a:ext cx="3377271" cy="1381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99B09-A0C1-4C80-B16F-62C6275EBD7E}">
      <dsp:nvSpPr>
        <dsp:cNvPr id="0" name=""/>
        <dsp:cNvSpPr/>
      </dsp:nvSpPr>
      <dsp:spPr>
        <a:xfrm>
          <a:off x="1010875" y="6698"/>
          <a:ext cx="1082738" cy="10627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4206C0-0DF2-4E86-8119-1EFD967D82A6}">
      <dsp:nvSpPr>
        <dsp:cNvPr id="0" name=""/>
        <dsp:cNvSpPr/>
      </dsp:nvSpPr>
      <dsp:spPr>
        <a:xfrm>
          <a:off x="5475" y="1264619"/>
          <a:ext cx="3093538" cy="4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t>Modification</a:t>
          </a:r>
          <a:endParaRPr lang="en-IN" sz="2500" kern="1200"/>
        </a:p>
      </dsp:txBody>
      <dsp:txXfrm>
        <a:off x="5475" y="1264619"/>
        <a:ext cx="3093538" cy="455454"/>
      </dsp:txXfrm>
    </dsp:sp>
    <dsp:sp modelId="{5838378B-7CA7-4C3D-ACE7-D7819701FA70}">
      <dsp:nvSpPr>
        <dsp:cNvPr id="0" name=""/>
        <dsp:cNvSpPr/>
      </dsp:nvSpPr>
      <dsp:spPr>
        <a:xfrm>
          <a:off x="5475" y="1810862"/>
          <a:ext cx="3093538" cy="280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Segoe UI Semilight" panose="020B0402040204020203" pitchFamily="34" charset="0"/>
              <a:cs typeface="Segoe UI Semilight" panose="020B0402040204020203" pitchFamily="34" charset="0"/>
            </a:rPr>
            <a:t>E-invoices once generated can not be modified on IRP</a:t>
          </a:r>
          <a:endParaRPr lang="en-IN" sz="1700" kern="1200" dirty="0"/>
        </a:p>
        <a:p>
          <a:pPr marL="0" lvl="0" indent="0" algn="ctr" defTabSz="755650">
            <a:lnSpc>
              <a:spcPct val="100000"/>
            </a:lnSpc>
            <a:spcBef>
              <a:spcPct val="0"/>
            </a:spcBef>
            <a:spcAft>
              <a:spcPct val="35000"/>
            </a:spcAft>
            <a:buNone/>
          </a:pPr>
          <a:r>
            <a:rPr lang="en-US" sz="1700" kern="1200">
              <a:latin typeface="Segoe UI Semilight" panose="020B0402040204020203" pitchFamily="34" charset="0"/>
              <a:cs typeface="Segoe UI Semilight" panose="020B0402040204020203" pitchFamily="34" charset="0"/>
            </a:rPr>
            <a:t>E-invoice will have to be cancelled for such invoices</a:t>
          </a:r>
          <a:endParaRPr lang="en-US" sz="1700" kern="1200" dirty="0">
            <a:latin typeface="Segoe UI Semilight" panose="020B0402040204020203" pitchFamily="34" charset="0"/>
            <a:cs typeface="Segoe UI Semilight" panose="020B0402040204020203" pitchFamily="34" charset="0"/>
          </a:endParaRPr>
        </a:p>
        <a:p>
          <a:pPr marL="0" lvl="0" indent="0" algn="ctr" defTabSz="755650">
            <a:lnSpc>
              <a:spcPct val="100000"/>
            </a:lnSpc>
            <a:spcBef>
              <a:spcPct val="0"/>
            </a:spcBef>
            <a:spcAft>
              <a:spcPct val="35000"/>
            </a:spcAft>
            <a:buNone/>
          </a:pPr>
          <a:r>
            <a:rPr lang="en-US" sz="1700" kern="1200" dirty="0">
              <a:latin typeface="Segoe UI Semilight" panose="020B0402040204020203" pitchFamily="34" charset="0"/>
              <a:cs typeface="Segoe UI Semilight" panose="020B0402040204020203" pitchFamily="34" charset="0"/>
            </a:rPr>
            <a:t> A new invoice will have to be raised and uploaded on IRP, since the same invoice number cannot be used for the generation of IRN</a:t>
          </a:r>
        </a:p>
      </dsp:txBody>
      <dsp:txXfrm>
        <a:off x="5475" y="1810862"/>
        <a:ext cx="3093538" cy="2807307"/>
      </dsp:txXfrm>
    </dsp:sp>
    <dsp:sp modelId="{91A550E1-D795-4C59-8FE6-49B0E281407E}">
      <dsp:nvSpPr>
        <dsp:cNvPr id="0" name=""/>
        <dsp:cNvSpPr/>
      </dsp:nvSpPr>
      <dsp:spPr>
        <a:xfrm>
          <a:off x="4645783" y="6698"/>
          <a:ext cx="1082738" cy="10627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932AE-35B7-4A43-B3BD-A6E8AC8ED312}">
      <dsp:nvSpPr>
        <dsp:cNvPr id="0" name=""/>
        <dsp:cNvSpPr/>
      </dsp:nvSpPr>
      <dsp:spPr>
        <a:xfrm>
          <a:off x="3640383" y="1264619"/>
          <a:ext cx="3093538" cy="4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t>Cancellation</a:t>
          </a:r>
          <a:endParaRPr lang="en-IN" sz="2500" kern="1200"/>
        </a:p>
      </dsp:txBody>
      <dsp:txXfrm>
        <a:off x="3640383" y="1264619"/>
        <a:ext cx="3093538" cy="455454"/>
      </dsp:txXfrm>
    </dsp:sp>
    <dsp:sp modelId="{B2349AF4-E2E3-4015-BACC-03CF12DB0E34}">
      <dsp:nvSpPr>
        <dsp:cNvPr id="0" name=""/>
        <dsp:cNvSpPr/>
      </dsp:nvSpPr>
      <dsp:spPr>
        <a:xfrm>
          <a:off x="3640383" y="1810862"/>
          <a:ext cx="3093538" cy="280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Segoe UI Semilight" panose="020B0402040204020203" pitchFamily="34" charset="0"/>
              <a:cs typeface="Segoe UI Semilight" panose="020B0402040204020203" pitchFamily="34" charset="0"/>
            </a:rPr>
            <a:t>E-invoice can be cancelled on or before next day midnight (11:59:59 pm)  of its generation</a:t>
          </a:r>
          <a:endParaRPr lang="en-IN" sz="1700" kern="1200" dirty="0"/>
        </a:p>
        <a:p>
          <a:pPr marL="0" lvl="0" indent="0" algn="ctr" defTabSz="755650">
            <a:lnSpc>
              <a:spcPct val="100000"/>
            </a:lnSpc>
            <a:spcBef>
              <a:spcPct val="0"/>
            </a:spcBef>
            <a:spcAft>
              <a:spcPct val="35000"/>
            </a:spcAft>
            <a:buNone/>
          </a:pPr>
          <a:r>
            <a:rPr lang="en-US" sz="1700" kern="1200">
              <a:latin typeface="Segoe UI Semilight" panose="020B0402040204020203" pitchFamily="34" charset="0"/>
              <a:cs typeface="Segoe UI Semilight" panose="020B0402040204020203" pitchFamily="34" charset="0"/>
            </a:rPr>
            <a:t>Beyond that debit note or credit </a:t>
          </a:r>
          <a:r>
            <a:rPr lang="en-US" sz="1700" kern="1200"/>
            <a:t>note</a:t>
          </a:r>
          <a:r>
            <a:rPr lang="en-US" sz="1700" kern="1200">
              <a:latin typeface="Segoe UI Semilight" panose="020B0402040204020203" pitchFamily="34" charset="0"/>
              <a:cs typeface="Segoe UI Semilight" panose="020B0402040204020203" pitchFamily="34" charset="0"/>
            </a:rPr>
            <a:t> can be raised to nullify the invoice information</a:t>
          </a:r>
          <a:endParaRPr lang="en-US" sz="1700" kern="1200" dirty="0">
            <a:latin typeface="Segoe UI Semilight" panose="020B0402040204020203" pitchFamily="34" charset="0"/>
            <a:cs typeface="Segoe UI Semilight" panose="020B0402040204020203" pitchFamily="34" charset="0"/>
          </a:endParaRPr>
        </a:p>
      </dsp:txBody>
      <dsp:txXfrm>
        <a:off x="3640383" y="1810862"/>
        <a:ext cx="3093538" cy="2807307"/>
      </dsp:txXfrm>
    </dsp:sp>
    <dsp:sp modelId="{BCCAB836-F9B2-4DE5-9D67-4CE0CF571950}">
      <dsp:nvSpPr>
        <dsp:cNvPr id="0" name=""/>
        <dsp:cNvSpPr/>
      </dsp:nvSpPr>
      <dsp:spPr>
        <a:xfrm>
          <a:off x="8670028" y="6593"/>
          <a:ext cx="1082738" cy="10627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28B62-5738-412A-A754-FA7B731586D2}">
      <dsp:nvSpPr>
        <dsp:cNvPr id="0" name=""/>
        <dsp:cNvSpPr/>
      </dsp:nvSpPr>
      <dsp:spPr>
        <a:xfrm>
          <a:off x="7664628" y="1264515"/>
          <a:ext cx="3093538" cy="4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t>Sending to GST Returns</a:t>
          </a:r>
          <a:endParaRPr lang="en-US" sz="2500" kern="1200">
            <a:latin typeface="Segoe UI Semilight" panose="020B0402040204020203" pitchFamily="34" charset="0"/>
            <a:cs typeface="Segoe UI Semilight" panose="020B0402040204020203" pitchFamily="34" charset="0"/>
          </a:endParaRPr>
        </a:p>
      </dsp:txBody>
      <dsp:txXfrm>
        <a:off x="7664628" y="1264515"/>
        <a:ext cx="3093538" cy="455454"/>
      </dsp:txXfrm>
    </dsp:sp>
    <dsp:sp modelId="{D145466E-FE73-4E0B-8755-13EA830AE542}">
      <dsp:nvSpPr>
        <dsp:cNvPr id="0" name=""/>
        <dsp:cNvSpPr/>
      </dsp:nvSpPr>
      <dsp:spPr>
        <a:xfrm>
          <a:off x="7275291" y="1810548"/>
          <a:ext cx="3872213" cy="280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Segoe UI Semilight" panose="020B0402040204020203" pitchFamily="34" charset="0"/>
              <a:cs typeface="Segoe UI Semilight" panose="020B0402040204020203" pitchFamily="34" charset="0"/>
            </a:rPr>
            <a:t>Once uploaded to IRP, invoice information will be auto-populated to:</a:t>
          </a:r>
        </a:p>
        <a:p>
          <a:pPr marL="171450" lvl="1" indent="-171450" algn="l" defTabSz="755650">
            <a:lnSpc>
              <a:spcPct val="90000"/>
            </a:lnSpc>
            <a:spcBef>
              <a:spcPct val="0"/>
            </a:spcBef>
            <a:spcAft>
              <a:spcPct val="15000"/>
            </a:spcAft>
            <a:buChar char="•"/>
          </a:pPr>
          <a:r>
            <a:rPr lang="en-US" sz="1700" kern="1200" dirty="0">
              <a:latin typeface="Segoe UI Semilight" panose="020B0402040204020203" pitchFamily="34" charset="0"/>
              <a:cs typeface="Segoe UI Semilight" panose="020B0402040204020203" pitchFamily="34" charset="0"/>
            </a:rPr>
            <a:t>GSTR 1 of supplier</a:t>
          </a:r>
        </a:p>
        <a:p>
          <a:pPr marL="171450" lvl="1" indent="-171450" algn="l" defTabSz="755650">
            <a:lnSpc>
              <a:spcPct val="90000"/>
            </a:lnSpc>
            <a:spcBef>
              <a:spcPct val="0"/>
            </a:spcBef>
            <a:spcAft>
              <a:spcPct val="15000"/>
            </a:spcAft>
            <a:buChar char="•"/>
          </a:pPr>
          <a:r>
            <a:rPr lang="en-US" sz="1700" kern="1200" dirty="0">
              <a:latin typeface="Segoe UI Semilight" panose="020B0402040204020203" pitchFamily="34" charset="0"/>
              <a:cs typeface="Segoe UI Semilight" panose="020B0402040204020203" pitchFamily="34" charset="0"/>
            </a:rPr>
            <a:t>GSTR 2A/ 2B of recipient</a:t>
          </a:r>
        </a:p>
        <a:p>
          <a:pPr marL="0" lvl="0" indent="0" algn="l" defTabSz="755650">
            <a:lnSpc>
              <a:spcPct val="100000"/>
            </a:lnSpc>
            <a:spcBef>
              <a:spcPct val="0"/>
            </a:spcBef>
            <a:spcAft>
              <a:spcPct val="35000"/>
            </a:spcAft>
            <a:buNone/>
          </a:pPr>
          <a:r>
            <a:rPr lang="en-US" sz="1700" kern="1200" dirty="0">
              <a:latin typeface="Segoe UI Semilight" panose="020B0402040204020203" pitchFamily="34" charset="0"/>
              <a:cs typeface="Segoe UI Semilight" panose="020B0402040204020203" pitchFamily="34" charset="0"/>
            </a:rPr>
            <a:t>Suppliers can modify invoice details in GST returns; however, these modifications will be applied only to GST Returns, and not to e-invoice</a:t>
          </a:r>
        </a:p>
      </dsp:txBody>
      <dsp:txXfrm>
        <a:off x="7275291" y="1810548"/>
        <a:ext cx="3872213" cy="2807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DB42C-59F7-4AE1-A676-6EEA7F3C5C97}">
      <dsp:nvSpPr>
        <dsp:cNvPr id="0" name=""/>
        <dsp:cNvSpPr/>
      </dsp:nvSpPr>
      <dsp:spPr>
        <a:xfrm>
          <a:off x="7255" y="3915"/>
          <a:ext cx="2911569" cy="7278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Segoe UI Semilight" panose="020B0402040204020203" pitchFamily="34" charset="0"/>
              <a:ea typeface="+mn-ea"/>
              <a:cs typeface="Segoe UI Semilight" panose="020B0402040204020203" pitchFamily="34" charset="0"/>
            </a:rPr>
            <a:t>Goto &gt; IRN generated from e-Invoice system</a:t>
          </a:r>
          <a:endParaRPr lang="en-IN" sz="1400" b="1" kern="1200" dirty="0">
            <a:solidFill>
              <a:schemeClr val="tx1"/>
            </a:solidFill>
            <a:latin typeface="Segoe UI Semilight" panose="020B0402040204020203" pitchFamily="34" charset="0"/>
            <a:ea typeface="+mn-ea"/>
            <a:cs typeface="Segoe UI Semilight" panose="020B0402040204020203" pitchFamily="34" charset="0"/>
          </a:endParaRPr>
        </a:p>
      </dsp:txBody>
      <dsp:txXfrm>
        <a:off x="28574" y="25234"/>
        <a:ext cx="2868931" cy="685254"/>
      </dsp:txXfrm>
    </dsp:sp>
    <dsp:sp modelId="{5A74180E-A56D-4DCB-8A76-6D8EB650ADD0}">
      <dsp:nvSpPr>
        <dsp:cNvPr id="0" name=""/>
        <dsp:cNvSpPr/>
      </dsp:nvSpPr>
      <dsp:spPr>
        <a:xfrm rot="5400000">
          <a:off x="1326560" y="750004"/>
          <a:ext cx="272959" cy="3275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1364774" y="777300"/>
        <a:ext cx="196531" cy="191071"/>
      </dsp:txXfrm>
    </dsp:sp>
    <dsp:sp modelId="{C9E1F2CE-EC70-4C7E-93EE-95287E4961B1}">
      <dsp:nvSpPr>
        <dsp:cNvPr id="0" name=""/>
        <dsp:cNvSpPr/>
      </dsp:nvSpPr>
      <dsp:spPr>
        <a:xfrm>
          <a:off x="7255" y="1095753"/>
          <a:ext cx="2911569" cy="727892"/>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Segoe UI Semilight" panose="020B0402040204020203" pitchFamily="34" charset="0"/>
              <a:ea typeface="+mn-ea"/>
              <a:cs typeface="Segoe UI Semilight" panose="020B0402040204020203" pitchFamily="34" charset="0"/>
            </a:rPr>
            <a:t>Ctrl+F10 (Marked as Cancelled)</a:t>
          </a:r>
        </a:p>
      </dsp:txBody>
      <dsp:txXfrm>
        <a:off x="28574" y="1117072"/>
        <a:ext cx="2868931" cy="685254"/>
      </dsp:txXfrm>
    </dsp:sp>
    <dsp:sp modelId="{FB1FD754-9C4B-4069-AE65-BDE339003376}">
      <dsp:nvSpPr>
        <dsp:cNvPr id="0" name=""/>
        <dsp:cNvSpPr/>
      </dsp:nvSpPr>
      <dsp:spPr>
        <a:xfrm rot="5400000">
          <a:off x="1326560" y="1841843"/>
          <a:ext cx="272959" cy="327551"/>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1364774" y="1869139"/>
        <a:ext cx="196531" cy="191071"/>
      </dsp:txXfrm>
    </dsp:sp>
    <dsp:sp modelId="{23D9400D-6BA3-47FA-A90A-69571EFE84E1}">
      <dsp:nvSpPr>
        <dsp:cNvPr id="0" name=""/>
        <dsp:cNvSpPr/>
      </dsp:nvSpPr>
      <dsp:spPr>
        <a:xfrm>
          <a:off x="7255" y="2187592"/>
          <a:ext cx="2911569" cy="727892"/>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Segoe UI Semilight" panose="020B0402040204020203" pitchFamily="34" charset="0"/>
              <a:ea typeface="+mn-ea"/>
              <a:cs typeface="Segoe UI Semilight" panose="020B0402040204020203" pitchFamily="34" charset="0"/>
            </a:rPr>
            <a:t>Go to IRN Cancelled &gt; Marked as IRN Cancelled</a:t>
          </a:r>
        </a:p>
      </dsp:txBody>
      <dsp:txXfrm>
        <a:off x="28574" y="2208911"/>
        <a:ext cx="2868931" cy="685254"/>
      </dsp:txXfrm>
    </dsp:sp>
    <dsp:sp modelId="{295D9DE6-9269-4D79-8CB1-E817039F0A71}">
      <dsp:nvSpPr>
        <dsp:cNvPr id="0" name=""/>
        <dsp:cNvSpPr/>
      </dsp:nvSpPr>
      <dsp:spPr>
        <a:xfrm rot="5400000">
          <a:off x="1326560" y="2933681"/>
          <a:ext cx="272959" cy="327551"/>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1364774" y="2960977"/>
        <a:ext cx="196531" cy="191071"/>
      </dsp:txXfrm>
    </dsp:sp>
    <dsp:sp modelId="{5E4DD135-39B0-4D8F-9810-C7129DEC7C00}">
      <dsp:nvSpPr>
        <dsp:cNvPr id="0" name=""/>
        <dsp:cNvSpPr/>
      </dsp:nvSpPr>
      <dsp:spPr>
        <a:xfrm>
          <a:off x="7255" y="3279430"/>
          <a:ext cx="2911569" cy="727892"/>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Segoe UI Semilight" panose="020B0402040204020203" pitchFamily="34" charset="0"/>
              <a:ea typeface="+mn-ea"/>
              <a:cs typeface="Segoe UI Semilight" panose="020B0402040204020203" pitchFamily="34" charset="0"/>
            </a:rPr>
            <a:t>Cancel/ Mark transaction as optional to avoid effects on Final Reports</a:t>
          </a:r>
        </a:p>
      </dsp:txBody>
      <dsp:txXfrm>
        <a:off x="28574" y="3300749"/>
        <a:ext cx="2868931" cy="685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10074-0022-4881-9FC8-A5F4D4211B92}">
      <dsp:nvSpPr>
        <dsp:cNvPr id="0" name=""/>
        <dsp:cNvSpPr/>
      </dsp:nvSpPr>
      <dsp:spPr>
        <a:xfrm>
          <a:off x="-4510766" y="-691703"/>
          <a:ext cx="5373541" cy="5373541"/>
        </a:xfrm>
        <a:prstGeom prst="blockArc">
          <a:avLst>
            <a:gd name="adj1" fmla="val 18900000"/>
            <a:gd name="adj2" fmla="val 2700000"/>
            <a:gd name="adj3" fmla="val 40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0BC6AB-31BE-4675-9B34-5C3EA8B644B1}">
      <dsp:nvSpPr>
        <dsp:cNvPr id="0" name=""/>
        <dsp:cNvSpPr/>
      </dsp:nvSpPr>
      <dsp:spPr>
        <a:xfrm>
          <a:off x="451929" y="127154"/>
          <a:ext cx="4149659" cy="9730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237" tIns="30480" rIns="30480" bIns="30480" numCol="1" spcCol="1270" anchor="ctr" anchorCtr="0">
          <a:noAutofit/>
        </a:bodyPr>
        <a:lstStyle/>
        <a:p>
          <a:pPr marL="0" lvl="0" indent="0" algn="l" defTabSz="533400">
            <a:lnSpc>
              <a:spcPct val="90000"/>
            </a:lnSpc>
            <a:spcBef>
              <a:spcPct val="0"/>
            </a:spcBef>
            <a:spcAft>
              <a:spcPct val="35000"/>
            </a:spcAft>
            <a:buNone/>
          </a:pPr>
          <a:r>
            <a:rPr lang="en-US" sz="1200" b="0" i="0" kern="1200" dirty="0">
              <a:latin typeface="Segoe UI Semilight" panose="020B0402040204020203" pitchFamily="34" charset="0"/>
              <a:cs typeface="Segoe UI Semilight" panose="020B0402040204020203" pitchFamily="34" charset="0"/>
            </a:rPr>
            <a:t>The Undo Cancellation can be done only for the e-invoices cancelled in TallyPrime, and it does not undo the cancellation updated in the e-Invoice portal.</a:t>
          </a:r>
          <a:endParaRPr lang="en-IN" sz="1200" kern="1200" dirty="0">
            <a:latin typeface="Segoe UI Semilight" panose="020B0402040204020203" pitchFamily="34" charset="0"/>
            <a:cs typeface="Segoe UI Semilight" panose="020B0402040204020203" pitchFamily="34" charset="0"/>
          </a:endParaRPr>
        </a:p>
      </dsp:txBody>
      <dsp:txXfrm>
        <a:off x="451929" y="127154"/>
        <a:ext cx="4149659" cy="973056"/>
      </dsp:txXfrm>
    </dsp:sp>
    <dsp:sp modelId="{3AD868F6-3900-4B8F-A3B7-F1F53DE0DE73}">
      <dsp:nvSpPr>
        <dsp:cNvPr id="0" name=""/>
        <dsp:cNvSpPr/>
      </dsp:nvSpPr>
      <dsp:spPr>
        <a:xfrm>
          <a:off x="68277" y="230031"/>
          <a:ext cx="767302" cy="76730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4A34A3-0E3C-4F16-8C48-A7283018889E}">
      <dsp:nvSpPr>
        <dsp:cNvPr id="0" name=""/>
        <dsp:cNvSpPr/>
      </dsp:nvSpPr>
      <dsp:spPr>
        <a:xfrm>
          <a:off x="803859" y="1227684"/>
          <a:ext cx="3797729" cy="61384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237" tIns="30480" rIns="30480" bIns="30480" numCol="1" spcCol="1270" anchor="ctr" anchorCtr="0">
          <a:noAutofit/>
        </a:bodyPr>
        <a:lstStyle/>
        <a:p>
          <a:pPr marL="0" lvl="0" indent="0" algn="l" defTabSz="533400">
            <a:lnSpc>
              <a:spcPct val="90000"/>
            </a:lnSpc>
            <a:spcBef>
              <a:spcPct val="0"/>
            </a:spcBef>
            <a:spcAft>
              <a:spcPct val="35000"/>
            </a:spcAft>
            <a:buNone/>
          </a:pPr>
          <a:r>
            <a:rPr lang="en-US" sz="1200" b="0" i="0" kern="1200" dirty="0">
              <a:latin typeface="Segoe UI Semilight" panose="020B0402040204020203" pitchFamily="34" charset="0"/>
              <a:cs typeface="Segoe UI Semilight" panose="020B0402040204020203" pitchFamily="34" charset="0"/>
            </a:rPr>
            <a:t>If a voucher is not canceled on the e-Invoice portal, then it should not be marked as canceled in TallyPrime</a:t>
          </a:r>
          <a:endParaRPr lang="en-IN" sz="1200" kern="1200" dirty="0">
            <a:latin typeface="Segoe UI Semilight" panose="020B0402040204020203" pitchFamily="34" charset="0"/>
            <a:cs typeface="Segoe UI Semilight" panose="020B0402040204020203" pitchFamily="34" charset="0"/>
          </a:endParaRPr>
        </a:p>
      </dsp:txBody>
      <dsp:txXfrm>
        <a:off x="803859" y="1227684"/>
        <a:ext cx="3797729" cy="613842"/>
      </dsp:txXfrm>
    </dsp:sp>
    <dsp:sp modelId="{487EC232-1CF5-4969-9FFC-7C78F157FA81}">
      <dsp:nvSpPr>
        <dsp:cNvPr id="0" name=""/>
        <dsp:cNvSpPr/>
      </dsp:nvSpPr>
      <dsp:spPr>
        <a:xfrm>
          <a:off x="420207" y="1150954"/>
          <a:ext cx="767302" cy="767302"/>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C8E12A-E19A-41E5-910E-20A651F0022E}">
      <dsp:nvSpPr>
        <dsp:cNvPr id="0" name=""/>
        <dsp:cNvSpPr/>
      </dsp:nvSpPr>
      <dsp:spPr>
        <a:xfrm>
          <a:off x="803859" y="2070745"/>
          <a:ext cx="3797729" cy="76956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237"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Segoe UI Semilight" panose="020B0402040204020203" pitchFamily="34" charset="0"/>
              <a:cs typeface="Segoe UI Semilight" panose="020B0402040204020203" pitchFamily="34" charset="0"/>
            </a:rPr>
            <a:t>Undo can be performed for transactions listed under </a:t>
          </a:r>
          <a:r>
            <a:rPr lang="en-US" sz="1200" b="0" i="0" kern="1200" dirty="0">
              <a:latin typeface="Segoe UI Semilight" panose="020B0402040204020203" pitchFamily="34" charset="0"/>
              <a:cs typeface="Segoe UI Semilight" panose="020B0402040204020203" pitchFamily="34" charset="0"/>
            </a:rPr>
            <a:t>Pending for IRN Cancellation, Exported for IRN Cancellation, or Marked as IRN Cancelled.</a:t>
          </a:r>
          <a:endParaRPr lang="en-IN" sz="1200" kern="1200" dirty="0">
            <a:latin typeface="Segoe UI Semilight" panose="020B0402040204020203" pitchFamily="34" charset="0"/>
            <a:cs typeface="Segoe UI Semilight" panose="020B0402040204020203" pitchFamily="34" charset="0"/>
          </a:endParaRPr>
        </a:p>
      </dsp:txBody>
      <dsp:txXfrm>
        <a:off x="803859" y="2070745"/>
        <a:ext cx="3797729" cy="769568"/>
      </dsp:txXfrm>
    </dsp:sp>
    <dsp:sp modelId="{9C551B5D-9440-4740-992C-7707AEF2CF4E}">
      <dsp:nvSpPr>
        <dsp:cNvPr id="0" name=""/>
        <dsp:cNvSpPr/>
      </dsp:nvSpPr>
      <dsp:spPr>
        <a:xfrm>
          <a:off x="420207" y="2071877"/>
          <a:ext cx="767302" cy="767302"/>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C2B9C-0813-4172-9767-BEB28BE1A970}">
      <dsp:nvSpPr>
        <dsp:cNvPr id="0" name=""/>
        <dsp:cNvSpPr/>
      </dsp:nvSpPr>
      <dsp:spPr>
        <a:xfrm>
          <a:off x="451929" y="3069531"/>
          <a:ext cx="4149659" cy="61384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237" tIns="30480" rIns="30480" bIns="30480" numCol="1" spcCol="1270" anchor="ctr" anchorCtr="0">
          <a:noAutofit/>
        </a:bodyPr>
        <a:lstStyle/>
        <a:p>
          <a:pPr marL="0" lvl="0" indent="0" algn="l" defTabSz="533400">
            <a:lnSpc>
              <a:spcPct val="90000"/>
            </a:lnSpc>
            <a:spcBef>
              <a:spcPct val="0"/>
            </a:spcBef>
            <a:spcAft>
              <a:spcPct val="35000"/>
            </a:spcAft>
            <a:buNone/>
          </a:pPr>
          <a:r>
            <a:rPr lang="en-IN" sz="1200" kern="1200">
              <a:latin typeface="Segoe UI Semilight" panose="020B0402040204020203" pitchFamily="34" charset="0"/>
              <a:cs typeface="Segoe UI Semilight" panose="020B0402040204020203" pitchFamily="34" charset="0"/>
            </a:rPr>
            <a:t>Alt+F10 (Undo IRN Cancellation)</a:t>
          </a:r>
          <a:endParaRPr lang="en-IN" sz="1200" kern="1200" dirty="0">
            <a:latin typeface="Segoe UI Semilight" panose="020B0402040204020203" pitchFamily="34" charset="0"/>
            <a:cs typeface="Segoe UI Semilight" panose="020B0402040204020203" pitchFamily="34" charset="0"/>
          </a:endParaRPr>
        </a:p>
      </dsp:txBody>
      <dsp:txXfrm>
        <a:off x="451929" y="3069531"/>
        <a:ext cx="4149659" cy="613842"/>
      </dsp:txXfrm>
    </dsp:sp>
    <dsp:sp modelId="{DC3B7644-75CE-43E4-9BC1-375099758666}">
      <dsp:nvSpPr>
        <dsp:cNvPr id="0" name=""/>
        <dsp:cNvSpPr/>
      </dsp:nvSpPr>
      <dsp:spPr>
        <a:xfrm>
          <a:off x="68277" y="2992800"/>
          <a:ext cx="767302" cy="767302"/>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E6AF9-80F2-4F09-BD64-7244AE6BCC89}">
      <dsp:nvSpPr>
        <dsp:cNvPr id="0" name=""/>
        <dsp:cNvSpPr/>
      </dsp:nvSpPr>
      <dsp:spPr>
        <a:xfrm>
          <a:off x="6458" y="2932"/>
          <a:ext cx="11140063" cy="129110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i="0" kern="1200" dirty="0"/>
            <a:t>e-Invoice report allows user to view the e-invoice status of your transactions and take the next steps accordingly. </a:t>
          </a:r>
          <a:endParaRPr lang="en-IN" sz="3400" kern="1200" dirty="0"/>
        </a:p>
      </dsp:txBody>
      <dsp:txXfrm>
        <a:off x="44273" y="40747"/>
        <a:ext cx="11064433" cy="1215479"/>
      </dsp:txXfrm>
    </dsp:sp>
    <dsp:sp modelId="{ED5811B2-D363-4DDE-A834-E6DEF4046D60}">
      <dsp:nvSpPr>
        <dsp:cNvPr id="0" name=""/>
        <dsp:cNvSpPr/>
      </dsp:nvSpPr>
      <dsp:spPr>
        <a:xfrm>
          <a:off x="6458"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u="none" kern="1200" dirty="0"/>
            <a:t>Uncertain Transactions (Corrections needed)</a:t>
          </a:r>
          <a:endParaRPr lang="en-IN" sz="1200" b="0" u="none" kern="1200" dirty="0"/>
        </a:p>
      </dsp:txBody>
      <dsp:txXfrm>
        <a:off x="40193" y="1517159"/>
        <a:ext cx="1084314" cy="1223639"/>
      </dsp:txXfrm>
    </dsp:sp>
    <dsp:sp modelId="{845678F2-0321-40F9-9ADC-5B71E7526DC4}">
      <dsp:nvSpPr>
        <dsp:cNvPr id="0" name=""/>
        <dsp:cNvSpPr/>
      </dsp:nvSpPr>
      <dsp:spPr>
        <a:xfrm>
          <a:off x="1254993"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u="none" kern="1200" dirty="0"/>
            <a:t>Missing/Invalid Information</a:t>
          </a:r>
          <a:endParaRPr lang="en-IN" sz="1200" kern="1200" dirty="0"/>
        </a:p>
      </dsp:txBody>
      <dsp:txXfrm>
        <a:off x="1288728" y="1517159"/>
        <a:ext cx="1084314" cy="1223639"/>
      </dsp:txXfrm>
    </dsp:sp>
    <dsp:sp modelId="{4741E344-CD8F-4547-911E-F4B8DB1C48EA}">
      <dsp:nvSpPr>
        <dsp:cNvPr id="0" name=""/>
        <dsp:cNvSpPr/>
      </dsp:nvSpPr>
      <dsp:spPr>
        <a:xfrm>
          <a:off x="1254993" y="2963917"/>
          <a:ext cx="1151784" cy="12911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A) Information required for e-Invoice not provided</a:t>
          </a:r>
        </a:p>
        <a:p>
          <a:pPr marL="0" lvl="0" indent="0" algn="ctr" defTabSz="488950">
            <a:lnSpc>
              <a:spcPct val="90000"/>
            </a:lnSpc>
            <a:spcBef>
              <a:spcPct val="0"/>
            </a:spcBef>
            <a:spcAft>
              <a:spcPct val="35000"/>
            </a:spcAft>
            <a:buFont typeface="Arial" panose="020B0604020202020204" pitchFamily="34" charset="0"/>
            <a:buNone/>
          </a:pPr>
          <a:r>
            <a:rPr lang="en-IN" sz="1100" b="0" i="0" kern="1200" dirty="0"/>
            <a:t>B) Mismatch in e-Invoice Details</a:t>
          </a:r>
          <a:endParaRPr lang="en-IN" sz="1100" kern="1200" dirty="0"/>
        </a:p>
      </dsp:txBody>
      <dsp:txXfrm>
        <a:off x="1288728" y="2997652"/>
        <a:ext cx="1084314" cy="1223639"/>
      </dsp:txXfrm>
    </dsp:sp>
    <dsp:sp modelId="{791F1C23-BBBD-41DD-9FCC-9F527B749BBA}">
      <dsp:nvSpPr>
        <dsp:cNvPr id="0" name=""/>
        <dsp:cNvSpPr/>
      </dsp:nvSpPr>
      <dsp:spPr>
        <a:xfrm>
          <a:off x="2503528"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Rejected by e-Invoice System</a:t>
          </a:r>
        </a:p>
      </dsp:txBody>
      <dsp:txXfrm>
        <a:off x="2537263" y="1517159"/>
        <a:ext cx="1084314" cy="1223639"/>
      </dsp:txXfrm>
    </dsp:sp>
    <dsp:sp modelId="{611B30AE-59E9-46B4-B1C9-113082F6993F}">
      <dsp:nvSpPr>
        <dsp:cNvPr id="0" name=""/>
        <dsp:cNvSpPr/>
      </dsp:nvSpPr>
      <dsp:spPr>
        <a:xfrm>
          <a:off x="2503528" y="2963917"/>
          <a:ext cx="1151784" cy="12911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BR" sz="1100" b="1" i="0" kern="1200" dirty="0"/>
            <a:t>Alt+R</a:t>
          </a:r>
          <a:r>
            <a:rPr lang="pt-BR" sz="1100" b="0" i="0" kern="1200" dirty="0"/>
            <a:t> (Mark as Resolved) post correction</a:t>
          </a:r>
          <a:endParaRPr lang="en-IN" sz="1100" kern="1200" dirty="0"/>
        </a:p>
      </dsp:txBody>
      <dsp:txXfrm>
        <a:off x="2537263" y="2997652"/>
        <a:ext cx="1084314" cy="1223639"/>
      </dsp:txXfrm>
    </dsp:sp>
    <dsp:sp modelId="{BE5815FD-3219-4472-BE20-A9F9470E9209}">
      <dsp:nvSpPr>
        <dsp:cNvPr id="0" name=""/>
        <dsp:cNvSpPr/>
      </dsp:nvSpPr>
      <dsp:spPr>
        <a:xfrm>
          <a:off x="3752063"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Pending for Exchange with e-Invoice System</a:t>
          </a:r>
          <a:endParaRPr lang="en-IN" sz="1200" kern="1200"/>
        </a:p>
      </dsp:txBody>
      <dsp:txXfrm>
        <a:off x="3785798" y="1517159"/>
        <a:ext cx="1084314" cy="1223639"/>
      </dsp:txXfrm>
    </dsp:sp>
    <dsp:sp modelId="{47725C3A-F07B-49C5-9878-B6DC036B0340}">
      <dsp:nvSpPr>
        <dsp:cNvPr id="0" name=""/>
        <dsp:cNvSpPr/>
      </dsp:nvSpPr>
      <dsp:spPr>
        <a:xfrm>
          <a:off x="5000598"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Exported</a:t>
          </a:r>
        </a:p>
      </dsp:txBody>
      <dsp:txXfrm>
        <a:off x="5034333" y="1517159"/>
        <a:ext cx="1084314" cy="1223639"/>
      </dsp:txXfrm>
    </dsp:sp>
    <dsp:sp modelId="{DED81F7F-E97E-4A14-A4D7-AE8F76F84379}">
      <dsp:nvSpPr>
        <dsp:cNvPr id="0" name=""/>
        <dsp:cNvSpPr/>
      </dsp:nvSpPr>
      <dsp:spPr>
        <a:xfrm>
          <a:off x="5000598" y="2963917"/>
          <a:ext cx="1151784" cy="12911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Offline Method Transactions</a:t>
          </a:r>
          <a:endParaRPr lang="en-IN" sz="1100" kern="1200" dirty="0"/>
        </a:p>
      </dsp:txBody>
      <dsp:txXfrm>
        <a:off x="5034333" y="2997652"/>
        <a:ext cx="1084314" cy="1223639"/>
      </dsp:txXfrm>
    </dsp:sp>
    <dsp:sp modelId="{3AD1D17B-5151-4321-8C93-314330E6B41D}">
      <dsp:nvSpPr>
        <dsp:cNvPr id="0" name=""/>
        <dsp:cNvSpPr/>
      </dsp:nvSpPr>
      <dsp:spPr>
        <a:xfrm>
          <a:off x="6249132"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Voucher Information Mismatch with QR Code</a:t>
          </a:r>
        </a:p>
      </dsp:txBody>
      <dsp:txXfrm>
        <a:off x="6282867" y="1517159"/>
        <a:ext cx="1084314" cy="1223639"/>
      </dsp:txXfrm>
    </dsp:sp>
    <dsp:sp modelId="{51214AC7-AA83-4EA7-A551-5D44A56BF498}">
      <dsp:nvSpPr>
        <dsp:cNvPr id="0" name=""/>
        <dsp:cNvSpPr/>
      </dsp:nvSpPr>
      <dsp:spPr>
        <a:xfrm>
          <a:off x="6249132" y="2963917"/>
          <a:ext cx="1151784" cy="12911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Highlights the changes in Red for user corrections?</a:t>
          </a:r>
          <a:endParaRPr lang="en-IN" sz="1100" kern="1200" dirty="0"/>
        </a:p>
      </dsp:txBody>
      <dsp:txXfrm>
        <a:off x="6282867" y="2997652"/>
        <a:ext cx="1084314" cy="1223639"/>
      </dsp:txXfrm>
    </dsp:sp>
    <dsp:sp modelId="{44969F5D-4FB6-4551-9D51-122F063B4B4E}">
      <dsp:nvSpPr>
        <dsp:cNvPr id="0" name=""/>
        <dsp:cNvSpPr/>
      </dsp:nvSpPr>
      <dsp:spPr>
        <a:xfrm>
          <a:off x="7497667"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IRN Generated</a:t>
          </a:r>
        </a:p>
      </dsp:txBody>
      <dsp:txXfrm>
        <a:off x="7531402" y="1517159"/>
        <a:ext cx="1084314" cy="1223639"/>
      </dsp:txXfrm>
    </dsp:sp>
    <dsp:sp modelId="{02F068EB-62DE-47E2-9ACE-2F040E0E0582}">
      <dsp:nvSpPr>
        <dsp:cNvPr id="0" name=""/>
        <dsp:cNvSpPr/>
      </dsp:nvSpPr>
      <dsp:spPr>
        <a:xfrm>
          <a:off x="8746202"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IRN Cancelled</a:t>
          </a:r>
        </a:p>
      </dsp:txBody>
      <dsp:txXfrm>
        <a:off x="8779937" y="1517159"/>
        <a:ext cx="1084314" cy="1223639"/>
      </dsp:txXfrm>
    </dsp:sp>
    <dsp:sp modelId="{C0C9530F-6E7E-426F-8392-5F831B51C8A2}">
      <dsp:nvSpPr>
        <dsp:cNvPr id="0" name=""/>
        <dsp:cNvSpPr/>
      </dsp:nvSpPr>
      <dsp:spPr>
        <a:xfrm>
          <a:off x="8746202" y="2963917"/>
          <a:ext cx="1151784" cy="12911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 IRN cancelled on IRP system b) Marked as Cancel (Status Updating manual)</a:t>
          </a:r>
          <a:endParaRPr lang="en-IN" sz="1100" kern="1200" dirty="0"/>
        </a:p>
      </dsp:txBody>
      <dsp:txXfrm>
        <a:off x="8779937" y="2997652"/>
        <a:ext cx="1084314" cy="1223639"/>
      </dsp:txXfrm>
    </dsp:sp>
    <dsp:sp modelId="{A51D7886-CDA8-4757-B476-FF94207919EC}">
      <dsp:nvSpPr>
        <dsp:cNvPr id="0" name=""/>
        <dsp:cNvSpPr/>
      </dsp:nvSpPr>
      <dsp:spPr>
        <a:xfrm>
          <a:off x="9994737" y="1483424"/>
          <a:ext cx="1151784" cy="12911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User-Excluded Transactions</a:t>
          </a:r>
        </a:p>
      </dsp:txBody>
      <dsp:txXfrm>
        <a:off x="10028472" y="1517159"/>
        <a:ext cx="1084314" cy="1223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D349-6A79-425E-9D88-C09ABC905946}"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07898-3760-4DAD-9F89-D0E3AD6048B2}" type="slidenum">
              <a:rPr lang="en-US" smtClean="0"/>
              <a:t>‹#›</a:t>
            </a:fld>
            <a:endParaRPr lang="en-US"/>
          </a:p>
        </p:txBody>
      </p:sp>
    </p:spTree>
    <p:extLst>
      <p:ext uri="{BB962C8B-B14F-4D97-AF65-F5344CB8AC3E}">
        <p14:creationId xmlns:p14="http://schemas.microsoft.com/office/powerpoint/2010/main" val="348957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E-invoicing Stands for Electronic Invoice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Electronic Invoicing is an electronic authentication mechanism under GST. Under the mechanism, all the B2B invoices generated by a business will have to be authenticated on the GSTN portal, electronically. </a:t>
            </a:r>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IN" dirty="0"/>
          </a:p>
          <a:p>
            <a:endParaRPr lang="en-IN" dirty="0"/>
          </a:p>
        </p:txBody>
      </p:sp>
      <p:sp>
        <p:nvSpPr>
          <p:cNvPr id="4" name="Slide Number Placeholder 3"/>
          <p:cNvSpPr>
            <a:spLocks noGrp="1"/>
          </p:cNvSpPr>
          <p:nvPr>
            <p:ph type="sldNum" sz="quarter" idx="5"/>
          </p:nvPr>
        </p:nvSpPr>
        <p:spPr/>
        <p:txBody>
          <a:bodyPr/>
          <a:lstStyle/>
          <a:p>
            <a:fld id="{EA6C7E30-2141-4521-87A3-5D270A7D771B}" type="slidenum">
              <a:rPr lang="en-US" smtClean="0"/>
              <a:t>1</a:t>
            </a:fld>
            <a:endParaRPr lang="en-US"/>
          </a:p>
        </p:txBody>
      </p:sp>
    </p:spTree>
    <p:extLst>
      <p:ext uri="{BB962C8B-B14F-4D97-AF65-F5344CB8AC3E}">
        <p14:creationId xmlns:p14="http://schemas.microsoft.com/office/powerpoint/2010/main" val="72694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6C7E30-2141-4521-87A3-5D270A7D771B}" type="slidenum">
              <a:rPr lang="en-US" smtClean="0"/>
              <a:t>4</a:t>
            </a:fld>
            <a:endParaRPr lang="en-US"/>
          </a:p>
        </p:txBody>
      </p:sp>
    </p:spTree>
    <p:extLst>
      <p:ext uri="{BB962C8B-B14F-4D97-AF65-F5344CB8AC3E}">
        <p14:creationId xmlns:p14="http://schemas.microsoft.com/office/powerpoint/2010/main" val="99554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In case if you are not clear with the Eligibility &amp; Applicability for your business, then you can refer a previous year 3b Report for 12 month to know your total turn over. </a:t>
            </a:r>
          </a:p>
          <a:p>
            <a:endParaRPr lang="en-IN" dirty="0"/>
          </a:p>
          <a:p>
            <a:endParaRPr lang="en-IN" dirty="0"/>
          </a:p>
        </p:txBody>
      </p:sp>
      <p:sp>
        <p:nvSpPr>
          <p:cNvPr id="4" name="Slide Number Placeholder 3"/>
          <p:cNvSpPr>
            <a:spLocks noGrp="1"/>
          </p:cNvSpPr>
          <p:nvPr>
            <p:ph type="sldNum" sz="quarter" idx="5"/>
          </p:nvPr>
        </p:nvSpPr>
        <p:spPr/>
        <p:txBody>
          <a:bodyPr/>
          <a:lstStyle/>
          <a:p>
            <a:fld id="{EA6C7E30-2141-4521-87A3-5D270A7D771B}" type="slidenum">
              <a:rPr lang="en-US" smtClean="0"/>
              <a:t>6</a:t>
            </a:fld>
            <a:endParaRPr lang="en-US"/>
          </a:p>
        </p:txBody>
      </p:sp>
    </p:spTree>
    <p:extLst>
      <p:ext uri="{BB962C8B-B14F-4D97-AF65-F5344CB8AC3E}">
        <p14:creationId xmlns:p14="http://schemas.microsoft.com/office/powerpoint/2010/main" val="266699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are 3 take ways from this slide </a:t>
            </a:r>
          </a:p>
          <a:p>
            <a:r>
              <a:rPr lang="en-IN" dirty="0"/>
              <a:t>1) I will have 3 days from invoice creation date to report to IRP for IRN generation.  within 3 day you need to show it the IRP for authenticating. </a:t>
            </a:r>
          </a:p>
          <a:p>
            <a:r>
              <a:rPr lang="en-IN" dirty="0"/>
              <a:t>2) After I upload and  get IRN generated, I don’t have an option modify in case if you have done any mistake. But I have option to cancel the invoice within 24hr of IRN generated. </a:t>
            </a:r>
          </a:p>
          <a:p>
            <a:r>
              <a:rPr lang="en-IN" dirty="0"/>
              <a:t>3) While you raised the fresh </a:t>
            </a:r>
            <a:r>
              <a:rPr lang="en-IN" dirty="0" err="1"/>
              <a:t>invocice</a:t>
            </a:r>
            <a:r>
              <a:rPr lang="en-IN" dirty="0"/>
              <a:t> against the </a:t>
            </a:r>
            <a:r>
              <a:rPr lang="en-IN" dirty="0" err="1"/>
              <a:t>canceltion</a:t>
            </a:r>
            <a:r>
              <a:rPr lang="en-IN" dirty="0"/>
              <a:t> that you done. Please make sure you will not use the same invoice no while uploading. </a:t>
            </a:r>
          </a:p>
          <a:p>
            <a:endParaRPr lang="en-IN" dirty="0"/>
          </a:p>
          <a:p>
            <a:pPr marL="228600" indent="-228600">
              <a:buAutoNum type="arabicParenR"/>
            </a:pPr>
            <a:endParaRPr lang="en-IN" dirty="0"/>
          </a:p>
          <a:p>
            <a:pPr marL="228600" indent="-228600">
              <a:buAutoNum type="arabicParenR"/>
            </a:pPr>
            <a:r>
              <a:rPr lang="en-IN" dirty="0"/>
              <a:t>Can</a:t>
            </a:r>
          </a:p>
        </p:txBody>
      </p:sp>
      <p:sp>
        <p:nvSpPr>
          <p:cNvPr id="4" name="Slide Number Placeholder 3"/>
          <p:cNvSpPr>
            <a:spLocks noGrp="1"/>
          </p:cNvSpPr>
          <p:nvPr>
            <p:ph type="sldNum" sz="quarter" idx="5"/>
          </p:nvPr>
        </p:nvSpPr>
        <p:spPr/>
        <p:txBody>
          <a:bodyPr/>
          <a:lstStyle/>
          <a:p>
            <a:fld id="{EA6C7E30-2141-4521-87A3-5D270A7D771B}" type="slidenum">
              <a:rPr lang="en-US" smtClean="0"/>
              <a:t>12</a:t>
            </a:fld>
            <a:endParaRPr lang="en-US"/>
          </a:p>
        </p:txBody>
      </p:sp>
    </p:spTree>
    <p:extLst>
      <p:ext uri="{BB962C8B-B14F-4D97-AF65-F5344CB8AC3E}">
        <p14:creationId xmlns:p14="http://schemas.microsoft.com/office/powerpoint/2010/main" val="289163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6C7E30-2141-4521-87A3-5D270A7D771B}" type="slidenum">
              <a:rPr lang="en-US" smtClean="0"/>
              <a:t>35</a:t>
            </a:fld>
            <a:endParaRPr lang="en-US"/>
          </a:p>
        </p:txBody>
      </p:sp>
    </p:spTree>
    <p:extLst>
      <p:ext uri="{BB962C8B-B14F-4D97-AF65-F5344CB8AC3E}">
        <p14:creationId xmlns:p14="http://schemas.microsoft.com/office/powerpoint/2010/main" val="4245423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DC53-EC72-446B-91D2-FA8D827B1566}"/>
              </a:ext>
            </a:extLst>
          </p:cNvPr>
          <p:cNvSpPr>
            <a:spLocks noGrp="1"/>
          </p:cNvSpPr>
          <p:nvPr>
            <p:ph type="title" hasCustomPrompt="1"/>
          </p:nvPr>
        </p:nvSpPr>
        <p:spPr>
          <a:xfrm>
            <a:off x="452070" y="2847975"/>
            <a:ext cx="9913901" cy="923925"/>
          </a:xfrm>
          <a:prstGeom prst="rect">
            <a:avLst/>
          </a:prstGeom>
        </p:spPr>
        <p:txBody>
          <a:bodyPr anchor="b"/>
          <a:lstStyle>
            <a:lvl1pPr algn="l">
              <a:defRPr sz="36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dirty="0"/>
              <a:t>Title</a:t>
            </a:r>
            <a:endParaRPr lang="en-IN" dirty="0"/>
          </a:p>
        </p:txBody>
      </p:sp>
      <p:grpSp>
        <p:nvGrpSpPr>
          <p:cNvPr id="41" name="Group 40">
            <a:extLst>
              <a:ext uri="{FF2B5EF4-FFF2-40B4-BE49-F238E27FC236}">
                <a16:creationId xmlns:a16="http://schemas.microsoft.com/office/drawing/2014/main" id="{0A849731-69C7-4D49-A8A9-9B517C5B9B99}"/>
              </a:ext>
            </a:extLst>
          </p:cNvPr>
          <p:cNvGrpSpPr/>
          <p:nvPr/>
        </p:nvGrpSpPr>
        <p:grpSpPr>
          <a:xfrm>
            <a:off x="726747" y="3"/>
            <a:ext cx="9546069" cy="6865542"/>
            <a:chOff x="726747" y="3"/>
            <a:chExt cx="9546069" cy="6865542"/>
          </a:xfrm>
        </p:grpSpPr>
        <p:sp>
          <p:nvSpPr>
            <p:cNvPr id="42" name="object 3">
              <a:extLst>
                <a:ext uri="{FF2B5EF4-FFF2-40B4-BE49-F238E27FC236}">
                  <a16:creationId xmlns:a16="http://schemas.microsoft.com/office/drawing/2014/main" id="{5DF3D48C-AA2D-45BF-9560-EAEBF9F574E7}"/>
                </a:ext>
              </a:extLst>
            </p:cNvPr>
            <p:cNvSpPr/>
            <p:nvPr/>
          </p:nvSpPr>
          <p:spPr>
            <a:xfrm>
              <a:off x="7886144" y="2117644"/>
              <a:ext cx="2386672" cy="4747901"/>
            </a:xfrm>
            <a:custGeom>
              <a:avLst/>
              <a:gdLst/>
              <a:ahLst/>
              <a:cxnLst/>
              <a:rect l="l" t="t" r="r" b="b"/>
              <a:pathLst>
                <a:path w="3931284" h="7820659">
                  <a:moveTo>
                    <a:pt x="2658662" y="0"/>
                  </a:moveTo>
                  <a:lnTo>
                    <a:pt x="0" y="7820411"/>
                  </a:lnTo>
                  <a:lnTo>
                    <a:pt x="1419181" y="7820411"/>
                  </a:lnTo>
                  <a:lnTo>
                    <a:pt x="3930927" y="432154"/>
                  </a:lnTo>
                  <a:lnTo>
                    <a:pt x="2658662" y="0"/>
                  </a:lnTo>
                  <a:close/>
                </a:path>
              </a:pathLst>
            </a:custGeom>
            <a:solidFill>
              <a:srgbClr val="FFC031"/>
            </a:solidFill>
          </p:spPr>
          <p:txBody>
            <a:bodyPr wrap="square" lIns="0" tIns="0" rIns="0" bIns="0" rtlCol="0"/>
            <a:lstStyle/>
            <a:p>
              <a:endParaRPr/>
            </a:p>
          </p:txBody>
        </p:sp>
        <p:sp>
          <p:nvSpPr>
            <p:cNvPr id="43" name="object 4">
              <a:extLst>
                <a:ext uri="{FF2B5EF4-FFF2-40B4-BE49-F238E27FC236}">
                  <a16:creationId xmlns:a16="http://schemas.microsoft.com/office/drawing/2014/main" id="{2AB29D9E-5A91-43EE-ADD6-58B9EC56ABFD}"/>
                </a:ext>
              </a:extLst>
            </p:cNvPr>
            <p:cNvSpPr/>
            <p:nvPr/>
          </p:nvSpPr>
          <p:spPr>
            <a:xfrm>
              <a:off x="726747" y="3"/>
              <a:ext cx="9545918" cy="3153831"/>
            </a:xfrm>
            <a:custGeom>
              <a:avLst/>
              <a:gdLst/>
              <a:ahLst/>
              <a:cxnLst/>
              <a:rect l="l" t="t" r="r" b="b"/>
              <a:pathLst>
                <a:path w="15723869" h="5194935">
                  <a:moveTo>
                    <a:pt x="4184270" y="0"/>
                  </a:moveTo>
                  <a:lnTo>
                    <a:pt x="0" y="0"/>
                  </a:lnTo>
                  <a:lnTo>
                    <a:pt x="15290864" y="5194742"/>
                  </a:lnTo>
                  <a:lnTo>
                    <a:pt x="15723772" y="3920299"/>
                  </a:lnTo>
                  <a:lnTo>
                    <a:pt x="4184270" y="0"/>
                  </a:lnTo>
                  <a:close/>
                </a:path>
              </a:pathLst>
            </a:custGeom>
            <a:solidFill>
              <a:srgbClr val="90C4E9"/>
            </a:solidFill>
          </p:spPr>
          <p:txBody>
            <a:bodyPr wrap="square" lIns="0" tIns="0" rIns="0" bIns="0" rtlCol="0"/>
            <a:lstStyle/>
            <a:p>
              <a:endParaRPr/>
            </a:p>
          </p:txBody>
        </p:sp>
        <p:sp>
          <p:nvSpPr>
            <p:cNvPr id="44" name="Rectangle 43">
              <a:extLst>
                <a:ext uri="{FF2B5EF4-FFF2-40B4-BE49-F238E27FC236}">
                  <a16:creationId xmlns:a16="http://schemas.microsoft.com/office/drawing/2014/main" id="{02C10570-B45D-4085-9EFC-A0DB6A5997D5}"/>
                </a:ext>
              </a:extLst>
            </p:cNvPr>
            <p:cNvSpPr/>
            <p:nvPr/>
          </p:nvSpPr>
          <p:spPr>
            <a:xfrm rot="1156427">
              <a:off x="9344481" y="2227240"/>
              <a:ext cx="834252" cy="832617"/>
            </a:xfrm>
            <a:prstGeom prst="rect">
              <a:avLst/>
            </a:prstGeom>
            <a:solidFill>
              <a:srgbClr val="2F6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descr="A picture containing drawing&#10;&#10;Description automatically generated">
            <a:extLst>
              <a:ext uri="{FF2B5EF4-FFF2-40B4-BE49-F238E27FC236}">
                <a16:creationId xmlns:a16="http://schemas.microsoft.com/office/drawing/2014/main" id="{F94E59D5-50DC-4B3A-A660-D0889D0D9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814" y="6157009"/>
            <a:ext cx="1228014" cy="564557"/>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44A01160-9C67-42D6-9C89-15B429D99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646" y="283838"/>
            <a:ext cx="1640792" cy="334368"/>
          </a:xfrm>
          <a:prstGeom prst="rect">
            <a:avLst/>
          </a:prstGeom>
        </p:spPr>
      </p:pic>
    </p:spTree>
    <p:extLst>
      <p:ext uri="{BB962C8B-B14F-4D97-AF65-F5344CB8AC3E}">
        <p14:creationId xmlns:p14="http://schemas.microsoft.com/office/powerpoint/2010/main" val="95703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0C5E-BCD8-4B3C-80CD-110B5CF81773}"/>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A60A20C-C8A0-43AE-9724-5AE5B51BCAE4}"/>
              </a:ext>
            </a:extLst>
          </p:cNvPr>
          <p:cNvSpPr>
            <a:spLocks noGrp="1"/>
          </p:cNvSpPr>
          <p:nvPr>
            <p:ph sz="half" idx="1"/>
          </p:nvPr>
        </p:nvSpPr>
        <p:spPr>
          <a:xfrm>
            <a:off x="452069" y="1803126"/>
            <a:ext cx="10267000"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object 30">
            <a:extLst>
              <a:ext uri="{FF2B5EF4-FFF2-40B4-BE49-F238E27FC236}">
                <a16:creationId xmlns:a16="http://schemas.microsoft.com/office/drawing/2014/main" id="{C7CB95EA-3C6C-4659-9DD6-AD408CA927B4}"/>
              </a:ext>
            </a:extLst>
          </p:cNvPr>
          <p:cNvSpPr/>
          <p:nvPr/>
        </p:nvSpPr>
        <p:spPr>
          <a:xfrm>
            <a:off x="490170" y="1612016"/>
            <a:ext cx="11152981" cy="0"/>
          </a:xfrm>
          <a:custGeom>
            <a:avLst/>
            <a:gdLst/>
            <a:ahLst/>
            <a:cxnLst/>
            <a:rect l="l" t="t" r="r" b="b"/>
            <a:pathLst>
              <a:path w="17622520">
                <a:moveTo>
                  <a:pt x="0" y="0"/>
                </a:moveTo>
                <a:lnTo>
                  <a:pt x="17622500" y="0"/>
                </a:lnTo>
              </a:path>
            </a:pathLst>
          </a:custGeom>
          <a:ln w="10470">
            <a:solidFill>
              <a:srgbClr val="2F69B0"/>
            </a:solidFill>
          </a:ln>
        </p:spPr>
        <p:txBody>
          <a:bodyPr wrap="square" lIns="0" tIns="0" rIns="0" bIns="0" rtlCol="0"/>
          <a:lstStyle/>
          <a:p>
            <a:endParaRPr/>
          </a:p>
        </p:txBody>
      </p:sp>
      <p:grpSp>
        <p:nvGrpSpPr>
          <p:cNvPr id="32" name="Group 31">
            <a:extLst>
              <a:ext uri="{FF2B5EF4-FFF2-40B4-BE49-F238E27FC236}">
                <a16:creationId xmlns:a16="http://schemas.microsoft.com/office/drawing/2014/main"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r>
                <a:rPr lang="en-US"/>
                <a:t>`</a:t>
              </a:r>
              <a:endParaRPr/>
            </a:p>
          </p:txBody>
        </p:sp>
        <p:sp>
          <p:nvSpPr>
            <p:cNvPr id="34" name="object 5">
              <a:extLst>
                <a:ext uri="{FF2B5EF4-FFF2-40B4-BE49-F238E27FC236}">
                  <a16:creationId xmlns:a16="http://schemas.microsoft.com/office/drawing/2014/main"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a:p>
          </p:txBody>
        </p:sp>
        <p:sp>
          <p:nvSpPr>
            <p:cNvPr id="35" name="object 6">
              <a:extLst>
                <a:ext uri="{FF2B5EF4-FFF2-40B4-BE49-F238E27FC236}">
                  <a16:creationId xmlns:a16="http://schemas.microsoft.com/office/drawing/2014/main"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a:p>
          </p:txBody>
        </p:sp>
      </p:grpSp>
      <p:pic>
        <p:nvPicPr>
          <p:cNvPr id="5" name="Picture 4" descr="A picture containing icon&#10;&#10;Description automatically generated">
            <a:extLst>
              <a:ext uri="{FF2B5EF4-FFF2-40B4-BE49-F238E27FC236}">
                <a16:creationId xmlns:a16="http://schemas.microsoft.com/office/drawing/2014/main" id="{7322F2B7-207B-41E4-8A62-BE95A1F1B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38" y="430006"/>
            <a:ext cx="1695600" cy="34553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C03F5EE-4FA3-44E8-AE4E-D22CF678FD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0749" y="6032318"/>
            <a:ext cx="1228014" cy="564557"/>
          </a:xfrm>
          <a:prstGeom prst="rect">
            <a:avLst/>
          </a:prstGeom>
        </p:spPr>
      </p:pic>
    </p:spTree>
    <p:extLst>
      <p:ext uri="{BB962C8B-B14F-4D97-AF65-F5344CB8AC3E}">
        <p14:creationId xmlns:p14="http://schemas.microsoft.com/office/powerpoint/2010/main" val="267848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0A20C-C8A0-43AE-9724-5AE5B51BCAE4}"/>
              </a:ext>
            </a:extLst>
          </p:cNvPr>
          <p:cNvSpPr>
            <a:spLocks noGrp="1"/>
          </p:cNvSpPr>
          <p:nvPr>
            <p:ph sz="half" idx="1"/>
          </p:nvPr>
        </p:nvSpPr>
        <p:spPr>
          <a:xfrm>
            <a:off x="452070" y="1787241"/>
            <a:ext cx="4809886"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2">
            <a:extLst>
              <a:ext uri="{FF2B5EF4-FFF2-40B4-BE49-F238E27FC236}">
                <a16:creationId xmlns:a16="http://schemas.microsoft.com/office/drawing/2014/main" id="{5A43C658-AD08-483F-96BF-C81BE52AD0BD}"/>
              </a:ext>
            </a:extLst>
          </p:cNvPr>
          <p:cNvSpPr>
            <a:spLocks noGrp="1"/>
          </p:cNvSpPr>
          <p:nvPr>
            <p:ph sz="half" idx="10"/>
          </p:nvPr>
        </p:nvSpPr>
        <p:spPr>
          <a:xfrm>
            <a:off x="5639713" y="1787241"/>
            <a:ext cx="5008891"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32" name="Group 31">
            <a:extLst>
              <a:ext uri="{FF2B5EF4-FFF2-40B4-BE49-F238E27FC236}">
                <a16:creationId xmlns:a16="http://schemas.microsoft.com/office/drawing/2014/main" id="{47D2C681-E489-47C4-9D20-C6189BF38085}"/>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1BF719B-8ADF-4AA6-9421-E97DA1530189}"/>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a:p>
          </p:txBody>
        </p:sp>
        <p:sp>
          <p:nvSpPr>
            <p:cNvPr id="34" name="object 5">
              <a:extLst>
                <a:ext uri="{FF2B5EF4-FFF2-40B4-BE49-F238E27FC236}">
                  <a16:creationId xmlns:a16="http://schemas.microsoft.com/office/drawing/2014/main" id="{9F0F0D35-DF05-4AED-A9F5-0172B3E44729}"/>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a:p>
          </p:txBody>
        </p:sp>
        <p:sp>
          <p:nvSpPr>
            <p:cNvPr id="35" name="object 6">
              <a:extLst>
                <a:ext uri="{FF2B5EF4-FFF2-40B4-BE49-F238E27FC236}">
                  <a16:creationId xmlns:a16="http://schemas.microsoft.com/office/drawing/2014/main" id="{C99042AD-543D-4775-9C5C-7C094EF75FD5}"/>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a:p>
          </p:txBody>
        </p:sp>
      </p:grpSp>
      <p:sp>
        <p:nvSpPr>
          <p:cNvPr id="36" name="Title 1">
            <a:extLst>
              <a:ext uri="{FF2B5EF4-FFF2-40B4-BE49-F238E27FC236}">
                <a16:creationId xmlns:a16="http://schemas.microsoft.com/office/drawing/2014/main" id="{C118343B-B36C-45DD-B1E5-302F6613D1BF}"/>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lang="en-IN" dirty="0"/>
          </a:p>
        </p:txBody>
      </p:sp>
      <p:sp>
        <p:nvSpPr>
          <p:cNvPr id="37" name="object 30">
            <a:extLst>
              <a:ext uri="{FF2B5EF4-FFF2-40B4-BE49-F238E27FC236}">
                <a16:creationId xmlns:a16="http://schemas.microsoft.com/office/drawing/2014/main" id="{5D457D3A-1102-4BF8-AE39-F9EDD425AC32}"/>
              </a:ext>
            </a:extLst>
          </p:cNvPr>
          <p:cNvSpPr/>
          <p:nvPr/>
        </p:nvSpPr>
        <p:spPr>
          <a:xfrm>
            <a:off x="490170" y="1612016"/>
            <a:ext cx="11152981" cy="0"/>
          </a:xfrm>
          <a:custGeom>
            <a:avLst/>
            <a:gdLst/>
            <a:ahLst/>
            <a:cxnLst/>
            <a:rect l="l" t="t" r="r" b="b"/>
            <a:pathLst>
              <a:path w="17622520">
                <a:moveTo>
                  <a:pt x="0" y="0"/>
                </a:moveTo>
                <a:lnTo>
                  <a:pt x="17622500" y="0"/>
                </a:lnTo>
              </a:path>
            </a:pathLst>
          </a:custGeom>
          <a:ln w="10470">
            <a:solidFill>
              <a:srgbClr val="2F69B0"/>
            </a:solidFill>
          </a:ln>
        </p:spPr>
        <p:txBody>
          <a:bodyPr wrap="square" lIns="0" tIns="0" rIns="0" bIns="0" rtlCol="0"/>
          <a:lstStyle/>
          <a:p>
            <a:endParaRPr/>
          </a:p>
        </p:txBody>
      </p:sp>
      <p:pic>
        <p:nvPicPr>
          <p:cNvPr id="38" name="Picture 37" descr="A picture containing drawing&#10;&#10;Description automatically generated">
            <a:extLst>
              <a:ext uri="{FF2B5EF4-FFF2-40B4-BE49-F238E27FC236}">
                <a16:creationId xmlns:a16="http://schemas.microsoft.com/office/drawing/2014/main" id="{53D52CF6-C4DC-48E5-9770-97AE6FF4F4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0749" y="6032318"/>
            <a:ext cx="1228014" cy="564557"/>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D6319BB6-141A-4361-A033-364848ED5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38" y="430006"/>
            <a:ext cx="1695600" cy="345537"/>
          </a:xfrm>
          <a:prstGeom prst="rect">
            <a:avLst/>
          </a:prstGeom>
        </p:spPr>
      </p:pic>
    </p:spTree>
    <p:extLst>
      <p:ext uri="{BB962C8B-B14F-4D97-AF65-F5344CB8AC3E}">
        <p14:creationId xmlns:p14="http://schemas.microsoft.com/office/powerpoint/2010/main" val="40836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05BA64EB-773C-4A1F-9592-DBBA21F81E43}"/>
              </a:ext>
            </a:extLst>
          </p:cNvPr>
          <p:cNvSpPr/>
          <p:nvPr/>
        </p:nvSpPr>
        <p:spPr>
          <a:xfrm>
            <a:off x="0" y="1"/>
            <a:ext cx="12191829" cy="6858000"/>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F69B0"/>
          </a:solidFill>
        </p:spPr>
        <p:txBody>
          <a:bodyPr wrap="square" lIns="0" tIns="0" rIns="0" bIns="0" rtlCol="0"/>
          <a:lstStyle/>
          <a:p>
            <a:endParaRPr dirty="0"/>
          </a:p>
        </p:txBody>
      </p:sp>
      <p:sp>
        <p:nvSpPr>
          <p:cNvPr id="8" name="object 3">
            <a:extLst>
              <a:ext uri="{FF2B5EF4-FFF2-40B4-BE49-F238E27FC236}">
                <a16:creationId xmlns:a16="http://schemas.microsoft.com/office/drawing/2014/main" id="{41DCD946-D406-4C15-98CD-73978AB5B5F2}"/>
              </a:ext>
            </a:extLst>
          </p:cNvPr>
          <p:cNvSpPr txBox="1">
            <a:spLocks/>
          </p:cNvSpPr>
          <p:nvPr/>
        </p:nvSpPr>
        <p:spPr>
          <a:xfrm>
            <a:off x="5064697" y="3121777"/>
            <a:ext cx="3373958" cy="50462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3200" spc="180" dirty="0">
                <a:solidFill>
                  <a:schemeClr val="bg1"/>
                </a:solidFill>
                <a:latin typeface="Segoe UI Semibold" panose="020B0702040204020203" pitchFamily="34" charset="0"/>
                <a:cs typeface="Segoe UI Semibold" panose="020B0702040204020203" pitchFamily="34" charset="0"/>
              </a:rPr>
              <a:t>Thank</a:t>
            </a:r>
            <a:r>
              <a:rPr lang="en-IN" sz="3200" dirty="0">
                <a:solidFill>
                  <a:schemeClr val="bg1"/>
                </a:solidFill>
                <a:latin typeface="Segoe UI Semibold" panose="020B0702040204020203" pitchFamily="34" charset="0"/>
                <a:cs typeface="Segoe UI Semibold" panose="020B0702040204020203" pitchFamily="34" charset="0"/>
              </a:rPr>
              <a:t> </a:t>
            </a:r>
            <a:r>
              <a:rPr lang="en-IN" sz="3200" spc="85" dirty="0">
                <a:solidFill>
                  <a:schemeClr val="bg1"/>
                </a:solidFill>
                <a:latin typeface="Segoe UI Semibold" panose="020B0702040204020203" pitchFamily="34" charset="0"/>
                <a:cs typeface="Segoe UI Semibold" panose="020B0702040204020203" pitchFamily="34" charset="0"/>
              </a:rPr>
              <a:t>you</a:t>
            </a:r>
          </a:p>
        </p:txBody>
      </p:sp>
      <p:sp>
        <p:nvSpPr>
          <p:cNvPr id="23" name="object 4">
            <a:extLst>
              <a:ext uri="{FF2B5EF4-FFF2-40B4-BE49-F238E27FC236}">
                <a16:creationId xmlns:a16="http://schemas.microsoft.com/office/drawing/2014/main" id="{B5D3D907-6A5C-4B54-B258-E9AE4AF788C1}"/>
              </a:ext>
            </a:extLst>
          </p:cNvPr>
          <p:cNvSpPr/>
          <p:nvPr/>
        </p:nvSpPr>
        <p:spPr>
          <a:xfrm rot="13181968" flipV="1">
            <a:off x="3569423" y="5055080"/>
            <a:ext cx="5553563" cy="209075"/>
          </a:xfrm>
          <a:custGeom>
            <a:avLst/>
            <a:gdLst>
              <a:gd name="connsiteX0" fmla="*/ 0 w 19957843"/>
              <a:gd name="connsiteY0" fmla="*/ 145995 h 145995"/>
              <a:gd name="connsiteX1" fmla="*/ 19957842 w 19957843"/>
              <a:gd name="connsiteY1" fmla="*/ 145995 h 145995"/>
              <a:gd name="connsiteX2" fmla="*/ 19957842 w 19957843"/>
              <a:gd name="connsiteY2" fmla="*/ 0 h 145995"/>
              <a:gd name="connsiteX3" fmla="*/ 795358 w 19957843"/>
              <a:gd name="connsiteY3" fmla="*/ 4161 h 145995"/>
              <a:gd name="connsiteX4" fmla="*/ 0 w 19957843"/>
              <a:gd name="connsiteY4" fmla="*/ 145995 h 145995"/>
              <a:gd name="connsiteX0" fmla="*/ 841639 w 19162486"/>
              <a:gd name="connsiteY0" fmla="*/ 153404 h 153404"/>
              <a:gd name="connsiteX1" fmla="*/ 19162485 w 19162486"/>
              <a:gd name="connsiteY1" fmla="*/ 145995 h 153404"/>
              <a:gd name="connsiteX2" fmla="*/ 19162485 w 19162486"/>
              <a:gd name="connsiteY2" fmla="*/ 0 h 153404"/>
              <a:gd name="connsiteX3" fmla="*/ 1 w 19162486"/>
              <a:gd name="connsiteY3" fmla="*/ 4161 h 153404"/>
              <a:gd name="connsiteX4" fmla="*/ 841639 w 19162486"/>
              <a:gd name="connsiteY4" fmla="*/ 153404 h 1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2486" h="153404">
                <a:moveTo>
                  <a:pt x="841639" y="153404"/>
                </a:moveTo>
                <a:lnTo>
                  <a:pt x="19162485" y="145995"/>
                </a:lnTo>
                <a:lnTo>
                  <a:pt x="19162485" y="0"/>
                </a:lnTo>
                <a:lnTo>
                  <a:pt x="1" y="4161"/>
                </a:lnTo>
                <a:lnTo>
                  <a:pt x="841639" y="153404"/>
                </a:lnTo>
                <a:close/>
              </a:path>
            </a:pathLst>
          </a:custGeom>
          <a:solidFill>
            <a:srgbClr val="FFC031"/>
          </a:solidFill>
        </p:spPr>
        <p:txBody>
          <a:bodyPr wrap="square" lIns="0" tIns="0" rIns="0" bIns="0" rtlCol="0"/>
          <a:lstStyle/>
          <a:p>
            <a:endParaRPr dirty="0"/>
          </a:p>
        </p:txBody>
      </p:sp>
      <p:sp>
        <p:nvSpPr>
          <p:cNvPr id="24" name="object 5">
            <a:extLst>
              <a:ext uri="{FF2B5EF4-FFF2-40B4-BE49-F238E27FC236}">
                <a16:creationId xmlns:a16="http://schemas.microsoft.com/office/drawing/2014/main" id="{D774B74C-D171-453F-B504-CBDCBE55FFC6}"/>
              </a:ext>
            </a:extLst>
          </p:cNvPr>
          <p:cNvSpPr/>
          <p:nvPr/>
        </p:nvSpPr>
        <p:spPr>
          <a:xfrm rot="13181968" flipV="1">
            <a:off x="5508200" y="-590439"/>
            <a:ext cx="218704" cy="4515187"/>
          </a:xfrm>
          <a:custGeom>
            <a:avLst/>
            <a:gdLst>
              <a:gd name="connsiteX0" fmla="*/ 0 w 156974"/>
              <a:gd name="connsiteY0" fmla="*/ 11162550 h 11162549"/>
              <a:gd name="connsiteX1" fmla="*/ 146257 w 156974"/>
              <a:gd name="connsiteY1" fmla="*/ 11162550 h 11162549"/>
              <a:gd name="connsiteX2" fmla="*/ 156974 w 156974"/>
              <a:gd name="connsiteY2" fmla="*/ 397913 h 11162549"/>
              <a:gd name="connsiteX3" fmla="*/ 0 w 156974"/>
              <a:gd name="connsiteY3" fmla="*/ 0 h 11162549"/>
              <a:gd name="connsiteX4" fmla="*/ 0 w 156974"/>
              <a:gd name="connsiteY4" fmla="*/ 11162550 h 1116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74" h="11162549">
                <a:moveTo>
                  <a:pt x="0" y="11162550"/>
                </a:moveTo>
                <a:lnTo>
                  <a:pt x="146257" y="11162550"/>
                </a:lnTo>
                <a:cubicBezTo>
                  <a:pt x="149829" y="7574338"/>
                  <a:pt x="153402" y="3986125"/>
                  <a:pt x="156974" y="397913"/>
                </a:cubicBezTo>
                <a:lnTo>
                  <a:pt x="0" y="0"/>
                </a:lnTo>
                <a:lnTo>
                  <a:pt x="0" y="11162550"/>
                </a:lnTo>
                <a:close/>
              </a:path>
            </a:pathLst>
          </a:custGeom>
          <a:solidFill>
            <a:srgbClr val="90C4E9"/>
          </a:solidFill>
        </p:spPr>
        <p:txBody>
          <a:bodyPr wrap="square" lIns="0" tIns="0" rIns="0" bIns="0" rtlCol="0"/>
          <a:lstStyle/>
          <a:p>
            <a:endParaRPr/>
          </a:p>
        </p:txBody>
      </p:sp>
      <p:sp>
        <p:nvSpPr>
          <p:cNvPr id="25" name="object 6">
            <a:extLst>
              <a:ext uri="{FF2B5EF4-FFF2-40B4-BE49-F238E27FC236}">
                <a16:creationId xmlns:a16="http://schemas.microsoft.com/office/drawing/2014/main" id="{0815D66B-AD28-4142-8F58-F0D7E387BA02}"/>
              </a:ext>
            </a:extLst>
          </p:cNvPr>
          <p:cNvSpPr/>
          <p:nvPr/>
        </p:nvSpPr>
        <p:spPr>
          <a:xfrm rot="13181968" flipV="1">
            <a:off x="4105489" y="3273021"/>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chemeClr val="bg1"/>
          </a:solidFill>
        </p:spPr>
        <p:txBody>
          <a:bodyPr wrap="square" lIns="0" tIns="0" rIns="0" bIns="0" rtlCol="0"/>
          <a:lstStyle/>
          <a:p>
            <a:endParaRPr/>
          </a:p>
        </p:txBody>
      </p:sp>
    </p:spTree>
    <p:extLst>
      <p:ext uri="{BB962C8B-B14F-4D97-AF65-F5344CB8AC3E}">
        <p14:creationId xmlns:p14="http://schemas.microsoft.com/office/powerpoint/2010/main" val="353164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13" name="Title 5"/>
          <p:cNvSpPr>
            <a:spLocks noGrp="1"/>
          </p:cNvSpPr>
          <p:nvPr>
            <p:ph type="title" hasCustomPrompt="1"/>
          </p:nvPr>
        </p:nvSpPr>
        <p:spPr>
          <a:xfrm>
            <a:off x="1988212" y="3075797"/>
            <a:ext cx="8215576" cy="556403"/>
          </a:xfrm>
          <a:prstGeom prst="rect">
            <a:avLst/>
          </a:prstGeom>
        </p:spPr>
        <p:txBody>
          <a:bodyPr>
            <a:noAutofit/>
          </a:bodyPr>
          <a:lstStyle>
            <a:lvl1pPr algn="ctr">
              <a:defRPr sz="3600" b="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dirty="0"/>
              <a:t>Topic here</a:t>
            </a:r>
          </a:p>
        </p:txBody>
      </p:sp>
      <p:sp>
        <p:nvSpPr>
          <p:cNvPr id="14" name="Content Placeholder 6"/>
          <p:cNvSpPr>
            <a:spLocks noGrp="1"/>
          </p:cNvSpPr>
          <p:nvPr>
            <p:ph idx="1" hasCustomPrompt="1"/>
          </p:nvPr>
        </p:nvSpPr>
        <p:spPr>
          <a:xfrm>
            <a:off x="1988212" y="3693854"/>
            <a:ext cx="8215576" cy="370140"/>
          </a:xfrm>
          <a:prstGeom prst="rect">
            <a:avLst/>
          </a:prstGeom>
        </p:spPr>
        <p:txBody>
          <a:bodyPr>
            <a:normAutofit/>
          </a:bodyPr>
          <a:lstStyle>
            <a:lvl1pPr marL="0" indent="0" algn="ctr">
              <a:buNone/>
              <a:defRPr sz="2000">
                <a:solidFill>
                  <a:schemeClr val="tx1">
                    <a:lumMod val="65000"/>
                    <a:lumOff val="35000"/>
                  </a:schemeClr>
                </a:solidFill>
                <a:latin typeface="Segoe UI Semilight" panose="020B0402040204020203" pitchFamily="34" charset="0"/>
                <a:cs typeface="Segoe UI Semilight" panose="020B0402040204020203" pitchFamily="34" charset="0"/>
              </a:defRPr>
            </a:lvl1pPr>
          </a:lstStyle>
          <a:p>
            <a:r>
              <a:rPr lang="en-US" dirty="0"/>
              <a:t>Topic sub title</a:t>
            </a:r>
          </a:p>
        </p:txBody>
      </p:sp>
      <p:pic>
        <p:nvPicPr>
          <p:cNvPr id="2" name="Picture 1" descr="A close up of a sign&#10;&#10;Description automatically generated">
            <a:extLst>
              <a:ext uri="{FF2B5EF4-FFF2-40B4-BE49-F238E27FC236}">
                <a16:creationId xmlns:a16="http://schemas.microsoft.com/office/drawing/2014/main" id="{A0829774-0F2B-4498-92A5-3D3E6258B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82" y="272717"/>
            <a:ext cx="1878744" cy="382859"/>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E91F9A59-34AD-41D5-9059-0BD96DF3B0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573" y="6217526"/>
            <a:ext cx="1228014" cy="564557"/>
          </a:xfrm>
          <a:prstGeom prst="rect">
            <a:avLst/>
          </a:prstGeom>
        </p:spPr>
      </p:pic>
    </p:spTree>
    <p:extLst>
      <p:ext uri="{BB962C8B-B14F-4D97-AF65-F5344CB8AC3E}">
        <p14:creationId xmlns:p14="http://schemas.microsoft.com/office/powerpoint/2010/main" val="40335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Two Content">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a:p>
          </p:txBody>
        </p:sp>
        <p:sp>
          <p:nvSpPr>
            <p:cNvPr id="34" name="object 5">
              <a:extLst>
                <a:ext uri="{FF2B5EF4-FFF2-40B4-BE49-F238E27FC236}">
                  <a16:creationId xmlns:a16="http://schemas.microsoft.com/office/drawing/2014/main"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a:p>
          </p:txBody>
        </p:sp>
        <p:sp>
          <p:nvSpPr>
            <p:cNvPr id="35" name="object 6">
              <a:extLst>
                <a:ext uri="{FF2B5EF4-FFF2-40B4-BE49-F238E27FC236}">
                  <a16:creationId xmlns:a16="http://schemas.microsoft.com/office/drawing/2014/main"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a:p>
          </p:txBody>
        </p:sp>
      </p:grpSp>
      <p:pic>
        <p:nvPicPr>
          <p:cNvPr id="5" name="Picture 4">
            <a:extLst>
              <a:ext uri="{FF2B5EF4-FFF2-40B4-BE49-F238E27FC236}">
                <a16:creationId xmlns:a16="http://schemas.microsoft.com/office/drawing/2014/main" id="{7322F2B7-207B-41E4-8A62-BE95A1F1B8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2069" y="331995"/>
            <a:ext cx="605058" cy="607063"/>
          </a:xfrm>
          <a:prstGeom prst="rect">
            <a:avLst/>
          </a:prstGeom>
        </p:spPr>
      </p:pic>
      <p:sp>
        <p:nvSpPr>
          <p:cNvPr id="10" name="Title 1">
            <a:extLst>
              <a:ext uri="{FF2B5EF4-FFF2-40B4-BE49-F238E27FC236}">
                <a16:creationId xmlns:a16="http://schemas.microsoft.com/office/drawing/2014/main" id="{D4520E88-BA73-45F6-B6D6-8A750FFCCEBB}"/>
              </a:ext>
            </a:extLst>
          </p:cNvPr>
          <p:cNvSpPr>
            <a:spLocks noGrp="1"/>
          </p:cNvSpPr>
          <p:nvPr>
            <p:ph type="title" hasCustomPrompt="1"/>
          </p:nvPr>
        </p:nvSpPr>
        <p:spPr>
          <a:xfrm>
            <a:off x="1899664" y="2936758"/>
            <a:ext cx="8392672" cy="637715"/>
          </a:xfrm>
          <a:prstGeom prst="rect">
            <a:avLst/>
          </a:prstGeom>
        </p:spPr>
        <p:txBody>
          <a:bodyPr anchor="b"/>
          <a:lstStyle>
            <a:lvl1pPr algn="ctr">
              <a:defRPr sz="360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Title</a:t>
            </a:r>
            <a:endParaRPr lang="en-IN"/>
          </a:p>
        </p:txBody>
      </p:sp>
    </p:spTree>
    <p:extLst>
      <p:ext uri="{BB962C8B-B14F-4D97-AF65-F5344CB8AC3E}">
        <p14:creationId xmlns:p14="http://schemas.microsoft.com/office/powerpoint/2010/main" val="369286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62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0C5E-BCD8-4B3C-80CD-110B5CF81773}"/>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A60A20C-C8A0-43AE-9724-5AE5B51BCAE4}"/>
              </a:ext>
            </a:extLst>
          </p:cNvPr>
          <p:cNvSpPr>
            <a:spLocks noGrp="1"/>
          </p:cNvSpPr>
          <p:nvPr>
            <p:ph sz="half" idx="1"/>
          </p:nvPr>
        </p:nvSpPr>
        <p:spPr>
          <a:xfrm>
            <a:off x="452069" y="1803126"/>
            <a:ext cx="10267000"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object 30">
            <a:extLst>
              <a:ext uri="{FF2B5EF4-FFF2-40B4-BE49-F238E27FC236}">
                <a16:creationId xmlns:a16="http://schemas.microsoft.com/office/drawing/2014/main" id="{C7CB95EA-3C6C-4659-9DD6-AD408CA927B4}"/>
              </a:ext>
            </a:extLst>
          </p:cNvPr>
          <p:cNvSpPr/>
          <p:nvPr/>
        </p:nvSpPr>
        <p:spPr>
          <a:xfrm>
            <a:off x="490170" y="1612016"/>
            <a:ext cx="11152981" cy="0"/>
          </a:xfrm>
          <a:custGeom>
            <a:avLst/>
            <a:gdLst/>
            <a:ahLst/>
            <a:cxnLst/>
            <a:rect l="l" t="t" r="r" b="b"/>
            <a:pathLst>
              <a:path w="17622520">
                <a:moveTo>
                  <a:pt x="0" y="0"/>
                </a:moveTo>
                <a:lnTo>
                  <a:pt x="17622500" y="0"/>
                </a:lnTo>
              </a:path>
            </a:pathLst>
          </a:custGeom>
          <a:ln w="10470">
            <a:solidFill>
              <a:srgbClr val="2F69B0"/>
            </a:solidFill>
          </a:ln>
        </p:spPr>
        <p:txBody>
          <a:bodyPr wrap="square" lIns="0" tIns="0" rIns="0" bIns="0" rtlCol="0"/>
          <a:lstStyle/>
          <a:p>
            <a:endParaRPr/>
          </a:p>
        </p:txBody>
      </p:sp>
      <p:grpSp>
        <p:nvGrpSpPr>
          <p:cNvPr id="32" name="Group 31">
            <a:extLst>
              <a:ext uri="{FF2B5EF4-FFF2-40B4-BE49-F238E27FC236}">
                <a16:creationId xmlns:a16="http://schemas.microsoft.com/office/drawing/2014/main"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r>
                <a:rPr lang="en-US"/>
                <a:t>`</a:t>
              </a:r>
              <a:endParaRPr/>
            </a:p>
          </p:txBody>
        </p:sp>
        <p:sp>
          <p:nvSpPr>
            <p:cNvPr id="34" name="object 5">
              <a:extLst>
                <a:ext uri="{FF2B5EF4-FFF2-40B4-BE49-F238E27FC236}">
                  <a16:creationId xmlns:a16="http://schemas.microsoft.com/office/drawing/2014/main"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a:p>
          </p:txBody>
        </p:sp>
        <p:sp>
          <p:nvSpPr>
            <p:cNvPr id="35" name="object 6">
              <a:extLst>
                <a:ext uri="{FF2B5EF4-FFF2-40B4-BE49-F238E27FC236}">
                  <a16:creationId xmlns:a16="http://schemas.microsoft.com/office/drawing/2014/main"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a:p>
          </p:txBody>
        </p:sp>
      </p:grpSp>
      <p:pic>
        <p:nvPicPr>
          <p:cNvPr id="5" name="Picture 4" descr="A picture containing icon&#10;&#10;Description automatically generated">
            <a:extLst>
              <a:ext uri="{FF2B5EF4-FFF2-40B4-BE49-F238E27FC236}">
                <a16:creationId xmlns:a16="http://schemas.microsoft.com/office/drawing/2014/main" id="{7322F2B7-207B-41E4-8A62-BE95A1F1B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38" y="430006"/>
            <a:ext cx="1695600" cy="34553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C03F5EE-4FA3-44E8-AE4E-D22CF678FD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0749" y="6032318"/>
            <a:ext cx="1228014" cy="564557"/>
          </a:xfrm>
          <a:prstGeom prst="rect">
            <a:avLst/>
          </a:prstGeom>
        </p:spPr>
      </p:pic>
    </p:spTree>
    <p:extLst>
      <p:ext uri="{BB962C8B-B14F-4D97-AF65-F5344CB8AC3E}">
        <p14:creationId xmlns:p14="http://schemas.microsoft.com/office/powerpoint/2010/main" val="2245111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624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11/27/2023</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63245016"/>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diagramLayout" Target="../diagrams/layout2.xml"/><Relationship Id="rId7" Type="http://schemas.openxmlformats.org/officeDocument/2006/relationships/image" Target="../media/image58.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1.svg"/><Relationship Id="rId4" Type="http://schemas.openxmlformats.org/officeDocument/2006/relationships/diagramQuickStyle" Target="../diagrams/quickStyle2.xml"/><Relationship Id="rId9"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9.svg"/><Relationship Id="rId7"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71.svg"/><Relationship Id="rId10" Type="http://schemas.openxmlformats.org/officeDocument/2006/relationships/image" Target="../media/image75.svg"/><Relationship Id="rId4" Type="http://schemas.openxmlformats.org/officeDocument/2006/relationships/image" Target="../media/image70.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Layout" Target="../slideLayouts/slideLayout3.xml"/><Relationship Id="rId4" Type="http://schemas.openxmlformats.org/officeDocument/2006/relationships/hyperlink" Target="https://einvoice1.gst.gov.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help.tallysolutions.com/tally-prime/e-invoice-tallyprime/e-invoice-sandbox/" TargetMode="External"/><Relationship Id="rId2" Type="http://schemas.openxmlformats.org/officeDocument/2006/relationships/hyperlink" Target="https://einvoice1.gst.gov.in/Others/MasterCod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hyperlink" Target="https://selfservice.gstsystem.i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youtube.com/watch?v=09xwqG6p1Ww" TargetMode="External"/><Relationship Id="rId13" Type="http://schemas.openxmlformats.org/officeDocument/2006/relationships/hyperlink" Target="https://www.youtube.com/watch?v=QtjX-RHAcEQ" TargetMode="External"/><Relationship Id="rId18" Type="http://schemas.openxmlformats.org/officeDocument/2006/relationships/hyperlink" Target="https://www.youtube.com/watch?v=KDbBI0fpPXY" TargetMode="External"/><Relationship Id="rId3" Type="http://schemas.openxmlformats.org/officeDocument/2006/relationships/hyperlink" Target="https://www.youtube.com/watch?v=9QcLx5OfG_Q" TargetMode="External"/><Relationship Id="rId7" Type="http://schemas.openxmlformats.org/officeDocument/2006/relationships/hyperlink" Target="https://www.youtube.com/watch?v=fZ_SY7ci_OQ" TargetMode="External"/><Relationship Id="rId12" Type="http://schemas.openxmlformats.org/officeDocument/2006/relationships/hyperlink" Target="https://help.tallysolutions.com/tally-prime/gst-regular-sales/e-invoice-sandbox/" TargetMode="External"/><Relationship Id="rId17" Type="http://schemas.openxmlformats.org/officeDocument/2006/relationships/hyperlink" Target="https://help.tallysolutions.com/tally-prime/e-invoice-tallyprime/e-invoicing-in-tallyprime/#e-invoice-foreign-party " TargetMode="External"/><Relationship Id="rId2" Type="http://schemas.openxmlformats.org/officeDocument/2006/relationships/hyperlink" Target="https://help.tallysolutions.com/tally-prime/gst-regular-sales/e-invoicing-in-tallyprime/" TargetMode="External"/><Relationship Id="rId16" Type="http://schemas.openxmlformats.org/officeDocument/2006/relationships/hyperlink" Target="https://help.tallysolutions.com/tally-prime/gst-regular-sales/e-invoice-sandbox-faqs/" TargetMode="External"/><Relationship Id="rId1" Type="http://schemas.openxmlformats.org/officeDocument/2006/relationships/slideLayout" Target="../slideLayouts/slideLayout2.xml"/><Relationship Id="rId6" Type="http://schemas.openxmlformats.org/officeDocument/2006/relationships/hyperlink" Target="https://www.youtube.com/watch?v=6vhURCnsnek" TargetMode="External"/><Relationship Id="rId11" Type="http://schemas.openxmlformats.org/officeDocument/2006/relationships/hyperlink" Target="https://www.youtube.com/watch?v=LrVXmBtKKwg" TargetMode="External"/><Relationship Id="rId5" Type="http://schemas.openxmlformats.org/officeDocument/2006/relationships/hyperlink" Target="https://www.youtube.com/watch?v=wXHCtP1xo3Q" TargetMode="External"/><Relationship Id="rId15" Type="http://schemas.openxmlformats.org/officeDocument/2006/relationships/hyperlink" Target="https://www.youtube.com/watch?v=6dDTT5h9wwY" TargetMode="External"/><Relationship Id="rId10" Type="http://schemas.openxmlformats.org/officeDocument/2006/relationships/hyperlink" Target="https://www.youtube.com/watch?v=lGonUlHq70U" TargetMode="External"/><Relationship Id="rId4" Type="http://schemas.openxmlformats.org/officeDocument/2006/relationships/hyperlink" Target="https://www.youtube.com/watch?v=6rKYheqN0LI" TargetMode="External"/><Relationship Id="rId9" Type="http://schemas.openxmlformats.org/officeDocument/2006/relationships/hyperlink" Target="https://www.youtube.com/watch?v=7UE1urxw8K0" TargetMode="External"/><Relationship Id="rId14" Type="http://schemas.openxmlformats.org/officeDocument/2006/relationships/hyperlink" Target="https://help.tallysolutions.com/tally-prime/gst-regular-sales/reasons-for-rejection-of-e-invoice-and-resolu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7.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6.png"/><Relationship Id="rId5" Type="http://schemas.openxmlformats.org/officeDocument/2006/relationships/image" Target="../media/image14.svg"/><Relationship Id="rId10" Type="http://schemas.openxmlformats.org/officeDocument/2006/relationships/image" Target="../media/image5.svg"/><Relationship Id="rId4" Type="http://schemas.openxmlformats.org/officeDocument/2006/relationships/image" Target="../media/image1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6.svg"/><Relationship Id="rId7" Type="http://schemas.openxmlformats.org/officeDocument/2006/relationships/image" Target="../media/image38.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1.sv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5D5CC-2B70-49AA-A18C-2B6C0D91C227}"/>
              </a:ext>
            </a:extLst>
          </p:cNvPr>
          <p:cNvSpPr>
            <a:spLocks noGrp="1"/>
          </p:cNvSpPr>
          <p:nvPr>
            <p:ph type="title"/>
          </p:nvPr>
        </p:nvSpPr>
        <p:spPr>
          <a:xfrm>
            <a:off x="1187617" y="3265052"/>
            <a:ext cx="9354211" cy="897663"/>
          </a:xfrm>
        </p:spPr>
        <p:txBody>
          <a:bodyPr/>
          <a:lstStyle/>
          <a:p>
            <a:r>
              <a:rPr lang="en-US" sz="2800" dirty="0">
                <a:solidFill>
                  <a:schemeClr val="bg2">
                    <a:lumMod val="50000"/>
                  </a:schemeClr>
                </a:solidFill>
              </a:rPr>
              <a:t>e-Invoicing in TallyPrime</a:t>
            </a:r>
            <a:br>
              <a:rPr lang="en-US" sz="2800" dirty="0">
                <a:solidFill>
                  <a:schemeClr val="bg2">
                    <a:lumMod val="50000"/>
                  </a:schemeClr>
                </a:solidFill>
              </a:rPr>
            </a:br>
            <a:r>
              <a:rPr lang="en-US" sz="1800" b="0" i="0" dirty="0">
                <a:solidFill>
                  <a:srgbClr val="212529"/>
                </a:solidFill>
                <a:effectLst/>
                <a:latin typeface="-apple-system"/>
              </a:rPr>
              <a:t>Fully connected solution to simplify your e-invoicing</a:t>
            </a:r>
            <a:endParaRPr lang="en-US" sz="2800" dirty="0">
              <a:solidFill>
                <a:schemeClr val="bg2">
                  <a:lumMod val="50000"/>
                </a:schemeClr>
              </a:solidFill>
            </a:endParaRPr>
          </a:p>
        </p:txBody>
      </p:sp>
      <p:grpSp>
        <p:nvGrpSpPr>
          <p:cNvPr id="6" name="Group 5">
            <a:extLst>
              <a:ext uri="{FF2B5EF4-FFF2-40B4-BE49-F238E27FC236}">
                <a16:creationId xmlns:a16="http://schemas.microsoft.com/office/drawing/2014/main" id="{AA0F7A3F-7626-4781-84DD-0B683A06F00D}"/>
              </a:ext>
            </a:extLst>
          </p:cNvPr>
          <p:cNvGrpSpPr/>
          <p:nvPr/>
        </p:nvGrpSpPr>
        <p:grpSpPr>
          <a:xfrm>
            <a:off x="5096278" y="4639843"/>
            <a:ext cx="1536892" cy="1295048"/>
            <a:chOff x="4584440" y="2446870"/>
            <a:chExt cx="2519266" cy="2502937"/>
          </a:xfrm>
        </p:grpSpPr>
        <p:grpSp>
          <p:nvGrpSpPr>
            <p:cNvPr id="7" name="Group 6">
              <a:extLst>
                <a:ext uri="{FF2B5EF4-FFF2-40B4-BE49-F238E27FC236}">
                  <a16:creationId xmlns:a16="http://schemas.microsoft.com/office/drawing/2014/main" id="{57E30353-20F4-4DFD-B8E1-0E75A45F9F38}"/>
                </a:ext>
              </a:extLst>
            </p:cNvPr>
            <p:cNvGrpSpPr/>
            <p:nvPr/>
          </p:nvGrpSpPr>
          <p:grpSpPr>
            <a:xfrm>
              <a:off x="4584440" y="2446870"/>
              <a:ext cx="2519266" cy="2502937"/>
              <a:chOff x="4584440" y="2446870"/>
              <a:chExt cx="2519266" cy="2502937"/>
            </a:xfrm>
          </p:grpSpPr>
          <p:grpSp>
            <p:nvGrpSpPr>
              <p:cNvPr id="9" name="Group 8">
                <a:extLst>
                  <a:ext uri="{FF2B5EF4-FFF2-40B4-BE49-F238E27FC236}">
                    <a16:creationId xmlns:a16="http://schemas.microsoft.com/office/drawing/2014/main" id="{0C128224-810B-4B51-B3E8-AB31932BC410}"/>
                  </a:ext>
                </a:extLst>
              </p:cNvPr>
              <p:cNvGrpSpPr/>
              <p:nvPr/>
            </p:nvGrpSpPr>
            <p:grpSpPr>
              <a:xfrm>
                <a:off x="4584440" y="2446870"/>
                <a:ext cx="2519266" cy="2502937"/>
                <a:chOff x="4332513" y="3501229"/>
                <a:chExt cx="2519266" cy="2502937"/>
              </a:xfrm>
            </p:grpSpPr>
            <p:pic>
              <p:nvPicPr>
                <p:cNvPr id="11" name="Graphic 10" descr="Laptop">
                  <a:extLst>
                    <a:ext uri="{FF2B5EF4-FFF2-40B4-BE49-F238E27FC236}">
                      <a16:creationId xmlns:a16="http://schemas.microsoft.com/office/drawing/2014/main" id="{5185BC22-2333-4BC4-9935-3C43E84C4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2513" y="3878341"/>
                  <a:ext cx="2519266" cy="2125825"/>
                </a:xfrm>
                <a:prstGeom prst="rect">
                  <a:avLst/>
                </a:prstGeom>
              </p:spPr>
            </p:pic>
            <p:sp>
              <p:nvSpPr>
                <p:cNvPr id="12" name="Rectangle 11">
                  <a:extLst>
                    <a:ext uri="{FF2B5EF4-FFF2-40B4-BE49-F238E27FC236}">
                      <a16:creationId xmlns:a16="http://schemas.microsoft.com/office/drawing/2014/main" id="{1E543207-7185-4803-A8D6-A3C131CF36FD}"/>
                    </a:ext>
                  </a:extLst>
                </p:cNvPr>
                <p:cNvSpPr/>
                <p:nvPr/>
              </p:nvSpPr>
              <p:spPr>
                <a:xfrm>
                  <a:off x="5083628" y="3679113"/>
                  <a:ext cx="1017037" cy="1371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ontract">
                  <a:extLst>
                    <a:ext uri="{FF2B5EF4-FFF2-40B4-BE49-F238E27FC236}">
                      <a16:creationId xmlns:a16="http://schemas.microsoft.com/office/drawing/2014/main" id="{AA8BD140-AABD-48DB-8902-46B8A2081F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8504" y="3501229"/>
                  <a:ext cx="1767284" cy="1727368"/>
                </a:xfrm>
                <a:prstGeom prst="rect">
                  <a:avLst/>
                </a:prstGeom>
              </p:spPr>
            </p:pic>
          </p:grpSp>
          <p:sp>
            <p:nvSpPr>
              <p:cNvPr id="10" name="TextBox 9">
                <a:extLst>
                  <a:ext uri="{FF2B5EF4-FFF2-40B4-BE49-F238E27FC236}">
                    <a16:creationId xmlns:a16="http://schemas.microsoft.com/office/drawing/2014/main" id="{E33854A5-CA4D-45FE-AAE3-A52C03988570}"/>
                  </a:ext>
                </a:extLst>
              </p:cNvPr>
              <p:cNvSpPr txBox="1"/>
              <p:nvPr/>
            </p:nvSpPr>
            <p:spPr>
              <a:xfrm>
                <a:off x="5252801" y="2492501"/>
                <a:ext cx="1238528" cy="403611"/>
              </a:xfrm>
              <a:prstGeom prst="rect">
                <a:avLst/>
              </a:prstGeom>
              <a:noFill/>
            </p:spPr>
            <p:txBody>
              <a:bodyPr wrap="square" rtlCol="0">
                <a:spAutoFit/>
              </a:bodyPr>
              <a:lstStyle/>
              <a:p>
                <a:pPr algn="ctr"/>
                <a:r>
                  <a:rPr lang="en-US" sz="1000" dirty="0">
                    <a:ln w="0"/>
                    <a:solidFill>
                      <a:schemeClr val="accent1"/>
                    </a:solidFill>
                    <a:effectLst>
                      <a:outerShdw blurRad="38100" dist="25400" dir="5400000" algn="ctr" rotWithShape="0">
                        <a:srgbClr val="6E747A">
                          <a:alpha val="43000"/>
                        </a:srgbClr>
                      </a:outerShdw>
                    </a:effectLst>
                    <a:latin typeface="Segoe UI Semilight" panose="020B0402040204020203" pitchFamily="34" charset="0"/>
                    <a:cs typeface="Segoe UI Semilight" panose="020B0402040204020203" pitchFamily="34" charset="0"/>
                  </a:rPr>
                  <a:t>e-Invoice</a:t>
                </a:r>
              </a:p>
            </p:txBody>
          </p:sp>
        </p:grpSp>
        <p:pic>
          <p:nvPicPr>
            <p:cNvPr id="8" name="Graphic 7" descr="Qr Code with solid fill">
              <a:extLst>
                <a:ext uri="{FF2B5EF4-FFF2-40B4-BE49-F238E27FC236}">
                  <a16:creationId xmlns:a16="http://schemas.microsoft.com/office/drawing/2014/main" id="{987C2ADC-05A1-4EA2-9670-20EE68401E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72066" y="3671681"/>
              <a:ext cx="324673" cy="324673"/>
            </a:xfrm>
            <a:prstGeom prst="rect">
              <a:avLst/>
            </a:prstGeom>
          </p:spPr>
        </p:pic>
      </p:grpSp>
      <p:pic>
        <p:nvPicPr>
          <p:cNvPr id="2050" name="Picture 2" descr="Image">
            <a:extLst>
              <a:ext uri="{FF2B5EF4-FFF2-40B4-BE49-F238E27FC236}">
                <a16:creationId xmlns:a16="http://schemas.microsoft.com/office/drawing/2014/main" id="{CAA6620F-D035-406C-90AA-D32B361C26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1537" y="738047"/>
            <a:ext cx="6389892" cy="24585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328933-CD26-9D4B-CFED-6B4F60BF3224}"/>
              </a:ext>
            </a:extLst>
          </p:cNvPr>
          <p:cNvSpPr txBox="1"/>
          <p:nvPr/>
        </p:nvSpPr>
        <p:spPr>
          <a:xfrm>
            <a:off x="9398000" y="5273574"/>
            <a:ext cx="2143760" cy="677108"/>
          </a:xfrm>
          <a:prstGeom prst="rect">
            <a:avLst/>
          </a:prstGeom>
          <a:noFill/>
        </p:spPr>
        <p:txBody>
          <a:bodyPr wrap="square" rtlCol="0">
            <a:spAutoFit/>
          </a:bodyPr>
          <a:lstStyle/>
          <a:p>
            <a:pPr algn="ctr"/>
            <a:r>
              <a:rPr lang="en-US" sz="2000" i="1" dirty="0"/>
              <a:t>Prepared by</a:t>
            </a:r>
          </a:p>
          <a:p>
            <a:pPr algn="ctr"/>
            <a:r>
              <a:rPr lang="en-US" i="1" dirty="0"/>
              <a:t>TallyCare</a:t>
            </a:r>
            <a:endParaRPr lang="en-IN" i="1" dirty="0"/>
          </a:p>
        </p:txBody>
      </p:sp>
    </p:spTree>
    <p:extLst>
      <p:ext uri="{BB962C8B-B14F-4D97-AF65-F5344CB8AC3E}">
        <p14:creationId xmlns:p14="http://schemas.microsoft.com/office/powerpoint/2010/main" val="339859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B382-1ED3-460F-A240-9CDAB6CB4E14}"/>
              </a:ext>
            </a:extLst>
          </p:cNvPr>
          <p:cNvSpPr>
            <a:spLocks noGrp="1"/>
          </p:cNvSpPr>
          <p:nvPr>
            <p:ph type="title"/>
          </p:nvPr>
        </p:nvSpPr>
        <p:spPr/>
        <p:txBody>
          <a:bodyPr/>
          <a:lstStyle/>
          <a:p>
            <a:r>
              <a:rPr lang="en-US" dirty="0"/>
              <a:t>Offline Tool- Excel</a:t>
            </a:r>
          </a:p>
        </p:txBody>
      </p:sp>
      <p:graphicFrame>
        <p:nvGraphicFramePr>
          <p:cNvPr id="4" name="Table 6">
            <a:extLst>
              <a:ext uri="{FF2B5EF4-FFF2-40B4-BE49-F238E27FC236}">
                <a16:creationId xmlns:a16="http://schemas.microsoft.com/office/drawing/2014/main" id="{B5D45122-6D8A-4343-8E11-DA08AC1CEB30}"/>
              </a:ext>
            </a:extLst>
          </p:cNvPr>
          <p:cNvGraphicFramePr>
            <a:graphicFrameLocks noGrp="1"/>
          </p:cNvGraphicFramePr>
          <p:nvPr/>
        </p:nvGraphicFramePr>
        <p:xfrm>
          <a:off x="237066" y="1975555"/>
          <a:ext cx="11502865" cy="4075167"/>
        </p:xfrm>
        <a:graphic>
          <a:graphicData uri="http://schemas.openxmlformats.org/drawingml/2006/table">
            <a:tbl>
              <a:tblPr firstRow="1" bandRow="1">
                <a:tableStyleId>{8EC20E35-A176-4012-BC5E-935CFFF8708E}</a:tableStyleId>
              </a:tblPr>
              <a:tblGrid>
                <a:gridCol w="2300573">
                  <a:extLst>
                    <a:ext uri="{9D8B030D-6E8A-4147-A177-3AD203B41FA5}">
                      <a16:colId xmlns:a16="http://schemas.microsoft.com/office/drawing/2014/main" val="3522451858"/>
                    </a:ext>
                  </a:extLst>
                </a:gridCol>
                <a:gridCol w="2300573">
                  <a:extLst>
                    <a:ext uri="{9D8B030D-6E8A-4147-A177-3AD203B41FA5}">
                      <a16:colId xmlns:a16="http://schemas.microsoft.com/office/drawing/2014/main" val="2463119751"/>
                    </a:ext>
                  </a:extLst>
                </a:gridCol>
                <a:gridCol w="2300573">
                  <a:extLst>
                    <a:ext uri="{9D8B030D-6E8A-4147-A177-3AD203B41FA5}">
                      <a16:colId xmlns:a16="http://schemas.microsoft.com/office/drawing/2014/main" val="2478674645"/>
                    </a:ext>
                  </a:extLst>
                </a:gridCol>
                <a:gridCol w="2300573">
                  <a:extLst>
                    <a:ext uri="{9D8B030D-6E8A-4147-A177-3AD203B41FA5}">
                      <a16:colId xmlns:a16="http://schemas.microsoft.com/office/drawing/2014/main" val="1194968643"/>
                    </a:ext>
                  </a:extLst>
                </a:gridCol>
                <a:gridCol w="2300573">
                  <a:extLst>
                    <a:ext uri="{9D8B030D-6E8A-4147-A177-3AD203B41FA5}">
                      <a16:colId xmlns:a16="http://schemas.microsoft.com/office/drawing/2014/main" val="968947742"/>
                    </a:ext>
                  </a:extLst>
                </a:gridCol>
              </a:tblGrid>
              <a:tr h="346821">
                <a:tc>
                  <a:txBody>
                    <a:bodyPr/>
                    <a:lstStyle/>
                    <a:p>
                      <a:pPr algn="ctr"/>
                      <a:r>
                        <a:rPr lang="en-IN" sz="1600" dirty="0">
                          <a:latin typeface="Segoe UI Semilight" panose="020B0402040204020203" pitchFamily="34" charset="0"/>
                          <a:cs typeface="Segoe UI Semilight" panose="020B0402040204020203" pitchFamily="34" charset="0"/>
                        </a:rPr>
                        <a:t>Particulars</a:t>
                      </a:r>
                    </a:p>
                  </a:txBody>
                  <a:tcPr/>
                </a:tc>
                <a:tc>
                  <a:txBody>
                    <a:bodyPr/>
                    <a:lstStyle/>
                    <a:p>
                      <a:pPr algn="ctr"/>
                      <a:r>
                        <a:rPr lang="en-IN" sz="1600" dirty="0">
                          <a:latin typeface="Segoe UI Semilight" panose="020B0402040204020203" pitchFamily="34" charset="0"/>
                          <a:cs typeface="Segoe UI Semilight" panose="020B0402040204020203" pitchFamily="34" charset="0"/>
                        </a:rPr>
                        <a:t>Format A</a:t>
                      </a:r>
                    </a:p>
                  </a:txBody>
                  <a:tcPr/>
                </a:tc>
                <a:tc>
                  <a:txBody>
                    <a:bodyPr/>
                    <a:lstStyle/>
                    <a:p>
                      <a:pPr algn="ctr"/>
                      <a:r>
                        <a:rPr lang="en-IN" sz="1600" dirty="0">
                          <a:latin typeface="Segoe UI Semilight" panose="020B0402040204020203" pitchFamily="34" charset="0"/>
                          <a:cs typeface="Segoe UI Semilight" panose="020B0402040204020203" pitchFamily="34" charset="0"/>
                        </a:rPr>
                        <a:t>Format B</a:t>
                      </a:r>
                    </a:p>
                  </a:txBody>
                  <a:tcPr/>
                </a:tc>
                <a:tc>
                  <a:txBody>
                    <a:bodyPr/>
                    <a:lstStyle/>
                    <a:p>
                      <a:pPr algn="ctr"/>
                      <a:r>
                        <a:rPr lang="en-IN" sz="1600" dirty="0">
                          <a:latin typeface="Segoe UI Semilight" panose="020B0402040204020203" pitchFamily="34" charset="0"/>
                          <a:cs typeface="Segoe UI Semilight" panose="020B0402040204020203" pitchFamily="34" charset="0"/>
                        </a:rPr>
                        <a:t>Format C</a:t>
                      </a:r>
                    </a:p>
                  </a:txBody>
                  <a:tcPr/>
                </a:tc>
                <a:tc>
                  <a:txBody>
                    <a:bodyPr/>
                    <a:lstStyle/>
                    <a:p>
                      <a:pPr algn="ctr"/>
                      <a:r>
                        <a:rPr lang="en-IN" sz="1600" dirty="0">
                          <a:latin typeface="Segoe UI Semilight" panose="020B0402040204020203" pitchFamily="34" charset="0"/>
                          <a:cs typeface="Segoe UI Semilight" panose="020B0402040204020203" pitchFamily="34" charset="0"/>
                        </a:rPr>
                        <a:t>Format D</a:t>
                      </a:r>
                    </a:p>
                  </a:txBody>
                  <a:tcPr/>
                </a:tc>
                <a:extLst>
                  <a:ext uri="{0D108BD9-81ED-4DB2-BD59-A6C34878D82A}">
                    <a16:rowId xmlns:a16="http://schemas.microsoft.com/office/drawing/2014/main" val="3043394393"/>
                  </a:ext>
                </a:extLst>
              </a:tr>
              <a:tr h="500129">
                <a:tc>
                  <a:txBody>
                    <a:bodyPr/>
                    <a:lstStyle/>
                    <a:p>
                      <a:r>
                        <a:rPr lang="en-IN" sz="1600" b="1" dirty="0">
                          <a:latin typeface="Segoe UI Semilight" panose="020B0402040204020203" pitchFamily="34" charset="0"/>
                          <a:cs typeface="Segoe UI Semilight" panose="020B0402040204020203" pitchFamily="34" charset="0"/>
                        </a:rPr>
                        <a:t>No. of worksheets?</a:t>
                      </a:r>
                    </a:p>
                  </a:txBody>
                  <a:tcPr/>
                </a:tc>
                <a:tc>
                  <a:txBody>
                    <a:bodyPr/>
                    <a:lstStyle/>
                    <a:p>
                      <a:r>
                        <a:rPr lang="en-IN" sz="1600" dirty="0">
                          <a:latin typeface="Segoe UI Semilight" panose="020B0402040204020203" pitchFamily="34" charset="0"/>
                          <a:cs typeface="Segoe UI Semilight" panose="020B0402040204020203" pitchFamily="34" charset="0"/>
                        </a:rPr>
                        <a:t> One</a:t>
                      </a:r>
                    </a:p>
                  </a:txBody>
                  <a:tcPr/>
                </a:tc>
                <a:tc>
                  <a:txBody>
                    <a:bodyPr/>
                    <a:lstStyle/>
                    <a:p>
                      <a:r>
                        <a:rPr lang="en-IN" sz="1600" dirty="0">
                          <a:latin typeface="Segoe UI Semilight" panose="020B0402040204020203" pitchFamily="34" charset="0"/>
                          <a:cs typeface="Segoe UI Semilight" panose="020B0402040204020203" pitchFamily="34" charset="0"/>
                        </a:rPr>
                        <a:t>Two</a:t>
                      </a:r>
                    </a:p>
                  </a:txBody>
                  <a:tcPr/>
                </a:tc>
                <a:tc>
                  <a:txBody>
                    <a:bodyPr/>
                    <a:lstStyle/>
                    <a:p>
                      <a:r>
                        <a:rPr lang="en-IN" sz="1600" dirty="0">
                          <a:latin typeface="Segoe UI Semilight" panose="020B0402040204020203" pitchFamily="34" charset="0"/>
                          <a:cs typeface="Segoe UI Semilight" panose="020B0402040204020203" pitchFamily="34" charset="0"/>
                        </a:rPr>
                        <a:t>Three</a:t>
                      </a:r>
                    </a:p>
                  </a:txBody>
                  <a:tcPr/>
                </a:tc>
                <a:tc>
                  <a:txBody>
                    <a:bodyPr/>
                    <a:lstStyle/>
                    <a:p>
                      <a:r>
                        <a:rPr lang="en-IN" sz="1600" dirty="0">
                          <a:latin typeface="Segoe UI Semilight" panose="020B0402040204020203" pitchFamily="34" charset="0"/>
                          <a:cs typeface="Segoe UI Semilight" panose="020B0402040204020203" pitchFamily="34" charset="0"/>
                        </a:rPr>
                        <a:t>One</a:t>
                      </a:r>
                    </a:p>
                  </a:txBody>
                  <a:tcPr/>
                </a:tc>
                <a:extLst>
                  <a:ext uri="{0D108BD9-81ED-4DB2-BD59-A6C34878D82A}">
                    <a16:rowId xmlns:a16="http://schemas.microsoft.com/office/drawing/2014/main" val="650897818"/>
                  </a:ext>
                </a:extLst>
              </a:tr>
              <a:tr h="1004428">
                <a:tc>
                  <a:txBody>
                    <a:bodyPr/>
                    <a:lstStyle/>
                    <a:p>
                      <a:r>
                        <a:rPr lang="en-IN" sz="1600" b="1" dirty="0">
                          <a:latin typeface="Segoe UI Semilight" panose="020B0402040204020203" pitchFamily="34" charset="0"/>
                          <a:cs typeface="Segoe UI Semilight" panose="020B0402040204020203" pitchFamily="34" charset="0"/>
                        </a:rPr>
                        <a:t>Contents of each sheet?</a:t>
                      </a:r>
                    </a:p>
                  </a:txBody>
                  <a:tcPr/>
                </a:tc>
                <a:tc>
                  <a:txBody>
                    <a:bodyPr/>
                    <a:lstStyle/>
                    <a:p>
                      <a:r>
                        <a:rPr lang="en-IN" sz="1600" dirty="0">
                          <a:latin typeface="Segoe UI Semilight" panose="020B0402040204020203" pitchFamily="34" charset="0"/>
                          <a:cs typeface="Segoe UI Semilight" panose="020B0402040204020203" pitchFamily="34" charset="0"/>
                        </a:rPr>
                        <a:t>Invoice &amp; item details</a:t>
                      </a:r>
                    </a:p>
                  </a:txBody>
                  <a:tcPr/>
                </a:tc>
                <a:tc>
                  <a:txBody>
                    <a:bodyPr/>
                    <a:lstStyle/>
                    <a:p>
                      <a:pPr marL="342900" indent="-342900">
                        <a:buAutoNum type="arabicParenR"/>
                      </a:pPr>
                      <a:r>
                        <a:rPr lang="en-IN" sz="1600" dirty="0">
                          <a:latin typeface="Segoe UI Semilight" panose="020B0402040204020203" pitchFamily="34" charset="0"/>
                          <a:cs typeface="Segoe UI Semilight" panose="020B0402040204020203" pitchFamily="34" charset="0"/>
                        </a:rPr>
                        <a:t>Invoice Details</a:t>
                      </a:r>
                    </a:p>
                    <a:p>
                      <a:pPr marL="342900" indent="-342900">
                        <a:buAutoNum type="arabicParenR"/>
                      </a:pPr>
                      <a:r>
                        <a:rPr lang="en-IN" sz="1600" dirty="0">
                          <a:latin typeface="Segoe UI Semilight" panose="020B0402040204020203" pitchFamily="34" charset="0"/>
                          <a:cs typeface="Segoe UI Semilight" panose="020B0402040204020203" pitchFamily="34" charset="0"/>
                        </a:rPr>
                        <a:t>Item Details</a:t>
                      </a:r>
                    </a:p>
                  </a:txBody>
                  <a:tcPr/>
                </a:tc>
                <a:tc>
                  <a:txBody>
                    <a:bodyPr/>
                    <a:lstStyle/>
                    <a:p>
                      <a:pPr marL="342900" indent="-342900">
                        <a:buAutoNum type="arabicParenR"/>
                      </a:pPr>
                      <a:r>
                        <a:rPr lang="en-IN" sz="1600" dirty="0">
                          <a:latin typeface="Segoe UI Semilight" panose="020B0402040204020203" pitchFamily="34" charset="0"/>
                          <a:cs typeface="Segoe UI Semilight" panose="020B0402040204020203" pitchFamily="34" charset="0"/>
                        </a:rPr>
                        <a:t>Invoice Details</a:t>
                      </a:r>
                    </a:p>
                    <a:p>
                      <a:pPr marL="342900" indent="-342900">
                        <a:buAutoNum type="arabicParenR"/>
                      </a:pPr>
                      <a:r>
                        <a:rPr lang="en-IN" sz="1600" dirty="0">
                          <a:latin typeface="Segoe UI Semilight" panose="020B0402040204020203" pitchFamily="34" charset="0"/>
                          <a:cs typeface="Segoe UI Semilight" panose="020B0402040204020203" pitchFamily="34" charset="0"/>
                        </a:rPr>
                        <a:t>Item Details</a:t>
                      </a:r>
                    </a:p>
                    <a:p>
                      <a:pPr marL="342900" indent="-342900">
                        <a:buAutoNum type="arabicParenR"/>
                      </a:pPr>
                      <a:r>
                        <a:rPr lang="en-IN" sz="1600" dirty="0">
                          <a:latin typeface="Segoe UI Semilight" panose="020B0402040204020203" pitchFamily="34" charset="0"/>
                          <a:cs typeface="Segoe UI Semilight" panose="020B0402040204020203" pitchFamily="34" charset="0"/>
                        </a:rPr>
                        <a:t>Payment &amp; Invoice reference details</a:t>
                      </a:r>
                    </a:p>
                  </a:txBody>
                  <a:tcPr/>
                </a:tc>
                <a:tc>
                  <a:txBody>
                    <a:bodyPr/>
                    <a:lstStyle/>
                    <a:p>
                      <a:r>
                        <a:rPr lang="en-US" sz="1600" kern="1200" dirty="0">
                          <a:effectLst/>
                          <a:latin typeface="Segoe UI Semilight" panose="020B0402040204020203" pitchFamily="34" charset="0"/>
                          <a:cs typeface="Segoe UI Semilight" panose="020B0402040204020203" pitchFamily="34" charset="0"/>
                        </a:rPr>
                        <a:t>All the details in Format C clubbed into one single sheet</a:t>
                      </a:r>
                      <a:endParaRPr lang="en-IN" sz="1600" dirty="0">
                        <a:latin typeface="Segoe UI Semilight" panose="020B0402040204020203" pitchFamily="34" charset="0"/>
                        <a:cs typeface="Segoe UI Semilight" panose="020B0402040204020203" pitchFamily="34" charset="0"/>
                      </a:endParaRPr>
                    </a:p>
                  </a:txBody>
                  <a:tcPr/>
                </a:tc>
                <a:extLst>
                  <a:ext uri="{0D108BD9-81ED-4DB2-BD59-A6C34878D82A}">
                    <a16:rowId xmlns:a16="http://schemas.microsoft.com/office/drawing/2014/main" val="3340770601"/>
                  </a:ext>
                </a:extLst>
              </a:tr>
              <a:tr h="1106311">
                <a:tc>
                  <a:txBody>
                    <a:bodyPr/>
                    <a:lstStyle/>
                    <a:p>
                      <a:r>
                        <a:rPr lang="en-IN" sz="1600" b="1" dirty="0">
                          <a:latin typeface="Segoe UI Semilight" panose="020B0402040204020203" pitchFamily="34" charset="0"/>
                          <a:cs typeface="Segoe UI Semilight" panose="020B0402040204020203" pitchFamily="34" charset="0"/>
                        </a:rPr>
                        <a:t>When is it expected to be used?</a:t>
                      </a:r>
                    </a:p>
                  </a:txBody>
                  <a:tcPr/>
                </a:tc>
                <a:tc>
                  <a:txBody>
                    <a:bodyPr/>
                    <a:lstStyle/>
                    <a:p>
                      <a:r>
                        <a:rPr lang="en-IN" sz="1600" dirty="0">
                          <a:latin typeface="Segoe UI Semilight" panose="020B0402040204020203" pitchFamily="34" charset="0"/>
                          <a:cs typeface="Segoe UI Semilight" panose="020B0402040204020203" pitchFamily="34" charset="0"/>
                        </a:rPr>
                        <a:t>One or 2 items with limited no. of invoices</a:t>
                      </a:r>
                    </a:p>
                  </a:txBody>
                  <a:tcPr/>
                </a:tc>
                <a:tc>
                  <a:txBody>
                    <a:bodyPr/>
                    <a:lstStyle/>
                    <a:p>
                      <a:r>
                        <a:rPr lang="en-IN" sz="1600" dirty="0">
                          <a:latin typeface="Segoe UI Semilight" panose="020B0402040204020203" pitchFamily="34" charset="0"/>
                          <a:cs typeface="Segoe UI Semilight" panose="020B0402040204020203" pitchFamily="34" charset="0"/>
                        </a:rPr>
                        <a:t>Large volume of invoices with large number of items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Segoe UI Semilight" panose="020B0402040204020203" pitchFamily="34" charset="0"/>
                          <a:cs typeface="Segoe UI Semilight" panose="020B0402040204020203" pitchFamily="34" charset="0"/>
                        </a:rPr>
                        <a:t>Large volume of invoices, large number of items and additional information for each invoice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Segoe UI Semilight" panose="020B0402040204020203" pitchFamily="34" charset="0"/>
                          <a:cs typeface="Segoe UI Semilight" panose="020B0402040204020203" pitchFamily="34" charset="0"/>
                        </a:rPr>
                        <a:t>Large volume of invoices with large number of items, with additional information for each invoice</a:t>
                      </a:r>
                    </a:p>
                    <a:p>
                      <a:endParaRPr lang="en-IN" sz="1600" dirty="0">
                        <a:latin typeface="Segoe UI Semilight" panose="020B0402040204020203" pitchFamily="34" charset="0"/>
                        <a:cs typeface="Segoe UI Semilight" panose="020B0402040204020203" pitchFamily="34" charset="0"/>
                      </a:endParaRPr>
                    </a:p>
                  </a:txBody>
                  <a:tcPr/>
                </a:tc>
                <a:extLst>
                  <a:ext uri="{0D108BD9-81ED-4DB2-BD59-A6C34878D82A}">
                    <a16:rowId xmlns:a16="http://schemas.microsoft.com/office/drawing/2014/main" val="1960398457"/>
                  </a:ext>
                </a:extLst>
              </a:tr>
              <a:tr h="606937">
                <a:tc>
                  <a:txBody>
                    <a:bodyPr/>
                    <a:lstStyle/>
                    <a:p>
                      <a:r>
                        <a:rPr lang="en-IN" sz="1600" b="1" dirty="0">
                          <a:latin typeface="Segoe UI Semilight" panose="020B0402040204020203" pitchFamily="34" charset="0"/>
                          <a:cs typeface="Segoe UI Semilight" panose="020B0402040204020203" pitchFamily="34" charset="0"/>
                        </a:rPr>
                        <a:t>Nature of transactions?</a:t>
                      </a:r>
                    </a:p>
                  </a:txBody>
                  <a:tcPr/>
                </a:tc>
                <a:tc>
                  <a:txBody>
                    <a:bodyPr/>
                    <a:lstStyle/>
                    <a:p>
                      <a:r>
                        <a:rPr lang="en-IN" sz="1600" dirty="0">
                          <a:latin typeface="Segoe UI Semilight" panose="020B0402040204020203" pitchFamily="34" charset="0"/>
                          <a:cs typeface="Segoe UI Semilight" panose="020B0402040204020203" pitchFamily="34" charset="0"/>
                        </a:rPr>
                        <a:t>B2B &amp; B2G</a:t>
                      </a:r>
                    </a:p>
                  </a:txBody>
                  <a:tcPr/>
                </a:tc>
                <a:tc>
                  <a:txBody>
                    <a:bodyPr/>
                    <a:lstStyle/>
                    <a:p>
                      <a:r>
                        <a:rPr lang="en-IN" sz="1600" dirty="0">
                          <a:latin typeface="Segoe UI Semilight" panose="020B0402040204020203" pitchFamily="34" charset="0"/>
                          <a:cs typeface="Segoe UI Semilight" panose="020B0402040204020203" pitchFamily="34" charset="0"/>
                        </a:rPr>
                        <a:t>B2B &amp; B2G</a:t>
                      </a:r>
                    </a:p>
                  </a:txBody>
                  <a:tcPr/>
                </a:tc>
                <a:tc>
                  <a:txBody>
                    <a:bodyPr/>
                    <a:lstStyle/>
                    <a:p>
                      <a:r>
                        <a:rPr lang="en-IN" sz="1600" dirty="0">
                          <a:latin typeface="Segoe UI Semilight" panose="020B0402040204020203" pitchFamily="34" charset="0"/>
                          <a:cs typeface="Segoe UI Semilight" panose="020B0402040204020203" pitchFamily="34" charset="0"/>
                        </a:rPr>
                        <a:t>B2B, B2G, Exports</a:t>
                      </a:r>
                    </a:p>
                  </a:txBody>
                  <a:tcPr/>
                </a:tc>
                <a:tc>
                  <a:txBody>
                    <a:bodyPr/>
                    <a:lstStyle/>
                    <a:p>
                      <a:r>
                        <a:rPr lang="en-IN" sz="1600" dirty="0">
                          <a:latin typeface="Segoe UI Semilight" panose="020B0402040204020203" pitchFamily="34" charset="0"/>
                          <a:cs typeface="Segoe UI Semilight" panose="020B0402040204020203" pitchFamily="34" charset="0"/>
                        </a:rPr>
                        <a:t>B2B, B2G, Exports</a:t>
                      </a:r>
                    </a:p>
                  </a:txBody>
                  <a:tcPr/>
                </a:tc>
                <a:extLst>
                  <a:ext uri="{0D108BD9-81ED-4DB2-BD59-A6C34878D82A}">
                    <a16:rowId xmlns:a16="http://schemas.microsoft.com/office/drawing/2014/main" val="450184421"/>
                  </a:ext>
                </a:extLst>
              </a:tr>
            </a:tbl>
          </a:graphicData>
        </a:graphic>
      </p:graphicFrame>
      <p:pic>
        <p:nvPicPr>
          <p:cNvPr id="5" name="Picture 4">
            <a:extLst>
              <a:ext uri="{FF2B5EF4-FFF2-40B4-BE49-F238E27FC236}">
                <a16:creationId xmlns:a16="http://schemas.microsoft.com/office/drawing/2014/main" id="{9F87843A-2460-416B-8971-FE8E1B6AE471}"/>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0648210" y="373710"/>
            <a:ext cx="956840" cy="867136"/>
          </a:xfrm>
          <a:prstGeom prst="rect">
            <a:avLst/>
          </a:prstGeom>
        </p:spPr>
      </p:pic>
    </p:spTree>
    <p:extLst>
      <p:ext uri="{BB962C8B-B14F-4D97-AF65-F5344CB8AC3E}">
        <p14:creationId xmlns:p14="http://schemas.microsoft.com/office/powerpoint/2010/main" val="211043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BB57-CD1D-41B4-B374-97EDD14EE22D}"/>
              </a:ext>
            </a:extLst>
          </p:cNvPr>
          <p:cNvSpPr>
            <a:spLocks noGrp="1"/>
          </p:cNvSpPr>
          <p:nvPr>
            <p:ph type="title"/>
          </p:nvPr>
        </p:nvSpPr>
        <p:spPr/>
        <p:txBody>
          <a:bodyPr/>
          <a:lstStyle/>
          <a:p>
            <a:r>
              <a:rPr lang="en-IN" dirty="0"/>
              <a:t>E-invoice Details – QR code</a:t>
            </a:r>
            <a:endParaRPr lang="en-US" dirty="0"/>
          </a:p>
        </p:txBody>
      </p:sp>
      <p:sp>
        <p:nvSpPr>
          <p:cNvPr id="8" name="TextBox 7">
            <a:extLst>
              <a:ext uri="{FF2B5EF4-FFF2-40B4-BE49-F238E27FC236}">
                <a16:creationId xmlns:a16="http://schemas.microsoft.com/office/drawing/2014/main" id="{C9F3FA17-A55A-48A8-BBB7-D5507854FFEE}"/>
              </a:ext>
            </a:extLst>
          </p:cNvPr>
          <p:cNvSpPr txBox="1"/>
          <p:nvPr/>
        </p:nvSpPr>
        <p:spPr>
          <a:xfrm>
            <a:off x="4390363" y="1873785"/>
            <a:ext cx="7556500" cy="3622723"/>
          </a:xfrm>
          <a:prstGeom prst="rect">
            <a:avLst/>
          </a:prstGeom>
          <a:noFill/>
        </p:spPr>
        <p:txBody>
          <a:bodyPr wrap="square">
            <a:spAutoFit/>
          </a:bodyPr>
          <a:lstStyle/>
          <a:p>
            <a:pPr marL="0" indent="0">
              <a:buNone/>
            </a:pPr>
            <a:endParaRPr lang="en-US" sz="1600" dirty="0"/>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GSTIN of Supplier</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GSTIN of Recipient</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Invoice number, as given by Supplier</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Date of generation of invoice</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Invoice value (taxable value and gross tax)</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Number of line items</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HSN Code of main item (line item having highest taxable value)</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Unique IRN (Invoice Reference Number/hash)</a:t>
            </a:r>
          </a:p>
          <a:p>
            <a:pPr marL="742950" lvl="1" indent="-285750">
              <a:lnSpc>
                <a:spcPct val="150000"/>
              </a:lnSpc>
              <a:buFont typeface="Wingdings" panose="05000000000000000000" pitchFamily="2" charset="2"/>
              <a:buChar char="ü"/>
            </a:pPr>
            <a:r>
              <a:rPr lang="en-US" sz="1600" dirty="0">
                <a:latin typeface="Segoe UI Semilight" panose="020B0402040204020203" pitchFamily="34" charset="0"/>
                <a:cs typeface="Segoe UI Semilight" panose="020B0402040204020203" pitchFamily="34" charset="0"/>
              </a:rPr>
              <a:t> IRN Generation Date</a:t>
            </a:r>
            <a:endParaRPr lang="en-IN" sz="1600" dirty="0"/>
          </a:p>
        </p:txBody>
      </p:sp>
      <p:grpSp>
        <p:nvGrpSpPr>
          <p:cNvPr id="9" name="Group 8">
            <a:extLst>
              <a:ext uri="{FF2B5EF4-FFF2-40B4-BE49-F238E27FC236}">
                <a16:creationId xmlns:a16="http://schemas.microsoft.com/office/drawing/2014/main" id="{AD032A56-B5F1-49B5-92CA-FBF30A7BD22C}"/>
              </a:ext>
            </a:extLst>
          </p:cNvPr>
          <p:cNvGrpSpPr/>
          <p:nvPr/>
        </p:nvGrpSpPr>
        <p:grpSpPr>
          <a:xfrm>
            <a:off x="9978820" y="394985"/>
            <a:ext cx="1163217" cy="903279"/>
            <a:chOff x="5386872" y="4018536"/>
            <a:chExt cx="1163217" cy="903279"/>
          </a:xfrm>
        </p:grpSpPr>
        <p:pic>
          <p:nvPicPr>
            <p:cNvPr id="10" name="Graphic 9" descr="Laptop">
              <a:extLst>
                <a:ext uri="{FF2B5EF4-FFF2-40B4-BE49-F238E27FC236}">
                  <a16:creationId xmlns:a16="http://schemas.microsoft.com/office/drawing/2014/main" id="{BCD8C03A-0613-4B73-A8AF-855DA8C52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6872" y="4149219"/>
              <a:ext cx="1163217" cy="772596"/>
            </a:xfrm>
            <a:prstGeom prst="rect">
              <a:avLst/>
            </a:prstGeom>
          </p:spPr>
        </p:pic>
        <p:sp>
          <p:nvSpPr>
            <p:cNvPr id="11" name="Rectangle 10">
              <a:extLst>
                <a:ext uri="{FF2B5EF4-FFF2-40B4-BE49-F238E27FC236}">
                  <a16:creationId xmlns:a16="http://schemas.microsoft.com/office/drawing/2014/main" id="{E65AD788-C97F-482E-9AE1-1331000C4B4B}"/>
                </a:ext>
              </a:extLst>
            </p:cNvPr>
            <p:cNvSpPr/>
            <p:nvPr/>
          </p:nvSpPr>
          <p:spPr>
            <a:xfrm>
              <a:off x="5733683" y="4076813"/>
              <a:ext cx="469595" cy="49848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Contract">
              <a:extLst>
                <a:ext uri="{FF2B5EF4-FFF2-40B4-BE49-F238E27FC236}">
                  <a16:creationId xmlns:a16="http://schemas.microsoft.com/office/drawing/2014/main" id="{90EE5A0D-EB14-4DFA-AE1B-025A05E40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7841" y="4018536"/>
              <a:ext cx="777240" cy="618234"/>
            </a:xfrm>
            <a:prstGeom prst="rect">
              <a:avLst/>
            </a:prstGeom>
          </p:spPr>
        </p:pic>
      </p:grpSp>
      <p:pic>
        <p:nvPicPr>
          <p:cNvPr id="5" name="Picture 4">
            <a:extLst>
              <a:ext uri="{FF2B5EF4-FFF2-40B4-BE49-F238E27FC236}">
                <a16:creationId xmlns:a16="http://schemas.microsoft.com/office/drawing/2014/main" id="{C56C7372-D819-43DE-B7DC-313019E88AFA}"/>
              </a:ext>
            </a:extLst>
          </p:cNvPr>
          <p:cNvPicPr>
            <a:picLocks noChangeAspect="1"/>
          </p:cNvPicPr>
          <p:nvPr/>
        </p:nvPicPr>
        <p:blipFill rotWithShape="1">
          <a:blip r:embed="rId6"/>
          <a:srcRect l="2019" t="693" r="2492" b="1164"/>
          <a:stretch/>
        </p:blipFill>
        <p:spPr>
          <a:xfrm>
            <a:off x="452070" y="1786270"/>
            <a:ext cx="4039784" cy="4731488"/>
          </a:xfrm>
          <a:prstGeom prst="rect">
            <a:avLst/>
          </a:prstGeom>
          <a:ln w="12700">
            <a:solidFill>
              <a:schemeClr val="tx1"/>
            </a:solidFill>
          </a:ln>
        </p:spPr>
      </p:pic>
    </p:spTree>
    <p:extLst>
      <p:ext uri="{BB962C8B-B14F-4D97-AF65-F5344CB8AC3E}">
        <p14:creationId xmlns:p14="http://schemas.microsoft.com/office/powerpoint/2010/main" val="146538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C6A516-C797-4325-805D-11A3DA252EA2}"/>
              </a:ext>
            </a:extLst>
          </p:cNvPr>
          <p:cNvSpPr>
            <a:spLocks noGrp="1"/>
          </p:cNvSpPr>
          <p:nvPr>
            <p:ph type="title"/>
          </p:nvPr>
        </p:nvSpPr>
        <p:spPr/>
        <p:txBody>
          <a:bodyPr/>
          <a:lstStyle/>
          <a:p>
            <a:pPr algn="l"/>
            <a:r>
              <a:rPr lang="en-IN" sz="2800" dirty="0"/>
              <a:t>Key facts of E-Invoice </a:t>
            </a:r>
          </a:p>
        </p:txBody>
      </p:sp>
      <p:sp>
        <p:nvSpPr>
          <p:cNvPr id="5" name="Content Placeholder 4">
            <a:extLst>
              <a:ext uri="{FF2B5EF4-FFF2-40B4-BE49-F238E27FC236}">
                <a16:creationId xmlns:a16="http://schemas.microsoft.com/office/drawing/2014/main" id="{8E32643A-0781-4D2E-8254-3BA5E33FD2C9}"/>
              </a:ext>
            </a:extLst>
          </p:cNvPr>
          <p:cNvSpPr>
            <a:spLocks noGrp="1"/>
          </p:cNvSpPr>
          <p:nvPr>
            <p:ph sz="half" idx="1"/>
          </p:nvPr>
        </p:nvSpPr>
        <p:spPr>
          <a:xfrm>
            <a:off x="123290" y="1736333"/>
            <a:ext cx="11481759" cy="4691661"/>
          </a:xfrm>
        </p:spPr>
        <p:txBody>
          <a:bodyPr/>
          <a:lstStyle/>
          <a:p>
            <a:r>
              <a:rPr lang="en-US" sz="1800" dirty="0">
                <a:solidFill>
                  <a:schemeClr val="tx1"/>
                </a:solidFill>
              </a:rPr>
              <a:t>Invoice without IRN or QR code is not a Legal Document</a:t>
            </a:r>
          </a:p>
          <a:p>
            <a:r>
              <a:rPr lang="en-US" sz="1800" dirty="0">
                <a:solidFill>
                  <a:schemeClr val="tx1"/>
                </a:solidFill>
              </a:rPr>
              <a:t>IRN is mandatory for generating e-way bill</a:t>
            </a:r>
          </a:p>
          <a:p>
            <a:r>
              <a:rPr lang="en-US" sz="1800" dirty="0">
                <a:solidFill>
                  <a:schemeClr val="tx1"/>
                </a:solidFill>
              </a:rPr>
              <a:t>Using the IRN, e-way bill can be generated on IRP portal or in e-way bill portal</a:t>
            </a:r>
          </a:p>
          <a:p>
            <a:r>
              <a:rPr lang="en-US" sz="1800" dirty="0">
                <a:solidFill>
                  <a:schemeClr val="tx1"/>
                </a:solidFill>
              </a:rPr>
              <a:t>For invoices that do not require registration on IRP (B2C Invoices) for those e-way bill can be generated through e-way bill portal, like earlier</a:t>
            </a:r>
          </a:p>
          <a:p>
            <a:pPr lvl="0"/>
            <a:r>
              <a:rPr lang="en-US" sz="1800" dirty="0">
                <a:solidFill>
                  <a:schemeClr val="tx1"/>
                </a:solidFill>
                <a:latin typeface="Segoe UI Semilight" panose="020B0402040204020203" pitchFamily="34" charset="0"/>
                <a:cs typeface="Segoe UI Semilight" panose="020B0402040204020203" pitchFamily="34" charset="0"/>
              </a:rPr>
              <a:t>Invoices registered on E-invoice portal can not be modified. Any errors can be corrected only by cancelling it and issuing new invoice</a:t>
            </a:r>
          </a:p>
          <a:p>
            <a:pPr lvl="0"/>
            <a:r>
              <a:rPr lang="en-US" sz="1800" dirty="0">
                <a:solidFill>
                  <a:schemeClr val="tx1"/>
                </a:solidFill>
                <a:latin typeface="Segoe UI Semilight" panose="020B0402040204020203" pitchFamily="34" charset="0"/>
                <a:cs typeface="Segoe UI Semilight" panose="020B0402040204020203" pitchFamily="34" charset="0"/>
              </a:rPr>
              <a:t>E-invoice can be cancelled within 24hrs of e-invoice generation</a:t>
            </a:r>
          </a:p>
          <a:p>
            <a:pPr lvl="0"/>
            <a:r>
              <a:rPr lang="en-US" sz="1800" dirty="0">
                <a:solidFill>
                  <a:schemeClr val="tx1"/>
                </a:solidFill>
              </a:rPr>
              <a:t>In case of both e-way bill and e-invoice need to be cancelled, e-way need to be cancelled first and then IRN</a:t>
            </a:r>
            <a:endParaRPr lang="en-US" sz="1800" dirty="0">
              <a:solidFill>
                <a:schemeClr val="tx1"/>
              </a:solidFill>
              <a:latin typeface="Segoe UI Semilight" panose="020B0402040204020203" pitchFamily="34" charset="0"/>
              <a:cs typeface="Segoe UI Semilight" panose="020B0402040204020203" pitchFamily="34" charset="0"/>
            </a:endParaRPr>
          </a:p>
          <a:p>
            <a:pPr lvl="0"/>
            <a:r>
              <a:rPr lang="en-US" sz="1800" dirty="0">
                <a:solidFill>
                  <a:schemeClr val="tx1"/>
                </a:solidFill>
                <a:latin typeface="Segoe UI Semilight" panose="020B0402040204020203" pitchFamily="34" charset="0"/>
                <a:cs typeface="Segoe UI Semilight" panose="020B0402040204020203" pitchFamily="34" charset="0"/>
              </a:rPr>
              <a:t>New invoice with a fresh invoice no. will have to be raised and uploaded on IRP, since same invoice number cannot be used for generation of IRN</a:t>
            </a:r>
          </a:p>
          <a:p>
            <a:pPr lvl="0"/>
            <a:r>
              <a:rPr lang="en-US" sz="1800" dirty="0">
                <a:solidFill>
                  <a:schemeClr val="tx1"/>
                </a:solidFill>
                <a:latin typeface="Segoe UI Semilight" panose="020B0402040204020203" pitchFamily="34" charset="0"/>
                <a:cs typeface="Segoe UI Semilight" panose="020B0402040204020203" pitchFamily="34" charset="0"/>
              </a:rPr>
              <a:t>Taxpayer can use department provided mobile app to verify authenticity of invoice. </a:t>
            </a:r>
          </a:p>
          <a:p>
            <a:pPr marL="0" indent="0">
              <a:buNone/>
            </a:pPr>
            <a:endParaRPr lang="en-US" sz="1600" dirty="0"/>
          </a:p>
          <a:p>
            <a:endParaRPr lang="en-IN" sz="1600" dirty="0"/>
          </a:p>
        </p:txBody>
      </p:sp>
    </p:spTree>
    <p:extLst>
      <p:ext uri="{BB962C8B-B14F-4D97-AF65-F5344CB8AC3E}">
        <p14:creationId xmlns:p14="http://schemas.microsoft.com/office/powerpoint/2010/main" val="31324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594-F695-E364-F2B4-22B93D31B018}"/>
              </a:ext>
            </a:extLst>
          </p:cNvPr>
          <p:cNvSpPr>
            <a:spLocks noGrp="1"/>
          </p:cNvSpPr>
          <p:nvPr>
            <p:ph type="title"/>
          </p:nvPr>
        </p:nvSpPr>
        <p:spPr>
          <a:xfrm>
            <a:off x="213360" y="2936758"/>
            <a:ext cx="11704320" cy="637715"/>
          </a:xfrm>
          <a:solidFill>
            <a:schemeClr val="accent1">
              <a:lumMod val="75000"/>
            </a:schemeClr>
          </a:solidFill>
          <a:ln>
            <a:solidFill>
              <a:schemeClr val="bg1"/>
            </a:solidFill>
          </a:ln>
        </p:spPr>
        <p:txBody>
          <a:bodyPr/>
          <a:lstStyle/>
          <a:p>
            <a:pPr lvl="0">
              <a:lnSpc>
                <a:spcPct val="100000"/>
              </a:lnSpc>
            </a:pPr>
            <a:r>
              <a:rPr lang="en-US" dirty="0">
                <a:solidFill>
                  <a:schemeClr val="bg1"/>
                </a:solidFill>
              </a:rPr>
              <a:t>e-Invoice Generation Life Cycle</a:t>
            </a:r>
          </a:p>
        </p:txBody>
      </p:sp>
    </p:spTree>
    <p:extLst>
      <p:ext uri="{BB962C8B-B14F-4D97-AF65-F5344CB8AC3E}">
        <p14:creationId xmlns:p14="http://schemas.microsoft.com/office/powerpoint/2010/main" val="97675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BF01D17-D088-467D-9F49-C5C7592F3EE6}"/>
              </a:ext>
            </a:extLst>
          </p:cNvPr>
          <p:cNvGraphicFramePr/>
          <p:nvPr>
            <p:extLst>
              <p:ext uri="{D42A27DB-BD31-4B8C-83A1-F6EECF244321}">
                <p14:modId xmlns:p14="http://schemas.microsoft.com/office/powerpoint/2010/main" val="2179449509"/>
              </p:ext>
            </p:extLst>
          </p:nvPr>
        </p:nvGraphicFramePr>
        <p:xfrm>
          <a:off x="0" y="895150"/>
          <a:ext cx="12108581" cy="3638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52E4597C-9675-40C7-BFF9-71264288AC6A}"/>
              </a:ext>
            </a:extLst>
          </p:cNvPr>
          <p:cNvSpPr>
            <a:spLocks noGrp="1"/>
          </p:cNvSpPr>
          <p:nvPr>
            <p:ph type="title"/>
          </p:nvPr>
        </p:nvSpPr>
        <p:spPr>
          <a:xfrm>
            <a:off x="675354" y="336895"/>
            <a:ext cx="11152980" cy="454884"/>
          </a:xfrm>
        </p:spPr>
        <p:txBody>
          <a:bodyPr/>
          <a:lstStyle/>
          <a:p>
            <a:r>
              <a:rPr lang="en-US" dirty="0"/>
              <a:t>e-Invoice- Life Cycle- </a:t>
            </a:r>
            <a:r>
              <a:rPr lang="en-US" dirty="0">
                <a:solidFill>
                  <a:schemeClr val="accent5"/>
                </a:solidFill>
              </a:rPr>
              <a:t>Generation</a:t>
            </a:r>
            <a:endParaRPr lang="en-IN" dirty="0">
              <a:solidFill>
                <a:schemeClr val="accent5"/>
              </a:solidFill>
            </a:endParaRPr>
          </a:p>
        </p:txBody>
      </p:sp>
      <p:pic>
        <p:nvPicPr>
          <p:cNvPr id="15" name="Graphic 14" descr="Qr Code outline">
            <a:extLst>
              <a:ext uri="{FF2B5EF4-FFF2-40B4-BE49-F238E27FC236}">
                <a16:creationId xmlns:a16="http://schemas.microsoft.com/office/drawing/2014/main" id="{BC191C5A-7FA7-4370-9AE2-6CB2AA403A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9441" y="2248786"/>
            <a:ext cx="457200" cy="457200"/>
          </a:xfrm>
          <a:prstGeom prst="rect">
            <a:avLst/>
          </a:prstGeom>
        </p:spPr>
      </p:pic>
      <p:pic>
        <p:nvPicPr>
          <p:cNvPr id="17" name="Graphic 16" descr="Typewriter outline">
            <a:extLst>
              <a:ext uri="{FF2B5EF4-FFF2-40B4-BE49-F238E27FC236}">
                <a16:creationId xmlns:a16="http://schemas.microsoft.com/office/drawing/2014/main" id="{94A66C9C-2A60-4E6F-A369-A0BC1BFB84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92163" y="107137"/>
            <a:ext cx="914400" cy="914400"/>
          </a:xfrm>
          <a:prstGeom prst="rect">
            <a:avLst/>
          </a:prstGeom>
        </p:spPr>
      </p:pic>
      <p:graphicFrame>
        <p:nvGraphicFramePr>
          <p:cNvPr id="2" name="Table 2">
            <a:extLst>
              <a:ext uri="{FF2B5EF4-FFF2-40B4-BE49-F238E27FC236}">
                <a16:creationId xmlns:a16="http://schemas.microsoft.com/office/drawing/2014/main" id="{C28E4E7C-AFC3-4DA7-8544-83C418943BE9}"/>
              </a:ext>
            </a:extLst>
          </p:cNvPr>
          <p:cNvGraphicFramePr>
            <a:graphicFrameLocks noGrp="1"/>
          </p:cNvGraphicFramePr>
          <p:nvPr>
            <p:extLst>
              <p:ext uri="{D42A27DB-BD31-4B8C-83A1-F6EECF244321}">
                <p14:modId xmlns:p14="http://schemas.microsoft.com/office/powerpoint/2010/main" val="811917518"/>
              </p:ext>
            </p:extLst>
          </p:nvPr>
        </p:nvGraphicFramePr>
        <p:xfrm>
          <a:off x="105877" y="4735629"/>
          <a:ext cx="10886173" cy="1597794"/>
        </p:xfrm>
        <a:graphic>
          <a:graphicData uri="http://schemas.openxmlformats.org/drawingml/2006/table">
            <a:tbl>
              <a:tblPr firstRow="1" bandRow="1">
                <a:tableStyleId>{F5AB1C69-6EDB-4FF4-983F-18BD219EF322}</a:tableStyleId>
              </a:tblPr>
              <a:tblGrid>
                <a:gridCol w="10886173">
                  <a:extLst>
                    <a:ext uri="{9D8B030D-6E8A-4147-A177-3AD203B41FA5}">
                      <a16:colId xmlns:a16="http://schemas.microsoft.com/office/drawing/2014/main" val="1904474193"/>
                    </a:ext>
                  </a:extLst>
                </a:gridCol>
              </a:tblGrid>
              <a:tr h="1597794">
                <a:tc>
                  <a:txBody>
                    <a:bodyPr/>
                    <a:lstStyle/>
                    <a:p>
                      <a:r>
                        <a:rPr lang="en-US" dirty="0"/>
                        <a:t>E-way bills can be generated along with e-Invoice through the IRP portal </a:t>
                      </a:r>
                    </a:p>
                    <a:p>
                      <a:r>
                        <a:rPr lang="en-US" dirty="0"/>
                        <a:t>IRN is mandatory for generating e-way bill</a:t>
                      </a:r>
                    </a:p>
                    <a:p>
                      <a:r>
                        <a:rPr lang="en-US" dirty="0"/>
                        <a:t>Using the IRN, an e-way bill can be generated on the IRP portal or in the e-way bill portal</a:t>
                      </a:r>
                    </a:p>
                    <a:p>
                      <a:r>
                        <a:rPr lang="en-US" dirty="0"/>
                        <a:t>For invoices that do not require registration on IRP (B2C Invoices) those e-way bills can be generated through the e-way bill portal</a:t>
                      </a:r>
                      <a:endParaRPr lang="en-IN" dirty="0"/>
                    </a:p>
                  </a:txBody>
                  <a:tcPr/>
                </a:tc>
                <a:extLst>
                  <a:ext uri="{0D108BD9-81ED-4DB2-BD59-A6C34878D82A}">
                    <a16:rowId xmlns:a16="http://schemas.microsoft.com/office/drawing/2014/main" val="1045008584"/>
                  </a:ext>
                </a:extLst>
              </a:tr>
            </a:tbl>
          </a:graphicData>
        </a:graphic>
      </p:graphicFrame>
    </p:spTree>
    <p:extLst>
      <p:ext uri="{BB962C8B-B14F-4D97-AF65-F5344CB8AC3E}">
        <p14:creationId xmlns:p14="http://schemas.microsoft.com/office/powerpoint/2010/main" val="18450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CD15A18-EA1A-4AF7-92D2-FEDA7B96EDA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B129905-460F-4CB7-819F-4F3DE97C33AA}"/>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AAB6C811-2671-4A61-9E81-C85C563817BF}"/>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10A2B9A2-DC81-4835-923F-94C94A131C4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06B46E7-5131-40EB-9808-E77A6A2F5A3F}"/>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BA75EC59-EB3F-4FFB-AED6-714D497E4357}"/>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2CE0FD06-3FF8-4402-8FE7-578E3AB57D6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E6A54AA9-A4FE-4BEC-9929-8AF98F7780BF}"/>
                                            </p:graphic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2E4597C-9675-40C7-BFF9-71264288AC6A}"/>
              </a:ext>
            </a:extLst>
          </p:cNvPr>
          <p:cNvSpPr>
            <a:spLocks noGrp="1"/>
          </p:cNvSpPr>
          <p:nvPr>
            <p:ph type="title"/>
          </p:nvPr>
        </p:nvSpPr>
        <p:spPr>
          <a:xfrm>
            <a:off x="452070" y="1075453"/>
            <a:ext cx="11152980" cy="454884"/>
          </a:xfrm>
        </p:spPr>
        <p:txBody>
          <a:bodyPr>
            <a:normAutofit/>
          </a:bodyPr>
          <a:lstStyle/>
          <a:p>
            <a:r>
              <a:rPr lang="en-US" sz="2600"/>
              <a:t>e-Invoice Life Cycle - Others</a:t>
            </a:r>
            <a:endParaRPr lang="en-IN" sz="2600"/>
          </a:p>
        </p:txBody>
      </p:sp>
      <p:graphicFrame>
        <p:nvGraphicFramePr>
          <p:cNvPr id="2" name="Diagram 1">
            <a:extLst>
              <a:ext uri="{FF2B5EF4-FFF2-40B4-BE49-F238E27FC236}">
                <a16:creationId xmlns:a16="http://schemas.microsoft.com/office/drawing/2014/main" id="{4152824B-587C-4EFD-9764-E223C8262381}"/>
              </a:ext>
            </a:extLst>
          </p:cNvPr>
          <p:cNvGraphicFramePr/>
          <p:nvPr>
            <p:extLst>
              <p:ext uri="{D42A27DB-BD31-4B8C-83A1-F6EECF244321}">
                <p14:modId xmlns:p14="http://schemas.microsoft.com/office/powerpoint/2010/main" val="3427183238"/>
              </p:ext>
            </p:extLst>
          </p:nvPr>
        </p:nvGraphicFramePr>
        <p:xfrm>
          <a:off x="452068" y="1803126"/>
          <a:ext cx="11152980" cy="4624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45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p:txBody>
          <a:bodyPr/>
          <a:lstStyle/>
          <a:p>
            <a:r>
              <a:rPr lang="en-US" dirty="0"/>
              <a:t>What’s up next?</a:t>
            </a:r>
          </a:p>
        </p:txBody>
      </p:sp>
      <p:sp>
        <p:nvSpPr>
          <p:cNvPr id="5" name="Content Placeholder 4">
            <a:extLst>
              <a:ext uri="{FF2B5EF4-FFF2-40B4-BE49-F238E27FC236}">
                <a16:creationId xmlns:a16="http://schemas.microsoft.com/office/drawing/2014/main" id="{C5B2CA5A-A5C3-4750-A5EA-3438C6CBDE59}"/>
              </a:ext>
            </a:extLst>
          </p:cNvPr>
          <p:cNvSpPr>
            <a:spLocks noGrp="1"/>
          </p:cNvSpPr>
          <p:nvPr>
            <p:ph sz="half" idx="1"/>
          </p:nvPr>
        </p:nvSpPr>
        <p:spPr>
          <a:xfrm>
            <a:off x="452069" y="1803126"/>
            <a:ext cx="10267000" cy="543834"/>
          </a:xfrm>
          <a:solidFill>
            <a:schemeClr val="accent6">
              <a:lumMod val="60000"/>
              <a:lumOff val="40000"/>
            </a:schemeClr>
          </a:solidFill>
        </p:spPr>
        <p:txBody>
          <a:bodyPr/>
          <a:lstStyle/>
          <a:p>
            <a:pPr marL="0" indent="0" algn="ctr">
              <a:buNone/>
            </a:pPr>
            <a:r>
              <a:rPr lang="en-US" dirty="0">
                <a:solidFill>
                  <a:schemeClr val="bg1"/>
                </a:solidFill>
              </a:rPr>
              <a:t>Product walkthrough</a:t>
            </a:r>
          </a:p>
          <a:p>
            <a:pPr marL="0" indent="0">
              <a:buNone/>
            </a:pPr>
            <a:endParaRPr lang="en-US" dirty="0"/>
          </a:p>
        </p:txBody>
      </p:sp>
      <p:pic>
        <p:nvPicPr>
          <p:cNvPr id="7" name="Graphic 6" descr="Projector outline">
            <a:extLst>
              <a:ext uri="{FF2B5EF4-FFF2-40B4-BE49-F238E27FC236}">
                <a16:creationId xmlns:a16="http://schemas.microsoft.com/office/drawing/2014/main" id="{B115DC42-E44F-4B4C-8263-FEB9E8880E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5069" y="3879492"/>
            <a:ext cx="792211" cy="792211"/>
          </a:xfrm>
          <a:prstGeom prst="rect">
            <a:avLst/>
          </a:prstGeom>
        </p:spPr>
      </p:pic>
      <p:pic>
        <p:nvPicPr>
          <p:cNvPr id="13" name="Graphic 12" descr="Projector screen outline">
            <a:extLst>
              <a:ext uri="{FF2B5EF4-FFF2-40B4-BE49-F238E27FC236}">
                <a16:creationId xmlns:a16="http://schemas.microsoft.com/office/drawing/2014/main" id="{FFA858E2-E4C0-4738-9DA9-791C52C740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0400" y="2774457"/>
            <a:ext cx="3775971" cy="3219944"/>
          </a:xfrm>
          <a:prstGeom prst="rect">
            <a:avLst/>
          </a:prstGeom>
        </p:spPr>
      </p:pic>
      <p:pic>
        <p:nvPicPr>
          <p:cNvPr id="14" name="Picture 13">
            <a:extLst>
              <a:ext uri="{FF2B5EF4-FFF2-40B4-BE49-F238E27FC236}">
                <a16:creationId xmlns:a16="http://schemas.microsoft.com/office/drawing/2014/main" id="{5C47F7A1-DF88-44D1-B839-119021247BEB}"/>
              </a:ext>
            </a:extLst>
          </p:cNvPr>
          <p:cNvPicPr>
            <a:picLocks noChangeAspect="1"/>
          </p:cNvPicPr>
          <p:nvPr/>
        </p:nvPicPr>
        <p:blipFill>
          <a:blip r:embed="rId6"/>
          <a:stretch>
            <a:fillRect/>
          </a:stretch>
        </p:blipFill>
        <p:spPr>
          <a:xfrm>
            <a:off x="3739674" y="3351851"/>
            <a:ext cx="2356326" cy="1383657"/>
          </a:xfrm>
          <a:prstGeom prst="rect">
            <a:avLst/>
          </a:prstGeom>
        </p:spPr>
      </p:pic>
      <p:pic>
        <p:nvPicPr>
          <p:cNvPr id="16" name="Graphic 15" descr="Picnic table outline">
            <a:extLst>
              <a:ext uri="{FF2B5EF4-FFF2-40B4-BE49-F238E27FC236}">
                <a16:creationId xmlns:a16="http://schemas.microsoft.com/office/drawing/2014/main" id="{A9ED7191-B172-4550-B140-A5807CBB56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7927" y="4043680"/>
            <a:ext cx="1493521" cy="1493521"/>
          </a:xfrm>
          <a:prstGeom prst="rect">
            <a:avLst/>
          </a:prstGeom>
        </p:spPr>
      </p:pic>
      <p:pic>
        <p:nvPicPr>
          <p:cNvPr id="18" name="Graphic 17" descr="Route (Two Pins With A Path) outline">
            <a:extLst>
              <a:ext uri="{FF2B5EF4-FFF2-40B4-BE49-F238E27FC236}">
                <a16:creationId xmlns:a16="http://schemas.microsoft.com/office/drawing/2014/main" id="{4FA6D35B-7BC6-40B9-BDA7-556D8FEBF8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2245" y="5080001"/>
            <a:ext cx="914400" cy="914400"/>
          </a:xfrm>
          <a:prstGeom prst="rect">
            <a:avLst/>
          </a:prstGeom>
        </p:spPr>
      </p:pic>
    </p:spTree>
    <p:extLst>
      <p:ext uri="{BB962C8B-B14F-4D97-AF65-F5344CB8AC3E}">
        <p14:creationId xmlns:p14="http://schemas.microsoft.com/office/powerpoint/2010/main" val="381217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a:xfrm>
            <a:off x="452070" y="1075453"/>
            <a:ext cx="11152980" cy="454884"/>
          </a:xfrm>
        </p:spPr>
        <p:txBody>
          <a:bodyPr>
            <a:normAutofit/>
          </a:bodyPr>
          <a:lstStyle/>
          <a:p>
            <a:r>
              <a:rPr lang="en-US" sz="2600"/>
              <a:t>Product walkthrough…</a:t>
            </a:r>
            <a:endParaRPr lang="en-IN" sz="2600"/>
          </a:p>
        </p:txBody>
      </p:sp>
      <p:sp>
        <p:nvSpPr>
          <p:cNvPr id="8" name="Content Placeholder 1">
            <a:extLst>
              <a:ext uri="{FF2B5EF4-FFF2-40B4-BE49-F238E27FC236}">
                <a16:creationId xmlns:a16="http://schemas.microsoft.com/office/drawing/2014/main" id="{6F68CDA3-EE2B-4848-A056-26650EE0AC6A}"/>
              </a:ext>
            </a:extLst>
          </p:cNvPr>
          <p:cNvSpPr>
            <a:spLocks noGrp="1"/>
          </p:cNvSpPr>
          <p:nvPr>
            <p:ph sz="half" idx="1"/>
          </p:nvPr>
        </p:nvSpPr>
        <p:spPr>
          <a:xfrm>
            <a:off x="452069" y="1803126"/>
            <a:ext cx="10267000" cy="4624868"/>
          </a:xfrm>
        </p:spPr>
        <p:txBody>
          <a:bodyPr>
            <a:normAutofit/>
          </a:bodyPr>
          <a:lstStyle/>
          <a:p>
            <a:pPr lvl="0"/>
            <a:r>
              <a:rPr lang="en-IN" sz="2200"/>
              <a:t>Registering Tally as GSP for e-Invoicing</a:t>
            </a:r>
          </a:p>
          <a:p>
            <a:pPr lvl="0"/>
            <a:r>
              <a:rPr lang="en-IN" sz="2200"/>
              <a:t>Onetime Configuration for e-Invoicing </a:t>
            </a:r>
          </a:p>
          <a:p>
            <a:pPr lvl="1"/>
            <a:r>
              <a:rPr lang="en-IN" sz="2200"/>
              <a:t>e-Invoicing Setup in TallyPrime through F11</a:t>
            </a:r>
          </a:p>
          <a:p>
            <a:pPr lvl="1"/>
            <a:r>
              <a:rPr lang="en-US" sz="2200"/>
              <a:t>Update ISO Currency Code (For Exporters)</a:t>
            </a:r>
            <a:endParaRPr lang="en-IN" sz="2200"/>
          </a:p>
          <a:p>
            <a:pPr lvl="0"/>
            <a:r>
              <a:rPr lang="en-IN" sz="2200"/>
              <a:t>Single Invoice Upload for IRN Generation</a:t>
            </a:r>
          </a:p>
          <a:p>
            <a:pPr lvl="0"/>
            <a:r>
              <a:rPr lang="en-IN" sz="2200"/>
              <a:t>Bulk Invoice upload for IRN Generation</a:t>
            </a:r>
          </a:p>
          <a:p>
            <a:pPr lvl="0"/>
            <a:r>
              <a:rPr lang="en-IN" sz="2200"/>
              <a:t>Cancellation of e-invoice</a:t>
            </a:r>
          </a:p>
          <a:p>
            <a:pPr lvl="0"/>
            <a:r>
              <a:rPr lang="en-IN" sz="2200"/>
              <a:t>Get IRN Info</a:t>
            </a:r>
          </a:p>
          <a:p>
            <a:pPr lvl="0"/>
            <a:r>
              <a:rPr lang="en-IN" sz="2200"/>
              <a:t>Prevention, Detection, and Correction</a:t>
            </a:r>
          </a:p>
          <a:p>
            <a:pPr lvl="0"/>
            <a:r>
              <a:rPr lang="en-IN" sz="2200"/>
              <a:t>e-Invoice / IRN Register</a:t>
            </a:r>
          </a:p>
          <a:p>
            <a:pPr lvl="0"/>
            <a:r>
              <a:rPr lang="en-IN" sz="2200"/>
              <a:t>Q&amp;A</a:t>
            </a:r>
          </a:p>
          <a:p>
            <a:endParaRPr lang="en-IN" sz="2200"/>
          </a:p>
        </p:txBody>
      </p:sp>
    </p:spTree>
    <p:extLst>
      <p:ext uri="{BB962C8B-B14F-4D97-AF65-F5344CB8AC3E}">
        <p14:creationId xmlns:p14="http://schemas.microsoft.com/office/powerpoint/2010/main" val="294263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BA20DD54-277E-4916-9BF2-0384FC407546}"/>
              </a:ext>
            </a:extLst>
          </p:cNvPr>
          <p:cNvPicPr/>
          <p:nvPr/>
        </p:nvPicPr>
        <p:blipFill>
          <a:blip r:embed="rId2"/>
          <a:stretch>
            <a:fillRect/>
          </a:stretch>
        </p:blipFill>
        <p:spPr>
          <a:xfrm>
            <a:off x="452070" y="1749534"/>
            <a:ext cx="11359716" cy="4662575"/>
          </a:xfrm>
          <a:prstGeom prst="rect">
            <a:avLst/>
          </a:prstGeom>
        </p:spPr>
      </p:pic>
    </p:spTree>
    <p:extLst>
      <p:ext uri="{BB962C8B-B14F-4D97-AF65-F5344CB8AC3E}">
        <p14:creationId xmlns:p14="http://schemas.microsoft.com/office/powerpoint/2010/main" val="381455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F2C036BE-711E-4EA0-9391-886FE75CC744}"/>
              </a:ext>
            </a:extLst>
          </p:cNvPr>
          <p:cNvPicPr/>
          <p:nvPr/>
        </p:nvPicPr>
        <p:blipFill>
          <a:blip r:embed="rId2"/>
          <a:stretch>
            <a:fillRect/>
          </a:stretch>
        </p:blipFill>
        <p:spPr>
          <a:xfrm>
            <a:off x="438004" y="1819040"/>
            <a:ext cx="11167046" cy="4737420"/>
          </a:xfrm>
          <a:prstGeom prst="rect">
            <a:avLst/>
          </a:prstGeom>
        </p:spPr>
      </p:pic>
    </p:spTree>
    <p:extLst>
      <p:ext uri="{BB962C8B-B14F-4D97-AF65-F5344CB8AC3E}">
        <p14:creationId xmlns:p14="http://schemas.microsoft.com/office/powerpoint/2010/main" val="199286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D9D0-A490-4DB6-BEF9-4076CFC30AB4}"/>
              </a:ext>
            </a:extLst>
          </p:cNvPr>
          <p:cNvSpPr>
            <a:spLocks noGrp="1"/>
          </p:cNvSpPr>
          <p:nvPr>
            <p:ph type="title"/>
          </p:nvPr>
        </p:nvSpPr>
        <p:spPr>
          <a:xfrm>
            <a:off x="452070" y="1075453"/>
            <a:ext cx="11152980" cy="454884"/>
          </a:xfrm>
        </p:spPr>
        <p:txBody>
          <a:bodyPr>
            <a:normAutofit/>
          </a:bodyPr>
          <a:lstStyle/>
          <a:p>
            <a:r>
              <a:rPr lang="en-IN" sz="2600"/>
              <a:t>Agenda</a:t>
            </a:r>
          </a:p>
        </p:txBody>
      </p:sp>
      <p:sp>
        <p:nvSpPr>
          <p:cNvPr id="6" name="Rectangle 5">
            <a:extLst>
              <a:ext uri="{FF2B5EF4-FFF2-40B4-BE49-F238E27FC236}">
                <a16:creationId xmlns:a16="http://schemas.microsoft.com/office/drawing/2014/main" id="{D5C8362C-2FC5-F13D-C27A-7F01374C03EF}"/>
              </a:ext>
            </a:extLst>
          </p:cNvPr>
          <p:cNvSpPr/>
          <p:nvPr/>
        </p:nvSpPr>
        <p:spPr>
          <a:xfrm>
            <a:off x="989188" y="2434176"/>
            <a:ext cx="1076002" cy="1065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01</a:t>
            </a:r>
          </a:p>
        </p:txBody>
      </p:sp>
      <p:sp>
        <p:nvSpPr>
          <p:cNvPr id="7" name="Rectangle 6">
            <a:extLst>
              <a:ext uri="{FF2B5EF4-FFF2-40B4-BE49-F238E27FC236}">
                <a16:creationId xmlns:a16="http://schemas.microsoft.com/office/drawing/2014/main" id="{D2333EF3-407E-6585-0ECF-1AB98F85A968}"/>
              </a:ext>
            </a:extLst>
          </p:cNvPr>
          <p:cNvSpPr/>
          <p:nvPr/>
        </p:nvSpPr>
        <p:spPr>
          <a:xfrm>
            <a:off x="2065999" y="2433690"/>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8" name="Isosceles Triangle 31">
            <a:extLst>
              <a:ext uri="{FF2B5EF4-FFF2-40B4-BE49-F238E27FC236}">
                <a16:creationId xmlns:a16="http://schemas.microsoft.com/office/drawing/2014/main" id="{BEF98AA6-7EEA-35BA-0392-3CF3C9CB18FE}"/>
              </a:ext>
            </a:extLst>
          </p:cNvPr>
          <p:cNvSpPr/>
          <p:nvPr/>
        </p:nvSpPr>
        <p:spPr>
          <a:xfrm rot="5400000">
            <a:off x="902094" y="2910670"/>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9" name="Rectangle 8">
            <a:extLst>
              <a:ext uri="{FF2B5EF4-FFF2-40B4-BE49-F238E27FC236}">
                <a16:creationId xmlns:a16="http://schemas.microsoft.com/office/drawing/2014/main" id="{0C28AC77-E877-AF95-B55E-E193D19F4146}"/>
              </a:ext>
            </a:extLst>
          </p:cNvPr>
          <p:cNvSpPr/>
          <p:nvPr/>
        </p:nvSpPr>
        <p:spPr>
          <a:xfrm>
            <a:off x="6286106" y="2434176"/>
            <a:ext cx="1076002" cy="1065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04</a:t>
            </a:r>
          </a:p>
        </p:txBody>
      </p:sp>
      <p:sp>
        <p:nvSpPr>
          <p:cNvPr id="10" name="Rectangle 9">
            <a:extLst>
              <a:ext uri="{FF2B5EF4-FFF2-40B4-BE49-F238E27FC236}">
                <a16:creationId xmlns:a16="http://schemas.microsoft.com/office/drawing/2014/main" id="{1EF2C8AD-CF68-69F5-CCFC-A8FF4DF1EFC7}"/>
              </a:ext>
            </a:extLst>
          </p:cNvPr>
          <p:cNvSpPr/>
          <p:nvPr/>
        </p:nvSpPr>
        <p:spPr>
          <a:xfrm>
            <a:off x="7362917" y="2433690"/>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1" name="Isosceles Triangle 31">
            <a:extLst>
              <a:ext uri="{FF2B5EF4-FFF2-40B4-BE49-F238E27FC236}">
                <a16:creationId xmlns:a16="http://schemas.microsoft.com/office/drawing/2014/main" id="{24C6F2E2-BE70-BCC6-92B3-69D196860D93}"/>
              </a:ext>
            </a:extLst>
          </p:cNvPr>
          <p:cNvSpPr/>
          <p:nvPr/>
        </p:nvSpPr>
        <p:spPr>
          <a:xfrm rot="5400000">
            <a:off x="6199012" y="2910670"/>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2" name="Rectangle 11">
            <a:extLst>
              <a:ext uri="{FF2B5EF4-FFF2-40B4-BE49-F238E27FC236}">
                <a16:creationId xmlns:a16="http://schemas.microsoft.com/office/drawing/2014/main" id="{0DBB4499-74C8-122C-1DAD-9C48372F4923}"/>
              </a:ext>
            </a:extLst>
          </p:cNvPr>
          <p:cNvSpPr/>
          <p:nvPr/>
        </p:nvSpPr>
        <p:spPr>
          <a:xfrm>
            <a:off x="989188" y="3744271"/>
            <a:ext cx="1076002" cy="1065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02</a:t>
            </a:r>
          </a:p>
        </p:txBody>
      </p:sp>
      <p:sp>
        <p:nvSpPr>
          <p:cNvPr id="13" name="Rectangle 12">
            <a:extLst>
              <a:ext uri="{FF2B5EF4-FFF2-40B4-BE49-F238E27FC236}">
                <a16:creationId xmlns:a16="http://schemas.microsoft.com/office/drawing/2014/main" id="{C7513960-E34A-7835-CB69-797F0CC3208E}"/>
              </a:ext>
            </a:extLst>
          </p:cNvPr>
          <p:cNvSpPr/>
          <p:nvPr/>
        </p:nvSpPr>
        <p:spPr>
          <a:xfrm>
            <a:off x="2065999" y="3743785"/>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4" name="Isosceles Triangle 31">
            <a:extLst>
              <a:ext uri="{FF2B5EF4-FFF2-40B4-BE49-F238E27FC236}">
                <a16:creationId xmlns:a16="http://schemas.microsoft.com/office/drawing/2014/main" id="{53792356-73AE-FD82-67B0-DC9F951D2CBA}"/>
              </a:ext>
            </a:extLst>
          </p:cNvPr>
          <p:cNvSpPr/>
          <p:nvPr/>
        </p:nvSpPr>
        <p:spPr>
          <a:xfrm rot="5400000">
            <a:off x="902094" y="4220765"/>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5" name="Rectangle 14">
            <a:extLst>
              <a:ext uri="{FF2B5EF4-FFF2-40B4-BE49-F238E27FC236}">
                <a16:creationId xmlns:a16="http://schemas.microsoft.com/office/drawing/2014/main" id="{09F67E73-6F40-A109-2395-B7E73FA4A953}"/>
              </a:ext>
            </a:extLst>
          </p:cNvPr>
          <p:cNvSpPr/>
          <p:nvPr/>
        </p:nvSpPr>
        <p:spPr>
          <a:xfrm>
            <a:off x="989188" y="5054367"/>
            <a:ext cx="1076002" cy="1065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03</a:t>
            </a:r>
          </a:p>
        </p:txBody>
      </p:sp>
      <p:sp>
        <p:nvSpPr>
          <p:cNvPr id="16" name="Rectangle 15">
            <a:extLst>
              <a:ext uri="{FF2B5EF4-FFF2-40B4-BE49-F238E27FC236}">
                <a16:creationId xmlns:a16="http://schemas.microsoft.com/office/drawing/2014/main" id="{F0B22163-5A29-B03B-D909-712693CC6661}"/>
              </a:ext>
            </a:extLst>
          </p:cNvPr>
          <p:cNvSpPr/>
          <p:nvPr/>
        </p:nvSpPr>
        <p:spPr>
          <a:xfrm>
            <a:off x="2065999" y="5053881"/>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7" name="Isosceles Triangle 31">
            <a:extLst>
              <a:ext uri="{FF2B5EF4-FFF2-40B4-BE49-F238E27FC236}">
                <a16:creationId xmlns:a16="http://schemas.microsoft.com/office/drawing/2014/main" id="{B8542643-8A87-B3DA-101E-EB6826B6E4AA}"/>
              </a:ext>
            </a:extLst>
          </p:cNvPr>
          <p:cNvSpPr/>
          <p:nvPr/>
        </p:nvSpPr>
        <p:spPr>
          <a:xfrm rot="5400000">
            <a:off x="902094" y="5530861"/>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18" name="Rectangle 17">
            <a:extLst>
              <a:ext uri="{FF2B5EF4-FFF2-40B4-BE49-F238E27FC236}">
                <a16:creationId xmlns:a16="http://schemas.microsoft.com/office/drawing/2014/main" id="{B6CBBD59-4EE4-0A0C-91E6-7C805DE79EB5}"/>
              </a:ext>
            </a:extLst>
          </p:cNvPr>
          <p:cNvSpPr/>
          <p:nvPr/>
        </p:nvSpPr>
        <p:spPr>
          <a:xfrm>
            <a:off x="6286106" y="3744271"/>
            <a:ext cx="1076002" cy="1065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05</a:t>
            </a:r>
          </a:p>
        </p:txBody>
      </p:sp>
      <p:sp>
        <p:nvSpPr>
          <p:cNvPr id="19" name="Rectangle 18">
            <a:extLst>
              <a:ext uri="{FF2B5EF4-FFF2-40B4-BE49-F238E27FC236}">
                <a16:creationId xmlns:a16="http://schemas.microsoft.com/office/drawing/2014/main" id="{798A78DD-6AC3-2537-4D16-DCE54CC24B38}"/>
              </a:ext>
            </a:extLst>
          </p:cNvPr>
          <p:cNvSpPr/>
          <p:nvPr/>
        </p:nvSpPr>
        <p:spPr>
          <a:xfrm>
            <a:off x="7362917" y="3743785"/>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cs typeface="Segoe UI Semibold" panose="020B0702040204020203" pitchFamily="34" charset="0"/>
            </a:endParaRPr>
          </a:p>
        </p:txBody>
      </p:sp>
      <p:sp>
        <p:nvSpPr>
          <p:cNvPr id="20" name="Isosceles Triangle 31">
            <a:extLst>
              <a:ext uri="{FF2B5EF4-FFF2-40B4-BE49-F238E27FC236}">
                <a16:creationId xmlns:a16="http://schemas.microsoft.com/office/drawing/2014/main" id="{B9A240EA-107A-78F1-266A-DD7DBF8A36F3}"/>
              </a:ext>
            </a:extLst>
          </p:cNvPr>
          <p:cNvSpPr/>
          <p:nvPr/>
        </p:nvSpPr>
        <p:spPr>
          <a:xfrm rot="5400000">
            <a:off x="6199012" y="4220765"/>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21" name="TextBox 20">
            <a:extLst>
              <a:ext uri="{FF2B5EF4-FFF2-40B4-BE49-F238E27FC236}">
                <a16:creationId xmlns:a16="http://schemas.microsoft.com/office/drawing/2014/main" id="{C56DA994-9255-3FBE-94CA-9C5BBAD15E9A}"/>
              </a:ext>
            </a:extLst>
          </p:cNvPr>
          <p:cNvSpPr txBox="1"/>
          <p:nvPr/>
        </p:nvSpPr>
        <p:spPr>
          <a:xfrm>
            <a:off x="2271581" y="2635126"/>
            <a:ext cx="3413595" cy="369332"/>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Segoe UI Semibold" panose="020B0702040204020203" pitchFamily="34" charset="0"/>
              </a:rPr>
              <a:t>Domain update on GST e-invoicing</a:t>
            </a:r>
          </a:p>
        </p:txBody>
      </p:sp>
      <p:sp>
        <p:nvSpPr>
          <p:cNvPr id="22" name="TextBox 21">
            <a:extLst>
              <a:ext uri="{FF2B5EF4-FFF2-40B4-BE49-F238E27FC236}">
                <a16:creationId xmlns:a16="http://schemas.microsoft.com/office/drawing/2014/main" id="{68EF83BD-0805-4052-B207-0513CF8B7629}"/>
              </a:ext>
            </a:extLst>
          </p:cNvPr>
          <p:cNvSpPr txBox="1"/>
          <p:nvPr/>
        </p:nvSpPr>
        <p:spPr>
          <a:xfrm>
            <a:off x="2271581" y="3930158"/>
            <a:ext cx="3413595" cy="369332"/>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Segoe UI Semibold" panose="020B0702040204020203" pitchFamily="34" charset="0"/>
              </a:rPr>
              <a:t>e-Invoice Generation Life Cycle</a:t>
            </a:r>
          </a:p>
        </p:txBody>
      </p:sp>
      <p:sp>
        <p:nvSpPr>
          <p:cNvPr id="23" name="TextBox 22">
            <a:extLst>
              <a:ext uri="{FF2B5EF4-FFF2-40B4-BE49-F238E27FC236}">
                <a16:creationId xmlns:a16="http://schemas.microsoft.com/office/drawing/2014/main" id="{4C2CA324-E5DA-7E84-C5BB-B5AAF157980D}"/>
              </a:ext>
            </a:extLst>
          </p:cNvPr>
          <p:cNvSpPr txBox="1"/>
          <p:nvPr/>
        </p:nvSpPr>
        <p:spPr>
          <a:xfrm>
            <a:off x="2271581" y="5240253"/>
            <a:ext cx="3413595" cy="369332"/>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Lato Light" panose="020F0502020204030203" pitchFamily="34" charset="0"/>
              </a:rPr>
              <a:t>Product Demo of TallyPrime </a:t>
            </a:r>
          </a:p>
        </p:txBody>
      </p:sp>
      <p:sp>
        <p:nvSpPr>
          <p:cNvPr id="24" name="TextBox 23">
            <a:extLst>
              <a:ext uri="{FF2B5EF4-FFF2-40B4-BE49-F238E27FC236}">
                <a16:creationId xmlns:a16="http://schemas.microsoft.com/office/drawing/2014/main" id="{E290D3C4-342A-9935-B849-1F091DE8571E}"/>
              </a:ext>
            </a:extLst>
          </p:cNvPr>
          <p:cNvSpPr txBox="1"/>
          <p:nvPr/>
        </p:nvSpPr>
        <p:spPr>
          <a:xfrm>
            <a:off x="7574360" y="2638638"/>
            <a:ext cx="3413595" cy="369332"/>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Segoe UI Semibold" panose="020B0702040204020203" pitchFamily="34" charset="0"/>
              </a:rPr>
              <a:t>Readiness on Queries &amp; Response</a:t>
            </a:r>
          </a:p>
        </p:txBody>
      </p:sp>
      <p:sp>
        <p:nvSpPr>
          <p:cNvPr id="25" name="TextBox 24">
            <a:extLst>
              <a:ext uri="{FF2B5EF4-FFF2-40B4-BE49-F238E27FC236}">
                <a16:creationId xmlns:a16="http://schemas.microsoft.com/office/drawing/2014/main" id="{267DE36B-DC21-F711-1FBA-B266257F3C76}"/>
              </a:ext>
            </a:extLst>
          </p:cNvPr>
          <p:cNvSpPr txBox="1"/>
          <p:nvPr/>
        </p:nvSpPr>
        <p:spPr>
          <a:xfrm>
            <a:off x="7574360" y="3948734"/>
            <a:ext cx="3413595" cy="646331"/>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Lato Light" panose="020F0502020204030203" pitchFamily="34" charset="0"/>
              </a:rPr>
              <a:t>e-Invoicing terminology vs Tally Terminology</a:t>
            </a:r>
          </a:p>
        </p:txBody>
      </p:sp>
      <p:sp>
        <p:nvSpPr>
          <p:cNvPr id="26" name="Rectangle 25">
            <a:extLst>
              <a:ext uri="{FF2B5EF4-FFF2-40B4-BE49-F238E27FC236}">
                <a16:creationId xmlns:a16="http://schemas.microsoft.com/office/drawing/2014/main" id="{9885E302-A807-9DE3-1FA0-2E7905E3C025}"/>
              </a:ext>
            </a:extLst>
          </p:cNvPr>
          <p:cNvSpPr/>
          <p:nvPr/>
        </p:nvSpPr>
        <p:spPr>
          <a:xfrm>
            <a:off x="6286106" y="5054367"/>
            <a:ext cx="1076002" cy="1065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r>
              <a:rPr lang="en-US" dirty="0">
                <a:solidFill>
                  <a:srgbClr val="FFFFFF"/>
                </a:solidFill>
                <a:ea typeface="Roboto Medium" panose="02000000000000000000" pitchFamily="2" charset="0"/>
                <a:cs typeface="Segoe UI Semibold" panose="020B0702040204020203" pitchFamily="34" charset="0"/>
              </a:rPr>
              <a:t>06</a:t>
            </a:r>
          </a:p>
        </p:txBody>
      </p:sp>
      <p:sp>
        <p:nvSpPr>
          <p:cNvPr id="27" name="Rectangle 26">
            <a:extLst>
              <a:ext uri="{FF2B5EF4-FFF2-40B4-BE49-F238E27FC236}">
                <a16:creationId xmlns:a16="http://schemas.microsoft.com/office/drawing/2014/main" id="{51AD3413-BEEA-3ABD-0ECA-35787FCCC0E2}"/>
              </a:ext>
            </a:extLst>
          </p:cNvPr>
          <p:cNvSpPr/>
          <p:nvPr/>
        </p:nvSpPr>
        <p:spPr>
          <a:xfrm>
            <a:off x="7362917" y="5053881"/>
            <a:ext cx="3839895" cy="1065244"/>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28" name="Isosceles Triangle 31">
            <a:extLst>
              <a:ext uri="{FF2B5EF4-FFF2-40B4-BE49-F238E27FC236}">
                <a16:creationId xmlns:a16="http://schemas.microsoft.com/office/drawing/2014/main" id="{37A25EA1-5FD2-46AB-5018-F626FA76A909}"/>
              </a:ext>
            </a:extLst>
          </p:cNvPr>
          <p:cNvSpPr/>
          <p:nvPr/>
        </p:nvSpPr>
        <p:spPr>
          <a:xfrm rot="5400000">
            <a:off x="6199012" y="5530861"/>
            <a:ext cx="286443" cy="1122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endParaRPr>
          </a:p>
        </p:txBody>
      </p:sp>
      <p:sp>
        <p:nvSpPr>
          <p:cNvPr id="29" name="TextBox 28">
            <a:extLst>
              <a:ext uri="{FF2B5EF4-FFF2-40B4-BE49-F238E27FC236}">
                <a16:creationId xmlns:a16="http://schemas.microsoft.com/office/drawing/2014/main" id="{036E4974-D16B-044A-94B4-A39823881F5E}"/>
              </a:ext>
            </a:extLst>
          </p:cNvPr>
          <p:cNvSpPr txBox="1"/>
          <p:nvPr/>
        </p:nvSpPr>
        <p:spPr>
          <a:xfrm>
            <a:off x="7568499" y="5240253"/>
            <a:ext cx="3413595" cy="369332"/>
          </a:xfrm>
          <a:prstGeom prst="rect">
            <a:avLst/>
          </a:prstGeom>
          <a:noFill/>
        </p:spPr>
        <p:txBody>
          <a:bodyPr wrap="square" rtlCol="0">
            <a:spAutoFit/>
          </a:bodyPr>
          <a:lstStyle/>
          <a:p>
            <a:pPr defTabSz="914217"/>
            <a:r>
              <a:rPr lang="en-US" dirty="0">
                <a:solidFill>
                  <a:srgbClr val="999999"/>
                </a:solidFill>
                <a:ea typeface="Lato Light" panose="020F0502020204030203" pitchFamily="34" charset="0"/>
                <a:cs typeface="Segoe UI Semibold" panose="020B0702040204020203" pitchFamily="34" charset="0"/>
              </a:rPr>
              <a:t>TallyHelp and video links</a:t>
            </a:r>
          </a:p>
        </p:txBody>
      </p:sp>
    </p:spTree>
    <p:extLst>
      <p:ext uri="{BB962C8B-B14F-4D97-AF65-F5344CB8AC3E}">
        <p14:creationId xmlns:p14="http://schemas.microsoft.com/office/powerpoint/2010/main" val="109664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86F247C1-B09E-4D64-8B83-CAD33C1458BD}"/>
              </a:ext>
            </a:extLst>
          </p:cNvPr>
          <p:cNvPicPr/>
          <p:nvPr/>
        </p:nvPicPr>
        <p:blipFill>
          <a:blip r:embed="rId2"/>
          <a:stretch>
            <a:fillRect/>
          </a:stretch>
        </p:blipFill>
        <p:spPr>
          <a:xfrm>
            <a:off x="452070" y="1674688"/>
            <a:ext cx="11152980" cy="4895794"/>
          </a:xfrm>
          <a:prstGeom prst="rect">
            <a:avLst/>
          </a:prstGeom>
        </p:spPr>
      </p:pic>
    </p:spTree>
    <p:extLst>
      <p:ext uri="{BB962C8B-B14F-4D97-AF65-F5344CB8AC3E}">
        <p14:creationId xmlns:p14="http://schemas.microsoft.com/office/powerpoint/2010/main" val="5814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9" name="Picture 8">
            <a:extLst>
              <a:ext uri="{FF2B5EF4-FFF2-40B4-BE49-F238E27FC236}">
                <a16:creationId xmlns:a16="http://schemas.microsoft.com/office/drawing/2014/main" id="{D9612471-1E40-4732-8089-B4A234C81866}"/>
              </a:ext>
            </a:extLst>
          </p:cNvPr>
          <p:cNvPicPr/>
          <p:nvPr/>
        </p:nvPicPr>
        <p:blipFill>
          <a:blip r:embed="rId2"/>
          <a:stretch>
            <a:fillRect/>
          </a:stretch>
        </p:blipFill>
        <p:spPr>
          <a:xfrm>
            <a:off x="325907" y="1674688"/>
            <a:ext cx="11152980" cy="4867514"/>
          </a:xfrm>
          <a:prstGeom prst="rect">
            <a:avLst/>
          </a:prstGeom>
        </p:spPr>
      </p:pic>
    </p:spTree>
    <p:extLst>
      <p:ext uri="{BB962C8B-B14F-4D97-AF65-F5344CB8AC3E}">
        <p14:creationId xmlns:p14="http://schemas.microsoft.com/office/powerpoint/2010/main" val="212543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11" name="Picture 10">
            <a:extLst>
              <a:ext uri="{FF2B5EF4-FFF2-40B4-BE49-F238E27FC236}">
                <a16:creationId xmlns:a16="http://schemas.microsoft.com/office/drawing/2014/main" id="{14F0F8B9-6323-4356-AEB0-0C57874C07A6}"/>
              </a:ext>
            </a:extLst>
          </p:cNvPr>
          <p:cNvPicPr/>
          <p:nvPr/>
        </p:nvPicPr>
        <p:blipFill>
          <a:blip r:embed="rId2"/>
          <a:stretch>
            <a:fillRect/>
          </a:stretch>
        </p:blipFill>
        <p:spPr>
          <a:xfrm>
            <a:off x="452070" y="1840685"/>
            <a:ext cx="11152980" cy="4737421"/>
          </a:xfrm>
          <a:prstGeom prst="rect">
            <a:avLst/>
          </a:prstGeom>
        </p:spPr>
      </p:pic>
    </p:spTree>
    <p:extLst>
      <p:ext uri="{BB962C8B-B14F-4D97-AF65-F5344CB8AC3E}">
        <p14:creationId xmlns:p14="http://schemas.microsoft.com/office/powerpoint/2010/main" val="271166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DF8B-2A5B-4FA5-B2D3-F05969DCC9F0}"/>
              </a:ext>
            </a:extLst>
          </p:cNvPr>
          <p:cNvSpPr>
            <a:spLocks noGrp="1"/>
          </p:cNvSpPr>
          <p:nvPr>
            <p:ph type="title"/>
          </p:nvPr>
        </p:nvSpPr>
        <p:spPr>
          <a:xfrm>
            <a:off x="452070" y="1075453"/>
            <a:ext cx="11152980" cy="454884"/>
          </a:xfrm>
        </p:spPr>
        <p:txBody>
          <a:bodyPr>
            <a:noAutofit/>
          </a:bodyPr>
          <a:lstStyle/>
          <a:p>
            <a:pPr lvl="0"/>
            <a:r>
              <a:rPr lang="en-US" sz="2800" dirty="0"/>
              <a:t>Registering Tally as GSP for e-Invoicing...</a:t>
            </a:r>
            <a:endParaRPr lang="en-IN" sz="2800" dirty="0">
              <a:solidFill>
                <a:schemeClr val="tx1"/>
              </a:solidFill>
            </a:endParaRPr>
          </a:p>
        </p:txBody>
      </p:sp>
      <p:sp>
        <p:nvSpPr>
          <p:cNvPr id="6" name="Content Placeholder 5">
            <a:extLst>
              <a:ext uri="{FF2B5EF4-FFF2-40B4-BE49-F238E27FC236}">
                <a16:creationId xmlns:a16="http://schemas.microsoft.com/office/drawing/2014/main" id="{FE76B989-B092-4D47-9283-4A09D169E951}"/>
              </a:ext>
            </a:extLst>
          </p:cNvPr>
          <p:cNvSpPr>
            <a:spLocks noGrp="1"/>
          </p:cNvSpPr>
          <p:nvPr>
            <p:ph sz="half" idx="10"/>
          </p:nvPr>
        </p:nvSpPr>
        <p:spPr>
          <a:xfrm>
            <a:off x="0" y="1674688"/>
            <a:ext cx="11605051" cy="4737421"/>
          </a:xfrm>
        </p:spPr>
        <p:txBody>
          <a:bodyPr/>
          <a:lstStyle/>
          <a:p>
            <a:pPr marL="457200" lvl="1" indent="0">
              <a:buNone/>
            </a:pPr>
            <a:endParaRPr lang="en-IN" sz="1600" dirty="0">
              <a:effectLst/>
              <a:latin typeface="Calibri" panose="020F0502020204030204" pitchFamily="34" charset="0"/>
              <a:ea typeface="Calibri" panose="020F0502020204030204" pitchFamily="34" charset="0"/>
            </a:endParaRPr>
          </a:p>
          <a:p>
            <a:endParaRPr lang="en-IN" dirty="0"/>
          </a:p>
        </p:txBody>
      </p:sp>
      <p:pic>
        <p:nvPicPr>
          <p:cNvPr id="10" name="Picture 9">
            <a:extLst>
              <a:ext uri="{FF2B5EF4-FFF2-40B4-BE49-F238E27FC236}">
                <a16:creationId xmlns:a16="http://schemas.microsoft.com/office/drawing/2014/main" id="{E95CE635-25F5-493B-A161-7A995D839B8E}"/>
              </a:ext>
            </a:extLst>
          </p:cNvPr>
          <p:cNvPicPr/>
          <p:nvPr/>
        </p:nvPicPr>
        <p:blipFill>
          <a:blip r:embed="rId2"/>
          <a:stretch>
            <a:fillRect/>
          </a:stretch>
        </p:blipFill>
        <p:spPr>
          <a:xfrm>
            <a:off x="452070" y="1674689"/>
            <a:ext cx="10944936" cy="4881772"/>
          </a:xfrm>
          <a:prstGeom prst="rect">
            <a:avLst/>
          </a:prstGeom>
        </p:spPr>
      </p:pic>
    </p:spTree>
    <p:extLst>
      <p:ext uri="{BB962C8B-B14F-4D97-AF65-F5344CB8AC3E}">
        <p14:creationId xmlns:p14="http://schemas.microsoft.com/office/powerpoint/2010/main" val="215452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68CDA3-EE2B-4848-A056-26650EE0AC6A}"/>
              </a:ext>
            </a:extLst>
          </p:cNvPr>
          <p:cNvSpPr>
            <a:spLocks noGrp="1"/>
          </p:cNvSpPr>
          <p:nvPr>
            <p:ph sz="half" idx="1"/>
          </p:nvPr>
        </p:nvSpPr>
        <p:spPr>
          <a:xfrm>
            <a:off x="452069" y="1787241"/>
            <a:ext cx="9809531" cy="4624868"/>
          </a:xfrm>
        </p:spPr>
        <p:txBody>
          <a:bodyPr/>
          <a:lstStyle/>
          <a:p>
            <a:pPr lvl="0"/>
            <a:r>
              <a:rPr lang="en-IN" sz="2000" dirty="0">
                <a:solidFill>
                  <a:schemeClr val="tx1"/>
                </a:solidFill>
              </a:rPr>
              <a:t>Onetime Configuration for e-invoicing </a:t>
            </a:r>
          </a:p>
          <a:p>
            <a:pPr lvl="1"/>
            <a:r>
              <a:rPr lang="en-IN" sz="1600" dirty="0">
                <a:solidFill>
                  <a:schemeClr val="tx1"/>
                </a:solidFill>
              </a:rPr>
              <a:t>e-Invoicing Setup in TallyPrime through F11</a:t>
            </a:r>
          </a:p>
          <a:p>
            <a:pPr lvl="1"/>
            <a:r>
              <a:rPr lang="en-US" sz="1600" dirty="0">
                <a:solidFill>
                  <a:schemeClr val="tx1"/>
                </a:solidFill>
              </a:rPr>
              <a:t>Update ISO Currency Code (For Exporters)</a:t>
            </a:r>
            <a:endParaRPr lang="en-IN" sz="1600" dirty="0">
              <a:solidFill>
                <a:schemeClr val="tx1"/>
              </a:solidFill>
            </a:endParaRPr>
          </a:p>
          <a:p>
            <a:pPr lvl="0"/>
            <a:r>
              <a:rPr lang="en-IN" sz="2000" dirty="0">
                <a:solidFill>
                  <a:schemeClr val="tx1"/>
                </a:solidFill>
              </a:rPr>
              <a:t>Single Invoice Upload for IRN Generation</a:t>
            </a:r>
          </a:p>
          <a:p>
            <a:pPr lvl="0"/>
            <a:r>
              <a:rPr lang="en-IN" sz="2000" dirty="0">
                <a:solidFill>
                  <a:schemeClr val="tx1"/>
                </a:solidFill>
              </a:rPr>
              <a:t>Bulk Invoice upload for IRN Generation</a:t>
            </a:r>
          </a:p>
          <a:p>
            <a:pPr lvl="0"/>
            <a:r>
              <a:rPr lang="en-IN" sz="2000" dirty="0">
                <a:solidFill>
                  <a:schemeClr val="tx1"/>
                </a:solidFill>
              </a:rPr>
              <a:t>Cancellation of e-invoice</a:t>
            </a:r>
          </a:p>
          <a:p>
            <a:pPr lvl="0"/>
            <a:r>
              <a:rPr lang="en-IN" sz="2000" dirty="0">
                <a:solidFill>
                  <a:schemeClr val="tx1"/>
                </a:solidFill>
              </a:rPr>
              <a:t>Get IRN Info</a:t>
            </a:r>
          </a:p>
          <a:p>
            <a:pPr lvl="0"/>
            <a:r>
              <a:rPr lang="en-IN" sz="2000" dirty="0">
                <a:solidFill>
                  <a:schemeClr val="tx1"/>
                </a:solidFill>
              </a:rPr>
              <a:t>e-Invoice through offline mode (JSON)</a:t>
            </a:r>
          </a:p>
          <a:p>
            <a:pPr lvl="0"/>
            <a:r>
              <a:rPr lang="en-IN" sz="2000" dirty="0">
                <a:solidFill>
                  <a:schemeClr val="tx1"/>
                </a:solidFill>
              </a:rPr>
              <a:t>Prevention, Detection, and Correction - e-Invoice / IRN Register</a:t>
            </a:r>
          </a:p>
          <a:p>
            <a:pPr lvl="0"/>
            <a:r>
              <a:rPr lang="en-IN" sz="2000" dirty="0">
                <a:solidFill>
                  <a:schemeClr val="tx1"/>
                </a:solidFill>
              </a:rPr>
              <a:t>Q&amp;A</a:t>
            </a:r>
          </a:p>
          <a:p>
            <a:endParaRPr lang="en-IN" dirty="0"/>
          </a:p>
        </p:txBody>
      </p:sp>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r>
              <a:rPr lang="en-US" sz="3200" dirty="0"/>
              <a:t>Product walkthrough…</a:t>
            </a:r>
            <a:endParaRPr lang="en-IN" dirty="0"/>
          </a:p>
        </p:txBody>
      </p:sp>
    </p:spTree>
    <p:extLst>
      <p:ext uri="{BB962C8B-B14F-4D97-AF65-F5344CB8AC3E}">
        <p14:creationId xmlns:p14="http://schemas.microsoft.com/office/powerpoint/2010/main" val="165906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a:xfrm>
            <a:off x="452070" y="1075453"/>
            <a:ext cx="11152980" cy="454884"/>
          </a:xfrm>
        </p:spPr>
        <p:txBody>
          <a:bodyPr>
            <a:normAutofit/>
          </a:bodyPr>
          <a:lstStyle/>
          <a:p>
            <a:r>
              <a:rPr lang="en-US" sz="2600" dirty="0"/>
              <a:t>Single Invoice Upload for IRN Generation</a:t>
            </a:r>
          </a:p>
        </p:txBody>
      </p:sp>
      <p:sp>
        <p:nvSpPr>
          <p:cNvPr id="3" name="Content Placeholder 2">
            <a:extLst>
              <a:ext uri="{FF2B5EF4-FFF2-40B4-BE49-F238E27FC236}">
                <a16:creationId xmlns:a16="http://schemas.microsoft.com/office/drawing/2014/main" id="{50B2E0B9-60F7-A7A8-8B63-D9D872ADEDFC}"/>
              </a:ext>
            </a:extLst>
          </p:cNvPr>
          <p:cNvSpPr>
            <a:spLocks noGrp="1"/>
          </p:cNvSpPr>
          <p:nvPr>
            <p:ph sz="half" idx="1"/>
          </p:nvPr>
        </p:nvSpPr>
        <p:spPr>
          <a:xfrm>
            <a:off x="604469" y="1935206"/>
            <a:ext cx="10267000" cy="4624868"/>
          </a:xfrm>
        </p:spPr>
        <p:txBody>
          <a:bodyPr>
            <a:normAutofit/>
          </a:bodyPr>
          <a:lstStyle/>
          <a:p>
            <a:r>
              <a:rPr lang="en-IN" sz="2000" dirty="0">
                <a:solidFill>
                  <a:schemeClr val="tx1"/>
                </a:solidFill>
              </a:rPr>
              <a:t>Single Invoice Upload for IRN Generation</a:t>
            </a:r>
          </a:p>
          <a:p>
            <a:pPr lvl="1"/>
            <a:r>
              <a:rPr lang="en-IN" sz="2000" dirty="0">
                <a:solidFill>
                  <a:schemeClr val="tx1"/>
                </a:solidFill>
              </a:rPr>
              <a:t>e-Invoice with Goods for a single party</a:t>
            </a:r>
          </a:p>
          <a:p>
            <a:pPr lvl="1"/>
            <a:r>
              <a:rPr lang="en-IN" sz="2000" dirty="0">
                <a:solidFill>
                  <a:schemeClr val="tx1"/>
                </a:solidFill>
              </a:rPr>
              <a:t>e-Invoice with Service for a single party</a:t>
            </a:r>
          </a:p>
          <a:p>
            <a:pPr lvl="1"/>
            <a:r>
              <a:rPr lang="en-IN" sz="2000" dirty="0">
                <a:solidFill>
                  <a:schemeClr val="tx1"/>
                </a:solidFill>
              </a:rPr>
              <a:t>e-Invoice with separate buyer &amp; consignee</a:t>
            </a:r>
          </a:p>
          <a:p>
            <a:pPr lvl="1"/>
            <a:r>
              <a:rPr lang="en-IN" sz="2000" dirty="0">
                <a:solidFill>
                  <a:schemeClr val="tx1"/>
                </a:solidFill>
              </a:rPr>
              <a:t>e-Invoice with different despatch details (for company)</a:t>
            </a:r>
          </a:p>
          <a:p>
            <a:pPr lvl="1"/>
            <a:r>
              <a:rPr lang="en-IN" sz="2000" dirty="0">
                <a:solidFill>
                  <a:schemeClr val="tx1"/>
                </a:solidFill>
              </a:rPr>
              <a:t>e-Invoice for RCM Goods / Service as a Service Provider</a:t>
            </a:r>
          </a:p>
          <a:p>
            <a:pPr lvl="1"/>
            <a:r>
              <a:rPr lang="en-IN" sz="2000" dirty="0">
                <a:solidFill>
                  <a:schemeClr val="tx1"/>
                </a:solidFill>
              </a:rPr>
              <a:t>e-Invoice for Export Goods / Service who resides outside India</a:t>
            </a:r>
          </a:p>
          <a:p>
            <a:pPr lvl="1"/>
            <a:r>
              <a:rPr lang="en-US" sz="2000" dirty="0">
                <a:solidFill>
                  <a:schemeClr val="tx1"/>
                </a:solidFill>
              </a:rPr>
              <a:t>e-Invoice for service to a foreign party &amp; and billing to local or interstate party </a:t>
            </a:r>
          </a:p>
          <a:p>
            <a:pPr lvl="1"/>
            <a:r>
              <a:rPr lang="en-US" sz="2000" dirty="0">
                <a:solidFill>
                  <a:schemeClr val="tx1"/>
                </a:solidFill>
              </a:rPr>
              <a:t>e-Invoice for Transportation Services (HSN: 9965 &amp; 9968) by Mail/Courier Inside India</a:t>
            </a:r>
            <a:endParaRPr lang="en-IN" sz="2000" dirty="0">
              <a:solidFill>
                <a:schemeClr val="tx1"/>
              </a:solidFill>
            </a:endParaRPr>
          </a:p>
        </p:txBody>
      </p:sp>
    </p:spTree>
    <p:extLst>
      <p:ext uri="{BB962C8B-B14F-4D97-AF65-F5344CB8AC3E}">
        <p14:creationId xmlns:p14="http://schemas.microsoft.com/office/powerpoint/2010/main" val="4107762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68CDA3-EE2B-4848-A056-26650EE0AC6A}"/>
              </a:ext>
            </a:extLst>
          </p:cNvPr>
          <p:cNvSpPr>
            <a:spLocks noGrp="1"/>
          </p:cNvSpPr>
          <p:nvPr>
            <p:ph sz="half" idx="1"/>
          </p:nvPr>
        </p:nvSpPr>
        <p:spPr>
          <a:xfrm>
            <a:off x="452069" y="1787241"/>
            <a:ext cx="11069371" cy="967474"/>
          </a:xfrm>
        </p:spPr>
        <p:txBody>
          <a:bodyPr/>
          <a:lstStyle/>
          <a:p>
            <a:pPr marL="0" indent="0">
              <a:buNone/>
            </a:pPr>
            <a:r>
              <a:rPr lang="en-US" sz="1600" dirty="0"/>
              <a:t>Through this facility, users can upload multiple invoices and generate multiple IRNs at one go. This facility can be used by taxpayers, who can prepare bulk requests for IRN through TallyPrime or through JSON files to upload it on the e-invoice system and generate IRN in one go. This avoids duplicate data entry into the e-invoice system and avoids data entry mistakes.</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Bulk Invoice Upload for IRN Generation</a:t>
            </a:r>
            <a:endParaRPr lang="en-IN" sz="3200" dirty="0">
              <a:solidFill>
                <a:schemeClr val="tx1"/>
              </a:solidFill>
            </a:endParaRPr>
          </a:p>
        </p:txBody>
      </p:sp>
      <p:sp>
        <p:nvSpPr>
          <p:cNvPr id="7" name="Rectangle 6">
            <a:extLst>
              <a:ext uri="{FF2B5EF4-FFF2-40B4-BE49-F238E27FC236}">
                <a16:creationId xmlns:a16="http://schemas.microsoft.com/office/drawing/2014/main" id="{45D88744-2E2D-4D19-73BE-978DAE628E52}"/>
              </a:ext>
            </a:extLst>
          </p:cNvPr>
          <p:cNvSpPr/>
          <p:nvPr/>
        </p:nvSpPr>
        <p:spPr>
          <a:xfrm>
            <a:off x="3517512" y="3709988"/>
            <a:ext cx="2333745" cy="1657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Segoe UI Semilight" panose="020B0402040204020203" pitchFamily="34" charset="0"/>
                <a:cs typeface="Segoe UI Semilight" panose="020B0402040204020203" pitchFamily="34" charset="0"/>
              </a:rPr>
              <a:t>Select the required transactions or Ctrl+Spacebar to select all Transactions</a:t>
            </a:r>
          </a:p>
          <a:p>
            <a:pPr algn="ctr"/>
            <a:endParaRPr lang="en-US" sz="900" dirty="0"/>
          </a:p>
        </p:txBody>
      </p:sp>
      <p:sp>
        <p:nvSpPr>
          <p:cNvPr id="11" name="Rectangle 10">
            <a:extLst>
              <a:ext uri="{FF2B5EF4-FFF2-40B4-BE49-F238E27FC236}">
                <a16:creationId xmlns:a16="http://schemas.microsoft.com/office/drawing/2014/main" id="{1FAE130E-E96F-F207-9D86-3A965F7F9BA9}"/>
              </a:ext>
            </a:extLst>
          </p:cNvPr>
          <p:cNvSpPr/>
          <p:nvPr/>
        </p:nvSpPr>
        <p:spPr>
          <a:xfrm>
            <a:off x="6089308" y="3709988"/>
            <a:ext cx="2333745" cy="1657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Segoe UI Semilight" panose="020B0402040204020203" pitchFamily="34" charset="0"/>
                <a:cs typeface="Segoe UI Semilight" panose="020B0402040204020203" pitchFamily="34" charset="0"/>
              </a:rPr>
              <a:t>Press S (Send) to send the details</a:t>
            </a:r>
          </a:p>
          <a:p>
            <a:pPr algn="ctr"/>
            <a:endParaRPr lang="en-US" sz="1600" dirty="0">
              <a:solidFill>
                <a:schemeClr val="tx1"/>
              </a:solidFill>
            </a:endParaRPr>
          </a:p>
        </p:txBody>
      </p:sp>
      <p:sp>
        <p:nvSpPr>
          <p:cNvPr id="15" name="Rectangle 14">
            <a:extLst>
              <a:ext uri="{FF2B5EF4-FFF2-40B4-BE49-F238E27FC236}">
                <a16:creationId xmlns:a16="http://schemas.microsoft.com/office/drawing/2014/main" id="{2CDC3808-504A-4198-8583-6957B660AEB8}"/>
              </a:ext>
            </a:extLst>
          </p:cNvPr>
          <p:cNvSpPr/>
          <p:nvPr/>
        </p:nvSpPr>
        <p:spPr>
          <a:xfrm>
            <a:off x="8661103" y="3709988"/>
            <a:ext cx="2333745" cy="1657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TextBox 17">
            <a:extLst>
              <a:ext uri="{FF2B5EF4-FFF2-40B4-BE49-F238E27FC236}">
                <a16:creationId xmlns:a16="http://schemas.microsoft.com/office/drawing/2014/main" id="{256B7F31-BBCD-F45B-84B7-D0F6A8FB6D98}"/>
              </a:ext>
            </a:extLst>
          </p:cNvPr>
          <p:cNvSpPr txBox="1"/>
          <p:nvPr/>
        </p:nvSpPr>
        <p:spPr>
          <a:xfrm>
            <a:off x="9027274" y="4067772"/>
            <a:ext cx="1650886" cy="830997"/>
          </a:xfrm>
          <a:prstGeom prst="rect">
            <a:avLst/>
          </a:prstGeom>
          <a:noFill/>
        </p:spPr>
        <p:txBody>
          <a:bodyPr wrap="square" rtlCol="0">
            <a:spAutoFit/>
          </a:bodyPr>
          <a:lstStyle/>
          <a:p>
            <a:r>
              <a:rPr lang="en-US" sz="1600" dirty="0">
                <a:solidFill>
                  <a:schemeClr val="bg1">
                    <a:lumMod val="50000"/>
                  </a:schemeClr>
                </a:solidFill>
                <a:latin typeface="Segoe UI Semilight" panose="020B0402040204020203" pitchFamily="34" charset="0"/>
                <a:cs typeface="Segoe UI Semilight" panose="020B0402040204020203" pitchFamily="34" charset="0"/>
              </a:rPr>
              <a:t>Enter e-Invoice Credentials for bulk generation</a:t>
            </a:r>
          </a:p>
        </p:txBody>
      </p:sp>
      <p:sp>
        <p:nvSpPr>
          <p:cNvPr id="19" name="Rectangle 18">
            <a:extLst>
              <a:ext uri="{FF2B5EF4-FFF2-40B4-BE49-F238E27FC236}">
                <a16:creationId xmlns:a16="http://schemas.microsoft.com/office/drawing/2014/main" id="{DCDFFF2E-7FA0-BCA2-C46E-86AF00020C61}"/>
              </a:ext>
            </a:extLst>
          </p:cNvPr>
          <p:cNvSpPr/>
          <p:nvPr/>
        </p:nvSpPr>
        <p:spPr>
          <a:xfrm>
            <a:off x="945717" y="3709988"/>
            <a:ext cx="2333745" cy="1657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Chevron 1">
            <a:extLst>
              <a:ext uri="{FF2B5EF4-FFF2-40B4-BE49-F238E27FC236}">
                <a16:creationId xmlns:a16="http://schemas.microsoft.com/office/drawing/2014/main" id="{478AC5E9-DCE5-6440-5AF1-ECBCC7C28828}"/>
              </a:ext>
            </a:extLst>
          </p:cNvPr>
          <p:cNvSpPr/>
          <p:nvPr/>
        </p:nvSpPr>
        <p:spPr>
          <a:xfrm>
            <a:off x="944336" y="3173186"/>
            <a:ext cx="2630328" cy="53680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1" name="Chevron 53">
            <a:extLst>
              <a:ext uri="{FF2B5EF4-FFF2-40B4-BE49-F238E27FC236}">
                <a16:creationId xmlns:a16="http://schemas.microsoft.com/office/drawing/2014/main" id="{A1614297-E6E2-4450-606F-DCE1CE1FC454}"/>
              </a:ext>
            </a:extLst>
          </p:cNvPr>
          <p:cNvSpPr/>
          <p:nvPr/>
        </p:nvSpPr>
        <p:spPr>
          <a:xfrm>
            <a:off x="3502003" y="3173186"/>
            <a:ext cx="2630328" cy="53680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2" name="Chevron 58">
            <a:extLst>
              <a:ext uri="{FF2B5EF4-FFF2-40B4-BE49-F238E27FC236}">
                <a16:creationId xmlns:a16="http://schemas.microsoft.com/office/drawing/2014/main" id="{415965BC-71F8-D3D9-2A68-1A0709257DC3}"/>
              </a:ext>
            </a:extLst>
          </p:cNvPr>
          <p:cNvSpPr/>
          <p:nvPr/>
        </p:nvSpPr>
        <p:spPr>
          <a:xfrm>
            <a:off x="6059669" y="3173186"/>
            <a:ext cx="2630328" cy="53680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3" name="Chevron 62">
            <a:extLst>
              <a:ext uri="{FF2B5EF4-FFF2-40B4-BE49-F238E27FC236}">
                <a16:creationId xmlns:a16="http://schemas.microsoft.com/office/drawing/2014/main" id="{1F2663FA-8472-4E5E-AF10-E41BBE1E7192}"/>
              </a:ext>
            </a:extLst>
          </p:cNvPr>
          <p:cNvSpPr/>
          <p:nvPr/>
        </p:nvSpPr>
        <p:spPr>
          <a:xfrm>
            <a:off x="8617336" y="3173186"/>
            <a:ext cx="2630328" cy="53680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4" name="Oval 23">
            <a:extLst>
              <a:ext uri="{FF2B5EF4-FFF2-40B4-BE49-F238E27FC236}">
                <a16:creationId xmlns:a16="http://schemas.microsoft.com/office/drawing/2014/main" id="{726428FB-1520-1037-F72F-B750A170B5ED}"/>
              </a:ext>
            </a:extLst>
          </p:cNvPr>
          <p:cNvSpPr/>
          <p:nvPr/>
        </p:nvSpPr>
        <p:spPr>
          <a:xfrm>
            <a:off x="1288499" y="2994294"/>
            <a:ext cx="894586" cy="894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Oval 24">
            <a:extLst>
              <a:ext uri="{FF2B5EF4-FFF2-40B4-BE49-F238E27FC236}">
                <a16:creationId xmlns:a16="http://schemas.microsoft.com/office/drawing/2014/main" id="{B020F154-2340-27F3-E0D0-47325DF434C7}"/>
              </a:ext>
            </a:extLst>
          </p:cNvPr>
          <p:cNvSpPr/>
          <p:nvPr/>
        </p:nvSpPr>
        <p:spPr>
          <a:xfrm>
            <a:off x="3918827" y="2994294"/>
            <a:ext cx="894586" cy="8945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760DBD88-03E8-6C23-A114-29ED2B54D4AD}"/>
              </a:ext>
            </a:extLst>
          </p:cNvPr>
          <p:cNvSpPr/>
          <p:nvPr/>
        </p:nvSpPr>
        <p:spPr>
          <a:xfrm>
            <a:off x="6476494" y="2994294"/>
            <a:ext cx="894586" cy="8945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E892116B-CC41-829F-7075-3EC770B49A63}"/>
              </a:ext>
            </a:extLst>
          </p:cNvPr>
          <p:cNvSpPr/>
          <p:nvPr/>
        </p:nvSpPr>
        <p:spPr>
          <a:xfrm>
            <a:off x="9008760" y="2994294"/>
            <a:ext cx="894586" cy="8945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Oval 27">
            <a:extLst>
              <a:ext uri="{FF2B5EF4-FFF2-40B4-BE49-F238E27FC236}">
                <a16:creationId xmlns:a16="http://schemas.microsoft.com/office/drawing/2014/main" id="{1B53DE04-3EF8-9E00-F189-52EA9FD2673F}"/>
              </a:ext>
            </a:extLst>
          </p:cNvPr>
          <p:cNvSpPr/>
          <p:nvPr/>
        </p:nvSpPr>
        <p:spPr>
          <a:xfrm>
            <a:off x="1361160" y="3070301"/>
            <a:ext cx="749264" cy="7492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D2305B30-9BCA-3B31-E44F-66D47A194544}"/>
              </a:ext>
            </a:extLst>
          </p:cNvPr>
          <p:cNvSpPr/>
          <p:nvPr/>
        </p:nvSpPr>
        <p:spPr>
          <a:xfrm>
            <a:off x="3991488" y="3070301"/>
            <a:ext cx="749264" cy="7492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Oval 29">
            <a:extLst>
              <a:ext uri="{FF2B5EF4-FFF2-40B4-BE49-F238E27FC236}">
                <a16:creationId xmlns:a16="http://schemas.microsoft.com/office/drawing/2014/main" id="{DA85B178-D9C9-B0E7-5BE7-8D3AD84FDC50}"/>
              </a:ext>
            </a:extLst>
          </p:cNvPr>
          <p:cNvSpPr/>
          <p:nvPr/>
        </p:nvSpPr>
        <p:spPr>
          <a:xfrm>
            <a:off x="6549155" y="3070301"/>
            <a:ext cx="749264" cy="7492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Oval 30">
            <a:extLst>
              <a:ext uri="{FF2B5EF4-FFF2-40B4-BE49-F238E27FC236}">
                <a16:creationId xmlns:a16="http://schemas.microsoft.com/office/drawing/2014/main" id="{23672447-0B9D-69A5-7071-C486AA630CA8}"/>
              </a:ext>
            </a:extLst>
          </p:cNvPr>
          <p:cNvSpPr/>
          <p:nvPr/>
        </p:nvSpPr>
        <p:spPr>
          <a:xfrm>
            <a:off x="9081421" y="3070301"/>
            <a:ext cx="749264" cy="7492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2" name="Rectangle 31">
            <a:extLst>
              <a:ext uri="{FF2B5EF4-FFF2-40B4-BE49-F238E27FC236}">
                <a16:creationId xmlns:a16="http://schemas.microsoft.com/office/drawing/2014/main" id="{F39BA90C-AFA6-4223-5ADF-1395BB238924}"/>
              </a:ext>
            </a:extLst>
          </p:cNvPr>
          <p:cNvSpPr/>
          <p:nvPr/>
        </p:nvSpPr>
        <p:spPr>
          <a:xfrm>
            <a:off x="1307012" y="3251927"/>
            <a:ext cx="857559" cy="461665"/>
          </a:xfrm>
          <a:prstGeom prst="rect">
            <a:avLst/>
          </a:prstGeom>
        </p:spPr>
        <p:txBody>
          <a:bodyPr wrap="square">
            <a:spAutoFit/>
          </a:bodyPr>
          <a:lstStyle/>
          <a:p>
            <a:pPr algn="ctr"/>
            <a:r>
              <a:rPr lang="en-US" sz="2400" b="1" dirty="0">
                <a:solidFill>
                  <a:schemeClr val="tx2"/>
                </a:solidFill>
                <a:latin typeface="Segoe UI Semibold" panose="020B0702040204020203" pitchFamily="34" charset="0"/>
                <a:ea typeface="Roboto Medium" panose="02000000000000000000" pitchFamily="2" charset="0"/>
                <a:cs typeface="Segoe UI Semibold" panose="020B0702040204020203" pitchFamily="34" charset="0"/>
              </a:rPr>
              <a:t>01</a:t>
            </a:r>
          </a:p>
        </p:txBody>
      </p:sp>
      <p:sp>
        <p:nvSpPr>
          <p:cNvPr id="33" name="Rectangle 32">
            <a:extLst>
              <a:ext uri="{FF2B5EF4-FFF2-40B4-BE49-F238E27FC236}">
                <a16:creationId xmlns:a16="http://schemas.microsoft.com/office/drawing/2014/main" id="{6B868608-6F25-E074-9FB4-0BBA919B1C62}"/>
              </a:ext>
            </a:extLst>
          </p:cNvPr>
          <p:cNvSpPr/>
          <p:nvPr/>
        </p:nvSpPr>
        <p:spPr>
          <a:xfrm>
            <a:off x="3927549" y="3251927"/>
            <a:ext cx="857559" cy="461665"/>
          </a:xfrm>
          <a:prstGeom prst="rect">
            <a:avLst/>
          </a:prstGeom>
        </p:spPr>
        <p:txBody>
          <a:bodyPr wrap="square">
            <a:spAutoFit/>
          </a:bodyPr>
          <a:lstStyle/>
          <a:p>
            <a:pPr algn="ctr"/>
            <a:r>
              <a:rPr lang="en-US" sz="2400" b="1" dirty="0">
                <a:solidFill>
                  <a:schemeClr val="tx2"/>
                </a:solidFill>
                <a:latin typeface="Segoe UI Semibold" panose="020B0702040204020203" pitchFamily="34" charset="0"/>
                <a:ea typeface="Roboto Medium" panose="02000000000000000000" pitchFamily="2" charset="0"/>
                <a:cs typeface="Segoe UI Semibold" panose="020B0702040204020203" pitchFamily="34" charset="0"/>
              </a:rPr>
              <a:t>02</a:t>
            </a:r>
          </a:p>
        </p:txBody>
      </p:sp>
      <p:sp>
        <p:nvSpPr>
          <p:cNvPr id="34" name="Rectangle 33">
            <a:extLst>
              <a:ext uri="{FF2B5EF4-FFF2-40B4-BE49-F238E27FC236}">
                <a16:creationId xmlns:a16="http://schemas.microsoft.com/office/drawing/2014/main" id="{6DFCAE04-AFB2-F069-46DA-550CC2444852}"/>
              </a:ext>
            </a:extLst>
          </p:cNvPr>
          <p:cNvSpPr/>
          <p:nvPr/>
        </p:nvSpPr>
        <p:spPr>
          <a:xfrm>
            <a:off x="6470027" y="3251927"/>
            <a:ext cx="857559" cy="461665"/>
          </a:xfrm>
          <a:prstGeom prst="rect">
            <a:avLst/>
          </a:prstGeom>
        </p:spPr>
        <p:txBody>
          <a:bodyPr wrap="square">
            <a:spAutoFit/>
          </a:bodyPr>
          <a:lstStyle/>
          <a:p>
            <a:pPr algn="ctr"/>
            <a:r>
              <a:rPr lang="en-US" sz="2400" b="1" dirty="0">
                <a:solidFill>
                  <a:schemeClr val="tx2"/>
                </a:solidFill>
                <a:latin typeface="Segoe UI Semibold" panose="020B0702040204020203" pitchFamily="34" charset="0"/>
                <a:ea typeface="Roboto Medium" panose="02000000000000000000" pitchFamily="2" charset="0"/>
                <a:cs typeface="Segoe UI Semibold" panose="020B0702040204020203" pitchFamily="34" charset="0"/>
              </a:rPr>
              <a:t>03</a:t>
            </a:r>
          </a:p>
        </p:txBody>
      </p:sp>
      <p:sp>
        <p:nvSpPr>
          <p:cNvPr id="35" name="Rectangle 34">
            <a:extLst>
              <a:ext uri="{FF2B5EF4-FFF2-40B4-BE49-F238E27FC236}">
                <a16:creationId xmlns:a16="http://schemas.microsoft.com/office/drawing/2014/main" id="{F6EF19ED-433D-D69E-FE18-7189FEC1235B}"/>
              </a:ext>
            </a:extLst>
          </p:cNvPr>
          <p:cNvSpPr/>
          <p:nvPr/>
        </p:nvSpPr>
        <p:spPr>
          <a:xfrm>
            <a:off x="9027274" y="3251927"/>
            <a:ext cx="857559" cy="461665"/>
          </a:xfrm>
          <a:prstGeom prst="rect">
            <a:avLst/>
          </a:prstGeom>
        </p:spPr>
        <p:txBody>
          <a:bodyPr wrap="square">
            <a:spAutoFit/>
          </a:bodyPr>
          <a:lstStyle/>
          <a:p>
            <a:pPr algn="ctr"/>
            <a:r>
              <a:rPr lang="en-US" sz="2400" b="1" dirty="0">
                <a:solidFill>
                  <a:schemeClr val="tx2"/>
                </a:solidFill>
                <a:latin typeface="Segoe UI Semibold" panose="020B0702040204020203" pitchFamily="34" charset="0"/>
                <a:ea typeface="Roboto Medium" panose="02000000000000000000" pitchFamily="2" charset="0"/>
                <a:cs typeface="Segoe UI Semibold" panose="020B0702040204020203" pitchFamily="34" charset="0"/>
              </a:rPr>
              <a:t>04</a:t>
            </a:r>
          </a:p>
        </p:txBody>
      </p:sp>
      <p:sp>
        <p:nvSpPr>
          <p:cNvPr id="38" name="TextBox 37">
            <a:extLst>
              <a:ext uri="{FF2B5EF4-FFF2-40B4-BE49-F238E27FC236}">
                <a16:creationId xmlns:a16="http://schemas.microsoft.com/office/drawing/2014/main" id="{BF09E629-1948-71DF-9148-2FABA068F387}"/>
              </a:ext>
            </a:extLst>
          </p:cNvPr>
          <p:cNvSpPr txBox="1"/>
          <p:nvPr/>
        </p:nvSpPr>
        <p:spPr>
          <a:xfrm>
            <a:off x="1159809" y="3930266"/>
            <a:ext cx="1901229" cy="1569660"/>
          </a:xfrm>
          <a:prstGeom prst="rect">
            <a:avLst/>
          </a:prstGeom>
          <a:noFill/>
        </p:spPr>
        <p:txBody>
          <a:bodyPr wrap="square" rtlCol="0">
            <a:spAutoFit/>
          </a:bodyPr>
          <a:lstStyle/>
          <a:p>
            <a:r>
              <a:rPr lang="en-US" sz="1600" dirty="0">
                <a:solidFill>
                  <a:schemeClr val="bg1">
                    <a:lumMod val="50000"/>
                  </a:schemeClr>
                </a:solidFill>
                <a:latin typeface="Segoe UI Semilight" panose="020B0402040204020203" pitchFamily="34" charset="0"/>
                <a:cs typeface="Segoe UI Semilight" panose="020B0402040204020203" pitchFamily="34" charset="0"/>
              </a:rPr>
              <a:t>Record e-Invoice Transactions  then  Press Alt+Z (Exchange) &gt; Send for e-Invoicing</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TextBox 4">
            <a:extLst>
              <a:ext uri="{FF2B5EF4-FFF2-40B4-BE49-F238E27FC236}">
                <a16:creationId xmlns:a16="http://schemas.microsoft.com/office/drawing/2014/main" id="{A39CF581-85E8-88A6-8FED-5B47E40741DA}"/>
              </a:ext>
            </a:extLst>
          </p:cNvPr>
          <p:cNvSpPr txBox="1"/>
          <p:nvPr/>
        </p:nvSpPr>
        <p:spPr>
          <a:xfrm>
            <a:off x="2549863" y="5825437"/>
            <a:ext cx="6111240" cy="369332"/>
          </a:xfrm>
          <a:prstGeom prst="rect">
            <a:avLst/>
          </a:prstGeom>
          <a:noFill/>
          <a:ln>
            <a:solidFill>
              <a:schemeClr val="tx1"/>
            </a:solidFill>
            <a:prstDash val="sysDash"/>
          </a:ln>
        </p:spPr>
        <p:txBody>
          <a:bodyPr wrap="square">
            <a:spAutoFit/>
          </a:bodyPr>
          <a:lstStyle/>
          <a:p>
            <a:pPr algn="ctr"/>
            <a:r>
              <a:rPr lang="en-US" sz="1800" b="1" i="1" dirty="0">
                <a:solidFill>
                  <a:schemeClr val="bg1">
                    <a:lumMod val="50000"/>
                  </a:schemeClr>
                </a:solidFill>
                <a:latin typeface="Segoe UI Semilight" panose="020B0402040204020203" pitchFamily="34" charset="0"/>
                <a:cs typeface="Segoe UI Semilight" panose="020B0402040204020203" pitchFamily="34" charset="0"/>
              </a:rPr>
              <a:t>Process for Bulk IRN Generation</a:t>
            </a:r>
            <a:endParaRPr lang="en-IN" b="1" i="1" dirty="0"/>
          </a:p>
        </p:txBody>
      </p:sp>
    </p:spTree>
    <p:extLst>
      <p:ext uri="{BB962C8B-B14F-4D97-AF65-F5344CB8AC3E}">
        <p14:creationId xmlns:p14="http://schemas.microsoft.com/office/powerpoint/2010/main" val="1901325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Cancellation of e-invoice - Online</a:t>
            </a:r>
          </a:p>
        </p:txBody>
      </p:sp>
      <p:sp>
        <p:nvSpPr>
          <p:cNvPr id="6" name="TextBox 5">
            <a:extLst>
              <a:ext uri="{FF2B5EF4-FFF2-40B4-BE49-F238E27FC236}">
                <a16:creationId xmlns:a16="http://schemas.microsoft.com/office/drawing/2014/main" id="{E841B211-0E6B-1125-68BC-87C8BD38BDF9}"/>
              </a:ext>
            </a:extLst>
          </p:cNvPr>
          <p:cNvSpPr txBox="1"/>
          <p:nvPr/>
        </p:nvSpPr>
        <p:spPr>
          <a:xfrm>
            <a:off x="284480" y="1692962"/>
            <a:ext cx="11531600" cy="1077218"/>
          </a:xfrm>
          <a:prstGeom prst="rect">
            <a:avLst/>
          </a:prstGeom>
          <a:noFill/>
        </p:spPr>
        <p:txBody>
          <a:bodyPr wrap="square" rtlCol="0">
            <a:spAutoFit/>
          </a:bodyPr>
          <a:lstStyle/>
          <a:p>
            <a:r>
              <a:rPr lang="en-US" sz="1600" dirty="0">
                <a:solidFill>
                  <a:schemeClr val="bg1">
                    <a:lumMod val="50000"/>
                  </a:schemeClr>
                </a:solidFill>
                <a:latin typeface="Segoe UI Semilight" panose="020B0402040204020203" pitchFamily="34" charset="0"/>
                <a:cs typeface="Segoe UI Semilight" panose="020B0402040204020203" pitchFamily="34" charset="0"/>
              </a:rPr>
              <a:t>The IRN, once generated cannot be modified or deleted. However, if IRN is generated with the wrong information, it can be cancelled. The cancellation is required to be done within 24 hours from the time of generation, else need to issue Credit Note and issue fresh Invoice. Once cancelled, the same document can’t be reported again for the generation of the IRN</a:t>
            </a:r>
          </a:p>
          <a:p>
            <a:endParaRPr lang="en-IN" sz="1600" dirty="0">
              <a:solidFill>
                <a:schemeClr val="bg1">
                  <a:lumMod val="50000"/>
                </a:schemeClr>
              </a:solidFill>
              <a:latin typeface="Segoe UI Semilight" panose="020B0402040204020203" pitchFamily="34" charset="0"/>
              <a:cs typeface="Segoe UI Semilight" panose="020B0402040204020203" pitchFamily="34" charset="0"/>
            </a:endParaRPr>
          </a:p>
        </p:txBody>
      </p:sp>
      <p:sp>
        <p:nvSpPr>
          <p:cNvPr id="10" name="Hexagon 9">
            <a:extLst>
              <a:ext uri="{FF2B5EF4-FFF2-40B4-BE49-F238E27FC236}">
                <a16:creationId xmlns:a16="http://schemas.microsoft.com/office/drawing/2014/main" id="{F869D038-0F16-AB03-5DCD-72DB9134EF1E}"/>
              </a:ext>
            </a:extLst>
          </p:cNvPr>
          <p:cNvSpPr/>
          <p:nvPr/>
        </p:nvSpPr>
        <p:spPr>
          <a:xfrm rot="10800000">
            <a:off x="8693480" y="2986334"/>
            <a:ext cx="1753528" cy="1322135"/>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Hexagon 11">
            <a:extLst>
              <a:ext uri="{FF2B5EF4-FFF2-40B4-BE49-F238E27FC236}">
                <a16:creationId xmlns:a16="http://schemas.microsoft.com/office/drawing/2014/main" id="{A185A2C1-8C6F-854D-8AEE-8512BDCA483F}"/>
              </a:ext>
            </a:extLst>
          </p:cNvPr>
          <p:cNvSpPr/>
          <p:nvPr/>
        </p:nvSpPr>
        <p:spPr>
          <a:xfrm rot="10800000">
            <a:off x="8396020" y="2933509"/>
            <a:ext cx="1753530" cy="1322136"/>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Hexagon 12">
            <a:extLst>
              <a:ext uri="{FF2B5EF4-FFF2-40B4-BE49-F238E27FC236}">
                <a16:creationId xmlns:a16="http://schemas.microsoft.com/office/drawing/2014/main" id="{C05FDD45-9BB0-AB8A-67B1-044EFB2C5415}"/>
              </a:ext>
            </a:extLst>
          </p:cNvPr>
          <p:cNvSpPr/>
          <p:nvPr/>
        </p:nvSpPr>
        <p:spPr>
          <a:xfrm rot="10800000">
            <a:off x="6975363" y="3569402"/>
            <a:ext cx="1753528" cy="1322135"/>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Hexagon 13">
            <a:extLst>
              <a:ext uri="{FF2B5EF4-FFF2-40B4-BE49-F238E27FC236}">
                <a16:creationId xmlns:a16="http://schemas.microsoft.com/office/drawing/2014/main" id="{2D727DCA-D464-988E-ED6D-68CAA1A2232A}"/>
              </a:ext>
            </a:extLst>
          </p:cNvPr>
          <p:cNvSpPr/>
          <p:nvPr/>
        </p:nvSpPr>
        <p:spPr>
          <a:xfrm rot="10800000">
            <a:off x="6745393" y="3464720"/>
            <a:ext cx="1753530" cy="1322136"/>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Hexagon 15">
            <a:extLst>
              <a:ext uri="{FF2B5EF4-FFF2-40B4-BE49-F238E27FC236}">
                <a16:creationId xmlns:a16="http://schemas.microsoft.com/office/drawing/2014/main" id="{971555F4-40D3-7A81-080B-0970288E8138}"/>
              </a:ext>
            </a:extLst>
          </p:cNvPr>
          <p:cNvSpPr/>
          <p:nvPr/>
        </p:nvSpPr>
        <p:spPr>
          <a:xfrm rot="10800000">
            <a:off x="5257311" y="3083843"/>
            <a:ext cx="1753528" cy="1322135"/>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Hexagon 16">
            <a:extLst>
              <a:ext uri="{FF2B5EF4-FFF2-40B4-BE49-F238E27FC236}">
                <a16:creationId xmlns:a16="http://schemas.microsoft.com/office/drawing/2014/main" id="{9CFD2F99-71FC-640C-D2B0-8BFB7621FCE1}"/>
              </a:ext>
            </a:extLst>
          </p:cNvPr>
          <p:cNvSpPr/>
          <p:nvPr/>
        </p:nvSpPr>
        <p:spPr>
          <a:xfrm rot="10800000">
            <a:off x="4900762" y="2937632"/>
            <a:ext cx="1753530" cy="1322136"/>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6" name="Hexagon 35">
            <a:extLst>
              <a:ext uri="{FF2B5EF4-FFF2-40B4-BE49-F238E27FC236}">
                <a16:creationId xmlns:a16="http://schemas.microsoft.com/office/drawing/2014/main" id="{45CE005E-A815-1A3F-20A5-98E6F991AE74}"/>
              </a:ext>
            </a:extLst>
          </p:cNvPr>
          <p:cNvSpPr/>
          <p:nvPr/>
        </p:nvSpPr>
        <p:spPr>
          <a:xfrm rot="10800000">
            <a:off x="3712888" y="3246468"/>
            <a:ext cx="1753528" cy="132213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7" name="Hexagon 36">
            <a:extLst>
              <a:ext uri="{FF2B5EF4-FFF2-40B4-BE49-F238E27FC236}">
                <a16:creationId xmlns:a16="http://schemas.microsoft.com/office/drawing/2014/main" id="{F9E272B6-6880-9CDD-4580-7C39883AD078}"/>
              </a:ext>
            </a:extLst>
          </p:cNvPr>
          <p:cNvSpPr/>
          <p:nvPr/>
        </p:nvSpPr>
        <p:spPr>
          <a:xfrm rot="10800000">
            <a:off x="3551727" y="3452056"/>
            <a:ext cx="1753530" cy="1322136"/>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Hexagon 38">
            <a:extLst>
              <a:ext uri="{FF2B5EF4-FFF2-40B4-BE49-F238E27FC236}">
                <a16:creationId xmlns:a16="http://schemas.microsoft.com/office/drawing/2014/main" id="{0B350751-77A5-0BE8-E0A1-35E9268C8259}"/>
              </a:ext>
            </a:extLst>
          </p:cNvPr>
          <p:cNvSpPr/>
          <p:nvPr/>
        </p:nvSpPr>
        <p:spPr>
          <a:xfrm rot="10800000">
            <a:off x="2035475" y="3107096"/>
            <a:ext cx="1753528" cy="1322135"/>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0" name="Hexagon 39">
            <a:extLst>
              <a:ext uri="{FF2B5EF4-FFF2-40B4-BE49-F238E27FC236}">
                <a16:creationId xmlns:a16="http://schemas.microsoft.com/office/drawing/2014/main" id="{40324CE5-33DE-CC9C-7AB7-416523B4116B}"/>
              </a:ext>
            </a:extLst>
          </p:cNvPr>
          <p:cNvSpPr/>
          <p:nvPr/>
        </p:nvSpPr>
        <p:spPr>
          <a:xfrm rot="10800000">
            <a:off x="1664902" y="2967724"/>
            <a:ext cx="1753530" cy="1322136"/>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1" name="Rectangle 40">
            <a:extLst>
              <a:ext uri="{FF2B5EF4-FFF2-40B4-BE49-F238E27FC236}">
                <a16:creationId xmlns:a16="http://schemas.microsoft.com/office/drawing/2014/main" id="{910C6ED3-4B9E-799D-D4ED-7EF2981CE6D9}"/>
              </a:ext>
            </a:extLst>
          </p:cNvPr>
          <p:cNvSpPr/>
          <p:nvPr/>
        </p:nvSpPr>
        <p:spPr>
          <a:xfrm>
            <a:off x="2264619" y="3347954"/>
            <a:ext cx="847093" cy="600164"/>
          </a:xfrm>
          <a:prstGeom prst="rect">
            <a:avLst/>
          </a:prstGeom>
        </p:spPr>
        <p:txBody>
          <a:bodyPr wrap="square">
            <a:spAutoFit/>
          </a:bodyPr>
          <a:lstStyle/>
          <a:p>
            <a:pPr algn="ctr"/>
            <a:r>
              <a:rPr lang="en-US" sz="3300" b="1" dirty="0">
                <a:solidFill>
                  <a:schemeClr val="tx2"/>
                </a:solidFill>
                <a:latin typeface="Poppins SemiBold" pitchFamily="2" charset="77"/>
                <a:ea typeface="Roboto Medium" panose="02000000000000000000" pitchFamily="2" charset="0"/>
                <a:cs typeface="Montserrat" charset="0"/>
              </a:rPr>
              <a:t>01</a:t>
            </a:r>
          </a:p>
        </p:txBody>
      </p:sp>
      <p:sp>
        <p:nvSpPr>
          <p:cNvPr id="42" name="Rectangle 41">
            <a:extLst>
              <a:ext uri="{FF2B5EF4-FFF2-40B4-BE49-F238E27FC236}">
                <a16:creationId xmlns:a16="http://schemas.microsoft.com/office/drawing/2014/main" id="{892B3A02-E438-8E7D-F3ED-CCD0BD3F2396}"/>
              </a:ext>
            </a:extLst>
          </p:cNvPr>
          <p:cNvSpPr/>
          <p:nvPr/>
        </p:nvSpPr>
        <p:spPr>
          <a:xfrm>
            <a:off x="3906484" y="4113124"/>
            <a:ext cx="903176" cy="600164"/>
          </a:xfrm>
          <a:prstGeom prst="rect">
            <a:avLst/>
          </a:prstGeom>
        </p:spPr>
        <p:txBody>
          <a:bodyPr wrap="square">
            <a:spAutoFit/>
          </a:bodyPr>
          <a:lstStyle/>
          <a:p>
            <a:pPr algn="ctr"/>
            <a:r>
              <a:rPr lang="en-US" sz="3300" b="1" dirty="0">
                <a:solidFill>
                  <a:schemeClr val="tx2"/>
                </a:solidFill>
                <a:latin typeface="Poppins SemiBold" pitchFamily="2" charset="77"/>
                <a:ea typeface="Roboto Medium" panose="02000000000000000000" pitchFamily="2" charset="0"/>
                <a:cs typeface="Montserrat" charset="0"/>
              </a:rPr>
              <a:t>02</a:t>
            </a:r>
          </a:p>
        </p:txBody>
      </p:sp>
      <p:sp>
        <p:nvSpPr>
          <p:cNvPr id="43" name="Rectangle 42">
            <a:extLst>
              <a:ext uri="{FF2B5EF4-FFF2-40B4-BE49-F238E27FC236}">
                <a16:creationId xmlns:a16="http://schemas.microsoft.com/office/drawing/2014/main" id="{A8297A78-9CE9-85B2-8B37-C8E951467C26}"/>
              </a:ext>
            </a:extLst>
          </p:cNvPr>
          <p:cNvSpPr/>
          <p:nvPr/>
        </p:nvSpPr>
        <p:spPr>
          <a:xfrm>
            <a:off x="5578381" y="3347953"/>
            <a:ext cx="847093" cy="600164"/>
          </a:xfrm>
          <a:prstGeom prst="rect">
            <a:avLst/>
          </a:prstGeom>
        </p:spPr>
        <p:txBody>
          <a:bodyPr wrap="square">
            <a:spAutoFit/>
          </a:bodyPr>
          <a:lstStyle/>
          <a:p>
            <a:pPr algn="ctr"/>
            <a:r>
              <a:rPr lang="en-US" sz="3300" b="1" dirty="0">
                <a:solidFill>
                  <a:schemeClr val="tx2"/>
                </a:solidFill>
                <a:latin typeface="Poppins SemiBold" pitchFamily="2" charset="77"/>
                <a:ea typeface="Roboto Medium" panose="02000000000000000000" pitchFamily="2" charset="0"/>
                <a:cs typeface="Montserrat" charset="0"/>
              </a:rPr>
              <a:t>03</a:t>
            </a:r>
          </a:p>
        </p:txBody>
      </p:sp>
      <p:sp>
        <p:nvSpPr>
          <p:cNvPr id="44" name="Rectangle 43">
            <a:extLst>
              <a:ext uri="{FF2B5EF4-FFF2-40B4-BE49-F238E27FC236}">
                <a16:creationId xmlns:a16="http://schemas.microsoft.com/office/drawing/2014/main" id="{5E5BE14F-020A-F94E-A7C3-5F01897AC217}"/>
              </a:ext>
            </a:extLst>
          </p:cNvPr>
          <p:cNvSpPr/>
          <p:nvPr/>
        </p:nvSpPr>
        <p:spPr>
          <a:xfrm>
            <a:off x="7279883" y="4113124"/>
            <a:ext cx="847093" cy="600164"/>
          </a:xfrm>
          <a:prstGeom prst="rect">
            <a:avLst/>
          </a:prstGeom>
        </p:spPr>
        <p:txBody>
          <a:bodyPr wrap="square">
            <a:spAutoFit/>
          </a:bodyPr>
          <a:lstStyle/>
          <a:p>
            <a:pPr algn="ctr"/>
            <a:r>
              <a:rPr lang="en-US" sz="3300" b="1" dirty="0">
                <a:solidFill>
                  <a:schemeClr val="tx2"/>
                </a:solidFill>
                <a:latin typeface="Poppins SemiBold" pitchFamily="2" charset="77"/>
                <a:ea typeface="Roboto Medium" panose="02000000000000000000" pitchFamily="2" charset="0"/>
                <a:cs typeface="Montserrat" charset="0"/>
              </a:rPr>
              <a:t>04</a:t>
            </a:r>
          </a:p>
        </p:txBody>
      </p:sp>
      <p:sp>
        <p:nvSpPr>
          <p:cNvPr id="45" name="Rectangle 44">
            <a:extLst>
              <a:ext uri="{FF2B5EF4-FFF2-40B4-BE49-F238E27FC236}">
                <a16:creationId xmlns:a16="http://schemas.microsoft.com/office/drawing/2014/main" id="{46550BB4-B309-E58D-5C64-A5E2D0F45A89}"/>
              </a:ext>
            </a:extLst>
          </p:cNvPr>
          <p:cNvSpPr/>
          <p:nvPr/>
        </p:nvSpPr>
        <p:spPr>
          <a:xfrm>
            <a:off x="8989016" y="3347953"/>
            <a:ext cx="847093" cy="600164"/>
          </a:xfrm>
          <a:prstGeom prst="rect">
            <a:avLst/>
          </a:prstGeom>
        </p:spPr>
        <p:txBody>
          <a:bodyPr wrap="square">
            <a:spAutoFit/>
          </a:bodyPr>
          <a:lstStyle/>
          <a:p>
            <a:pPr algn="ctr"/>
            <a:r>
              <a:rPr lang="en-US" sz="3300" b="1" dirty="0">
                <a:solidFill>
                  <a:schemeClr val="tx2"/>
                </a:solidFill>
                <a:latin typeface="Poppins SemiBold" pitchFamily="2" charset="77"/>
                <a:ea typeface="Roboto Medium" panose="02000000000000000000" pitchFamily="2" charset="0"/>
                <a:cs typeface="Montserrat" charset="0"/>
              </a:rPr>
              <a:t>05</a:t>
            </a:r>
          </a:p>
        </p:txBody>
      </p:sp>
      <p:sp>
        <p:nvSpPr>
          <p:cNvPr id="47" name="TextBox 46">
            <a:extLst>
              <a:ext uri="{FF2B5EF4-FFF2-40B4-BE49-F238E27FC236}">
                <a16:creationId xmlns:a16="http://schemas.microsoft.com/office/drawing/2014/main" id="{7A2D766F-0C7C-AC4A-E7C5-A0271935E0AF}"/>
              </a:ext>
            </a:extLst>
          </p:cNvPr>
          <p:cNvSpPr txBox="1"/>
          <p:nvPr/>
        </p:nvSpPr>
        <p:spPr>
          <a:xfrm>
            <a:off x="1795360" y="4517525"/>
            <a:ext cx="1717945" cy="830997"/>
          </a:xfrm>
          <a:prstGeom prst="rect">
            <a:avLst/>
          </a:prstGeom>
          <a:noFill/>
        </p:spPr>
        <p:txBody>
          <a:bodyPr wrap="square" rtlCol="0">
            <a:spAutoFit/>
          </a:bodyPr>
          <a:lstStyle/>
          <a:p>
            <a:pPr algn="ctr"/>
            <a:r>
              <a:rPr lang="en-US" sz="1600" dirty="0">
                <a:solidFill>
                  <a:schemeClr val="bg1">
                    <a:lumMod val="50000"/>
                  </a:schemeClr>
                </a:solidFill>
                <a:latin typeface="Segoe UI Semilight" panose="020B0402040204020203" pitchFamily="34" charset="0"/>
                <a:cs typeface="Segoe UI Semilight" panose="020B0402040204020203" pitchFamily="34" charset="0"/>
              </a:rPr>
              <a:t>Goto &gt; IRN generated from e-Invoice system</a:t>
            </a:r>
          </a:p>
        </p:txBody>
      </p:sp>
      <p:sp>
        <p:nvSpPr>
          <p:cNvPr id="49" name="TextBox 48">
            <a:extLst>
              <a:ext uri="{FF2B5EF4-FFF2-40B4-BE49-F238E27FC236}">
                <a16:creationId xmlns:a16="http://schemas.microsoft.com/office/drawing/2014/main" id="{91B22F2F-538E-3896-12F5-1A99E5B693A0}"/>
              </a:ext>
            </a:extLst>
          </p:cNvPr>
          <p:cNvSpPr txBox="1"/>
          <p:nvPr/>
        </p:nvSpPr>
        <p:spPr>
          <a:xfrm>
            <a:off x="3488085" y="5039320"/>
            <a:ext cx="1685333" cy="1169551"/>
          </a:xfrm>
          <a:prstGeom prst="rect">
            <a:avLst/>
          </a:prstGeom>
          <a:noFill/>
        </p:spPr>
        <p:txBody>
          <a:bodyPr wrap="square" rtlCol="0">
            <a:spAutoFit/>
          </a:bodyPr>
          <a:lstStyle/>
          <a:p>
            <a:pPr algn="ctr"/>
            <a:r>
              <a:rPr lang="en-US" sz="1400" dirty="0">
                <a:solidFill>
                  <a:schemeClr val="bg1">
                    <a:lumMod val="50000"/>
                  </a:schemeClr>
                </a:solidFill>
                <a:latin typeface="Segoe UI Semilight" panose="020B0402040204020203" pitchFamily="34" charset="0"/>
                <a:cs typeface="Segoe UI Semilight" panose="020B0402040204020203" pitchFamily="34" charset="0"/>
              </a:rPr>
              <a:t>F10 (Cancel IRN)</a:t>
            </a:r>
          </a:p>
          <a:p>
            <a:r>
              <a:rPr lang="en-US" sz="1400" dirty="0">
                <a:solidFill>
                  <a:schemeClr val="bg1">
                    <a:lumMod val="50000"/>
                  </a:schemeClr>
                </a:solidFill>
                <a:latin typeface="Segoe UI Semilight" panose="020B0402040204020203" pitchFamily="34" charset="0"/>
                <a:cs typeface="Segoe UI Semilight" panose="020B0402040204020203" pitchFamily="34" charset="0"/>
              </a:rPr>
              <a:t>Reason for cancellation and enter the Remarks</a:t>
            </a:r>
          </a:p>
          <a:p>
            <a:pPr algn="ct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3" name="TextBox 52">
            <a:extLst>
              <a:ext uri="{FF2B5EF4-FFF2-40B4-BE49-F238E27FC236}">
                <a16:creationId xmlns:a16="http://schemas.microsoft.com/office/drawing/2014/main" id="{0AA3C951-2A67-061A-FC4C-068FE238F536}"/>
              </a:ext>
            </a:extLst>
          </p:cNvPr>
          <p:cNvSpPr txBox="1"/>
          <p:nvPr/>
        </p:nvSpPr>
        <p:spPr>
          <a:xfrm>
            <a:off x="8937491" y="4494468"/>
            <a:ext cx="1717945" cy="1169551"/>
          </a:xfrm>
          <a:prstGeom prst="rect">
            <a:avLst/>
          </a:prstGeom>
          <a:noFill/>
        </p:spPr>
        <p:txBody>
          <a:bodyPr wrap="square" rtlCol="0">
            <a:spAutoFit/>
          </a:bodyPr>
          <a:lstStyle/>
          <a:p>
            <a:pPr algn="ctr"/>
            <a:r>
              <a:rPr lang="en-US" sz="1400" dirty="0">
                <a:solidFill>
                  <a:schemeClr val="bg1">
                    <a:lumMod val="50000"/>
                  </a:schemeClr>
                </a:solidFill>
                <a:latin typeface="Segoe UI Semilight" panose="020B0402040204020203" pitchFamily="34" charset="0"/>
                <a:cs typeface="Segoe UI Semilight" panose="020B0402040204020203" pitchFamily="34" charset="0"/>
              </a:rPr>
              <a:t>Cancel/ Mark transaction as optional to avoid effects on Final Reports</a:t>
            </a:r>
          </a:p>
        </p:txBody>
      </p:sp>
      <p:sp>
        <p:nvSpPr>
          <p:cNvPr id="55" name="TextBox 54">
            <a:extLst>
              <a:ext uri="{FF2B5EF4-FFF2-40B4-BE49-F238E27FC236}">
                <a16:creationId xmlns:a16="http://schemas.microsoft.com/office/drawing/2014/main" id="{622FC7FF-3CF6-AE63-190F-333A58A88BA1}"/>
              </a:ext>
            </a:extLst>
          </p:cNvPr>
          <p:cNvSpPr txBox="1"/>
          <p:nvPr/>
        </p:nvSpPr>
        <p:spPr>
          <a:xfrm>
            <a:off x="7010839" y="5014443"/>
            <a:ext cx="1717945" cy="954107"/>
          </a:xfrm>
          <a:prstGeom prst="rect">
            <a:avLst/>
          </a:prstGeom>
          <a:noFill/>
        </p:spPr>
        <p:txBody>
          <a:bodyPr wrap="square" rtlCol="0">
            <a:spAutoFit/>
          </a:bodyPr>
          <a:lstStyle/>
          <a:p>
            <a:pPr algn="ctr"/>
            <a:r>
              <a:rPr lang="en-US" sz="1400" dirty="0">
                <a:solidFill>
                  <a:schemeClr val="bg1">
                    <a:lumMod val="50000"/>
                  </a:schemeClr>
                </a:solidFill>
                <a:latin typeface="Segoe UI Semilight" panose="020B0402040204020203" pitchFamily="34" charset="0"/>
                <a:cs typeface="Segoe UI Semilight" panose="020B0402040204020203" pitchFamily="34" charset="0"/>
              </a:rPr>
              <a:t>Enter e-Invoice Credentials for Single/Bulk Cancellation</a:t>
            </a:r>
          </a:p>
        </p:txBody>
      </p:sp>
      <p:sp>
        <p:nvSpPr>
          <p:cNvPr id="57" name="TextBox 56">
            <a:extLst>
              <a:ext uri="{FF2B5EF4-FFF2-40B4-BE49-F238E27FC236}">
                <a16:creationId xmlns:a16="http://schemas.microsoft.com/office/drawing/2014/main" id="{8D3AB8EA-FB84-2081-75D6-2B85BE53A94A}"/>
              </a:ext>
            </a:extLst>
          </p:cNvPr>
          <p:cNvSpPr txBox="1"/>
          <p:nvPr/>
        </p:nvSpPr>
        <p:spPr>
          <a:xfrm>
            <a:off x="5216638" y="4854808"/>
            <a:ext cx="1812554" cy="954107"/>
          </a:xfrm>
          <a:prstGeom prst="rect">
            <a:avLst/>
          </a:prstGeom>
          <a:noFill/>
        </p:spPr>
        <p:txBody>
          <a:bodyPr wrap="square">
            <a:spAutoFit/>
          </a:bodyPr>
          <a:lstStyle/>
          <a:p>
            <a:r>
              <a:rPr lang="en-US" sz="1400" dirty="0">
                <a:solidFill>
                  <a:schemeClr val="bg1">
                    <a:lumMod val="50000"/>
                  </a:schemeClr>
                </a:solidFill>
                <a:latin typeface="Segoe UI Semilight" panose="020B0402040204020203" pitchFamily="34" charset="0"/>
                <a:cs typeface="Segoe UI Semilight" panose="020B0402040204020203" pitchFamily="34" charset="0"/>
              </a:rPr>
              <a:t>Goto &gt; IRN Cancellation section</a:t>
            </a:r>
          </a:p>
          <a:p>
            <a:r>
              <a:rPr lang="da-DK" sz="1400" dirty="0">
                <a:solidFill>
                  <a:schemeClr val="bg1">
                    <a:lumMod val="50000"/>
                  </a:schemeClr>
                </a:solidFill>
                <a:latin typeface="Segoe UI Semilight" panose="020B0402040204020203" pitchFamily="34" charset="0"/>
                <a:cs typeface="Segoe UI Semilight" panose="020B0402040204020203" pitchFamily="34" charset="0"/>
              </a:rPr>
              <a:t>Alt+Z (Exchange) &gt; Send for e-Invoicing</a:t>
            </a:r>
            <a:r>
              <a:rPr lang="da-DK" sz="1400" dirty="0">
                <a:latin typeface="Lato Light" panose="020F0502020204030203" pitchFamily="34" charset="0"/>
                <a:ea typeface="Lato Light" panose="020F0502020204030203" pitchFamily="34" charset="0"/>
                <a:cs typeface="Lato Light" panose="020F0502020204030203" pitchFamily="34" charset="0"/>
              </a:rPr>
              <a:t>.</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0" name="TextBox 59">
            <a:extLst>
              <a:ext uri="{FF2B5EF4-FFF2-40B4-BE49-F238E27FC236}">
                <a16:creationId xmlns:a16="http://schemas.microsoft.com/office/drawing/2014/main" id="{6E2FF625-9E2B-CCAF-01D0-8CBA912E928E}"/>
              </a:ext>
            </a:extLst>
          </p:cNvPr>
          <p:cNvSpPr txBox="1"/>
          <p:nvPr/>
        </p:nvSpPr>
        <p:spPr>
          <a:xfrm rot="16200000">
            <a:off x="-691504" y="3999637"/>
            <a:ext cx="2952013" cy="461665"/>
          </a:xfrm>
          <a:prstGeom prst="rect">
            <a:avLst/>
          </a:prstGeom>
          <a:noFill/>
          <a:ln w="19050">
            <a:solidFill>
              <a:schemeClr val="tx1"/>
            </a:solidFill>
            <a:prstDash val="sysDash"/>
          </a:ln>
        </p:spPr>
        <p:txBody>
          <a:bodyPr wrap="square" rtlCol="0">
            <a:spAutoFit/>
          </a:bodyPr>
          <a:lstStyle/>
          <a:p>
            <a:pPr algn="ctr"/>
            <a:r>
              <a:rPr lang="en-US" sz="2400" i="1" dirty="0">
                <a:solidFill>
                  <a:schemeClr val="bg1">
                    <a:lumMod val="50000"/>
                  </a:schemeClr>
                </a:solidFill>
                <a:latin typeface="Segoe UI Semibold" panose="020B0702040204020203" pitchFamily="34" charset="0"/>
                <a:cs typeface="Segoe UI Semibold" panose="020B0702040204020203" pitchFamily="34" charset="0"/>
              </a:rPr>
              <a:t>Process</a:t>
            </a:r>
            <a:r>
              <a:rPr lang="en-US" sz="2400" b="1" i="1" dirty="0">
                <a:latin typeface="Segoe UI Semibold" panose="020B0702040204020203" pitchFamily="34" charset="0"/>
                <a:cs typeface="Segoe UI Semibold" panose="020B0702040204020203" pitchFamily="34" charset="0"/>
              </a:rPr>
              <a:t> </a:t>
            </a:r>
            <a:r>
              <a:rPr lang="en-US" sz="2400" i="1" dirty="0">
                <a:solidFill>
                  <a:schemeClr val="bg1">
                    <a:lumMod val="50000"/>
                  </a:schemeClr>
                </a:solidFill>
                <a:latin typeface="Segoe UI Semibold" panose="020B0702040204020203" pitchFamily="34" charset="0"/>
                <a:cs typeface="Segoe UI Semibold" panose="020B0702040204020203" pitchFamily="34" charset="0"/>
              </a:rPr>
              <a:t>to</a:t>
            </a:r>
            <a:r>
              <a:rPr lang="en-US" sz="2400" b="1" i="1" dirty="0">
                <a:latin typeface="Segoe UI Semibold" panose="020B0702040204020203" pitchFamily="34" charset="0"/>
                <a:cs typeface="Segoe UI Semibold" panose="020B0702040204020203" pitchFamily="34" charset="0"/>
              </a:rPr>
              <a:t> </a:t>
            </a:r>
            <a:r>
              <a:rPr lang="en-US" sz="2400" i="1" dirty="0">
                <a:solidFill>
                  <a:schemeClr val="bg1">
                    <a:lumMod val="50000"/>
                  </a:schemeClr>
                </a:solidFill>
                <a:latin typeface="Segoe UI Semibold" panose="020B0702040204020203" pitchFamily="34" charset="0"/>
                <a:cs typeface="Segoe UI Semibold" panose="020B0702040204020203" pitchFamily="34" charset="0"/>
              </a:rPr>
              <a:t>Cancel</a:t>
            </a:r>
            <a:endParaRPr lang="en-IN" sz="2400" i="1" dirty="0">
              <a:solidFill>
                <a:schemeClr val="bg1">
                  <a:lumMod val="50000"/>
                </a:schemeClr>
              </a:solidFill>
              <a:latin typeface="Segoe UI Semibold" panose="020B0702040204020203" pitchFamily="34" charset="0"/>
              <a:cs typeface="Segoe UI Semibold" panose="020B0702040204020203" pitchFamily="34" charset="0"/>
            </a:endParaRPr>
          </a:p>
        </p:txBody>
      </p:sp>
      <p:sp>
        <p:nvSpPr>
          <p:cNvPr id="61" name="TextBox 60">
            <a:extLst>
              <a:ext uri="{FF2B5EF4-FFF2-40B4-BE49-F238E27FC236}">
                <a16:creationId xmlns:a16="http://schemas.microsoft.com/office/drawing/2014/main" id="{F2FCE86C-4D6D-D6CE-F396-05380B56B586}"/>
              </a:ext>
            </a:extLst>
          </p:cNvPr>
          <p:cNvSpPr txBox="1"/>
          <p:nvPr/>
        </p:nvSpPr>
        <p:spPr>
          <a:xfrm>
            <a:off x="111760" y="6146800"/>
            <a:ext cx="10543676" cy="523220"/>
          </a:xfrm>
          <a:prstGeom prst="rect">
            <a:avLst/>
          </a:prstGeom>
          <a:noFill/>
        </p:spPr>
        <p:txBody>
          <a:bodyPr wrap="square" rtlCol="0">
            <a:spAutoFit/>
          </a:bodyPr>
          <a:lstStyle/>
          <a:p>
            <a:r>
              <a:rPr lang="en-US" sz="1400" dirty="0">
                <a:solidFill>
                  <a:schemeClr val="bg1">
                    <a:lumMod val="50000"/>
                  </a:schemeClr>
                </a:solidFill>
                <a:latin typeface="Segoe UI Semilight" panose="020B0402040204020203" pitchFamily="34" charset="0"/>
                <a:cs typeface="Segoe UI Semilight" panose="020B0402040204020203" pitchFamily="34" charset="0"/>
              </a:rPr>
              <a:t>Ctrl+F10 (Mark as Cancelled) can be used to update the status in TallyPrime if cancellation is done directly on the portal. Transactions will be listed as “Marked IRN as cancelled” under IRN Cancellation &amp; and Step 5 will hold good for Marked as Cancel too. </a:t>
            </a:r>
            <a:endParaRPr lang="en-IN" sz="1400" dirty="0">
              <a:solidFill>
                <a:schemeClr val="bg1">
                  <a:lumMod val="50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7288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Cancellation of e-Invoice - Offline</a:t>
            </a:r>
          </a:p>
        </p:txBody>
      </p:sp>
      <p:sp>
        <p:nvSpPr>
          <p:cNvPr id="6" name="TextBox 5">
            <a:extLst>
              <a:ext uri="{FF2B5EF4-FFF2-40B4-BE49-F238E27FC236}">
                <a16:creationId xmlns:a16="http://schemas.microsoft.com/office/drawing/2014/main" id="{E841B211-0E6B-1125-68BC-87C8BD38BDF9}"/>
              </a:ext>
            </a:extLst>
          </p:cNvPr>
          <p:cNvSpPr txBox="1"/>
          <p:nvPr/>
        </p:nvSpPr>
        <p:spPr>
          <a:xfrm>
            <a:off x="284480" y="1692962"/>
            <a:ext cx="11531600" cy="584775"/>
          </a:xfrm>
          <a:prstGeom prst="rect">
            <a:avLst/>
          </a:prstGeom>
          <a:noFill/>
        </p:spPr>
        <p:txBody>
          <a:bodyPr wrap="square" rtlCol="0">
            <a:spAutoFit/>
          </a:bodyPr>
          <a:lstStyle/>
          <a:p>
            <a:r>
              <a:rPr lang="en-US" sz="1600" i="1" dirty="0">
                <a:solidFill>
                  <a:schemeClr val="bg1">
                    <a:lumMod val="50000"/>
                  </a:schemeClr>
                </a:solidFill>
                <a:latin typeface="Segoe UI Semibold" panose="020B0702040204020203" pitchFamily="34" charset="0"/>
                <a:cs typeface="Segoe UI Semibold" panose="020B0702040204020203" pitchFamily="34" charset="0"/>
              </a:rPr>
              <a:t>Ctrl+F10 (Mark as Cancelled) can be used to update the status in TallyPrime if cancellation is done directly on the portal. Transactions will be listed as “Marked IRN as cancelled” under IRN Cancellation  </a:t>
            </a:r>
            <a:endParaRPr lang="en-IN" sz="1600" dirty="0">
              <a:solidFill>
                <a:schemeClr val="bg1">
                  <a:lumMod val="50000"/>
                </a:schemeClr>
              </a:solidFill>
              <a:latin typeface="Segoe UI Semilight" panose="020B0402040204020203" pitchFamily="34" charset="0"/>
              <a:cs typeface="Segoe UI Semilight" panose="020B0402040204020203" pitchFamily="34" charset="0"/>
            </a:endParaRPr>
          </a:p>
        </p:txBody>
      </p:sp>
      <p:sp>
        <p:nvSpPr>
          <p:cNvPr id="60" name="TextBox 59">
            <a:extLst>
              <a:ext uri="{FF2B5EF4-FFF2-40B4-BE49-F238E27FC236}">
                <a16:creationId xmlns:a16="http://schemas.microsoft.com/office/drawing/2014/main" id="{6E2FF625-9E2B-CCAF-01D0-8CBA912E928E}"/>
              </a:ext>
            </a:extLst>
          </p:cNvPr>
          <p:cNvSpPr txBox="1"/>
          <p:nvPr/>
        </p:nvSpPr>
        <p:spPr>
          <a:xfrm rot="16200000">
            <a:off x="-1003106" y="4126572"/>
            <a:ext cx="3575217" cy="830997"/>
          </a:xfrm>
          <a:prstGeom prst="rect">
            <a:avLst/>
          </a:prstGeom>
          <a:noFill/>
          <a:ln w="19050">
            <a:solidFill>
              <a:schemeClr val="tx1"/>
            </a:solidFill>
            <a:prstDash val="sysDash"/>
          </a:ln>
        </p:spPr>
        <p:txBody>
          <a:bodyPr wrap="square" rtlCol="0">
            <a:spAutoFit/>
          </a:bodyPr>
          <a:lstStyle/>
          <a:p>
            <a:pPr algn="ctr"/>
            <a:r>
              <a:rPr lang="en-US" sz="2400" i="1" dirty="0">
                <a:solidFill>
                  <a:schemeClr val="bg1">
                    <a:lumMod val="50000"/>
                  </a:schemeClr>
                </a:solidFill>
                <a:latin typeface="Segoe UI Semibold" panose="020B0702040204020203" pitchFamily="34" charset="0"/>
                <a:cs typeface="Segoe UI Semibold" panose="020B0702040204020203" pitchFamily="34" charset="0"/>
              </a:rPr>
              <a:t>Process</a:t>
            </a:r>
            <a:r>
              <a:rPr lang="en-US" sz="2400" b="1" i="1" dirty="0">
                <a:latin typeface="Segoe UI Semibold" panose="020B0702040204020203" pitchFamily="34" charset="0"/>
                <a:cs typeface="Segoe UI Semibold" panose="020B0702040204020203" pitchFamily="34" charset="0"/>
              </a:rPr>
              <a:t> </a:t>
            </a:r>
            <a:r>
              <a:rPr lang="en-US" sz="2400" b="1" i="1" dirty="0">
                <a:solidFill>
                  <a:schemeClr val="bg1">
                    <a:lumMod val="50000"/>
                  </a:schemeClr>
                </a:solidFill>
                <a:latin typeface="Segoe UI Semibold" panose="020B0702040204020203" pitchFamily="34" charset="0"/>
                <a:cs typeface="Segoe UI Semibold" panose="020B0702040204020203" pitchFamily="34" charset="0"/>
              </a:rPr>
              <a:t>for offline cancellation</a:t>
            </a:r>
            <a:endParaRPr lang="en-IN" sz="2400" i="1" dirty="0">
              <a:solidFill>
                <a:schemeClr val="bg1">
                  <a:lumMod val="50000"/>
                </a:schemeClr>
              </a:solidFill>
              <a:latin typeface="Segoe UI Semibold" panose="020B0702040204020203" pitchFamily="34" charset="0"/>
              <a:cs typeface="Segoe UI Semibold" panose="020B0702040204020203" pitchFamily="34" charset="0"/>
            </a:endParaRPr>
          </a:p>
        </p:txBody>
      </p:sp>
      <p:graphicFrame>
        <p:nvGraphicFramePr>
          <p:cNvPr id="38" name="Diagram 37">
            <a:extLst>
              <a:ext uri="{FF2B5EF4-FFF2-40B4-BE49-F238E27FC236}">
                <a16:creationId xmlns:a16="http://schemas.microsoft.com/office/drawing/2014/main" id="{98FAB353-8ABE-EEF5-5230-CCBED0BA1BE1}"/>
              </a:ext>
            </a:extLst>
          </p:cNvPr>
          <p:cNvGraphicFramePr/>
          <p:nvPr>
            <p:extLst>
              <p:ext uri="{D42A27DB-BD31-4B8C-83A1-F6EECF244321}">
                <p14:modId xmlns:p14="http://schemas.microsoft.com/office/powerpoint/2010/main" val="3636602254"/>
              </p:ext>
            </p:extLst>
          </p:nvPr>
        </p:nvGraphicFramePr>
        <p:xfrm>
          <a:off x="2032000" y="2440362"/>
          <a:ext cx="2926080" cy="401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8" name="Straight Connector 47">
            <a:extLst>
              <a:ext uri="{FF2B5EF4-FFF2-40B4-BE49-F238E27FC236}">
                <a16:creationId xmlns:a16="http://schemas.microsoft.com/office/drawing/2014/main" id="{4339D17D-0CD7-3AFA-3C13-2A4B31FA8695}"/>
              </a:ext>
            </a:extLst>
          </p:cNvPr>
          <p:cNvCxnSpPr/>
          <p:nvPr/>
        </p:nvCxnSpPr>
        <p:spPr>
          <a:xfrm>
            <a:off x="5628640" y="2440362"/>
            <a:ext cx="0" cy="388931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1B4E9B4-F04B-29AD-2E79-A3968E8A164B}"/>
              </a:ext>
            </a:extLst>
          </p:cNvPr>
          <p:cNvSpPr txBox="1"/>
          <p:nvPr/>
        </p:nvSpPr>
        <p:spPr>
          <a:xfrm rot="16200000">
            <a:off x="4621118" y="4154187"/>
            <a:ext cx="3575217" cy="461665"/>
          </a:xfrm>
          <a:prstGeom prst="rect">
            <a:avLst/>
          </a:prstGeom>
          <a:noFill/>
          <a:ln w="19050">
            <a:solidFill>
              <a:schemeClr val="tx1"/>
            </a:solidFill>
            <a:prstDash val="sysDash"/>
          </a:ln>
        </p:spPr>
        <p:txBody>
          <a:bodyPr wrap="square" rtlCol="0">
            <a:spAutoFit/>
          </a:bodyPr>
          <a:lstStyle/>
          <a:p>
            <a:pPr algn="ctr"/>
            <a:r>
              <a:rPr lang="en-US" sz="2400" i="1" dirty="0">
                <a:solidFill>
                  <a:schemeClr val="bg1">
                    <a:lumMod val="50000"/>
                  </a:schemeClr>
                </a:solidFill>
                <a:latin typeface="Segoe UI Semibold" panose="020B0702040204020203" pitchFamily="34" charset="0"/>
                <a:cs typeface="Segoe UI Semibold" panose="020B0702040204020203" pitchFamily="34" charset="0"/>
              </a:rPr>
              <a:t>Undo C</a:t>
            </a:r>
            <a:r>
              <a:rPr lang="en-US" sz="2400" b="1" i="1" dirty="0">
                <a:solidFill>
                  <a:schemeClr val="bg1">
                    <a:lumMod val="50000"/>
                  </a:schemeClr>
                </a:solidFill>
                <a:latin typeface="Segoe UI Semibold" panose="020B0702040204020203" pitchFamily="34" charset="0"/>
                <a:cs typeface="Segoe UI Semibold" panose="020B0702040204020203" pitchFamily="34" charset="0"/>
              </a:rPr>
              <a:t>ancellation</a:t>
            </a:r>
            <a:endParaRPr lang="en-IN" sz="2400" i="1" dirty="0">
              <a:solidFill>
                <a:schemeClr val="bg1">
                  <a:lumMod val="50000"/>
                </a:schemeClr>
              </a:solidFill>
              <a:latin typeface="Segoe UI Semibold" panose="020B0702040204020203" pitchFamily="34" charset="0"/>
              <a:cs typeface="Segoe UI Semibold" panose="020B0702040204020203" pitchFamily="34" charset="0"/>
            </a:endParaRPr>
          </a:p>
        </p:txBody>
      </p:sp>
      <p:graphicFrame>
        <p:nvGraphicFramePr>
          <p:cNvPr id="51" name="Diagram 50">
            <a:extLst>
              <a:ext uri="{FF2B5EF4-FFF2-40B4-BE49-F238E27FC236}">
                <a16:creationId xmlns:a16="http://schemas.microsoft.com/office/drawing/2014/main" id="{BD0E7ABF-2EE8-D2AC-3C64-8F5E0337552A}"/>
              </a:ext>
            </a:extLst>
          </p:cNvPr>
          <p:cNvGraphicFramePr/>
          <p:nvPr>
            <p:extLst>
              <p:ext uri="{D42A27DB-BD31-4B8C-83A1-F6EECF244321}">
                <p14:modId xmlns:p14="http://schemas.microsoft.com/office/powerpoint/2010/main" val="3114544638"/>
              </p:ext>
            </p:extLst>
          </p:nvPr>
        </p:nvGraphicFramePr>
        <p:xfrm>
          <a:off x="6949439" y="2337648"/>
          <a:ext cx="4655609" cy="39901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146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Graphic spid="38" grpId="0">
        <p:bldAsOne/>
      </p:bldGraphic>
      <p:bldP spid="50" grpId="0" animBg="1"/>
      <p:bldGraphic spid="51"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e-Invoice through offline mode (JSON)</a:t>
            </a:r>
            <a:endParaRPr lang="en-IN" sz="3200" dirty="0">
              <a:solidFill>
                <a:schemeClr val="tx1"/>
              </a:solidFill>
            </a:endParaRPr>
          </a:p>
        </p:txBody>
      </p:sp>
      <p:sp>
        <p:nvSpPr>
          <p:cNvPr id="12" name="Oval 11">
            <a:extLst>
              <a:ext uri="{FF2B5EF4-FFF2-40B4-BE49-F238E27FC236}">
                <a16:creationId xmlns:a16="http://schemas.microsoft.com/office/drawing/2014/main" id="{E230D3D1-EB6D-724A-08DF-9D46866E8B29}"/>
              </a:ext>
            </a:extLst>
          </p:cNvPr>
          <p:cNvSpPr/>
          <p:nvPr/>
        </p:nvSpPr>
        <p:spPr>
          <a:xfrm>
            <a:off x="5648071" y="2730226"/>
            <a:ext cx="286257" cy="2862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sz="900"/>
          </a:p>
        </p:txBody>
      </p:sp>
      <p:cxnSp>
        <p:nvCxnSpPr>
          <p:cNvPr id="16" name="Straight Connector 15">
            <a:extLst>
              <a:ext uri="{FF2B5EF4-FFF2-40B4-BE49-F238E27FC236}">
                <a16:creationId xmlns:a16="http://schemas.microsoft.com/office/drawing/2014/main" id="{1950AD3D-92AD-ABC8-1E21-8AD6A9ACF6F3}"/>
              </a:ext>
            </a:extLst>
          </p:cNvPr>
          <p:cNvCxnSpPr>
            <a:cxnSpLocks/>
          </p:cNvCxnSpPr>
          <p:nvPr/>
        </p:nvCxnSpPr>
        <p:spPr>
          <a:xfrm flipH="1">
            <a:off x="452070" y="2455752"/>
            <a:ext cx="4270376"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246FE1-58C8-7DB0-5C20-A567FA26F123}"/>
              </a:ext>
            </a:extLst>
          </p:cNvPr>
          <p:cNvCxnSpPr>
            <a:cxnSpLocks/>
          </p:cNvCxnSpPr>
          <p:nvPr/>
        </p:nvCxnSpPr>
        <p:spPr>
          <a:xfrm flipH="1" flipV="1">
            <a:off x="5791200" y="2898933"/>
            <a:ext cx="4795519" cy="1469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AE9E5F5-0B3A-F7E2-B4BA-B3E75147AA4E}"/>
              </a:ext>
            </a:extLst>
          </p:cNvPr>
          <p:cNvSpPr/>
          <p:nvPr/>
        </p:nvSpPr>
        <p:spPr>
          <a:xfrm>
            <a:off x="452070" y="2044032"/>
            <a:ext cx="4286719" cy="338554"/>
          </a:xfrm>
          <a:prstGeom prst="rect">
            <a:avLst/>
          </a:prstGeom>
        </p:spPr>
        <p:txBody>
          <a:bodyPr wrap="square">
            <a:spAutoFit/>
          </a:bodyPr>
          <a:lstStyle/>
          <a:p>
            <a:r>
              <a:rPr lang="en-US" sz="1600" b="1" dirty="0">
                <a:solidFill>
                  <a:schemeClr val="tx2"/>
                </a:solidFill>
                <a:latin typeface="Segoe UI Light" panose="020B0502040204020203" pitchFamily="34" charset="0"/>
                <a:ea typeface="Roboto Medium" panose="02000000000000000000" pitchFamily="2" charset="0"/>
                <a:cs typeface="Segoe UI Light" panose="020B0502040204020203" pitchFamily="34" charset="0"/>
              </a:rPr>
              <a:t>Do not have continuous access to the Internet?</a:t>
            </a:r>
          </a:p>
        </p:txBody>
      </p:sp>
      <p:sp>
        <p:nvSpPr>
          <p:cNvPr id="43" name="Rectangle 42">
            <a:extLst>
              <a:ext uri="{FF2B5EF4-FFF2-40B4-BE49-F238E27FC236}">
                <a16:creationId xmlns:a16="http://schemas.microsoft.com/office/drawing/2014/main" id="{397CD8CF-1F3A-07B4-A3EF-B5C55A64BEA7}"/>
              </a:ext>
            </a:extLst>
          </p:cNvPr>
          <p:cNvSpPr/>
          <p:nvPr/>
        </p:nvSpPr>
        <p:spPr>
          <a:xfrm>
            <a:off x="5898358" y="2434321"/>
            <a:ext cx="5069839" cy="307777"/>
          </a:xfrm>
          <a:prstGeom prst="rect">
            <a:avLst/>
          </a:prstGeom>
        </p:spPr>
        <p:txBody>
          <a:bodyPr wrap="square">
            <a:spAutoFit/>
          </a:bodyPr>
          <a:lstStyle/>
          <a:p>
            <a:r>
              <a:rPr lang="en-US" sz="1400" b="1" dirty="0">
                <a:solidFill>
                  <a:schemeClr val="tx2"/>
                </a:solidFill>
                <a:latin typeface="Segoe UI Light" panose="020B0502040204020203" pitchFamily="34" charset="0"/>
                <a:ea typeface="Roboto Medium" panose="02000000000000000000" pitchFamily="2" charset="0"/>
                <a:cs typeface="Segoe UI Light" panose="020B0502040204020203" pitchFamily="34" charset="0"/>
              </a:rPr>
              <a:t>You don’t want to send your invoice details directly to the portal?</a:t>
            </a:r>
          </a:p>
        </p:txBody>
      </p:sp>
      <p:sp>
        <p:nvSpPr>
          <p:cNvPr id="47" name="Oval 46">
            <a:extLst>
              <a:ext uri="{FF2B5EF4-FFF2-40B4-BE49-F238E27FC236}">
                <a16:creationId xmlns:a16="http://schemas.microsoft.com/office/drawing/2014/main" id="{E982F5D4-24E4-BBA0-B081-79222ED1D95F}"/>
              </a:ext>
            </a:extLst>
          </p:cNvPr>
          <p:cNvSpPr/>
          <p:nvPr/>
        </p:nvSpPr>
        <p:spPr>
          <a:xfrm>
            <a:off x="4738789" y="2276041"/>
            <a:ext cx="286257" cy="2862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sz="900"/>
          </a:p>
        </p:txBody>
      </p:sp>
      <p:pic>
        <p:nvPicPr>
          <p:cNvPr id="5" name="Graphic 4" descr="Help with solid fill">
            <a:extLst>
              <a:ext uri="{FF2B5EF4-FFF2-40B4-BE49-F238E27FC236}">
                <a16:creationId xmlns:a16="http://schemas.microsoft.com/office/drawing/2014/main" id="{1155D243-0123-C670-5CA3-0B04729649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9609" y="1658991"/>
            <a:ext cx="914400" cy="914400"/>
          </a:xfrm>
          <a:prstGeom prst="rect">
            <a:avLst/>
          </a:prstGeom>
        </p:spPr>
      </p:pic>
      <p:grpSp>
        <p:nvGrpSpPr>
          <p:cNvPr id="11" name="Group 10">
            <a:extLst>
              <a:ext uri="{FF2B5EF4-FFF2-40B4-BE49-F238E27FC236}">
                <a16:creationId xmlns:a16="http://schemas.microsoft.com/office/drawing/2014/main" id="{A0E67393-8784-A67F-281B-AB24F5CA7C4E}"/>
              </a:ext>
            </a:extLst>
          </p:cNvPr>
          <p:cNvGrpSpPr/>
          <p:nvPr/>
        </p:nvGrpSpPr>
        <p:grpSpPr>
          <a:xfrm>
            <a:off x="365760" y="2873355"/>
            <a:ext cx="5181601" cy="3214519"/>
            <a:chOff x="3812828" y="3308001"/>
            <a:chExt cx="3710783" cy="2830330"/>
          </a:xfrm>
        </p:grpSpPr>
        <p:sp>
          <p:nvSpPr>
            <p:cNvPr id="15" name="Freeform: Shape 14">
              <a:extLst>
                <a:ext uri="{FF2B5EF4-FFF2-40B4-BE49-F238E27FC236}">
                  <a16:creationId xmlns:a16="http://schemas.microsoft.com/office/drawing/2014/main" id="{25C662C2-08BB-DEEF-FE12-74210383DD6B}"/>
                </a:ext>
              </a:extLst>
            </p:cNvPr>
            <p:cNvSpPr/>
            <p:nvPr/>
          </p:nvSpPr>
          <p:spPr>
            <a:xfrm>
              <a:off x="3812828" y="3815190"/>
              <a:ext cx="1794523" cy="1793023"/>
            </a:xfrm>
            <a:custGeom>
              <a:avLst/>
              <a:gdLst>
                <a:gd name="connsiteX0" fmla="*/ 0 w 1238946"/>
                <a:gd name="connsiteY0" fmla="*/ 619418 h 1238835"/>
                <a:gd name="connsiteX1" fmla="*/ 619473 w 1238946"/>
                <a:gd name="connsiteY1" fmla="*/ 0 h 1238835"/>
                <a:gd name="connsiteX2" fmla="*/ 1238946 w 1238946"/>
                <a:gd name="connsiteY2" fmla="*/ 619418 h 1238835"/>
                <a:gd name="connsiteX3" fmla="*/ 619473 w 1238946"/>
                <a:gd name="connsiteY3" fmla="*/ 1238836 h 1238835"/>
                <a:gd name="connsiteX4" fmla="*/ 0 w 1238946"/>
                <a:gd name="connsiteY4" fmla="*/ 619418 h 123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946" h="1238835">
                  <a:moveTo>
                    <a:pt x="0" y="619418"/>
                  </a:moveTo>
                  <a:cubicBezTo>
                    <a:pt x="0" y="277323"/>
                    <a:pt x="277348" y="0"/>
                    <a:pt x="619473" y="0"/>
                  </a:cubicBezTo>
                  <a:cubicBezTo>
                    <a:pt x="961598" y="0"/>
                    <a:pt x="1238946" y="277323"/>
                    <a:pt x="1238946" y="619418"/>
                  </a:cubicBezTo>
                  <a:cubicBezTo>
                    <a:pt x="1238946" y="961513"/>
                    <a:pt x="961598" y="1238836"/>
                    <a:pt x="619473" y="1238836"/>
                  </a:cubicBezTo>
                  <a:cubicBezTo>
                    <a:pt x="277348" y="1238836"/>
                    <a:pt x="0" y="961513"/>
                    <a:pt x="0" y="619418"/>
                  </a:cubicBezTo>
                  <a:close/>
                </a:path>
              </a:pathLst>
            </a:custGeom>
            <a:ln>
              <a:prstDash val="sysDash"/>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599" tIns="191583" rIns="191599" bIns="191583" numCol="1" spcCol="1270" anchor="ctr" anchorCtr="0">
              <a:noAutofit/>
            </a:bodyPr>
            <a:lstStyle/>
            <a:p>
              <a:pPr marL="0" lvl="0" indent="0" algn="ctr" defTabSz="3556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TallyPrime allows you to export the details of your e-invoice to a JSON file and then upload it on IRP at your convenience.</a:t>
              </a:r>
              <a:endParaRPr lang="en-IN" sz="1400" kern="1200" dirty="0"/>
            </a:p>
          </p:txBody>
        </p:sp>
        <p:sp>
          <p:nvSpPr>
            <p:cNvPr id="18" name="Block Arc 17">
              <a:extLst>
                <a:ext uri="{FF2B5EF4-FFF2-40B4-BE49-F238E27FC236}">
                  <a16:creationId xmlns:a16="http://schemas.microsoft.com/office/drawing/2014/main" id="{C46B81D6-5908-ED4B-5382-10E5DBF03EA9}"/>
                </a:ext>
              </a:extLst>
            </p:cNvPr>
            <p:cNvSpPr/>
            <p:nvPr/>
          </p:nvSpPr>
          <p:spPr>
            <a:xfrm>
              <a:off x="3886068" y="3410175"/>
              <a:ext cx="2497172" cy="2603055"/>
            </a:xfrm>
            <a:prstGeom prst="blockArc">
              <a:avLst>
                <a:gd name="adj1" fmla="val 16509444"/>
                <a:gd name="adj2" fmla="val 5088054"/>
                <a:gd name="adj3" fmla="val 5240"/>
              </a:avLst>
            </a:prstGeom>
            <a:ln>
              <a:prstDash val="sysDash"/>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9" name="Oval 18">
              <a:extLst>
                <a:ext uri="{FF2B5EF4-FFF2-40B4-BE49-F238E27FC236}">
                  <a16:creationId xmlns:a16="http://schemas.microsoft.com/office/drawing/2014/main" id="{062D81E1-8B7B-0D94-946F-387FD7C51A91}"/>
                </a:ext>
              </a:extLst>
            </p:cNvPr>
            <p:cNvSpPr/>
            <p:nvPr/>
          </p:nvSpPr>
          <p:spPr>
            <a:xfrm>
              <a:off x="5432023" y="3308001"/>
              <a:ext cx="663851" cy="663712"/>
            </a:xfrm>
            <a:prstGeom prst="ellipse">
              <a:avLst/>
            </a:prstGeom>
            <a:ln>
              <a:prstDash val="sysDash"/>
            </a:ln>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20" name="Freeform: Shape 19">
              <a:extLst>
                <a:ext uri="{FF2B5EF4-FFF2-40B4-BE49-F238E27FC236}">
                  <a16:creationId xmlns:a16="http://schemas.microsoft.com/office/drawing/2014/main" id="{52740E67-F51A-431C-6560-90F55E987929}"/>
                </a:ext>
              </a:extLst>
            </p:cNvPr>
            <p:cNvSpPr/>
            <p:nvPr/>
          </p:nvSpPr>
          <p:spPr>
            <a:xfrm>
              <a:off x="5680591" y="3316491"/>
              <a:ext cx="1589408" cy="642485"/>
            </a:xfrm>
            <a:custGeom>
              <a:avLst/>
              <a:gdLst>
                <a:gd name="connsiteX0" fmla="*/ 0 w 888651"/>
                <a:gd name="connsiteY0" fmla="*/ 0 h 642485"/>
                <a:gd name="connsiteX1" fmla="*/ 888651 w 888651"/>
                <a:gd name="connsiteY1" fmla="*/ 0 h 642485"/>
                <a:gd name="connsiteX2" fmla="*/ 888651 w 888651"/>
                <a:gd name="connsiteY2" fmla="*/ 642485 h 642485"/>
                <a:gd name="connsiteX3" fmla="*/ 0 w 888651"/>
                <a:gd name="connsiteY3" fmla="*/ 642485 h 642485"/>
                <a:gd name="connsiteX4" fmla="*/ 0 w 888651"/>
                <a:gd name="connsiteY4" fmla="*/ 0 h 6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51" h="642485">
                  <a:moveTo>
                    <a:pt x="0" y="0"/>
                  </a:moveTo>
                  <a:lnTo>
                    <a:pt x="888651" y="0"/>
                  </a:lnTo>
                  <a:lnTo>
                    <a:pt x="888651" y="642485"/>
                  </a:lnTo>
                  <a:lnTo>
                    <a:pt x="0" y="642485"/>
                  </a:lnTo>
                  <a:lnTo>
                    <a:pt x="0" y="0"/>
                  </a:lnTo>
                  <a:close/>
                </a:path>
              </a:pathLst>
            </a:custGeom>
            <a:ln>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l" defTabSz="311150">
                <a:lnSpc>
                  <a:spcPct val="90000"/>
                </a:lnSpc>
                <a:spcBef>
                  <a:spcPct val="0"/>
                </a:spcBef>
                <a:spcAft>
                  <a:spcPct val="10000"/>
                </a:spcAft>
                <a:buNone/>
              </a:pPr>
              <a:r>
                <a:rPr lang="da-DK" sz="1000" b="1" i="0" kern="1200" dirty="0">
                  <a:latin typeface="Segoe UI Light" panose="020B0502040204020203" pitchFamily="34" charset="0"/>
                  <a:cs typeface="Segoe UI Light" panose="020B0502040204020203" pitchFamily="34" charset="0"/>
                </a:rPr>
                <a:t>Alt+Z (Exchange) &gt; Send for e-Invoicing.</a:t>
              </a:r>
              <a:endParaRPr lang="en-IN" sz="1000" b="1" kern="1200" dirty="0">
                <a:latin typeface="Segoe UI Light" panose="020B0502040204020203" pitchFamily="34" charset="0"/>
                <a:cs typeface="Segoe UI Light" panose="020B0502040204020203" pitchFamily="34" charset="0"/>
              </a:endParaRPr>
            </a:p>
          </p:txBody>
        </p:sp>
        <p:sp>
          <p:nvSpPr>
            <p:cNvPr id="21" name="Oval 20">
              <a:extLst>
                <a:ext uri="{FF2B5EF4-FFF2-40B4-BE49-F238E27FC236}">
                  <a16:creationId xmlns:a16="http://schemas.microsoft.com/office/drawing/2014/main" id="{E30D83BF-2860-6FAD-0E5A-54BEC32D14B7}"/>
                </a:ext>
              </a:extLst>
            </p:cNvPr>
            <p:cNvSpPr/>
            <p:nvPr/>
          </p:nvSpPr>
          <p:spPr>
            <a:xfrm>
              <a:off x="5922364" y="3926145"/>
              <a:ext cx="663851" cy="663712"/>
            </a:xfrm>
            <a:prstGeom prst="ellipse">
              <a:avLst/>
            </a:prstGeom>
            <a:ln>
              <a:prstDash val="sysDash"/>
            </a:ln>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22" name="Freeform: Shape 21">
              <a:extLst>
                <a:ext uri="{FF2B5EF4-FFF2-40B4-BE49-F238E27FC236}">
                  <a16:creationId xmlns:a16="http://schemas.microsoft.com/office/drawing/2014/main" id="{5FE3F0EB-2F0E-8F24-5981-89185E1E9A1E}"/>
                </a:ext>
              </a:extLst>
            </p:cNvPr>
            <p:cNvSpPr/>
            <p:nvPr/>
          </p:nvSpPr>
          <p:spPr>
            <a:xfrm>
              <a:off x="6169115" y="3937749"/>
              <a:ext cx="1354494" cy="642485"/>
            </a:xfrm>
            <a:custGeom>
              <a:avLst/>
              <a:gdLst>
                <a:gd name="connsiteX0" fmla="*/ 0 w 888651"/>
                <a:gd name="connsiteY0" fmla="*/ 0 h 642485"/>
                <a:gd name="connsiteX1" fmla="*/ 888651 w 888651"/>
                <a:gd name="connsiteY1" fmla="*/ 0 h 642485"/>
                <a:gd name="connsiteX2" fmla="*/ 888651 w 888651"/>
                <a:gd name="connsiteY2" fmla="*/ 642485 h 642485"/>
                <a:gd name="connsiteX3" fmla="*/ 0 w 888651"/>
                <a:gd name="connsiteY3" fmla="*/ 642485 h 642485"/>
                <a:gd name="connsiteX4" fmla="*/ 0 w 888651"/>
                <a:gd name="connsiteY4" fmla="*/ 0 h 6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51" h="642485">
                  <a:moveTo>
                    <a:pt x="0" y="0"/>
                  </a:moveTo>
                  <a:lnTo>
                    <a:pt x="888651" y="0"/>
                  </a:lnTo>
                  <a:lnTo>
                    <a:pt x="888651" y="642485"/>
                  </a:lnTo>
                  <a:lnTo>
                    <a:pt x="0" y="642485"/>
                  </a:lnTo>
                  <a:lnTo>
                    <a:pt x="0" y="0"/>
                  </a:lnTo>
                  <a:close/>
                </a:path>
              </a:pathLst>
            </a:custGeom>
            <a:ln>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l" defTabSz="311150">
                <a:lnSpc>
                  <a:spcPct val="90000"/>
                </a:lnSpc>
                <a:spcBef>
                  <a:spcPct val="0"/>
                </a:spcBef>
                <a:spcAft>
                  <a:spcPct val="10000"/>
                </a:spcAft>
                <a:buNone/>
              </a:pPr>
              <a:r>
                <a:rPr lang="en-US" sz="900" b="1" i="0" kern="1200" dirty="0">
                  <a:latin typeface="Segoe UI Light" panose="020B0502040204020203" pitchFamily="34" charset="0"/>
                  <a:cs typeface="Segoe UI Light" panose="020B0502040204020203" pitchFamily="34" charset="0"/>
                </a:rPr>
                <a:t>Select the required transactions or Ctrl+Spacebar to select all transactions and  press X (Export)</a:t>
              </a:r>
              <a:endParaRPr lang="en-IN" sz="900" b="1" kern="1200" dirty="0">
                <a:latin typeface="Segoe UI Light" panose="020B0502040204020203" pitchFamily="34" charset="0"/>
                <a:cs typeface="Segoe UI Light" panose="020B0502040204020203" pitchFamily="34" charset="0"/>
              </a:endParaRPr>
            </a:p>
          </p:txBody>
        </p:sp>
        <p:sp>
          <p:nvSpPr>
            <p:cNvPr id="23" name="Oval 22">
              <a:extLst>
                <a:ext uri="{FF2B5EF4-FFF2-40B4-BE49-F238E27FC236}">
                  <a16:creationId xmlns:a16="http://schemas.microsoft.com/office/drawing/2014/main" id="{17947CF0-AFDC-DCAF-950C-1CE34271FDE0}"/>
                </a:ext>
              </a:extLst>
            </p:cNvPr>
            <p:cNvSpPr/>
            <p:nvPr/>
          </p:nvSpPr>
          <p:spPr>
            <a:xfrm>
              <a:off x="5919818" y="4834964"/>
              <a:ext cx="663851" cy="663712"/>
            </a:xfrm>
            <a:prstGeom prst="ellipse">
              <a:avLst/>
            </a:prstGeom>
            <a:ln>
              <a:prstDash val="sysDash"/>
            </a:ln>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24" name="Freeform: Shape 23">
              <a:extLst>
                <a:ext uri="{FF2B5EF4-FFF2-40B4-BE49-F238E27FC236}">
                  <a16:creationId xmlns:a16="http://schemas.microsoft.com/office/drawing/2014/main" id="{E6F26563-26D4-7FBC-0D72-08F17A6C5A6B}"/>
                </a:ext>
              </a:extLst>
            </p:cNvPr>
            <p:cNvSpPr/>
            <p:nvPr/>
          </p:nvSpPr>
          <p:spPr>
            <a:xfrm>
              <a:off x="6234296" y="4845719"/>
              <a:ext cx="1289315" cy="642485"/>
            </a:xfrm>
            <a:custGeom>
              <a:avLst/>
              <a:gdLst>
                <a:gd name="connsiteX0" fmla="*/ 0 w 888651"/>
                <a:gd name="connsiteY0" fmla="*/ 0 h 642485"/>
                <a:gd name="connsiteX1" fmla="*/ 888651 w 888651"/>
                <a:gd name="connsiteY1" fmla="*/ 0 h 642485"/>
                <a:gd name="connsiteX2" fmla="*/ 888651 w 888651"/>
                <a:gd name="connsiteY2" fmla="*/ 642485 h 642485"/>
                <a:gd name="connsiteX3" fmla="*/ 0 w 888651"/>
                <a:gd name="connsiteY3" fmla="*/ 642485 h 642485"/>
                <a:gd name="connsiteX4" fmla="*/ 0 w 888651"/>
                <a:gd name="connsiteY4" fmla="*/ 0 h 6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51" h="642485">
                  <a:moveTo>
                    <a:pt x="0" y="0"/>
                  </a:moveTo>
                  <a:lnTo>
                    <a:pt x="888651" y="0"/>
                  </a:lnTo>
                  <a:lnTo>
                    <a:pt x="888651" y="642485"/>
                  </a:lnTo>
                  <a:lnTo>
                    <a:pt x="0" y="642485"/>
                  </a:lnTo>
                  <a:lnTo>
                    <a:pt x="0" y="0"/>
                  </a:lnTo>
                  <a:close/>
                </a:path>
              </a:pathLst>
            </a:custGeom>
            <a:ln>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l" defTabSz="311150">
                <a:lnSpc>
                  <a:spcPct val="90000"/>
                </a:lnSpc>
                <a:spcBef>
                  <a:spcPct val="0"/>
                </a:spcBef>
                <a:spcAft>
                  <a:spcPct val="10000"/>
                </a:spcAft>
                <a:buNone/>
              </a:pPr>
              <a:r>
                <a:rPr lang="en-US" sz="1050" b="1" kern="1200" dirty="0">
                  <a:latin typeface="Segoe UI Light" panose="020B0502040204020203" pitchFamily="34" charset="0"/>
                  <a:cs typeface="Segoe UI Light" panose="020B0502040204020203" pitchFamily="34" charset="0"/>
                </a:rPr>
                <a:t>Select the format as JSON in Export menu </a:t>
              </a:r>
              <a:endParaRPr lang="en-IN" sz="1050" b="1" kern="1200" dirty="0">
                <a:latin typeface="Segoe UI Light" panose="020B0502040204020203" pitchFamily="34" charset="0"/>
                <a:cs typeface="Segoe UI Light" panose="020B0502040204020203" pitchFamily="34" charset="0"/>
              </a:endParaRPr>
            </a:p>
          </p:txBody>
        </p:sp>
        <p:sp>
          <p:nvSpPr>
            <p:cNvPr id="25" name="Oval 24">
              <a:extLst>
                <a:ext uri="{FF2B5EF4-FFF2-40B4-BE49-F238E27FC236}">
                  <a16:creationId xmlns:a16="http://schemas.microsoft.com/office/drawing/2014/main" id="{247F6C31-4AB1-FA67-4235-4139AD649966}"/>
                </a:ext>
              </a:extLst>
            </p:cNvPr>
            <p:cNvSpPr/>
            <p:nvPr/>
          </p:nvSpPr>
          <p:spPr>
            <a:xfrm>
              <a:off x="5432023" y="5474619"/>
              <a:ext cx="663851" cy="663712"/>
            </a:xfrm>
            <a:prstGeom prst="ellipse">
              <a:avLst/>
            </a:prstGeom>
            <a:ln>
              <a:prstDash val="sysDash"/>
            </a:ln>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26" name="Freeform: Shape 25">
              <a:extLst>
                <a:ext uri="{FF2B5EF4-FFF2-40B4-BE49-F238E27FC236}">
                  <a16:creationId xmlns:a16="http://schemas.microsoft.com/office/drawing/2014/main" id="{4CB77F1B-7C9B-B2F4-EDE7-1D64E8CDA772}"/>
                </a:ext>
              </a:extLst>
            </p:cNvPr>
            <p:cNvSpPr/>
            <p:nvPr/>
          </p:nvSpPr>
          <p:spPr>
            <a:xfrm>
              <a:off x="5781397" y="5488204"/>
              <a:ext cx="1599185" cy="642485"/>
            </a:xfrm>
            <a:custGeom>
              <a:avLst/>
              <a:gdLst>
                <a:gd name="connsiteX0" fmla="*/ 0 w 888651"/>
                <a:gd name="connsiteY0" fmla="*/ 0 h 642485"/>
                <a:gd name="connsiteX1" fmla="*/ 888651 w 888651"/>
                <a:gd name="connsiteY1" fmla="*/ 0 h 642485"/>
                <a:gd name="connsiteX2" fmla="*/ 888651 w 888651"/>
                <a:gd name="connsiteY2" fmla="*/ 642485 h 642485"/>
                <a:gd name="connsiteX3" fmla="*/ 0 w 888651"/>
                <a:gd name="connsiteY3" fmla="*/ 642485 h 642485"/>
                <a:gd name="connsiteX4" fmla="*/ 0 w 888651"/>
                <a:gd name="connsiteY4" fmla="*/ 0 h 6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51" h="642485">
                  <a:moveTo>
                    <a:pt x="0" y="0"/>
                  </a:moveTo>
                  <a:lnTo>
                    <a:pt x="888651" y="0"/>
                  </a:lnTo>
                  <a:lnTo>
                    <a:pt x="888651" y="642485"/>
                  </a:lnTo>
                  <a:lnTo>
                    <a:pt x="0" y="642485"/>
                  </a:lnTo>
                  <a:lnTo>
                    <a:pt x="0" y="0"/>
                  </a:lnTo>
                  <a:close/>
                </a:path>
              </a:pathLst>
            </a:custGeom>
            <a:ln>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l" defTabSz="311150">
                <a:lnSpc>
                  <a:spcPct val="90000"/>
                </a:lnSpc>
                <a:spcBef>
                  <a:spcPct val="0"/>
                </a:spcBef>
                <a:spcAft>
                  <a:spcPct val="10000"/>
                </a:spcAft>
                <a:buNone/>
              </a:pPr>
              <a:r>
                <a:rPr lang="en-US" sz="1000" b="1" i="0" kern="1200" dirty="0">
                  <a:latin typeface="Segoe UI Light" panose="020B0502040204020203" pitchFamily="34" charset="0"/>
                  <a:cs typeface="Segoe UI Light" panose="020B0502040204020203" pitchFamily="34" charset="0"/>
                </a:rPr>
                <a:t>Upload them on IRP and generate IRN information</a:t>
              </a:r>
              <a:endParaRPr lang="en-IN" sz="1000" b="1" kern="1200" dirty="0">
                <a:latin typeface="Segoe UI Light" panose="020B0502040204020203" pitchFamily="34" charset="0"/>
                <a:cs typeface="Segoe UI Light" panose="020B0502040204020203" pitchFamily="34" charset="0"/>
              </a:endParaRPr>
            </a:p>
          </p:txBody>
        </p:sp>
      </p:grpSp>
      <p:sp>
        <p:nvSpPr>
          <p:cNvPr id="9" name="TextBox 8">
            <a:extLst>
              <a:ext uri="{FF2B5EF4-FFF2-40B4-BE49-F238E27FC236}">
                <a16:creationId xmlns:a16="http://schemas.microsoft.com/office/drawing/2014/main" id="{D3E12ACB-84BA-B2D6-7374-55EE28087006}"/>
              </a:ext>
            </a:extLst>
          </p:cNvPr>
          <p:cNvSpPr txBox="1"/>
          <p:nvPr/>
        </p:nvSpPr>
        <p:spPr>
          <a:xfrm>
            <a:off x="41529" y="6278681"/>
            <a:ext cx="9916160" cy="369332"/>
          </a:xfrm>
          <a:prstGeom prst="rect">
            <a:avLst/>
          </a:prstGeom>
          <a:noFill/>
        </p:spPr>
        <p:txBody>
          <a:bodyPr wrap="square" rtlCol="0">
            <a:spAutoFit/>
          </a:bodyPr>
          <a:lstStyle/>
          <a:p>
            <a:r>
              <a:rPr lang="en-US" b="1" i="1" dirty="0">
                <a:latin typeface="Segoe UI Light" panose="020B0502040204020203" pitchFamily="34" charset="0"/>
                <a:cs typeface="Segoe UI Light" panose="020B0502040204020203" pitchFamily="34" charset="0"/>
              </a:rPr>
              <a:t> Note: </a:t>
            </a:r>
            <a:r>
              <a:rPr lang="en-US" sz="1400" i="1" dirty="0">
                <a:latin typeface="Segoe UI Light" panose="020B0502040204020203" pitchFamily="34" charset="0"/>
                <a:cs typeface="Segoe UI Light" panose="020B0502040204020203" pitchFamily="34" charset="0"/>
              </a:rPr>
              <a:t>If the data size is more than 2 MB, then the information will be split into multiple files, each of which will be less than 2 MB.</a:t>
            </a:r>
            <a:endParaRPr lang="en-IN" sz="1400" i="1" dirty="0">
              <a:latin typeface="Segoe UI Light" panose="020B0502040204020203" pitchFamily="34" charset="0"/>
              <a:cs typeface="Segoe UI Light" panose="020B0502040204020203" pitchFamily="34" charset="0"/>
            </a:endParaRPr>
          </a:p>
        </p:txBody>
      </p:sp>
      <p:cxnSp>
        <p:nvCxnSpPr>
          <p:cNvPr id="58" name="Straight Connector 57">
            <a:extLst>
              <a:ext uri="{FF2B5EF4-FFF2-40B4-BE49-F238E27FC236}">
                <a16:creationId xmlns:a16="http://schemas.microsoft.com/office/drawing/2014/main" id="{0A2C9A0D-6EE8-6F81-8E99-C7924FFAFFBD}"/>
              </a:ext>
            </a:extLst>
          </p:cNvPr>
          <p:cNvCxnSpPr>
            <a:cxnSpLocks/>
          </p:cNvCxnSpPr>
          <p:nvPr/>
        </p:nvCxnSpPr>
        <p:spPr>
          <a:xfrm flipH="1" flipV="1">
            <a:off x="6399745" y="2044820"/>
            <a:ext cx="4795519" cy="14693"/>
          </a:xfrm>
          <a:prstGeom prst="line">
            <a:avLst/>
          </a:prstGeom>
          <a:ln/>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F617FAA8-D06F-766B-21BF-6B90F4A4D3AB}"/>
              </a:ext>
            </a:extLst>
          </p:cNvPr>
          <p:cNvSpPr/>
          <p:nvPr/>
        </p:nvSpPr>
        <p:spPr>
          <a:xfrm>
            <a:off x="6175718" y="1887564"/>
            <a:ext cx="286257" cy="286257"/>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V" sz="900"/>
          </a:p>
        </p:txBody>
      </p:sp>
      <p:sp>
        <p:nvSpPr>
          <p:cNvPr id="62" name="TextBox 61">
            <a:extLst>
              <a:ext uri="{FF2B5EF4-FFF2-40B4-BE49-F238E27FC236}">
                <a16:creationId xmlns:a16="http://schemas.microsoft.com/office/drawing/2014/main" id="{C631C6A3-7B5A-D823-0C41-CEB3C1184401}"/>
              </a:ext>
            </a:extLst>
          </p:cNvPr>
          <p:cNvSpPr txBox="1"/>
          <p:nvPr/>
        </p:nvSpPr>
        <p:spPr>
          <a:xfrm>
            <a:off x="6639149" y="1733675"/>
            <a:ext cx="6111240" cy="307777"/>
          </a:xfrm>
          <a:prstGeom prst="rect">
            <a:avLst/>
          </a:prstGeom>
          <a:noFill/>
        </p:spPr>
        <p:txBody>
          <a:bodyPr wrap="square">
            <a:spAutoFit/>
          </a:bodyPr>
          <a:lstStyle/>
          <a:p>
            <a:r>
              <a:rPr lang="en-US" sz="1400" b="1" dirty="0">
                <a:solidFill>
                  <a:schemeClr val="tx2"/>
                </a:solidFill>
                <a:latin typeface="Segoe UI Light" panose="020B0502040204020203" pitchFamily="34" charset="0"/>
                <a:ea typeface="Roboto Medium" panose="02000000000000000000" pitchFamily="2" charset="0"/>
                <a:cs typeface="Segoe UI Light" panose="020B0502040204020203" pitchFamily="34" charset="0"/>
              </a:rPr>
              <a:t>TSS is not valid or elapsed?</a:t>
            </a:r>
          </a:p>
        </p:txBody>
      </p:sp>
      <p:sp>
        <p:nvSpPr>
          <p:cNvPr id="2" name="Rectangle 1">
            <a:extLst>
              <a:ext uri="{FF2B5EF4-FFF2-40B4-BE49-F238E27FC236}">
                <a16:creationId xmlns:a16="http://schemas.microsoft.com/office/drawing/2014/main" id="{EAAD65CF-A7A3-ECC3-E848-22183CF3F8AB}"/>
              </a:ext>
            </a:extLst>
          </p:cNvPr>
          <p:cNvSpPr/>
          <p:nvPr/>
        </p:nvSpPr>
        <p:spPr>
          <a:xfrm>
            <a:off x="6639149" y="3429000"/>
            <a:ext cx="344973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What's Next</a:t>
            </a:r>
            <a:endParaRPr lang="en-IN" dirty="0"/>
          </a:p>
        </p:txBody>
      </p:sp>
      <p:sp>
        <p:nvSpPr>
          <p:cNvPr id="3" name="Rectangle: Rounded Corners 2">
            <a:extLst>
              <a:ext uri="{FF2B5EF4-FFF2-40B4-BE49-F238E27FC236}">
                <a16:creationId xmlns:a16="http://schemas.microsoft.com/office/drawing/2014/main" id="{4CC1927E-ED18-076F-9EFE-099887A6DEF1}"/>
              </a:ext>
            </a:extLst>
          </p:cNvPr>
          <p:cNvSpPr/>
          <p:nvPr/>
        </p:nvSpPr>
        <p:spPr>
          <a:xfrm>
            <a:off x="5845654" y="4101738"/>
            <a:ext cx="2391360" cy="15445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b="1" i="0" u="sng" kern="1200" dirty="0"/>
              <a:t>Export from Tally</a:t>
            </a:r>
          </a:p>
          <a:p>
            <a:pPr marL="285750" indent="-285750">
              <a:buFont typeface="Arial" panose="020B0604020202020204" pitchFamily="34" charset="0"/>
              <a:buChar char="•"/>
            </a:pPr>
            <a:r>
              <a:rPr lang="en-US" sz="1200" b="0" i="0" kern="1200" dirty="0"/>
              <a:t>Open the </a:t>
            </a:r>
            <a:r>
              <a:rPr lang="en-US" sz="1200" b="0" i="0" kern="1200" dirty="0">
                <a:hlinkClick r:id="rId4"/>
              </a:rPr>
              <a:t>IRP</a:t>
            </a:r>
            <a:r>
              <a:rPr lang="en-US" sz="1200" b="0" i="0" kern="1200" dirty="0"/>
              <a:t> home page Log in with username and password</a:t>
            </a:r>
          </a:p>
          <a:p>
            <a:pPr marL="285750" indent="-285750">
              <a:buFont typeface="Arial" panose="020B0604020202020204" pitchFamily="34" charset="0"/>
              <a:buChar char="•"/>
            </a:pPr>
            <a:r>
              <a:rPr lang="en-IN" sz="1200" b="0" i="0" kern="1200" dirty="0"/>
              <a:t>e-Invoice &gt; Bulk Upload</a:t>
            </a:r>
          </a:p>
          <a:p>
            <a:pPr marL="285750" indent="-285750">
              <a:buFont typeface="Arial" panose="020B0604020202020204" pitchFamily="34" charset="0"/>
              <a:buChar char="•"/>
            </a:pPr>
            <a:r>
              <a:rPr lang="en-US" sz="1200" b="0" i="0" kern="1200" dirty="0"/>
              <a:t>Browse the JSON file and click </a:t>
            </a:r>
            <a:r>
              <a:rPr lang="en-US" sz="1200" b="1" i="0" kern="1200" dirty="0"/>
              <a:t>Upload to generate IRN</a:t>
            </a:r>
            <a:endParaRPr lang="en-IN" sz="1400" dirty="0"/>
          </a:p>
        </p:txBody>
      </p:sp>
      <p:sp>
        <p:nvSpPr>
          <p:cNvPr id="6" name="Rectangle: Rounded Corners 5">
            <a:extLst>
              <a:ext uri="{FF2B5EF4-FFF2-40B4-BE49-F238E27FC236}">
                <a16:creationId xmlns:a16="http://schemas.microsoft.com/office/drawing/2014/main" id="{106E6498-479B-9CDB-B8D6-3788DC183631}"/>
              </a:ext>
            </a:extLst>
          </p:cNvPr>
          <p:cNvSpPr/>
          <p:nvPr/>
        </p:nvSpPr>
        <p:spPr>
          <a:xfrm>
            <a:off x="9032240" y="4115903"/>
            <a:ext cx="2491530" cy="152988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sz="1100" b="0" i="0" kern="1200" dirty="0"/>
          </a:p>
          <a:p>
            <a:r>
              <a:rPr lang="en-US" sz="1100" b="1" u="sng" dirty="0"/>
              <a:t>To update IRN / QR Code</a:t>
            </a:r>
          </a:p>
          <a:p>
            <a:pPr marL="171450" indent="-171450">
              <a:buFont typeface="Arial" panose="020B0604020202020204" pitchFamily="34" charset="0"/>
              <a:buChar char="•"/>
            </a:pPr>
            <a:r>
              <a:rPr lang="en-US" sz="1100" b="0" i="0" kern="1200" dirty="0"/>
              <a:t>Goto e-Invoice report, &gt; For </a:t>
            </a:r>
            <a:r>
              <a:rPr lang="en-US" sz="1100" b="1" i="0" kern="1200" dirty="0"/>
              <a:t>IRN generation</a:t>
            </a:r>
            <a:r>
              <a:rPr lang="en-US" sz="1100" b="0" i="0" kern="1200" dirty="0"/>
              <a:t> section&gt; </a:t>
            </a:r>
            <a:r>
              <a:rPr lang="en-US" sz="1100" b="1" i="0" kern="1200" dirty="0"/>
              <a:t>Exported</a:t>
            </a:r>
          </a:p>
          <a:p>
            <a:pPr marL="171450" indent="-171450">
              <a:buFont typeface="Arial" panose="020B0604020202020204" pitchFamily="34" charset="0"/>
              <a:buChar char="•"/>
            </a:pPr>
            <a:r>
              <a:rPr lang="en-US" sz="1100" b="1" i="0" kern="1200" dirty="0" err="1"/>
              <a:t>Alt+S</a:t>
            </a:r>
            <a:r>
              <a:rPr lang="en-US" sz="1100" b="0" i="0" kern="1200" dirty="0"/>
              <a:t> (Manually Update IRN Info) – Only IRN will get updated</a:t>
            </a:r>
          </a:p>
          <a:p>
            <a:pPr marL="171450" indent="-171450">
              <a:buFont typeface="Arial" panose="020B0604020202020204" pitchFamily="34" charset="0"/>
              <a:buChar char="•"/>
            </a:pPr>
            <a:r>
              <a:rPr lang="en-IN" sz="1100" b="1" i="0" kern="1200" dirty="0"/>
              <a:t>To get QR Code with IRN press </a:t>
            </a:r>
            <a:r>
              <a:rPr lang="en-IN" sz="1100" b="1" i="0" kern="1200" dirty="0" err="1"/>
              <a:t>Alt+L</a:t>
            </a:r>
            <a:r>
              <a:rPr lang="en-IN" sz="1100" b="0" i="0" kern="1200" dirty="0"/>
              <a:t> (Get IRN Info – TSS Required)</a:t>
            </a:r>
            <a:endParaRPr lang="en-IN" sz="1100" b="0" kern="1200" dirty="0"/>
          </a:p>
          <a:p>
            <a:endParaRPr lang="en-IN" sz="1100" b="0" kern="1200" dirty="0"/>
          </a:p>
          <a:p>
            <a:endParaRPr lang="en-IN" sz="1100" b="0" kern="1200" dirty="0"/>
          </a:p>
          <a:p>
            <a:endParaRPr lang="en-IN" sz="1100" dirty="0"/>
          </a:p>
        </p:txBody>
      </p:sp>
    </p:spTree>
    <p:extLst>
      <p:ext uri="{BB962C8B-B14F-4D97-AF65-F5344CB8AC3E}">
        <p14:creationId xmlns:p14="http://schemas.microsoft.com/office/powerpoint/2010/main" val="25426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ppt_x"/>
                                          </p:val>
                                        </p:tav>
                                        <p:tav tm="100000">
                                          <p:val>
                                            <p:strVal val="#ppt_x"/>
                                          </p:val>
                                        </p:tav>
                                      </p:tavLst>
                                    </p:anim>
                                    <p:anim calcmode="lin" valueType="num">
                                      <p:cBhvr additive="base">
                                        <p:cTn id="5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9" grpId="0"/>
      <p:bldP spid="43" grpId="0"/>
      <p:bldP spid="47" grpId="0" animBg="1"/>
      <p:bldP spid="59" grpId="0" animBg="1"/>
      <p:bldP spid="62" grpId="0"/>
      <p:bldP spid="2" grpId="0" animBg="1"/>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594-F695-E364-F2B4-22B93D31B018}"/>
              </a:ext>
            </a:extLst>
          </p:cNvPr>
          <p:cNvSpPr>
            <a:spLocks noGrp="1"/>
          </p:cNvSpPr>
          <p:nvPr>
            <p:ph type="title"/>
          </p:nvPr>
        </p:nvSpPr>
        <p:spPr>
          <a:xfrm>
            <a:off x="213360" y="2936758"/>
            <a:ext cx="11704320" cy="637715"/>
          </a:xfrm>
          <a:solidFill>
            <a:schemeClr val="accent5">
              <a:lumMod val="75000"/>
            </a:schemeClr>
          </a:solidFill>
          <a:ln>
            <a:solidFill>
              <a:schemeClr val="bg1"/>
            </a:solidFill>
          </a:ln>
        </p:spPr>
        <p:txBody>
          <a:bodyPr/>
          <a:lstStyle/>
          <a:p>
            <a:r>
              <a:rPr lang="en-US" b="0" dirty="0">
                <a:solidFill>
                  <a:schemeClr val="bg1"/>
                </a:solidFill>
              </a:rPr>
              <a:t>Domain update on GST e-invoicing</a:t>
            </a:r>
            <a:endParaRPr lang="en-IN" dirty="0">
              <a:solidFill>
                <a:schemeClr val="bg1"/>
              </a:solidFill>
            </a:endParaRPr>
          </a:p>
        </p:txBody>
      </p:sp>
    </p:spTree>
    <p:extLst>
      <p:ext uri="{BB962C8B-B14F-4D97-AF65-F5344CB8AC3E}">
        <p14:creationId xmlns:p14="http://schemas.microsoft.com/office/powerpoint/2010/main" val="2531809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Get IRN</a:t>
            </a:r>
          </a:p>
        </p:txBody>
      </p:sp>
      <p:sp>
        <p:nvSpPr>
          <p:cNvPr id="45" name="Speech Bubble: Oval 44">
            <a:extLst>
              <a:ext uri="{FF2B5EF4-FFF2-40B4-BE49-F238E27FC236}">
                <a16:creationId xmlns:a16="http://schemas.microsoft.com/office/drawing/2014/main" id="{88FEF394-BC69-3046-2E2C-7930C7DCD8D7}"/>
              </a:ext>
            </a:extLst>
          </p:cNvPr>
          <p:cNvSpPr/>
          <p:nvPr/>
        </p:nvSpPr>
        <p:spPr>
          <a:xfrm>
            <a:off x="312657" y="1886975"/>
            <a:ext cx="1798107" cy="1458912"/>
          </a:xfrm>
          <a:prstGeom prst="wedgeEllipseCallout">
            <a:avLst>
              <a:gd name="adj1" fmla="val 68218"/>
              <a:gd name="adj2" fmla="val 5923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UI Light" panose="020B0502040204020203" pitchFamily="34" charset="0"/>
                <a:cs typeface="Segoe UI Light" panose="020B0502040204020203" pitchFamily="34" charset="0"/>
              </a:rPr>
              <a:t>Using other software (or directly on IRP)</a:t>
            </a:r>
            <a:endParaRPr lang="en-IN" sz="1200" dirty="0">
              <a:latin typeface="Segoe UI Light" panose="020B0502040204020203" pitchFamily="34" charset="0"/>
              <a:cs typeface="Segoe UI Light" panose="020B0502040204020203" pitchFamily="34" charset="0"/>
            </a:endParaRPr>
          </a:p>
        </p:txBody>
      </p:sp>
      <p:sp>
        <p:nvSpPr>
          <p:cNvPr id="46" name="Speech Bubble: Oval 45">
            <a:extLst>
              <a:ext uri="{FF2B5EF4-FFF2-40B4-BE49-F238E27FC236}">
                <a16:creationId xmlns:a16="http://schemas.microsoft.com/office/drawing/2014/main" id="{BF04CC8A-D6D6-0E98-B1BB-03FE19FF088A}"/>
              </a:ext>
            </a:extLst>
          </p:cNvPr>
          <p:cNvSpPr/>
          <p:nvPr/>
        </p:nvSpPr>
        <p:spPr>
          <a:xfrm>
            <a:off x="319438" y="3602018"/>
            <a:ext cx="1798107" cy="993992"/>
          </a:xfrm>
          <a:prstGeom prst="wedgeEllipseCallout">
            <a:avLst>
              <a:gd name="adj1" fmla="val 67878"/>
              <a:gd name="adj2" fmla="val 34215"/>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Generated or cancelled the IRN in offline mode</a:t>
            </a:r>
            <a:endParaRPr lang="en-IN" dirty="0"/>
          </a:p>
        </p:txBody>
      </p:sp>
      <p:sp>
        <p:nvSpPr>
          <p:cNvPr id="47" name="TextBox 46">
            <a:extLst>
              <a:ext uri="{FF2B5EF4-FFF2-40B4-BE49-F238E27FC236}">
                <a16:creationId xmlns:a16="http://schemas.microsoft.com/office/drawing/2014/main" id="{4E9EE64B-364C-3AFE-C4C6-5BA22CA8C1B7}"/>
              </a:ext>
            </a:extLst>
          </p:cNvPr>
          <p:cNvSpPr txBox="1"/>
          <p:nvPr/>
        </p:nvSpPr>
        <p:spPr>
          <a:xfrm>
            <a:off x="10576560" y="2113280"/>
            <a:ext cx="1126420" cy="33239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b="1" i="1" u="sng" dirty="0">
                <a:latin typeface="Segoe UI Light" panose="020B0502040204020203" pitchFamily="34" charset="0"/>
                <a:cs typeface="Segoe UI Light" panose="020B0502040204020203" pitchFamily="34" charset="0"/>
              </a:rPr>
              <a:t>Note: </a:t>
            </a:r>
            <a:r>
              <a:rPr lang="en-US" sz="1400" dirty="0">
                <a:latin typeface="Segoe UI Light" panose="020B0502040204020203" pitchFamily="34" charset="0"/>
                <a:cs typeface="Segoe UI Light" panose="020B0502040204020203" pitchFamily="34" charset="0"/>
              </a:rPr>
              <a:t>Get IRN information can be used only within 72 hours of e-invoice generation, post that IRP portal will push/auto-populate those entries to GSTR-1. </a:t>
            </a:r>
          </a:p>
        </p:txBody>
      </p:sp>
      <p:sp>
        <p:nvSpPr>
          <p:cNvPr id="49" name="Scroll: Horizontal 48">
            <a:extLst>
              <a:ext uri="{FF2B5EF4-FFF2-40B4-BE49-F238E27FC236}">
                <a16:creationId xmlns:a16="http://schemas.microsoft.com/office/drawing/2014/main" id="{FBFFB1C6-F46F-6CA2-24C8-2C3AD7096E11}"/>
              </a:ext>
            </a:extLst>
          </p:cNvPr>
          <p:cNvSpPr/>
          <p:nvPr/>
        </p:nvSpPr>
        <p:spPr>
          <a:xfrm>
            <a:off x="113880" y="4985014"/>
            <a:ext cx="3353686" cy="1610168"/>
          </a:xfrm>
          <a:prstGeom prst="horizontalScroll">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latin typeface="Segoe UI Light" panose="020B0502040204020203" pitchFamily="34" charset="0"/>
                <a:cs typeface="Segoe UI Light" panose="020B0502040204020203" pitchFamily="34" charset="0"/>
              </a:rPr>
              <a:t>GET IRN allows you to pull IRN from IRN system for transactions listed in Pending for IRN Generation, Exported, or Rejected by e-Invoice System  </a:t>
            </a:r>
            <a:endParaRPr lang="en-IN" sz="1400" dirty="0">
              <a:latin typeface="Segoe UI Light" panose="020B0502040204020203" pitchFamily="34" charset="0"/>
              <a:cs typeface="Segoe UI Light" panose="020B0502040204020203" pitchFamily="34" charset="0"/>
            </a:endParaRPr>
          </a:p>
        </p:txBody>
      </p:sp>
      <p:pic>
        <p:nvPicPr>
          <p:cNvPr id="58" name="Picture 57">
            <a:extLst>
              <a:ext uri="{FF2B5EF4-FFF2-40B4-BE49-F238E27FC236}">
                <a16:creationId xmlns:a16="http://schemas.microsoft.com/office/drawing/2014/main" id="{3D0893B4-5BA4-BB78-1FAA-3FF4957F123E}"/>
              </a:ext>
            </a:extLst>
          </p:cNvPr>
          <p:cNvPicPr>
            <a:picLocks noChangeAspect="1"/>
          </p:cNvPicPr>
          <p:nvPr/>
        </p:nvPicPr>
        <p:blipFill>
          <a:blip r:embed="rId2"/>
          <a:stretch>
            <a:fillRect/>
          </a:stretch>
        </p:blipFill>
        <p:spPr>
          <a:xfrm>
            <a:off x="2635194" y="2113280"/>
            <a:ext cx="7443526" cy="2836472"/>
          </a:xfrm>
          <a:prstGeom prst="rect">
            <a:avLst/>
          </a:prstGeom>
          <a:ln w="6350">
            <a:solidFill>
              <a:schemeClr val="tx1"/>
            </a:solidFill>
          </a:ln>
        </p:spPr>
      </p:pic>
    </p:spTree>
    <p:extLst>
      <p:ext uri="{BB962C8B-B14F-4D97-AF65-F5344CB8AC3E}">
        <p14:creationId xmlns:p14="http://schemas.microsoft.com/office/powerpoint/2010/main" val="14825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68CDA3-EE2B-4848-A056-26650EE0AC6A}"/>
              </a:ext>
            </a:extLst>
          </p:cNvPr>
          <p:cNvSpPr>
            <a:spLocks noGrp="1"/>
          </p:cNvSpPr>
          <p:nvPr>
            <p:ph sz="half" idx="1"/>
          </p:nvPr>
        </p:nvSpPr>
        <p:spPr>
          <a:xfrm>
            <a:off x="452069" y="1787240"/>
            <a:ext cx="11069371" cy="4257959"/>
          </a:xfrm>
        </p:spPr>
        <p:txBody>
          <a:bodyPr/>
          <a:lstStyle/>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4" name="Title 3">
            <a:extLst>
              <a:ext uri="{FF2B5EF4-FFF2-40B4-BE49-F238E27FC236}">
                <a16:creationId xmlns:a16="http://schemas.microsoft.com/office/drawing/2014/main" id="{344DB026-85B1-2E45-F153-227695F76A98}"/>
              </a:ext>
            </a:extLst>
          </p:cNvPr>
          <p:cNvSpPr>
            <a:spLocks noGrp="1"/>
          </p:cNvSpPr>
          <p:nvPr>
            <p:ph type="title"/>
          </p:nvPr>
        </p:nvSpPr>
        <p:spPr/>
        <p:txBody>
          <a:bodyPr/>
          <a:lstStyle/>
          <a:p>
            <a:pPr lvl="0"/>
            <a:r>
              <a:rPr lang="en-US" sz="3200" dirty="0"/>
              <a:t>Prevention, Detection, and Correction</a:t>
            </a:r>
          </a:p>
        </p:txBody>
      </p:sp>
      <p:graphicFrame>
        <p:nvGraphicFramePr>
          <p:cNvPr id="6" name="Diagram 5">
            <a:extLst>
              <a:ext uri="{FF2B5EF4-FFF2-40B4-BE49-F238E27FC236}">
                <a16:creationId xmlns:a16="http://schemas.microsoft.com/office/drawing/2014/main" id="{2D2A0D0E-F919-0D0D-FE44-86D76B52D07E}"/>
              </a:ext>
            </a:extLst>
          </p:cNvPr>
          <p:cNvGraphicFramePr/>
          <p:nvPr>
            <p:extLst>
              <p:ext uri="{D42A27DB-BD31-4B8C-83A1-F6EECF244321}">
                <p14:modId xmlns:p14="http://schemas.microsoft.com/office/powerpoint/2010/main" val="1169144720"/>
              </p:ext>
            </p:extLst>
          </p:nvPr>
        </p:nvGraphicFramePr>
        <p:xfrm>
          <a:off x="452069" y="1880374"/>
          <a:ext cx="11152981" cy="4257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79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594-F695-E364-F2B4-22B93D31B018}"/>
              </a:ext>
            </a:extLst>
          </p:cNvPr>
          <p:cNvSpPr>
            <a:spLocks noGrp="1"/>
          </p:cNvSpPr>
          <p:nvPr>
            <p:ph type="title"/>
          </p:nvPr>
        </p:nvSpPr>
        <p:spPr>
          <a:xfrm>
            <a:off x="213360" y="2936758"/>
            <a:ext cx="11704320" cy="637715"/>
          </a:xfrm>
          <a:solidFill>
            <a:schemeClr val="accent5">
              <a:lumMod val="75000"/>
            </a:schemeClr>
          </a:solidFill>
          <a:ln>
            <a:solidFill>
              <a:schemeClr val="bg1"/>
            </a:solidFill>
          </a:ln>
        </p:spPr>
        <p:txBody>
          <a:bodyPr/>
          <a:lstStyle/>
          <a:p>
            <a:r>
              <a:rPr lang="en-US" b="0" dirty="0">
                <a:solidFill>
                  <a:schemeClr val="bg1"/>
                </a:solidFill>
              </a:rPr>
              <a:t>Important Updates to know</a:t>
            </a:r>
            <a:endParaRPr lang="en-IN" dirty="0">
              <a:solidFill>
                <a:schemeClr val="bg1"/>
              </a:solidFill>
            </a:endParaRPr>
          </a:p>
        </p:txBody>
      </p:sp>
    </p:spTree>
    <p:extLst>
      <p:ext uri="{BB962C8B-B14F-4D97-AF65-F5344CB8AC3E}">
        <p14:creationId xmlns:p14="http://schemas.microsoft.com/office/powerpoint/2010/main" val="3431312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85BF-2E31-B5C7-8324-9F1AA778EE96}"/>
              </a:ext>
            </a:extLst>
          </p:cNvPr>
          <p:cNvSpPr>
            <a:spLocks noGrp="1"/>
          </p:cNvSpPr>
          <p:nvPr>
            <p:ph type="title"/>
          </p:nvPr>
        </p:nvSpPr>
        <p:spPr>
          <a:xfrm>
            <a:off x="452070" y="1075453"/>
            <a:ext cx="11152980" cy="454884"/>
          </a:xfrm>
        </p:spPr>
        <p:txBody>
          <a:bodyPr>
            <a:normAutofit/>
          </a:bodyPr>
          <a:lstStyle/>
          <a:p>
            <a:r>
              <a:rPr lang="en-US" sz="2600" dirty="0"/>
              <a:t>Mandatory details for smooth e-Invoicing</a:t>
            </a:r>
            <a:endParaRPr lang="en-IN" sz="2600" dirty="0"/>
          </a:p>
        </p:txBody>
      </p:sp>
      <p:pic>
        <p:nvPicPr>
          <p:cNvPr id="5" name="Content Placeholder 4">
            <a:extLst>
              <a:ext uri="{FF2B5EF4-FFF2-40B4-BE49-F238E27FC236}">
                <a16:creationId xmlns:a16="http://schemas.microsoft.com/office/drawing/2014/main" id="{482911E1-A4FE-AB4A-7108-4150F6000CDC}"/>
              </a:ext>
            </a:extLst>
          </p:cNvPr>
          <p:cNvPicPr>
            <a:picLocks noGrp="1" noChangeAspect="1"/>
          </p:cNvPicPr>
          <p:nvPr>
            <p:ph sz="half" idx="1"/>
          </p:nvPr>
        </p:nvPicPr>
        <p:blipFill>
          <a:blip r:embed="rId2"/>
          <a:stretch>
            <a:fillRect/>
          </a:stretch>
        </p:blipFill>
        <p:spPr>
          <a:xfrm>
            <a:off x="452069" y="1803640"/>
            <a:ext cx="11152980" cy="4623839"/>
          </a:xfrm>
          <a:noFill/>
        </p:spPr>
      </p:pic>
    </p:spTree>
    <p:extLst>
      <p:ext uri="{BB962C8B-B14F-4D97-AF65-F5344CB8AC3E}">
        <p14:creationId xmlns:p14="http://schemas.microsoft.com/office/powerpoint/2010/main" val="34686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4119-5151-3356-D13A-269B6A5ACA30}"/>
              </a:ext>
            </a:extLst>
          </p:cNvPr>
          <p:cNvSpPr>
            <a:spLocks noGrp="1"/>
          </p:cNvSpPr>
          <p:nvPr>
            <p:ph type="title"/>
          </p:nvPr>
        </p:nvSpPr>
        <p:spPr>
          <a:xfrm>
            <a:off x="452070" y="1075453"/>
            <a:ext cx="11152980" cy="454884"/>
          </a:xfrm>
        </p:spPr>
        <p:txBody>
          <a:bodyPr>
            <a:normAutofit/>
          </a:bodyPr>
          <a:lstStyle/>
          <a:p>
            <a:r>
              <a:rPr lang="en-US" sz="2600"/>
              <a:t>Mandatory details for smooth e-Invoicing</a:t>
            </a:r>
            <a:endParaRPr lang="en-IN" sz="2600"/>
          </a:p>
        </p:txBody>
      </p:sp>
      <p:pic>
        <p:nvPicPr>
          <p:cNvPr id="5" name="Content Placeholder 4">
            <a:extLst>
              <a:ext uri="{FF2B5EF4-FFF2-40B4-BE49-F238E27FC236}">
                <a16:creationId xmlns:a16="http://schemas.microsoft.com/office/drawing/2014/main" id="{0E316E85-1CE8-171E-9043-4B86568A11BE}"/>
              </a:ext>
            </a:extLst>
          </p:cNvPr>
          <p:cNvPicPr>
            <a:picLocks noGrp="1" noChangeAspect="1"/>
          </p:cNvPicPr>
          <p:nvPr>
            <p:ph sz="half" idx="1"/>
          </p:nvPr>
        </p:nvPicPr>
        <p:blipFill>
          <a:blip r:embed="rId2"/>
          <a:stretch>
            <a:fillRect/>
          </a:stretch>
        </p:blipFill>
        <p:spPr>
          <a:xfrm>
            <a:off x="715523" y="1803400"/>
            <a:ext cx="10626016" cy="4624388"/>
          </a:xfrm>
          <a:noFill/>
        </p:spPr>
      </p:pic>
    </p:spTree>
    <p:extLst>
      <p:ext uri="{BB962C8B-B14F-4D97-AF65-F5344CB8AC3E}">
        <p14:creationId xmlns:p14="http://schemas.microsoft.com/office/powerpoint/2010/main" val="370835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6288-A8BA-50AE-097A-0F39FF7324E7}"/>
              </a:ext>
            </a:extLst>
          </p:cNvPr>
          <p:cNvSpPr>
            <a:spLocks noGrp="1"/>
          </p:cNvSpPr>
          <p:nvPr>
            <p:ph type="title"/>
          </p:nvPr>
        </p:nvSpPr>
        <p:spPr>
          <a:xfrm>
            <a:off x="452070" y="1075453"/>
            <a:ext cx="11152980" cy="454884"/>
          </a:xfrm>
        </p:spPr>
        <p:txBody>
          <a:bodyPr>
            <a:normAutofit/>
          </a:bodyPr>
          <a:lstStyle/>
          <a:p>
            <a:r>
              <a:rPr lang="en-US" sz="2600"/>
              <a:t>Mandatory details for smooth e-way Bill</a:t>
            </a:r>
            <a:endParaRPr lang="en-IN" sz="2600"/>
          </a:p>
        </p:txBody>
      </p:sp>
      <p:pic>
        <p:nvPicPr>
          <p:cNvPr id="5" name="Content Placeholder 4">
            <a:extLst>
              <a:ext uri="{FF2B5EF4-FFF2-40B4-BE49-F238E27FC236}">
                <a16:creationId xmlns:a16="http://schemas.microsoft.com/office/drawing/2014/main" id="{2E216DB0-48CD-B51B-4407-57147D1D6C7C}"/>
              </a:ext>
            </a:extLst>
          </p:cNvPr>
          <p:cNvPicPr>
            <a:picLocks noGrp="1" noChangeAspect="1"/>
          </p:cNvPicPr>
          <p:nvPr>
            <p:ph sz="half" idx="1"/>
          </p:nvPr>
        </p:nvPicPr>
        <p:blipFill>
          <a:blip r:embed="rId3"/>
          <a:stretch>
            <a:fillRect/>
          </a:stretch>
        </p:blipFill>
        <p:spPr>
          <a:xfrm>
            <a:off x="452438" y="2279636"/>
            <a:ext cx="11152187" cy="3671916"/>
          </a:xfrm>
          <a:noFill/>
        </p:spPr>
      </p:pic>
    </p:spTree>
    <p:extLst>
      <p:ext uri="{BB962C8B-B14F-4D97-AF65-F5344CB8AC3E}">
        <p14:creationId xmlns:p14="http://schemas.microsoft.com/office/powerpoint/2010/main" val="283839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594-F695-E364-F2B4-22B93D31B018}"/>
              </a:ext>
            </a:extLst>
          </p:cNvPr>
          <p:cNvSpPr>
            <a:spLocks noGrp="1"/>
          </p:cNvSpPr>
          <p:nvPr>
            <p:ph type="title"/>
          </p:nvPr>
        </p:nvSpPr>
        <p:spPr>
          <a:xfrm>
            <a:off x="213360" y="2936758"/>
            <a:ext cx="11704320" cy="637715"/>
          </a:xfrm>
          <a:solidFill>
            <a:schemeClr val="accent5">
              <a:lumMod val="75000"/>
            </a:schemeClr>
          </a:solidFill>
          <a:ln>
            <a:solidFill>
              <a:schemeClr val="bg1"/>
            </a:solidFill>
          </a:ln>
        </p:spPr>
        <p:txBody>
          <a:bodyPr/>
          <a:lstStyle/>
          <a:p>
            <a:r>
              <a:rPr lang="en-US" dirty="0">
                <a:solidFill>
                  <a:schemeClr val="bg1"/>
                </a:solidFill>
              </a:rPr>
              <a:t>Readiness on </a:t>
            </a:r>
            <a:r>
              <a:rPr lang="en-US" b="0" dirty="0">
                <a:solidFill>
                  <a:schemeClr val="bg1"/>
                </a:solidFill>
              </a:rPr>
              <a:t>Queries &amp; Response</a:t>
            </a:r>
            <a:endParaRPr lang="en-IN" dirty="0">
              <a:solidFill>
                <a:schemeClr val="bg1"/>
              </a:solidFill>
            </a:endParaRPr>
          </a:p>
        </p:txBody>
      </p:sp>
    </p:spTree>
    <p:extLst>
      <p:ext uri="{BB962C8B-B14F-4D97-AF65-F5344CB8AC3E}">
        <p14:creationId xmlns:p14="http://schemas.microsoft.com/office/powerpoint/2010/main" val="239284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Questions &amp; Response – Rule / Process related</a:t>
            </a:r>
            <a:endParaRPr lang="en-IN" dirty="0"/>
          </a:p>
        </p:txBody>
      </p:sp>
      <p:graphicFrame>
        <p:nvGraphicFramePr>
          <p:cNvPr id="4" name="Table 4">
            <a:extLst>
              <a:ext uri="{FF2B5EF4-FFF2-40B4-BE49-F238E27FC236}">
                <a16:creationId xmlns:a16="http://schemas.microsoft.com/office/drawing/2014/main" id="{7950C754-BFB8-67C2-A1AD-BAE78E9AC1DC}"/>
              </a:ext>
            </a:extLst>
          </p:cNvPr>
          <p:cNvGraphicFramePr>
            <a:graphicFrameLocks noGrp="1"/>
          </p:cNvGraphicFramePr>
          <p:nvPr>
            <p:ph sz="half" idx="1"/>
            <p:extLst>
              <p:ext uri="{D42A27DB-BD31-4B8C-83A1-F6EECF244321}">
                <p14:modId xmlns:p14="http://schemas.microsoft.com/office/powerpoint/2010/main" val="1202716561"/>
              </p:ext>
            </p:extLst>
          </p:nvPr>
        </p:nvGraphicFramePr>
        <p:xfrm>
          <a:off x="145920" y="1717040"/>
          <a:ext cx="11459130" cy="4704080"/>
        </p:xfrm>
        <a:graphic>
          <a:graphicData uri="http://schemas.openxmlformats.org/drawingml/2006/table">
            <a:tbl>
              <a:tblPr firstRow="1" bandRow="1">
                <a:tableStyleId>{FABFCF23-3B69-468F-B69F-88F6DE6A72F2}</a:tableStyleId>
              </a:tblPr>
              <a:tblGrid>
                <a:gridCol w="3389760">
                  <a:extLst>
                    <a:ext uri="{9D8B030D-6E8A-4147-A177-3AD203B41FA5}">
                      <a16:colId xmlns:a16="http://schemas.microsoft.com/office/drawing/2014/main" val="3684716019"/>
                    </a:ext>
                  </a:extLst>
                </a:gridCol>
                <a:gridCol w="8069370">
                  <a:extLst>
                    <a:ext uri="{9D8B030D-6E8A-4147-A177-3AD203B41FA5}">
                      <a16:colId xmlns:a16="http://schemas.microsoft.com/office/drawing/2014/main" val="3193834746"/>
                    </a:ext>
                  </a:extLst>
                </a:gridCol>
              </a:tblGrid>
              <a:tr h="341216">
                <a:tc>
                  <a:txBody>
                    <a:bodyPr/>
                    <a:lstStyle/>
                    <a:p>
                      <a:r>
                        <a:rPr lang="en-US" dirty="0"/>
                        <a:t>Nature of Query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Response / Resolution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125935"/>
                  </a:ext>
                </a:extLst>
              </a:tr>
              <a:tr h="448661">
                <a:tc>
                  <a:txBody>
                    <a:bodyPr/>
                    <a:lstStyle/>
                    <a:p>
                      <a:r>
                        <a:rPr lang="en-US" sz="1200" dirty="0"/>
                        <a:t>I have already registered in EWB portal, Whether I need to register again on e-Invoice portal.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No, Users who are already registered on the e-way bill portal need not to again register on the e-invoice system. User can use EWB login credentials to login at e-invoice system.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419038"/>
                  </a:ext>
                </a:extLst>
              </a:tr>
              <a:tr h="426520">
                <a:tc>
                  <a:txBody>
                    <a:bodyPr/>
                    <a:lstStyle/>
                    <a:p>
                      <a:r>
                        <a:rPr lang="en-US" sz="1200" dirty="0"/>
                        <a:t>Where can I get the master code information for e-invoice validation for Country, UQC, Currency, State, HSN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master codes are available under Search -&gt; Master Codes. </a:t>
                      </a:r>
                    </a:p>
                    <a:p>
                      <a:r>
                        <a:rPr lang="en-US" sz="1200" dirty="0">
                          <a:hlinkClick r:id="rId2"/>
                        </a:rPr>
                        <a:t>https://einvoice1.gst.gov.in/Others/MasterCodes</a:t>
                      </a: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523789"/>
                  </a:ext>
                </a:extLst>
              </a:tr>
              <a:tr h="426520">
                <a:tc>
                  <a:txBody>
                    <a:bodyPr/>
                    <a:lstStyle/>
                    <a:p>
                      <a:r>
                        <a:rPr lang="en-US" sz="1200" dirty="0"/>
                        <a:t>Do we need to generate e-Invoice on RCM services or goods as a service provider?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latin typeface="+mn-lt"/>
                          <a:ea typeface="+mn-ea"/>
                          <a:cs typeface="+mn-cs"/>
                        </a:rPr>
                        <a:t>Yes, if you are eligible for e-Invoicing, all the invoices including RCM invoices issued by the Supplier must be registered.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041279"/>
                  </a:ext>
                </a:extLst>
              </a:tr>
              <a:tr h="589280">
                <a:tc>
                  <a:txBody>
                    <a:bodyPr/>
                    <a:lstStyle/>
                    <a:p>
                      <a:r>
                        <a:rPr lang="en-US" sz="1200" dirty="0"/>
                        <a:t>Whether shipping bill number and date is mandatory to generate e-Invoice?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latin typeface="+mn-lt"/>
                          <a:ea typeface="+mn-ea"/>
                          <a:cs typeface="+mn-cs"/>
                        </a:rPr>
                        <a:t>No, shipping bill number or date is not mandatory for preparing e-invoice.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388227"/>
                  </a:ext>
                </a:extLst>
              </a:tr>
              <a:tr h="296977">
                <a:tc>
                  <a:txBody>
                    <a:bodyPr/>
                    <a:lstStyle/>
                    <a:p>
                      <a:r>
                        <a:rPr lang="en-US" sz="1200" dirty="0"/>
                        <a:t>I have crossed, the notified turnover during this year, do I need to upload e-Invoice for this year?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200" kern="1200" dirty="0">
                          <a:solidFill>
                            <a:schemeClr val="dk1"/>
                          </a:solidFill>
                          <a:effectLst/>
                          <a:latin typeface="+mn-lt"/>
                          <a:ea typeface="+mn-ea"/>
                          <a:cs typeface="+mn-cs"/>
                        </a:rPr>
                        <a:t>No, e-Invoice is applicable only if the notified turnover is crossed in the previous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797794"/>
                  </a:ext>
                </a:extLst>
              </a:tr>
              <a:tr h="404219">
                <a:tc>
                  <a:txBody>
                    <a:bodyPr/>
                    <a:lstStyle/>
                    <a:p>
                      <a:r>
                        <a:rPr lang="en-US" sz="1200" dirty="0"/>
                        <a:t>Is e-Invoice applicable if my customers are of SEZ type?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200" kern="1200" dirty="0">
                          <a:solidFill>
                            <a:schemeClr val="dk1"/>
                          </a:solidFill>
                          <a:effectLst/>
                          <a:latin typeface="+mn-lt"/>
                          <a:ea typeface="+mn-ea"/>
                          <a:cs typeface="+mn-cs"/>
                        </a:rPr>
                        <a:t>Yes, its applicable. If the customer is of type SEZ, then e-Invoice may be generated using transaction type as SEZWP / SEZWOP by the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82490"/>
                  </a:ext>
                </a:extLst>
              </a:tr>
              <a:tr h="404219">
                <a:tc>
                  <a:txBody>
                    <a:bodyPr/>
                    <a:lstStyle/>
                    <a:p>
                      <a:r>
                        <a:rPr lang="en-US" sz="1200" dirty="0"/>
                        <a:t>Is there any time limit to raise credit note against e-Invoice?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200" kern="1200" dirty="0">
                          <a:solidFill>
                            <a:schemeClr val="dk1"/>
                          </a:solidFill>
                          <a:effectLst/>
                          <a:latin typeface="+mn-lt"/>
                          <a:ea typeface="+mn-ea"/>
                          <a:cs typeface="+mn-cs"/>
                        </a:rPr>
                        <a:t>No, there is no time limit to prepare the credit notes or debit notes against the e-Invoice.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641233"/>
                  </a:ext>
                </a:extLst>
              </a:tr>
              <a:tr h="404219">
                <a:tc>
                  <a:txBody>
                    <a:bodyPr/>
                    <a:lstStyle/>
                    <a:p>
                      <a:r>
                        <a:rPr lang="en-US" sz="1200" dirty="0"/>
                        <a:t>Client ID is not mapped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latin typeface="+mn-lt"/>
                          <a:ea typeface="+mn-ea"/>
                          <a:cs typeface="+mn-cs"/>
                        </a:rPr>
                        <a:t>Client ID which is required during e-Invoice Sandbox registration to experience instead of going live. Please use AACCT29GSPB5H8G.</a:t>
                      </a:r>
                    </a:p>
                    <a:p>
                      <a:r>
                        <a:rPr lang="en-US" sz="1200" dirty="0">
                          <a:hlinkClick r:id="rId3"/>
                        </a:rPr>
                        <a:t>How to Use the e-Invoice Sandbox Feature in TallyPrime | TallyHelp (tallysolutions.com)</a:t>
                      </a:r>
                      <a:endParaRPr lang="en-US" sz="1200" dirty="0"/>
                    </a:p>
                    <a:p>
                      <a:r>
                        <a:rPr lang="en-US" sz="1200" kern="1200" dirty="0">
                          <a:solidFill>
                            <a:schemeClr val="dk1"/>
                          </a:solidFill>
                          <a:effectLst/>
                          <a:latin typeface="+mn-lt"/>
                          <a:ea typeface="+mn-ea"/>
                          <a:cs typeface="+mn-cs"/>
                        </a:rPr>
                        <a:t>In case of connecting live data to IRP server, please use GSP option to register and generate user credentials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5960668"/>
                  </a:ext>
                </a:extLst>
              </a:tr>
            </a:tbl>
          </a:graphicData>
        </a:graphic>
      </p:graphicFrame>
    </p:spTree>
    <p:extLst>
      <p:ext uri="{BB962C8B-B14F-4D97-AF65-F5344CB8AC3E}">
        <p14:creationId xmlns:p14="http://schemas.microsoft.com/office/powerpoint/2010/main" val="2726982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Questions &amp; Response </a:t>
            </a:r>
            <a:endParaRPr lang="en-IN" dirty="0"/>
          </a:p>
        </p:txBody>
      </p:sp>
      <p:graphicFrame>
        <p:nvGraphicFramePr>
          <p:cNvPr id="4" name="Table 4">
            <a:extLst>
              <a:ext uri="{FF2B5EF4-FFF2-40B4-BE49-F238E27FC236}">
                <a16:creationId xmlns:a16="http://schemas.microsoft.com/office/drawing/2014/main" id="{7950C754-BFB8-67C2-A1AD-BAE78E9AC1DC}"/>
              </a:ext>
            </a:extLst>
          </p:cNvPr>
          <p:cNvGraphicFramePr>
            <a:graphicFrameLocks noGrp="1"/>
          </p:cNvGraphicFramePr>
          <p:nvPr>
            <p:ph sz="half" idx="1"/>
            <p:extLst>
              <p:ext uri="{D42A27DB-BD31-4B8C-83A1-F6EECF244321}">
                <p14:modId xmlns:p14="http://schemas.microsoft.com/office/powerpoint/2010/main" val="3100394840"/>
              </p:ext>
            </p:extLst>
          </p:nvPr>
        </p:nvGraphicFramePr>
        <p:xfrm>
          <a:off x="145920" y="1717040"/>
          <a:ext cx="11459130" cy="4846320"/>
        </p:xfrm>
        <a:graphic>
          <a:graphicData uri="http://schemas.openxmlformats.org/drawingml/2006/table">
            <a:tbl>
              <a:tblPr firstRow="1" bandRow="1">
                <a:tableStyleId>{FABFCF23-3B69-468F-B69F-88F6DE6A72F2}</a:tableStyleId>
              </a:tblPr>
              <a:tblGrid>
                <a:gridCol w="2693936">
                  <a:extLst>
                    <a:ext uri="{9D8B030D-6E8A-4147-A177-3AD203B41FA5}">
                      <a16:colId xmlns:a16="http://schemas.microsoft.com/office/drawing/2014/main" val="3684716019"/>
                    </a:ext>
                  </a:extLst>
                </a:gridCol>
                <a:gridCol w="8765194">
                  <a:extLst>
                    <a:ext uri="{9D8B030D-6E8A-4147-A177-3AD203B41FA5}">
                      <a16:colId xmlns:a16="http://schemas.microsoft.com/office/drawing/2014/main" val="3193834746"/>
                    </a:ext>
                  </a:extLst>
                </a:gridCol>
              </a:tblGrid>
              <a:tr h="341216">
                <a:tc>
                  <a:txBody>
                    <a:bodyPr/>
                    <a:lstStyle/>
                    <a:p>
                      <a:r>
                        <a:rPr lang="en-US" dirty="0"/>
                        <a:t>Nature of Query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Response / Resolution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125935"/>
                  </a:ext>
                </a:extLst>
              </a:tr>
              <a:tr h="448661">
                <a:tc>
                  <a:txBody>
                    <a:bodyPr/>
                    <a:lstStyle/>
                    <a:p>
                      <a:r>
                        <a:rPr lang="en-US" sz="1200" dirty="0"/>
                        <a:t>What are the type of Invoices for which e-Invoice can be generated?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Regular sales invoices for B2B, and TallyPrime supports e-invoicing for POS, debit notes, credit notes, receipts and journal vouchers are supported for e-invoicing when they are used for sales.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419038"/>
                  </a:ext>
                </a:extLst>
              </a:tr>
              <a:tr h="426520">
                <a:tc>
                  <a:txBody>
                    <a:bodyPr/>
                    <a:lstStyle/>
                    <a:p>
                      <a:r>
                        <a:rPr lang="en-US" sz="1200" dirty="0"/>
                        <a:t>Cancel E-invoicing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 simple steps to cancel  a) F10:Cancel e-Invoice b) Provide Remarks c) Send for exchange d) Cancel voucher to avoid final report impacts or need to retain the details, then we can mark the same as Optional.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523789"/>
                  </a:ext>
                </a:extLst>
              </a:tr>
              <a:tr h="426520">
                <a:tc>
                  <a:txBody>
                    <a:bodyPr/>
                    <a:lstStyle/>
                    <a:p>
                      <a:r>
                        <a:rPr lang="en-US" sz="1200" kern="1200" dirty="0">
                          <a:solidFill>
                            <a:schemeClr val="dk1"/>
                          </a:solidFill>
                          <a:effectLst/>
                        </a:rPr>
                        <a:t>Is it possible to change the place of QR code and IRN printed in Invoice?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By default, we cannot change the location of e-Invoice details and QR Codes, however, it is possible through customization..</a:t>
                      </a:r>
                      <a:endParaRPr lang="en-US" sz="12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041279"/>
                  </a:ext>
                </a:extLst>
              </a:tr>
              <a:tr h="812800">
                <a:tc>
                  <a:txBody>
                    <a:bodyPr/>
                    <a:lstStyle/>
                    <a:p>
                      <a:r>
                        <a:rPr lang="en-US" sz="1200" dirty="0"/>
                        <a:t>E-Invoice generation for Debit Note / Credit Note / Purchases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As per the e-invoicing rules it is required only for taxable supplies because corresponding buyer should be able to take ITC in authenticated way. In this case as already the seller has generated e-invoice for said transactions, it is not required to generated as a buyer. E-invoice is needed for Taxable sales / services rendered for B2B customers. However, in case of sales price / amount is de-escalated a debit note has been raised, then through E-invoice report, we can raise E-invoice.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388227"/>
                  </a:ext>
                </a:extLst>
              </a:tr>
              <a:tr h="296977">
                <a:tc>
                  <a:txBody>
                    <a:bodyPr/>
                    <a:lstStyle/>
                    <a:p>
                      <a:r>
                        <a:rPr lang="en-US" sz="1200" dirty="0"/>
                        <a:t>Time limit for Cancel E-invoice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As cancellation is allowed for 24hrs of E-invoice, user can send request for cancellation else raise credit note. For example, when there is a change in the rate of an item, or if the party has cancelled the order. In such cases, you may want to cancel the invoice. As per department regulations, invoice cancellation must be done within 24 hours of IRN generation.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7564745"/>
                  </a:ext>
                </a:extLst>
              </a:tr>
              <a:tr h="404219">
                <a:tc>
                  <a:txBody>
                    <a:bodyPr/>
                    <a:lstStyle/>
                    <a:p>
                      <a:r>
                        <a:rPr lang="en-US" sz="1200" dirty="0"/>
                        <a:t>Can I generate an e-Invoice for URD / B2C?</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200" kern="1200" dirty="0">
                          <a:solidFill>
                            <a:schemeClr val="dk1"/>
                          </a:solidFill>
                          <a:effectLst/>
                        </a:rPr>
                        <a:t>As per the e-invoicing rules, it is required only for taxable supplies because the corresponding buyer should be able to take ITC in an authenticated way. Since for URD / B2C customers, there is no ITC credit, it is not required to generate an e-invoice for them. </a:t>
                      </a:r>
                      <a:endParaRPr lang="en-US" sz="12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641233"/>
                  </a:ext>
                </a:extLst>
              </a:tr>
              <a:tr h="404219">
                <a:tc>
                  <a:txBody>
                    <a:bodyPr/>
                    <a:lstStyle/>
                    <a:p>
                      <a:r>
                        <a:rPr lang="en-US" sz="1200" dirty="0"/>
                        <a:t>E-invoice for Nil Rated / Exempted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As per the e-invoicing rules it is required only for taxable supplies because corresponding buyer should be able to take ITC in authenticated way. Since Nil/Exempt supplies have no ITC impact, it is not required to generate e-invoice for Nil rated or wholly exempted transactions.  As, the portal is currently allowing this as they have not built the validation, our team is in touch with NIC for necessary changes from their end. In case if your business needs E-invoice for NIL Rated / Exempted Goods or there is business practice (some CAs also suggesting/ NIC portal also permits) and you wish to generate e-Invoice for B2B supplies irrespective of taxable/Nil/Exempt, then we recommend you raise it from portal for such Invoices manually.</a:t>
                      </a:r>
                      <a:endParaRPr lang="en-US" sz="12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002154"/>
                  </a:ext>
                </a:extLst>
              </a:tr>
            </a:tbl>
          </a:graphicData>
        </a:graphic>
      </p:graphicFrame>
    </p:spTree>
    <p:extLst>
      <p:ext uri="{BB962C8B-B14F-4D97-AF65-F5344CB8AC3E}">
        <p14:creationId xmlns:p14="http://schemas.microsoft.com/office/powerpoint/2010/main" val="3531330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Questions &amp; Response</a:t>
            </a:r>
            <a:endParaRPr lang="en-IN" dirty="0"/>
          </a:p>
        </p:txBody>
      </p:sp>
      <p:graphicFrame>
        <p:nvGraphicFramePr>
          <p:cNvPr id="4" name="Table 4">
            <a:extLst>
              <a:ext uri="{FF2B5EF4-FFF2-40B4-BE49-F238E27FC236}">
                <a16:creationId xmlns:a16="http://schemas.microsoft.com/office/drawing/2014/main" id="{7950C754-BFB8-67C2-A1AD-BAE78E9AC1DC}"/>
              </a:ext>
            </a:extLst>
          </p:cNvPr>
          <p:cNvGraphicFramePr>
            <a:graphicFrameLocks noGrp="1"/>
          </p:cNvGraphicFramePr>
          <p:nvPr>
            <p:ph sz="half" idx="1"/>
            <p:extLst>
              <p:ext uri="{D42A27DB-BD31-4B8C-83A1-F6EECF244321}">
                <p14:modId xmlns:p14="http://schemas.microsoft.com/office/powerpoint/2010/main" val="830373365"/>
              </p:ext>
            </p:extLst>
          </p:nvPr>
        </p:nvGraphicFramePr>
        <p:xfrm>
          <a:off x="101600" y="1696721"/>
          <a:ext cx="11765280" cy="5006905"/>
        </p:xfrm>
        <a:graphic>
          <a:graphicData uri="http://schemas.openxmlformats.org/drawingml/2006/table">
            <a:tbl>
              <a:tblPr firstRow="1" bandRow="1">
                <a:tableStyleId>{FABFCF23-3B69-468F-B69F-88F6DE6A72F2}</a:tableStyleId>
              </a:tblPr>
              <a:tblGrid>
                <a:gridCol w="2765909">
                  <a:extLst>
                    <a:ext uri="{9D8B030D-6E8A-4147-A177-3AD203B41FA5}">
                      <a16:colId xmlns:a16="http://schemas.microsoft.com/office/drawing/2014/main" val="3684716019"/>
                    </a:ext>
                  </a:extLst>
                </a:gridCol>
                <a:gridCol w="8999371">
                  <a:extLst>
                    <a:ext uri="{9D8B030D-6E8A-4147-A177-3AD203B41FA5}">
                      <a16:colId xmlns:a16="http://schemas.microsoft.com/office/drawing/2014/main" val="3193834746"/>
                    </a:ext>
                  </a:extLst>
                </a:gridCol>
              </a:tblGrid>
              <a:tr h="371984">
                <a:tc>
                  <a:txBody>
                    <a:bodyPr/>
                    <a:lstStyle/>
                    <a:p>
                      <a:r>
                        <a:rPr lang="en-US" dirty="0"/>
                        <a:t>Nature of Query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Response / Resolution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125935"/>
                  </a:ext>
                </a:extLst>
              </a:tr>
              <a:tr h="825497">
                <a:tc>
                  <a:txBody>
                    <a:bodyPr/>
                    <a:lstStyle/>
                    <a:p>
                      <a:r>
                        <a:rPr lang="en-US" sz="1200" dirty="0"/>
                        <a:t>Not getting e-Invoice option while saving the voucher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buAutoNum type="alphaLcParenR"/>
                      </a:pPr>
                      <a:r>
                        <a:rPr lang="en-US" sz="1200" kern="1200" dirty="0">
                          <a:solidFill>
                            <a:schemeClr val="dk1"/>
                          </a:solidFill>
                          <a:effectLst/>
                          <a:latin typeface="+mn-lt"/>
                          <a:ea typeface="+mn-ea"/>
                          <a:cs typeface="+mn-cs"/>
                        </a:rPr>
                        <a:t>If the invoice is done other than B2B</a:t>
                      </a:r>
                    </a:p>
                    <a:p>
                      <a:pPr marL="228600" indent="-228600">
                        <a:buAutoNum type="alphaLcParenR"/>
                      </a:pPr>
                      <a:r>
                        <a:rPr lang="en-US" sz="1200" kern="1200" dirty="0">
                          <a:solidFill>
                            <a:schemeClr val="dk1"/>
                          </a:solidFill>
                          <a:effectLst/>
                          <a:latin typeface="+mn-lt"/>
                          <a:ea typeface="+mn-ea"/>
                          <a:cs typeface="+mn-cs"/>
                        </a:rPr>
                        <a:t>The goods/service recorded in the invoice might be other than Taxable Goods</a:t>
                      </a:r>
                    </a:p>
                    <a:p>
                      <a:pPr marL="228600" indent="-228600">
                        <a:buAutoNum type="alphaLcParenR"/>
                      </a:pPr>
                      <a:r>
                        <a:rPr lang="en-US" sz="1200" kern="1200" dirty="0">
                          <a:solidFill>
                            <a:schemeClr val="dk1"/>
                          </a:solidFill>
                          <a:effectLst/>
                          <a:latin typeface="+mn-lt"/>
                          <a:ea typeface="+mn-ea"/>
                          <a:cs typeface="+mn-cs"/>
                        </a:rPr>
                        <a:t>Invoice is out of the applicability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419038"/>
                  </a:ext>
                </a:extLst>
              </a:tr>
              <a:tr h="642054">
                <a:tc>
                  <a:txBody>
                    <a:bodyPr/>
                    <a:lstStyle/>
                    <a:p>
                      <a:r>
                        <a:rPr lang="en-US" sz="1200" dirty="0"/>
                        <a:t>Application error while generating e-Invoice from Tally?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Possible use case;</a:t>
                      </a:r>
                    </a:p>
                    <a:p>
                      <a:pPr marL="228600" indent="-228600">
                        <a:buAutoNum type="alphaLcParenR"/>
                      </a:pPr>
                      <a:r>
                        <a:rPr lang="en-US" sz="1200" kern="1200" dirty="0">
                          <a:solidFill>
                            <a:schemeClr val="dk1"/>
                          </a:solidFill>
                          <a:effectLst/>
                        </a:rPr>
                        <a:t>An-Invoice system does not allow transactions with negative values in quantity, rate, taxable value, tax, or invoice total. In the case of sales return, you need to use Credit Notes for generating e-Invoice, and not sales with negative quantity and value.</a:t>
                      </a:r>
                    </a:p>
                    <a:p>
                      <a:pPr marL="228600" indent="-228600">
                        <a:buAutoNum type="alphaLcParenR"/>
                      </a:pPr>
                      <a:r>
                        <a:rPr lang="en-US" sz="1200" kern="1200" dirty="0">
                          <a:solidFill>
                            <a:schemeClr val="dk1"/>
                          </a:solidFill>
                          <a:effectLst/>
                          <a:latin typeface="+mn-lt"/>
                          <a:ea typeface="+mn-ea"/>
                          <a:cs typeface="+mn-cs"/>
                        </a:rPr>
                        <a:t>Server might be anticipating a higher load, hence recommend to mark as resolved and resend.</a:t>
                      </a:r>
                    </a:p>
                    <a:p>
                      <a:pPr marL="228600" indent="-228600">
                        <a:buAutoNum type="alphaLcParenR"/>
                      </a:pPr>
                      <a:r>
                        <a:rPr lang="en-US" sz="1200" kern="1200" dirty="0">
                          <a:solidFill>
                            <a:schemeClr val="dk1"/>
                          </a:solidFill>
                          <a:effectLst/>
                          <a:latin typeface="+mn-lt"/>
                          <a:ea typeface="+mn-ea"/>
                          <a:cs typeface="+mn-cs"/>
                        </a:rPr>
                        <a:t>If the same error, please try after some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523789"/>
                  </a:ext>
                </a:extLst>
              </a:tr>
              <a:tr h="1742716">
                <a:tc>
                  <a:txBody>
                    <a:bodyPr/>
                    <a:lstStyle/>
                    <a:p>
                      <a:r>
                        <a:rPr lang="en-US" sz="1200" kern="1200" dirty="0">
                          <a:solidFill>
                            <a:schemeClr val="dk1"/>
                          </a:solidFill>
                          <a:effectLst/>
                        </a:rPr>
                        <a:t>Voucher information mismatch with QR code (Release 2.1)</a:t>
                      </a:r>
                    </a:p>
                    <a:p>
                      <a:endParaRPr lang="en-US" sz="1200" kern="1200" dirty="0">
                        <a:solidFill>
                          <a:schemeClr val="dk1"/>
                        </a:solidFill>
                        <a:effectLst/>
                      </a:endParaRPr>
                    </a:p>
                    <a:p>
                      <a:r>
                        <a:rPr lang="en-US" sz="1200" kern="1200" dirty="0">
                          <a:solidFill>
                            <a:schemeClr val="dk1"/>
                          </a:solidFill>
                          <a:effectLst/>
                        </a:rPr>
                        <a:t>In Release 3.0 – it shows the mismatch in Red Color for easy identification and correction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dk1"/>
                          </a:solidFill>
                          <a:effectLst/>
                        </a:rPr>
                        <a:t>Post generation of E-invoice, the invoice goes to Voucher information mismatch with QR code due to some information modification. Some of the patterns identified are;</a:t>
                      </a:r>
                    </a:p>
                    <a:p>
                      <a:r>
                        <a:rPr lang="en-US" sz="1200" kern="1200" dirty="0">
                          <a:solidFill>
                            <a:schemeClr val="dk1"/>
                          </a:solidFill>
                          <a:effectLst/>
                        </a:rPr>
                        <a:t>1. Voucher / Document Number changed due to voucher insertion or voucher deletion or special character – Recommend auto manual numbering,  avoid deletion or avoid special character except – or /. </a:t>
                      </a:r>
                    </a:p>
                    <a:p>
                      <a:r>
                        <a:rPr lang="en-US" sz="1200" kern="1200" dirty="0">
                          <a:solidFill>
                            <a:schemeClr val="dk1"/>
                          </a:solidFill>
                          <a:effectLst/>
                        </a:rPr>
                        <a:t>2. Voucher modified with any fields like HSN Code, Quantity, Rate, Amount, adding or removing ledger including changes in GST amount</a:t>
                      </a:r>
                    </a:p>
                    <a:p>
                      <a:r>
                        <a:rPr lang="en-US" sz="1200" kern="1200" dirty="0">
                          <a:solidFill>
                            <a:schemeClr val="dk1"/>
                          </a:solidFill>
                          <a:effectLst/>
                        </a:rPr>
                        <a:t>4. Invoicing rounding difference</a:t>
                      </a:r>
                    </a:p>
                    <a:p>
                      <a:r>
                        <a:rPr lang="en-US" sz="1200" kern="1200" dirty="0">
                          <a:solidFill>
                            <a:schemeClr val="dk1"/>
                          </a:solidFill>
                          <a:effectLst/>
                        </a:rPr>
                        <a:t>5. Invoice has done with alternative unit conversion, but it considering the Main unit in e-invoice portal</a:t>
                      </a:r>
                    </a:p>
                    <a:p>
                      <a:r>
                        <a:rPr lang="en-US" sz="1200" kern="1200" dirty="0">
                          <a:solidFill>
                            <a:schemeClr val="dk1"/>
                          </a:solidFill>
                          <a:effectLst/>
                        </a:rPr>
                        <a:t>6. Invoice generated in invoice mode and later changed to voucher mode, is also shown under mismatch</a:t>
                      </a:r>
                      <a:endParaRPr lang="en-US" sz="12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041279"/>
                  </a:ext>
                </a:extLst>
              </a:tr>
              <a:tr h="1060868">
                <a:tc>
                  <a:txBody>
                    <a:bodyPr/>
                    <a:lstStyle/>
                    <a:p>
                      <a:r>
                        <a:rPr lang="en-US" sz="1200" dirty="0"/>
                        <a:t>Why Excel template is not provided for generating e-Invoice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200" kern="1200" dirty="0">
                          <a:solidFill>
                            <a:schemeClr val="dk1"/>
                          </a:solidFill>
                          <a:effectLst/>
                          <a:latin typeface="+mn-lt"/>
                          <a:ea typeface="+mn-ea"/>
                          <a:cs typeface="+mn-cs"/>
                        </a:rPr>
                        <a:t>Department has provided 4 Excel formats (A/B/C and D) based on different requirements (multiple items/ multiple invoices etc.). It is cumbersome for an end user to choose appropriate Excel templates based on invoices and choose different Excel templates based on purpose (Generation/Cancellation). Also, after exporting to Excel again additional steps of validation, and generation of JSON is required. Also, these templates get updated periodically and you may face version and compatibility issues based on operating system and office suites used in your organization.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8446803"/>
                  </a:ext>
                </a:extLst>
              </a:tr>
            </a:tbl>
          </a:graphicData>
        </a:graphic>
      </p:graphicFrame>
    </p:spTree>
    <p:extLst>
      <p:ext uri="{BB962C8B-B14F-4D97-AF65-F5344CB8AC3E}">
        <p14:creationId xmlns:p14="http://schemas.microsoft.com/office/powerpoint/2010/main" val="258501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9C04-F695-4ECE-BF8D-58FEED8CE69E}"/>
              </a:ext>
            </a:extLst>
          </p:cNvPr>
          <p:cNvSpPr>
            <a:spLocks noGrp="1"/>
          </p:cNvSpPr>
          <p:nvPr>
            <p:ph type="title"/>
          </p:nvPr>
        </p:nvSpPr>
        <p:spPr/>
        <p:txBody>
          <a:bodyPr/>
          <a:lstStyle/>
          <a:p>
            <a:r>
              <a:rPr lang="en-US" sz="2800" dirty="0">
                <a:solidFill>
                  <a:schemeClr val="bg2">
                    <a:lumMod val="50000"/>
                  </a:schemeClr>
                </a:solidFill>
              </a:rPr>
              <a:t>e-Invoicing?</a:t>
            </a:r>
            <a:endParaRPr lang="en-US" sz="2800" dirty="0"/>
          </a:p>
        </p:txBody>
      </p:sp>
      <p:graphicFrame>
        <p:nvGraphicFramePr>
          <p:cNvPr id="4" name="Content Placeholder 3">
            <a:extLst>
              <a:ext uri="{FF2B5EF4-FFF2-40B4-BE49-F238E27FC236}">
                <a16:creationId xmlns:a16="http://schemas.microsoft.com/office/drawing/2014/main" id="{84876B02-03C8-4033-A507-1CD1373A7D10}"/>
              </a:ext>
            </a:extLst>
          </p:cNvPr>
          <p:cNvGraphicFramePr>
            <a:graphicFrameLocks noGrp="1"/>
          </p:cNvGraphicFramePr>
          <p:nvPr>
            <p:ph sz="half" idx="1"/>
            <p:extLst>
              <p:ext uri="{D42A27DB-BD31-4B8C-83A1-F6EECF244321}">
                <p14:modId xmlns:p14="http://schemas.microsoft.com/office/powerpoint/2010/main" val="3042342765"/>
              </p:ext>
            </p:extLst>
          </p:nvPr>
        </p:nvGraphicFramePr>
        <p:xfrm>
          <a:off x="452069" y="1803126"/>
          <a:ext cx="11152980" cy="4624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96C8FD0E-EF0F-4C4B-B057-37BE3D2C8242}"/>
              </a:ext>
            </a:extLst>
          </p:cNvPr>
          <p:cNvGrpSpPr/>
          <p:nvPr/>
        </p:nvGrpSpPr>
        <p:grpSpPr>
          <a:xfrm>
            <a:off x="9721044" y="235289"/>
            <a:ext cx="1536892" cy="1295048"/>
            <a:chOff x="4584440" y="2446870"/>
            <a:chExt cx="2519266" cy="2502937"/>
          </a:xfrm>
        </p:grpSpPr>
        <p:grpSp>
          <p:nvGrpSpPr>
            <p:cNvPr id="6" name="Group 5">
              <a:extLst>
                <a:ext uri="{FF2B5EF4-FFF2-40B4-BE49-F238E27FC236}">
                  <a16:creationId xmlns:a16="http://schemas.microsoft.com/office/drawing/2014/main" id="{2B52C175-F5A6-4AE5-B8DA-EC5C9A43030A}"/>
                </a:ext>
              </a:extLst>
            </p:cNvPr>
            <p:cNvGrpSpPr/>
            <p:nvPr/>
          </p:nvGrpSpPr>
          <p:grpSpPr>
            <a:xfrm>
              <a:off x="4584440" y="2446870"/>
              <a:ext cx="2519266" cy="2502937"/>
              <a:chOff x="4584440" y="2446870"/>
              <a:chExt cx="2519266" cy="2502937"/>
            </a:xfrm>
          </p:grpSpPr>
          <p:grpSp>
            <p:nvGrpSpPr>
              <p:cNvPr id="8" name="Group 7">
                <a:extLst>
                  <a:ext uri="{FF2B5EF4-FFF2-40B4-BE49-F238E27FC236}">
                    <a16:creationId xmlns:a16="http://schemas.microsoft.com/office/drawing/2014/main" id="{863C3269-C633-4EF7-A1AD-5E22032D4770}"/>
                  </a:ext>
                </a:extLst>
              </p:cNvPr>
              <p:cNvGrpSpPr/>
              <p:nvPr/>
            </p:nvGrpSpPr>
            <p:grpSpPr>
              <a:xfrm>
                <a:off x="4584440" y="2446870"/>
                <a:ext cx="2519266" cy="2502937"/>
                <a:chOff x="4332513" y="3501229"/>
                <a:chExt cx="2519266" cy="2502937"/>
              </a:xfrm>
            </p:grpSpPr>
            <p:pic>
              <p:nvPicPr>
                <p:cNvPr id="10" name="Graphic 9" descr="Laptop">
                  <a:extLst>
                    <a:ext uri="{FF2B5EF4-FFF2-40B4-BE49-F238E27FC236}">
                      <a16:creationId xmlns:a16="http://schemas.microsoft.com/office/drawing/2014/main" id="{9E09EE1C-0161-434C-8F39-F02508EEB98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32513" y="3878341"/>
                  <a:ext cx="2519266" cy="2125825"/>
                </a:xfrm>
                <a:prstGeom prst="rect">
                  <a:avLst/>
                </a:prstGeom>
              </p:spPr>
            </p:pic>
            <p:sp>
              <p:nvSpPr>
                <p:cNvPr id="11" name="Rectangle 10">
                  <a:extLst>
                    <a:ext uri="{FF2B5EF4-FFF2-40B4-BE49-F238E27FC236}">
                      <a16:creationId xmlns:a16="http://schemas.microsoft.com/office/drawing/2014/main" id="{D293330A-8BF4-4CB8-B002-3880CE62A328}"/>
                    </a:ext>
                  </a:extLst>
                </p:cNvPr>
                <p:cNvSpPr/>
                <p:nvPr/>
              </p:nvSpPr>
              <p:spPr>
                <a:xfrm>
                  <a:off x="5083628" y="3679113"/>
                  <a:ext cx="1017037" cy="1371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Contract">
                  <a:extLst>
                    <a:ext uri="{FF2B5EF4-FFF2-40B4-BE49-F238E27FC236}">
                      <a16:creationId xmlns:a16="http://schemas.microsoft.com/office/drawing/2014/main" id="{43F86B52-5761-4C83-92AB-E07AE6E3AC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08504" y="3501229"/>
                  <a:ext cx="1767284" cy="1727368"/>
                </a:xfrm>
                <a:prstGeom prst="rect">
                  <a:avLst/>
                </a:prstGeom>
              </p:spPr>
            </p:pic>
          </p:grpSp>
          <p:sp>
            <p:nvSpPr>
              <p:cNvPr id="9" name="TextBox 8">
                <a:extLst>
                  <a:ext uri="{FF2B5EF4-FFF2-40B4-BE49-F238E27FC236}">
                    <a16:creationId xmlns:a16="http://schemas.microsoft.com/office/drawing/2014/main" id="{6BC93E6A-6549-4E68-9772-A274EE9B4D5B}"/>
                  </a:ext>
                </a:extLst>
              </p:cNvPr>
              <p:cNvSpPr txBox="1"/>
              <p:nvPr/>
            </p:nvSpPr>
            <p:spPr>
              <a:xfrm>
                <a:off x="5252801" y="2492501"/>
                <a:ext cx="1238528" cy="403611"/>
              </a:xfrm>
              <a:prstGeom prst="rect">
                <a:avLst/>
              </a:prstGeom>
              <a:noFill/>
            </p:spPr>
            <p:txBody>
              <a:bodyPr wrap="square" rtlCol="0">
                <a:spAutoFit/>
              </a:bodyPr>
              <a:lstStyle/>
              <a:p>
                <a:pPr algn="ctr"/>
                <a:r>
                  <a:rPr lang="en-US" sz="1000">
                    <a:ln w="0"/>
                    <a:solidFill>
                      <a:schemeClr val="accent1"/>
                    </a:solidFill>
                    <a:effectLst>
                      <a:outerShdw blurRad="38100" dist="25400" dir="5400000" algn="ctr" rotWithShape="0">
                        <a:srgbClr val="6E747A">
                          <a:alpha val="43000"/>
                        </a:srgbClr>
                      </a:outerShdw>
                    </a:effectLst>
                    <a:latin typeface="Segoe UI Semilight" panose="020B0402040204020203" pitchFamily="34" charset="0"/>
                    <a:cs typeface="Segoe UI Semilight" panose="020B0402040204020203" pitchFamily="34" charset="0"/>
                  </a:rPr>
                  <a:t>e-Invoice</a:t>
                </a:r>
              </a:p>
            </p:txBody>
          </p:sp>
        </p:grpSp>
        <p:pic>
          <p:nvPicPr>
            <p:cNvPr id="7" name="Graphic 6" descr="Qr Code with solid fill">
              <a:extLst>
                <a:ext uri="{FF2B5EF4-FFF2-40B4-BE49-F238E27FC236}">
                  <a16:creationId xmlns:a16="http://schemas.microsoft.com/office/drawing/2014/main" id="{26E38991-F5CD-4980-B969-1BA0A02333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2066" y="3671681"/>
              <a:ext cx="324673" cy="324673"/>
            </a:xfrm>
            <a:prstGeom prst="rect">
              <a:avLst/>
            </a:prstGeom>
          </p:spPr>
        </p:pic>
      </p:grpSp>
    </p:spTree>
    <p:extLst>
      <p:ext uri="{BB962C8B-B14F-4D97-AF65-F5344CB8AC3E}">
        <p14:creationId xmlns:p14="http://schemas.microsoft.com/office/powerpoint/2010/main" val="11289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B2B00CD-D4C9-45C4-8A6D-FFEDD3573AC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1A32B90C-9E66-4389-905B-8DC2AC489D7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F672F229-DECA-49C3-BC88-6938A24A0C5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56A9286-8CDD-4F35-B6E1-4AFBB3F3D12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B7B9B3D9-F8BD-4E37-92D4-CFC0AD0639E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D11DCBCF-FE74-4DBA-BF02-C026188F975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4C7F8D78-0FA5-459C-BA9E-FE69A301B02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5BAF544F-59BD-44AF-8E94-6D52B726EAA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A8F78556-D2F0-4B90-B8FD-819F94ECC04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2B943D05-8002-4800-8A1A-02701623392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Questions &amp; Response</a:t>
            </a:r>
            <a:endParaRPr lang="en-IN" dirty="0"/>
          </a:p>
        </p:txBody>
      </p:sp>
      <p:graphicFrame>
        <p:nvGraphicFramePr>
          <p:cNvPr id="4" name="Table 4">
            <a:extLst>
              <a:ext uri="{FF2B5EF4-FFF2-40B4-BE49-F238E27FC236}">
                <a16:creationId xmlns:a16="http://schemas.microsoft.com/office/drawing/2014/main" id="{7950C754-BFB8-67C2-A1AD-BAE78E9AC1DC}"/>
              </a:ext>
            </a:extLst>
          </p:cNvPr>
          <p:cNvGraphicFramePr>
            <a:graphicFrameLocks noGrp="1"/>
          </p:cNvGraphicFramePr>
          <p:nvPr>
            <p:ph sz="half" idx="1"/>
            <p:extLst>
              <p:ext uri="{D42A27DB-BD31-4B8C-83A1-F6EECF244321}">
                <p14:modId xmlns:p14="http://schemas.microsoft.com/office/powerpoint/2010/main" val="1226418419"/>
              </p:ext>
            </p:extLst>
          </p:nvPr>
        </p:nvGraphicFramePr>
        <p:xfrm>
          <a:off x="145920" y="1666241"/>
          <a:ext cx="11765280" cy="4907280"/>
        </p:xfrm>
        <a:graphic>
          <a:graphicData uri="http://schemas.openxmlformats.org/drawingml/2006/table">
            <a:tbl>
              <a:tblPr firstRow="1" bandRow="1">
                <a:tableStyleId>{FABFCF23-3B69-468F-B69F-88F6DE6A72F2}</a:tableStyleId>
              </a:tblPr>
              <a:tblGrid>
                <a:gridCol w="2830960">
                  <a:extLst>
                    <a:ext uri="{9D8B030D-6E8A-4147-A177-3AD203B41FA5}">
                      <a16:colId xmlns:a16="http://schemas.microsoft.com/office/drawing/2014/main" val="3684716019"/>
                    </a:ext>
                  </a:extLst>
                </a:gridCol>
                <a:gridCol w="8934320">
                  <a:extLst>
                    <a:ext uri="{9D8B030D-6E8A-4147-A177-3AD203B41FA5}">
                      <a16:colId xmlns:a16="http://schemas.microsoft.com/office/drawing/2014/main" val="3193834746"/>
                    </a:ext>
                  </a:extLst>
                </a:gridCol>
              </a:tblGrid>
              <a:tr h="174744">
                <a:tc>
                  <a:txBody>
                    <a:bodyPr/>
                    <a:lstStyle/>
                    <a:p>
                      <a:r>
                        <a:rPr lang="en-US" sz="1600" dirty="0"/>
                        <a:t>Nature of Query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Response / Resolution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125935"/>
                  </a:ext>
                </a:extLst>
              </a:tr>
              <a:tr h="635803">
                <a:tc>
                  <a:txBody>
                    <a:bodyPr/>
                    <a:lstStyle/>
                    <a:p>
                      <a:r>
                        <a:rPr lang="en-US" sz="1200" dirty="0"/>
                        <a:t>Duplicate IRN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Attempting for same voucher number, check for</a:t>
                      </a:r>
                    </a:p>
                    <a:p>
                      <a:pPr marL="228600" indent="-228600">
                        <a:buAutoNum type="alphaLcParenR"/>
                      </a:pPr>
                      <a:r>
                        <a:rPr lang="en-US" sz="1200" dirty="0"/>
                        <a:t>Voucher Number already exists in Daybook or shown under unused Numbers (in Release 3.0)</a:t>
                      </a:r>
                    </a:p>
                    <a:p>
                      <a:pPr marL="228600" indent="-228600">
                        <a:buAutoNum type="alphaLcParenR"/>
                      </a:pPr>
                      <a:r>
                        <a:rPr lang="en-US" sz="1200" dirty="0"/>
                        <a:t>Check in IRP portal said number is already registered, record using unused number and use GET IRN</a:t>
                      </a:r>
                      <a:r>
                        <a:rPr lang="en-IN" sz="1200" dirty="0"/>
                        <a:t> (within 3 days), greater then 3 days record sales &gt; record credit note &amp; re-issue fresh invoice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419038"/>
                  </a:ext>
                </a:extLst>
              </a:tr>
              <a:tr h="467360">
                <a:tc>
                  <a:txBody>
                    <a:bodyPr/>
                    <a:lstStyle/>
                    <a:p>
                      <a:r>
                        <a:rPr lang="en-US" sz="1200" dirty="0"/>
                        <a:t>My supplier says they have generated IRN for the invoice. But, in GSTR-2A, details of IRN are not appearing against those invoices, why?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It may be possible in a situation where the details auto-populated into GSTR-1 from e-invoices from actual documents issued, might have changed in any respect and the same are edited/deleted/re-uploaded by the supplier while filing GSTR-1. In such cases (i.e. where the details are modified by the supplier), the re-uploaded/modified details will be visible. However, the ‘Source’, ‘IRN’, and ‘IRN date’ will be reset to blank in respective tables of GSTR-1 and the said details won’t get reflected in GSTR-2A/2B/4A/6A. So, non-appearance of IRN details in GSTR-1/2A alone shouldn’t be assumed to mean that such invoices were not reported to IRP.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532933"/>
                  </a:ext>
                </a:extLst>
              </a:tr>
              <a:tr h="467360">
                <a:tc>
                  <a:txBody>
                    <a:bodyPr/>
                    <a:lstStyle/>
                    <a:p>
                      <a:r>
                        <a:rPr lang="en-US" sz="1200" dirty="0"/>
                        <a:t>Some of the e-invoices reported and issued have not been auto-populated in GSTR1. What to do?</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There seems to be an issue from GST portal,  in such instances of discrepancy or related feedback can be shared via the GST Self Service Portal - </a:t>
                      </a:r>
                      <a:r>
                        <a:rPr lang="en-US" sz="1200" dirty="0">
                          <a:hlinkClick r:id="rId2"/>
                        </a:rPr>
                        <a:t>https://selfservice.gstsystem.in/</a:t>
                      </a: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303947"/>
                  </a:ext>
                </a:extLst>
              </a:tr>
              <a:tr h="467360">
                <a:tc>
                  <a:txBody>
                    <a:bodyPr/>
                    <a:lstStyle/>
                    <a:p>
                      <a:r>
                        <a:rPr lang="en-US" sz="1200" kern="1200" dirty="0">
                          <a:solidFill>
                            <a:schemeClr val="dk1"/>
                          </a:solidFill>
                          <a:effectLst/>
                        </a:rPr>
                        <a:t>Tables in my GSTR-1 got auto-populated with data from e-invoices. However, I want to delete all that and upload data afresh on my own. How can I do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u="sng" kern="1200" dirty="0">
                          <a:solidFill>
                            <a:schemeClr val="dk1"/>
                          </a:solidFill>
                          <a:effectLst/>
                          <a:latin typeface="+mn-lt"/>
                          <a:ea typeface="+mn-ea"/>
                          <a:cs typeface="+mn-cs"/>
                        </a:rPr>
                        <a:t>On Portal Online: </a:t>
                      </a:r>
                    </a:p>
                    <a:p>
                      <a:r>
                        <a:rPr lang="en-US" sz="1200" kern="1200" dirty="0">
                          <a:solidFill>
                            <a:schemeClr val="dk1"/>
                          </a:solidFill>
                          <a:effectLst/>
                          <a:latin typeface="+mn-lt"/>
                          <a:ea typeface="+mn-ea"/>
                          <a:cs typeface="+mn-cs"/>
                        </a:rPr>
                        <a:t>You can use the ‘RESET’ button available at the bottom of the GSTR-1 dashboard. Click this to delete complete details from GSTR-1 tables (including the records auto-populated from e-invoice). To delete select records, go inside the relevant table of GSTR-1, select record/s, and click ‘Delete’ in the action column (in the ‘Processed Invoices/Documents’ table).</a:t>
                      </a:r>
                    </a:p>
                    <a:p>
                      <a:endParaRPr lang="en-US" sz="1200" kern="1200" dirty="0">
                        <a:solidFill>
                          <a:schemeClr val="dk1"/>
                        </a:solidFill>
                        <a:effectLst/>
                        <a:latin typeface="+mn-lt"/>
                        <a:ea typeface="+mn-ea"/>
                        <a:cs typeface="+mn-cs"/>
                      </a:endParaRPr>
                    </a:p>
                    <a:p>
                      <a:r>
                        <a:rPr lang="en-US" sz="1200" b="1" u="sng" kern="1200" dirty="0">
                          <a:solidFill>
                            <a:schemeClr val="dk1"/>
                          </a:solidFill>
                          <a:effectLst/>
                          <a:latin typeface="+mn-lt"/>
                          <a:ea typeface="+mn-ea"/>
                          <a:cs typeface="+mn-cs"/>
                        </a:rPr>
                        <a:t>Using Offline Utility:  </a:t>
                      </a:r>
                      <a:r>
                        <a:rPr lang="en-US" sz="1200" kern="1200" dirty="0">
                          <a:solidFill>
                            <a:schemeClr val="dk1"/>
                          </a:solidFill>
                          <a:effectLst/>
                          <a:latin typeface="+mn-lt"/>
                          <a:ea typeface="+mn-ea"/>
                          <a:cs typeface="+mn-cs"/>
                        </a:rPr>
                        <a:t>You can delete the records by following the below steps: </a:t>
                      </a:r>
                    </a:p>
                    <a:p>
                      <a:r>
                        <a:rPr lang="en-US" sz="1200" kern="1200" dirty="0">
                          <a:solidFill>
                            <a:schemeClr val="dk1"/>
                          </a:solidFill>
                          <a:effectLst/>
                          <a:latin typeface="+mn-lt"/>
                          <a:ea typeface="+mn-ea"/>
                          <a:cs typeface="+mn-cs"/>
                        </a:rPr>
                        <a:t>For the relevant tax period, download the GSTR-1 JSON &gt; Open JSON in GSTR-1 offline tool &gt; Select the respective table from the ‘Select Section’ drop-down &gt; Click the button ‘Delete Section Data’ and press ‘Yes’ &gt; Alternatively, you can check to select records or tick the Select All check box and hit the DELETE button (available below the table) &gt; You will get confirmation that records in the selected section/table are marked for deletion &gt; On click of delete, the record shall be marked for delete &gt; View Summary and Generate JSON File</a:t>
                      </a:r>
                    </a:p>
                    <a:p>
                      <a:r>
                        <a:rPr lang="en-US" sz="1200" kern="1200" dirty="0">
                          <a:solidFill>
                            <a:schemeClr val="dk1"/>
                          </a:solidFill>
                          <a:effectLst/>
                          <a:latin typeface="+mn-lt"/>
                          <a:ea typeface="+mn-ea"/>
                          <a:cs typeface="+mn-cs"/>
                        </a:rPr>
                        <a:t>Upload the generated JSON on GST portal &gt; After processing of uploaded JSON, all/selected records will get deleted in the respective tables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474671"/>
                  </a:ext>
                </a:extLst>
              </a:tr>
            </a:tbl>
          </a:graphicData>
        </a:graphic>
      </p:graphicFrame>
    </p:spTree>
    <p:extLst>
      <p:ext uri="{BB962C8B-B14F-4D97-AF65-F5344CB8AC3E}">
        <p14:creationId xmlns:p14="http://schemas.microsoft.com/office/powerpoint/2010/main" val="3831308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e-Invoicing terminology vs Tally Terminology</a:t>
            </a:r>
            <a:endParaRPr lang="en-IN" dirty="0"/>
          </a:p>
        </p:txBody>
      </p:sp>
      <p:graphicFrame>
        <p:nvGraphicFramePr>
          <p:cNvPr id="6" name="Table 6">
            <a:extLst>
              <a:ext uri="{FF2B5EF4-FFF2-40B4-BE49-F238E27FC236}">
                <a16:creationId xmlns:a16="http://schemas.microsoft.com/office/drawing/2014/main" id="{EB011DBA-96A1-57EC-C63E-0A4C9F0F43ED}"/>
              </a:ext>
            </a:extLst>
          </p:cNvPr>
          <p:cNvGraphicFramePr>
            <a:graphicFrameLocks noGrp="1"/>
          </p:cNvGraphicFramePr>
          <p:nvPr>
            <p:ph sz="half" idx="1"/>
            <p:extLst>
              <p:ext uri="{D42A27DB-BD31-4B8C-83A1-F6EECF244321}">
                <p14:modId xmlns:p14="http://schemas.microsoft.com/office/powerpoint/2010/main" val="2590637693"/>
              </p:ext>
            </p:extLst>
          </p:nvPr>
        </p:nvGraphicFramePr>
        <p:xfrm>
          <a:off x="193040" y="1656080"/>
          <a:ext cx="11412009" cy="5012954"/>
        </p:xfrm>
        <a:graphic>
          <a:graphicData uri="http://schemas.openxmlformats.org/drawingml/2006/table">
            <a:tbl>
              <a:tblPr firstRow="1" bandRow="1">
                <a:tableStyleId>{5C22544A-7EE6-4342-B048-85BDC9FD1C3A}</a:tableStyleId>
              </a:tblPr>
              <a:tblGrid>
                <a:gridCol w="2125870">
                  <a:extLst>
                    <a:ext uri="{9D8B030D-6E8A-4147-A177-3AD203B41FA5}">
                      <a16:colId xmlns:a16="http://schemas.microsoft.com/office/drawing/2014/main" val="2112105728"/>
                    </a:ext>
                  </a:extLst>
                </a:gridCol>
                <a:gridCol w="6150807">
                  <a:extLst>
                    <a:ext uri="{9D8B030D-6E8A-4147-A177-3AD203B41FA5}">
                      <a16:colId xmlns:a16="http://schemas.microsoft.com/office/drawing/2014/main" val="2174185347"/>
                    </a:ext>
                  </a:extLst>
                </a:gridCol>
                <a:gridCol w="3135332">
                  <a:extLst>
                    <a:ext uri="{9D8B030D-6E8A-4147-A177-3AD203B41FA5}">
                      <a16:colId xmlns:a16="http://schemas.microsoft.com/office/drawing/2014/main" val="775295334"/>
                    </a:ext>
                  </a:extLst>
                </a:gridCol>
              </a:tblGrid>
              <a:tr h="273738">
                <a:tc>
                  <a:txBody>
                    <a:bodyPr/>
                    <a:lstStyle/>
                    <a:p>
                      <a:r>
                        <a:rPr lang="en-US" sz="1200" dirty="0"/>
                        <a:t>e-Invoice terminology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Tally Terminology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Length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501955"/>
                  </a:ext>
                </a:extLst>
              </a:tr>
              <a:tr h="375654">
                <a:tc>
                  <a:txBody>
                    <a:bodyPr/>
                    <a:lstStyle/>
                    <a:p>
                      <a:r>
                        <a:rPr lang="en-IN" sz="1200" dirty="0"/>
                        <a:t>Field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dk1"/>
                          </a:solidFill>
                          <a:effectLst/>
                          <a:latin typeface="+mn-lt"/>
                          <a:ea typeface="+mn-ea"/>
                          <a:cs typeface="+mn-cs"/>
                        </a:rPr>
                        <a:t>Bill from place (Rel 2.1) &amp;  Invoice bill from place (Rel 3.0) – F11:Company Feature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 to 50 (Alpha)</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61180"/>
                  </a:ext>
                </a:extLst>
              </a:tr>
              <a:tr h="273738">
                <a:tc>
                  <a:txBody>
                    <a:bodyPr/>
                    <a:lstStyle/>
                    <a:p>
                      <a:r>
                        <a:rPr lang="en-IN" sz="1200" dirty="0"/>
                        <a:t>Field document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Invoice Number / Voucher Number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(Alpha-Numeric) with / or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981173"/>
                  </a:ext>
                </a:extLst>
              </a:tr>
              <a:tr h="833644">
                <a:tc>
                  <a:txBody>
                    <a:bodyPr/>
                    <a:lstStyle/>
                    <a:p>
                      <a:r>
                        <a:rPr lang="en-IN" sz="1200" b="0" i="0" kern="1200" dirty="0">
                          <a:solidFill>
                            <a:schemeClr val="dk1"/>
                          </a:solidFill>
                          <a:effectLst/>
                          <a:latin typeface="+mn-lt"/>
                          <a:ea typeface="+mn-ea"/>
                          <a:cs typeface="+mn-cs"/>
                        </a:rPr>
                        <a:t>State field is required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For all Invoices – its company State field (</a:t>
                      </a:r>
                      <a:r>
                        <a:rPr lang="en-US" sz="1200" b="0" i="0" kern="1200" dirty="0">
                          <a:solidFill>
                            <a:schemeClr val="dk1"/>
                          </a:solidFill>
                          <a:effectLst/>
                          <a:latin typeface="+mn-lt"/>
                          <a:ea typeface="+mn-ea"/>
                          <a:cs typeface="+mn-cs"/>
                        </a:rPr>
                        <a:t>F11 &gt; Enable Goods and Services Tax (GST) &gt; Check State in Bill from place)</a:t>
                      </a:r>
                    </a:p>
                    <a:p>
                      <a:r>
                        <a:rPr lang="en-US" sz="1200" b="0" i="0" kern="1200" dirty="0">
                          <a:solidFill>
                            <a:schemeClr val="dk1"/>
                          </a:solidFill>
                          <a:effectLst/>
                          <a:latin typeface="+mn-lt"/>
                          <a:ea typeface="+mn-ea"/>
                          <a:cs typeface="+mn-cs"/>
                        </a:rPr>
                        <a:t>For specific Invoice – its Party (Party Details / Consignee Details using </a:t>
                      </a:r>
                      <a:r>
                        <a:rPr lang="en-US" sz="1200" b="0" i="0" kern="1200" dirty="0" err="1">
                          <a:solidFill>
                            <a:schemeClr val="dk1"/>
                          </a:solidFill>
                          <a:effectLst/>
                          <a:latin typeface="+mn-lt"/>
                          <a:ea typeface="+mn-ea"/>
                          <a:cs typeface="+mn-cs"/>
                        </a:rPr>
                        <a:t>Ctrl+I</a:t>
                      </a:r>
                      <a:r>
                        <a:rPr lang="en-US" sz="1200" b="0" i="0" kern="1200" dirty="0">
                          <a:solidFill>
                            <a:schemeClr val="dk1"/>
                          </a:solidFill>
                          <a:effectLst/>
                          <a:latin typeface="+mn-lt"/>
                          <a:ea typeface="+mn-ea"/>
                          <a:cs typeface="+mn-cs"/>
                        </a:rPr>
                        <a:t> (More Details or Dispatch From Details section under e-Invoice Details using </a:t>
                      </a:r>
                      <a:r>
                        <a:rPr lang="en-US" sz="1200" b="0" i="0" kern="1200" dirty="0" err="1">
                          <a:solidFill>
                            <a:schemeClr val="dk1"/>
                          </a:solidFill>
                          <a:effectLst/>
                          <a:latin typeface="+mn-lt"/>
                          <a:ea typeface="+mn-ea"/>
                          <a:cs typeface="+mn-cs"/>
                        </a:rPr>
                        <a:t>Ctrl+I</a:t>
                      </a:r>
                      <a:r>
                        <a:rPr lang="en-US" sz="1200" b="0" i="0" kern="1200" dirty="0">
                          <a:solidFill>
                            <a:schemeClr val="dk1"/>
                          </a:solidFill>
                          <a:effectLst/>
                          <a:latin typeface="+mn-lt"/>
                          <a:ea typeface="+mn-ea"/>
                          <a:cs typeface="+mn-cs"/>
                        </a:rPr>
                        <a:t> (More Details)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614345"/>
                  </a:ext>
                </a:extLst>
              </a:tr>
              <a:tr h="638721">
                <a:tc>
                  <a:txBody>
                    <a:bodyPr/>
                    <a:lstStyle/>
                    <a:p>
                      <a:r>
                        <a:rPr lang="en-IN" sz="1200" dirty="0"/>
                        <a:t>Field Address 1</a:t>
                      </a:r>
                    </a:p>
                    <a:p>
                      <a:r>
                        <a:rPr lang="en-IN" sz="1200" dirty="0"/>
                        <a:t>Field Address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For All invoices – its company addresses</a:t>
                      </a:r>
                    </a:p>
                    <a:p>
                      <a:r>
                        <a:rPr lang="en-US" sz="1200" dirty="0"/>
                        <a:t>For specific Invoices – Its Party master – Check ledger master or party details for buyer and consignee – 1</a:t>
                      </a:r>
                      <a:r>
                        <a:rPr lang="en-US" sz="1200" baseline="30000" dirty="0"/>
                        <a:t>st</a:t>
                      </a:r>
                      <a:r>
                        <a:rPr lang="en-US" sz="1200" dirty="0"/>
                        <a:t> Line / 2 refers to 2</a:t>
                      </a:r>
                      <a:r>
                        <a:rPr lang="en-US" sz="1200" baseline="30000" dirty="0"/>
                        <a:t>nd</a:t>
                      </a:r>
                      <a:r>
                        <a:rPr lang="en-US" sz="1200" dirty="0"/>
                        <a:t> line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Address 1 – 1 to 100 (Alpha Numeric)</a:t>
                      </a:r>
                    </a:p>
                    <a:p>
                      <a:r>
                        <a:rPr lang="en-US" sz="1200" dirty="0"/>
                        <a:t>Address 2 – 3 to 100 (Alpha Numeric)</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070885"/>
                  </a:ext>
                </a:extLst>
              </a:tr>
              <a:tr h="463135">
                <a:tc>
                  <a:txBody>
                    <a:bodyPr/>
                    <a:lstStyle/>
                    <a:p>
                      <a:r>
                        <a:rPr lang="en-US" sz="1200" dirty="0"/>
                        <a:t>Field Legal Name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For all transactions – its company: Mailing Name</a:t>
                      </a:r>
                    </a:p>
                    <a:p>
                      <a:r>
                        <a:rPr lang="en-US" sz="1200" dirty="0"/>
                        <a:t>For specific Invoice – Its Party: Mailing Name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 to 100 (Alpha Numeric)</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07658"/>
                  </a:ext>
                </a:extLst>
              </a:tr>
              <a:tr h="273738">
                <a:tc>
                  <a:txBody>
                    <a:bodyPr/>
                    <a:lstStyle/>
                    <a:p>
                      <a:r>
                        <a:rPr lang="en-IN" sz="1200" dirty="0"/>
                        <a:t>Field Product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Stock Item name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to 100 (Alpha Numeric)</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521325"/>
                  </a:ext>
                </a:extLst>
              </a:tr>
              <a:tr h="303611">
                <a:tc>
                  <a:txBody>
                    <a:bodyPr/>
                    <a:lstStyle/>
                    <a:p>
                      <a:r>
                        <a:rPr lang="en-US" sz="1200" dirty="0"/>
                        <a:t>Field POS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Place of Supply – Its Party Details check Place of Supply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370962"/>
                  </a:ext>
                </a:extLst>
              </a:tr>
              <a:tr h="375654">
                <a:tc>
                  <a:txBody>
                    <a:bodyPr/>
                    <a:lstStyle/>
                    <a:p>
                      <a:r>
                        <a:rPr lang="en-IN" sz="1200" dirty="0"/>
                        <a:t>Recipient pin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Buyer PIN code – Check party master or party details screens with PIN code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 digits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0173"/>
                  </a:ext>
                </a:extLst>
              </a:tr>
              <a:tr h="277881">
                <a:tc>
                  <a:txBody>
                    <a:bodyPr/>
                    <a:lstStyle/>
                    <a:p>
                      <a:r>
                        <a:rPr lang="en-US" sz="1200" dirty="0"/>
                        <a:t>Recipient should be SEZ</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Buyer details – Registration type should be SEZ</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088305"/>
                  </a:ext>
                </a:extLst>
              </a:tr>
              <a:tr h="463135">
                <a:tc>
                  <a:txBody>
                    <a:bodyPr/>
                    <a:lstStyle/>
                    <a:p>
                      <a:r>
                        <a:rPr lang="en-US" sz="1200" dirty="0"/>
                        <a:t>State code does not match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For All Transactions – State name is not selected in the list in F11</a:t>
                      </a:r>
                    </a:p>
                    <a:p>
                      <a:r>
                        <a:rPr lang="en-US" sz="1200" dirty="0"/>
                        <a:t>For specific Invoices – State name is not selected properly in Party details / Place of supply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003835"/>
                  </a:ext>
                </a:extLst>
              </a:tr>
              <a:tr h="456230">
                <a:tc>
                  <a:txBody>
                    <a:bodyPr/>
                    <a:lstStyle/>
                    <a:p>
                      <a:r>
                        <a:rPr lang="en-US" sz="1200" dirty="0"/>
                        <a:t>GSTIN is inactive or cancelled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Verify GSTIN status / If cancelled or inactive Registration type should be Unregister &amp; e-Invoice Not required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746079"/>
                  </a:ext>
                </a:extLst>
              </a:tr>
            </a:tbl>
          </a:graphicData>
        </a:graphic>
      </p:graphicFrame>
    </p:spTree>
    <p:extLst>
      <p:ext uri="{BB962C8B-B14F-4D97-AF65-F5344CB8AC3E}">
        <p14:creationId xmlns:p14="http://schemas.microsoft.com/office/powerpoint/2010/main" val="1982876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008-6C08-A3C4-9682-2ED1D9358F78}"/>
              </a:ext>
            </a:extLst>
          </p:cNvPr>
          <p:cNvSpPr>
            <a:spLocks noGrp="1"/>
          </p:cNvSpPr>
          <p:nvPr>
            <p:ph type="title"/>
          </p:nvPr>
        </p:nvSpPr>
        <p:spPr/>
        <p:txBody>
          <a:bodyPr/>
          <a:lstStyle/>
          <a:p>
            <a:r>
              <a:rPr lang="en-US" dirty="0"/>
              <a:t>Tallyhelp &amp; Video links for e-Invoicing</a:t>
            </a:r>
            <a:endParaRPr lang="en-IN" dirty="0"/>
          </a:p>
        </p:txBody>
      </p:sp>
      <p:graphicFrame>
        <p:nvGraphicFramePr>
          <p:cNvPr id="9" name="Content Placeholder 8">
            <a:extLst>
              <a:ext uri="{FF2B5EF4-FFF2-40B4-BE49-F238E27FC236}">
                <a16:creationId xmlns:a16="http://schemas.microsoft.com/office/drawing/2014/main" id="{0A2D2EF9-12CD-99ED-019E-FCC14EE67C9A}"/>
              </a:ext>
            </a:extLst>
          </p:cNvPr>
          <p:cNvGraphicFramePr>
            <a:graphicFrameLocks noGrp="1"/>
          </p:cNvGraphicFramePr>
          <p:nvPr>
            <p:ph sz="half" idx="1"/>
            <p:extLst>
              <p:ext uri="{D42A27DB-BD31-4B8C-83A1-F6EECF244321}">
                <p14:modId xmlns:p14="http://schemas.microsoft.com/office/powerpoint/2010/main" val="3643088300"/>
              </p:ext>
            </p:extLst>
          </p:nvPr>
        </p:nvGraphicFramePr>
        <p:xfrm>
          <a:off x="452438" y="1930400"/>
          <a:ext cx="10997882" cy="4662458"/>
        </p:xfrm>
        <a:graphic>
          <a:graphicData uri="http://schemas.openxmlformats.org/drawingml/2006/table">
            <a:tbl>
              <a:tblPr>
                <a:tableStyleId>{69C7853C-536D-4A76-A0AE-DD22124D55A5}</a:tableStyleId>
              </a:tblPr>
              <a:tblGrid>
                <a:gridCol w="3015548">
                  <a:extLst>
                    <a:ext uri="{9D8B030D-6E8A-4147-A177-3AD203B41FA5}">
                      <a16:colId xmlns:a16="http://schemas.microsoft.com/office/drawing/2014/main" val="2368293592"/>
                    </a:ext>
                  </a:extLst>
                </a:gridCol>
                <a:gridCol w="4813052">
                  <a:extLst>
                    <a:ext uri="{9D8B030D-6E8A-4147-A177-3AD203B41FA5}">
                      <a16:colId xmlns:a16="http://schemas.microsoft.com/office/drawing/2014/main" val="4028487187"/>
                    </a:ext>
                  </a:extLst>
                </a:gridCol>
                <a:gridCol w="3169282">
                  <a:extLst>
                    <a:ext uri="{9D8B030D-6E8A-4147-A177-3AD203B41FA5}">
                      <a16:colId xmlns:a16="http://schemas.microsoft.com/office/drawing/2014/main" val="1629596368"/>
                    </a:ext>
                  </a:extLst>
                </a:gridCol>
              </a:tblGrid>
              <a:tr h="333221">
                <a:tc>
                  <a:txBody>
                    <a:bodyPr/>
                    <a:lstStyle/>
                    <a:p>
                      <a:pPr algn="ctr" fontAlgn="b"/>
                      <a:r>
                        <a:rPr lang="en-IN" sz="1400" u="none" strike="noStrike" dirty="0">
                          <a:effectLst/>
                        </a:rPr>
                        <a:t>Title</a:t>
                      </a:r>
                      <a:endParaRPr lang="en-IN" sz="1400" b="1" i="0" u="none" strike="noStrike" dirty="0">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IN" sz="1400" u="none" strike="noStrike" dirty="0">
                          <a:effectLst/>
                        </a:rPr>
                        <a:t>Tallyhelp Article link</a:t>
                      </a:r>
                      <a:endParaRPr lang="en-IN" sz="1400" b="1" i="0" u="none" strike="noStrike" dirty="0">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IN" sz="1400" u="none" strike="noStrike" dirty="0">
                          <a:effectLst/>
                        </a:rPr>
                        <a:t>Video Link</a:t>
                      </a:r>
                      <a:endParaRPr lang="en-IN" sz="1400" b="1" i="0" u="none" strike="noStrike" dirty="0">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7037956"/>
                  </a:ext>
                </a:extLst>
              </a:tr>
              <a:tr h="230082">
                <a:tc>
                  <a:txBody>
                    <a:bodyPr/>
                    <a:lstStyle/>
                    <a:p>
                      <a:pPr algn="ctr" fontAlgn="b"/>
                      <a:r>
                        <a:rPr lang="en-IN" sz="1000" u="none" strike="noStrike" dirty="0">
                          <a:effectLst/>
                        </a:rPr>
                        <a:t>e-Invoicing in TallyPrime</a:t>
                      </a:r>
                      <a:endParaRPr lang="en-IN" sz="1000" b="0" i="0" u="none" strike="noStrike" dirty="0">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2"/>
                        </a:rPr>
                        <a:t>https://help.tallysolutions.com/tally-prime/gst-regular-sales/e-invoicing-in-tallyprime/</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3"/>
                        </a:rPr>
                        <a:t>https://www.youtube.com/watch?v=9QcLx5OfG_Q</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111103"/>
                  </a:ext>
                </a:extLst>
              </a:tr>
              <a:tr h="230082">
                <a:tc>
                  <a:txBody>
                    <a:bodyPr/>
                    <a:lstStyle/>
                    <a:p>
                      <a:pPr algn="ctr" fontAlgn="b"/>
                      <a:r>
                        <a:rPr lang="en-US" sz="1000" u="none" strike="noStrike">
                          <a:effectLst/>
                        </a:rPr>
                        <a:t>Rgister for e-invoice and choose your GSP.</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2"/>
                        </a:rPr>
                        <a:t>https://help.tallysolutions.com/tally-prime/gst-regular-sales/e-invoicing-in-tallyprime/</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4"/>
                        </a:rPr>
                        <a:t>https://www.youtube.com/watch?v=6rKYheqN0LI</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317139"/>
                  </a:ext>
                </a:extLst>
              </a:tr>
              <a:tr h="230082">
                <a:tc>
                  <a:txBody>
                    <a:bodyPr/>
                    <a:lstStyle/>
                    <a:p>
                      <a:pPr algn="ctr" fontAlgn="b"/>
                      <a:r>
                        <a:rPr lang="en-US" sz="1000" u="none" strike="noStrike">
                          <a:effectLst/>
                        </a:rPr>
                        <a:t>Generate e-Invoice online using TallyPrime.</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2"/>
                        </a:rPr>
                        <a:t>https://help.tallysolutions.com/tally-prime/gst-regular-sales/e-invoicing-in-tallyprime/</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5"/>
                        </a:rPr>
                        <a:t>https://www.youtube.com/watch?v=wXHCtP1xo3Q</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989640"/>
                  </a:ext>
                </a:extLst>
              </a:tr>
              <a:tr h="230082">
                <a:tc>
                  <a:txBody>
                    <a:bodyPr/>
                    <a:lstStyle/>
                    <a:p>
                      <a:pPr algn="ctr" fontAlgn="b"/>
                      <a:r>
                        <a:rPr lang="en-US" sz="1000" u="none" strike="noStrike">
                          <a:effectLst/>
                        </a:rPr>
                        <a:t>Generate e-invoice offline using TallyPrime</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2"/>
                        </a:rPr>
                        <a:t>https://help.tallysolutions.com/tally-prime/gst-regular-sales/e-invoicing-in-tallyprime/</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6"/>
                        </a:rPr>
                        <a:t>https://www.youtube.com/watch?v=6vhURCnsnek</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17951"/>
                  </a:ext>
                </a:extLst>
              </a:tr>
              <a:tr h="230082">
                <a:tc>
                  <a:txBody>
                    <a:bodyPr/>
                    <a:lstStyle/>
                    <a:p>
                      <a:pPr algn="ctr" fontAlgn="b"/>
                      <a:r>
                        <a:rPr lang="en-US" sz="1000" u="none" strike="noStrike">
                          <a:effectLst/>
                        </a:rPr>
                        <a:t>Bulk upload of e-invoices generated using TallyPrime.</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2"/>
                        </a:rPr>
                        <a:t>https://help.tallysolutions.com/tally-prime/gst-regular-sales/e-invoicing-in-tallyprime/</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7"/>
                        </a:rPr>
                        <a:t>https://www.youtube.com/watch?v=fZ_SY7ci_OQ</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493960"/>
                  </a:ext>
                </a:extLst>
              </a:tr>
              <a:tr h="230082">
                <a:tc>
                  <a:txBody>
                    <a:bodyPr/>
                    <a:lstStyle/>
                    <a:p>
                      <a:pPr algn="ctr" fontAlgn="b"/>
                      <a:r>
                        <a:rPr lang="en-US" sz="1000" u="none" strike="noStrike">
                          <a:effectLst/>
                        </a:rPr>
                        <a:t>Cancel a generated IRN using TallyPrime.</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2"/>
                        </a:rPr>
                        <a:t>https://help.tallysolutions.com/tally-prime/gst-regular-sales/e-invoicing-in-tallyprime/</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8"/>
                        </a:rPr>
                        <a:t>https://www.youtube.com/watch?v=09xwqG6p1Ww</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309973"/>
                  </a:ext>
                </a:extLst>
              </a:tr>
              <a:tr h="230082">
                <a:tc>
                  <a:txBody>
                    <a:bodyPr/>
                    <a:lstStyle/>
                    <a:p>
                      <a:pPr algn="ctr" fontAlgn="b"/>
                      <a:r>
                        <a:rPr lang="en-IN" sz="1000" u="none" strike="noStrike">
                          <a:effectLst/>
                        </a:rPr>
                        <a:t>e-Invoice reports in TallyPrime.</a:t>
                      </a:r>
                      <a:endParaRPr lang="en-IN"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2"/>
                        </a:rPr>
                        <a:t>https://help.tallysolutions.com/tally-prime/gst-regular-sales/e-invoicing-in-tallyprime/</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9"/>
                        </a:rPr>
                        <a:t>https://www.youtube.com/watch?v=7UE1urxw8K0</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691810"/>
                  </a:ext>
                </a:extLst>
              </a:tr>
              <a:tr h="460164">
                <a:tc>
                  <a:txBody>
                    <a:bodyPr/>
                    <a:lstStyle/>
                    <a:p>
                      <a:pPr algn="ctr" fontAlgn="b"/>
                      <a:r>
                        <a:rPr lang="en-US" sz="1000" u="none" strike="noStrike">
                          <a:effectLst/>
                        </a:rPr>
                        <a:t>Get the latest IRN info for transactions eligible for e-Invoicing in TallyPrime.</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2"/>
                        </a:rPr>
                        <a:t>https://help.tallysolutions.com/tally-prime/gst-regular-sales/e-invoicing-in-tallyprime/</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10"/>
                        </a:rPr>
                        <a:t>https://www.youtube.com/watch?v=lGonUlHq70U</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014247"/>
                  </a:ext>
                </a:extLst>
              </a:tr>
              <a:tr h="460164">
                <a:tc>
                  <a:txBody>
                    <a:bodyPr/>
                    <a:lstStyle/>
                    <a:p>
                      <a:pPr algn="ctr" fontAlgn="b"/>
                      <a:r>
                        <a:rPr lang="en-US" sz="1000" u="none" strike="noStrike">
                          <a:effectLst/>
                        </a:rPr>
                        <a:t>Undo the cancellation of e-Invoices in TallyPrime to update the e-Invoice report.</a:t>
                      </a:r>
                      <a:endParaRPr lang="en-US"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2"/>
                        </a:rPr>
                        <a:t>https://help.tallysolutions.com/tally-prime/gst-regular-sales/e-invoicing-in-tallyprime/</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11"/>
                        </a:rPr>
                        <a:t>https://www.youtube.com/watch?v=LrVXmBtKKwg</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7827"/>
                  </a:ext>
                </a:extLst>
              </a:tr>
              <a:tr h="230082">
                <a:tc>
                  <a:txBody>
                    <a:bodyPr/>
                    <a:lstStyle/>
                    <a:p>
                      <a:pPr algn="ctr" fontAlgn="b"/>
                      <a:r>
                        <a:rPr lang="en-IN" sz="1000" u="none" strike="noStrike">
                          <a:effectLst/>
                        </a:rPr>
                        <a:t>e-Invoice Sandbox feature in TallyPrime.</a:t>
                      </a:r>
                      <a:endParaRPr lang="en-IN"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12"/>
                        </a:rPr>
                        <a:t>https://help.tallysolutions.com/tally-prime/gst-regular-sales/e-invoice-sandbox/</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13"/>
                        </a:rPr>
                        <a:t>https://www.youtube.com/watch?v=QtjX-RHAcEQ</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7630"/>
                  </a:ext>
                </a:extLst>
              </a:tr>
              <a:tr h="446057">
                <a:tc>
                  <a:txBody>
                    <a:bodyPr/>
                    <a:lstStyle/>
                    <a:p>
                      <a:pPr algn="ctr" fontAlgn="b"/>
                      <a:r>
                        <a:rPr lang="en-IN" sz="1000" u="none" strike="noStrike">
                          <a:effectLst/>
                        </a:rPr>
                        <a:t>e-Invoice Rejections &amp; Resolutions</a:t>
                      </a:r>
                      <a:endParaRPr lang="en-IN"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14"/>
                        </a:rPr>
                        <a:t>https://help.tallysolutions.com/tally-prime/gst-regular-sales/reasons-for-rejection-of-e-invoice-and-resolutions/</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a:effectLst/>
                          <a:hlinkClick r:id="rId15"/>
                        </a:rPr>
                        <a:t>https://www.youtube.com/watch?v=6dDTT5h9wwY</a:t>
                      </a:r>
                      <a:endParaRPr lang="en-IN" sz="1000" b="0" i="0" u="sng" strike="noStrike">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18133"/>
                  </a:ext>
                </a:extLst>
              </a:tr>
              <a:tr h="230082">
                <a:tc>
                  <a:txBody>
                    <a:bodyPr/>
                    <a:lstStyle/>
                    <a:p>
                      <a:pPr algn="ctr" fontAlgn="b"/>
                      <a:r>
                        <a:rPr lang="en-IN" sz="1000" u="none" strike="noStrike">
                          <a:effectLst/>
                        </a:rPr>
                        <a:t>e-Invoice Sandbox FAQ's</a:t>
                      </a:r>
                      <a:endParaRPr lang="en-IN"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16"/>
                        </a:rPr>
                        <a:t>https://help.tallysolutions.com/tally-prime/gst-regular-sales/e-invoice-sandbox-faqs/</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310960"/>
                  </a:ext>
                </a:extLst>
              </a:tr>
              <a:tr h="446057">
                <a:tc>
                  <a:txBody>
                    <a:bodyPr/>
                    <a:lstStyle/>
                    <a:p>
                      <a:pPr algn="ctr" fontAlgn="b"/>
                      <a:r>
                        <a:rPr lang="en-US" sz="1000" u="none" strike="noStrike" dirty="0">
                          <a:effectLst/>
                        </a:rPr>
                        <a:t>Generate e-Invoice for Export Sales</a:t>
                      </a:r>
                      <a:endParaRPr lang="en-US" sz="1000" b="0" i="0" u="none" strike="noStrike" dirty="0">
                        <a:solidFill>
                          <a:srgbClr val="000000"/>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17"/>
                        </a:rPr>
                        <a:t>https://help.tallysolutions.com/tally-prime/e-invoice-tallyprime/e-invoicing-in-tallyprime/#e-invoice-foreign-party </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sng" strike="noStrike" dirty="0">
                          <a:effectLst/>
                          <a:hlinkClick r:id="rId18"/>
                        </a:rPr>
                        <a:t>https://www.youtube.com/watch?v=KDbBI0fpPXY </a:t>
                      </a:r>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8616488"/>
                  </a:ext>
                </a:extLst>
              </a:tr>
              <a:tr h="446057">
                <a:tc>
                  <a:txBody>
                    <a:bodyPr/>
                    <a:lstStyle/>
                    <a:p>
                      <a:pPr algn="ctr" fontAlgn="b"/>
                      <a:r>
                        <a:rPr lang="en-US" sz="1000" b="0" i="0" u="none" strike="noStrike" dirty="0">
                          <a:solidFill>
                            <a:srgbClr val="000000"/>
                          </a:solidFill>
                          <a:effectLst/>
                          <a:latin typeface="Calibri" panose="020F0502020204030204" pitchFamily="34" charset="0"/>
                        </a:rPr>
                        <a:t>Resolve e-Invoice Rejections when UQC is not Selected in Stock Item in TallyPrime 3.0</a:t>
                      </a: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000" b="0" i="0" u="sng" strike="noStrike" dirty="0">
                        <a:solidFill>
                          <a:srgbClr val="0563C1"/>
                        </a:solidFill>
                        <a:effectLst/>
                        <a:latin typeface="Calibri" panose="020F0502020204030204" pitchFamily="34" charset="0"/>
                      </a:endParaRP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0" i="0" u="sng" strike="noStrike" dirty="0">
                          <a:solidFill>
                            <a:srgbClr val="0563C1"/>
                          </a:solidFill>
                          <a:effectLst/>
                          <a:latin typeface="Calibri" panose="020F0502020204030204" pitchFamily="34" charset="0"/>
                        </a:rPr>
                        <a:t>https://youtu.be/YDCrxYKImVU</a:t>
                      </a:r>
                    </a:p>
                  </a:txBody>
                  <a:tcPr marL="5520" marR="5520" marT="55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448578"/>
                  </a:ext>
                </a:extLst>
              </a:tr>
            </a:tbl>
          </a:graphicData>
        </a:graphic>
      </p:graphicFrame>
    </p:spTree>
    <p:extLst>
      <p:ext uri="{BB962C8B-B14F-4D97-AF65-F5344CB8AC3E}">
        <p14:creationId xmlns:p14="http://schemas.microsoft.com/office/powerpoint/2010/main" val="2546432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50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8520-39C6-4EE0-87F1-D4B511B39BC1}"/>
              </a:ext>
            </a:extLst>
          </p:cNvPr>
          <p:cNvSpPr>
            <a:spLocks noGrp="1"/>
          </p:cNvSpPr>
          <p:nvPr>
            <p:ph type="title"/>
          </p:nvPr>
        </p:nvSpPr>
        <p:spPr/>
        <p:txBody>
          <a:bodyPr/>
          <a:lstStyle/>
          <a:p>
            <a:r>
              <a:rPr lang="en-US" sz="2800" dirty="0"/>
              <a:t>What is IRN?</a:t>
            </a:r>
          </a:p>
        </p:txBody>
      </p:sp>
      <p:pic>
        <p:nvPicPr>
          <p:cNvPr id="5" name="Graphic 4" descr="Fingerprint outline">
            <a:extLst>
              <a:ext uri="{FF2B5EF4-FFF2-40B4-BE49-F238E27FC236}">
                <a16:creationId xmlns:a16="http://schemas.microsoft.com/office/drawing/2014/main" id="{FB1631B5-A636-4E63-A3DF-1D3F4A3BB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080" y="2138680"/>
            <a:ext cx="609600" cy="609600"/>
          </a:xfrm>
          <a:prstGeom prst="rect">
            <a:avLst/>
          </a:prstGeom>
        </p:spPr>
      </p:pic>
      <p:sp>
        <p:nvSpPr>
          <p:cNvPr id="9" name="TextBox 8">
            <a:extLst>
              <a:ext uri="{FF2B5EF4-FFF2-40B4-BE49-F238E27FC236}">
                <a16:creationId xmlns:a16="http://schemas.microsoft.com/office/drawing/2014/main" id="{D45D32B0-F6F0-4887-B4DB-482D9458501A}"/>
              </a:ext>
            </a:extLst>
          </p:cNvPr>
          <p:cNvSpPr txBox="1"/>
          <p:nvPr/>
        </p:nvSpPr>
        <p:spPr>
          <a:xfrm>
            <a:off x="1983740" y="3242995"/>
            <a:ext cx="9527540" cy="646331"/>
          </a:xfrm>
          <a:prstGeom prst="rect">
            <a:avLst/>
          </a:prstGeom>
          <a:noFill/>
        </p:spPr>
        <p:txBody>
          <a:bodyPr wrap="square">
            <a:spAutoFit/>
          </a:bodyPr>
          <a:lstStyle/>
          <a:p>
            <a:r>
              <a:rPr lang="en-US" dirty="0">
                <a:latin typeface="Segoe UI Semilight" panose="020B0402040204020203" pitchFamily="34" charset="0"/>
                <a:cs typeface="Segoe UI Semilight" panose="020B0402040204020203" pitchFamily="34" charset="0"/>
              </a:rPr>
              <a:t>For every document e.g., an invoice or debit or credit note to be submitted on the e-invoice system, a unique 64-character Invoice Reference Number (IRN) shall be generated</a:t>
            </a:r>
          </a:p>
        </p:txBody>
      </p:sp>
      <p:sp>
        <p:nvSpPr>
          <p:cNvPr id="11" name="TextBox 10">
            <a:extLst>
              <a:ext uri="{FF2B5EF4-FFF2-40B4-BE49-F238E27FC236}">
                <a16:creationId xmlns:a16="http://schemas.microsoft.com/office/drawing/2014/main" id="{60F15BFD-D103-4BEC-AB73-EDDA6A06631A}"/>
              </a:ext>
            </a:extLst>
          </p:cNvPr>
          <p:cNvSpPr txBox="1"/>
          <p:nvPr/>
        </p:nvSpPr>
        <p:spPr>
          <a:xfrm>
            <a:off x="1983740" y="4340804"/>
            <a:ext cx="9527540" cy="1908215"/>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IRN will be formed by combining the following details together (in simpler words link the following details together) and computing SHA 256 hash</a:t>
            </a:r>
          </a:p>
          <a:p>
            <a:pPr marL="1200150" lvl="2" indent="-285750">
              <a:buFont typeface="Wingdings" panose="05000000000000000000" pitchFamily="2" charset="2"/>
              <a:buChar char="ü"/>
            </a:pPr>
            <a:r>
              <a:rPr lang="en-IN" sz="1600" i="1" dirty="0">
                <a:latin typeface="Segoe UI Semilight" panose="020B0402040204020203" pitchFamily="34" charset="0"/>
                <a:cs typeface="Segoe UI Semilight" panose="020B0402040204020203" pitchFamily="34" charset="0"/>
              </a:rPr>
              <a:t>Supplier GSTIN</a:t>
            </a:r>
          </a:p>
          <a:p>
            <a:pPr marL="1200150" lvl="2" indent="-285750">
              <a:buFont typeface="Wingdings" panose="05000000000000000000" pitchFamily="2" charset="2"/>
              <a:buChar char="ü"/>
            </a:pPr>
            <a:r>
              <a:rPr lang="en-IN" sz="1600" i="1" dirty="0">
                <a:latin typeface="Segoe UI Semilight" panose="020B0402040204020203" pitchFamily="34" charset="0"/>
                <a:cs typeface="Segoe UI Semilight" panose="020B0402040204020203" pitchFamily="34" charset="0"/>
              </a:rPr>
              <a:t>Financial Year of the Invoice</a:t>
            </a:r>
          </a:p>
          <a:p>
            <a:pPr marL="1200150" lvl="2" indent="-285750">
              <a:buFont typeface="Wingdings" panose="05000000000000000000" pitchFamily="2" charset="2"/>
              <a:buChar char="ü"/>
            </a:pPr>
            <a:r>
              <a:rPr lang="en-IN" sz="1600" i="1" dirty="0">
                <a:latin typeface="Segoe UI Semilight" panose="020B0402040204020203" pitchFamily="34" charset="0"/>
                <a:cs typeface="Segoe UI Semilight" panose="020B0402040204020203" pitchFamily="34" charset="0"/>
              </a:rPr>
              <a:t>Document Type (Invoice, Credit Note, etc.)</a:t>
            </a:r>
          </a:p>
          <a:p>
            <a:pPr marL="1200150" lvl="2" indent="-285750">
              <a:buFont typeface="Wingdings" panose="05000000000000000000" pitchFamily="2" charset="2"/>
              <a:buChar char="ü"/>
            </a:pPr>
            <a:r>
              <a:rPr lang="en-IN" sz="1600" i="1" dirty="0">
                <a:latin typeface="Segoe UI Semilight" panose="020B0402040204020203" pitchFamily="34" charset="0"/>
                <a:cs typeface="Segoe UI Semilight" panose="020B0402040204020203" pitchFamily="34" charset="0"/>
              </a:rPr>
              <a:t>Invoice Number or Document Number</a:t>
            </a:r>
          </a:p>
          <a:p>
            <a:endParaRPr lang="en-US" dirty="0"/>
          </a:p>
        </p:txBody>
      </p:sp>
      <p:pic>
        <p:nvPicPr>
          <p:cNvPr id="14" name="Graphic 13" descr="Magnifying glass outline">
            <a:extLst>
              <a:ext uri="{FF2B5EF4-FFF2-40B4-BE49-F238E27FC236}">
                <a16:creationId xmlns:a16="http://schemas.microsoft.com/office/drawing/2014/main" id="{BF5037D9-FF19-4546-8CFE-DD0332E3A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14" y="3242995"/>
            <a:ext cx="646331" cy="646331"/>
          </a:xfrm>
          <a:prstGeom prst="rect">
            <a:avLst/>
          </a:prstGeom>
        </p:spPr>
      </p:pic>
      <p:pic>
        <p:nvPicPr>
          <p:cNvPr id="16" name="Graphic 15" descr="Link outline">
            <a:extLst>
              <a:ext uri="{FF2B5EF4-FFF2-40B4-BE49-F238E27FC236}">
                <a16:creationId xmlns:a16="http://schemas.microsoft.com/office/drawing/2014/main" id="{666E7B15-FA24-4A47-8F11-BDBFDC24CB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4080" y="4311022"/>
            <a:ext cx="646331" cy="646331"/>
          </a:xfrm>
          <a:prstGeom prst="rect">
            <a:avLst/>
          </a:prstGeom>
        </p:spPr>
      </p:pic>
      <p:pic>
        <p:nvPicPr>
          <p:cNvPr id="10" name="Picture 9">
            <a:extLst>
              <a:ext uri="{FF2B5EF4-FFF2-40B4-BE49-F238E27FC236}">
                <a16:creationId xmlns:a16="http://schemas.microsoft.com/office/drawing/2014/main" id="{A06A6DEB-7310-474E-B08A-F224A7221DD2}"/>
              </a:ext>
            </a:extLst>
          </p:cNvPr>
          <p:cNvPicPr>
            <a:picLocks noChangeAspect="1"/>
          </p:cNvPicPr>
          <p:nvPr/>
        </p:nvPicPr>
        <p:blipFill>
          <a:blip r:embed="rId8"/>
          <a:stretch>
            <a:fillRect/>
          </a:stretch>
        </p:blipFill>
        <p:spPr>
          <a:xfrm>
            <a:off x="5724293" y="1178241"/>
            <a:ext cx="6122826" cy="224244"/>
          </a:xfrm>
          <a:prstGeom prst="rect">
            <a:avLst/>
          </a:prstGeom>
        </p:spPr>
      </p:pic>
      <p:grpSp>
        <p:nvGrpSpPr>
          <p:cNvPr id="12" name="Group 11">
            <a:extLst>
              <a:ext uri="{FF2B5EF4-FFF2-40B4-BE49-F238E27FC236}">
                <a16:creationId xmlns:a16="http://schemas.microsoft.com/office/drawing/2014/main" id="{033949F3-3393-4C84-8115-93EE9831EADE}"/>
              </a:ext>
            </a:extLst>
          </p:cNvPr>
          <p:cNvGrpSpPr/>
          <p:nvPr/>
        </p:nvGrpSpPr>
        <p:grpSpPr>
          <a:xfrm>
            <a:off x="10562867" y="287631"/>
            <a:ext cx="1163217" cy="903279"/>
            <a:chOff x="5386872" y="4018536"/>
            <a:chExt cx="1163217" cy="903279"/>
          </a:xfrm>
        </p:grpSpPr>
        <p:pic>
          <p:nvPicPr>
            <p:cNvPr id="13" name="Graphic 12" descr="Laptop">
              <a:extLst>
                <a:ext uri="{FF2B5EF4-FFF2-40B4-BE49-F238E27FC236}">
                  <a16:creationId xmlns:a16="http://schemas.microsoft.com/office/drawing/2014/main" id="{496FAB71-7268-4305-965D-8FF683FB6D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86872" y="4149219"/>
              <a:ext cx="1163217" cy="772596"/>
            </a:xfrm>
            <a:prstGeom prst="rect">
              <a:avLst/>
            </a:prstGeom>
          </p:spPr>
        </p:pic>
        <p:sp>
          <p:nvSpPr>
            <p:cNvPr id="15" name="Rectangle 14">
              <a:extLst>
                <a:ext uri="{FF2B5EF4-FFF2-40B4-BE49-F238E27FC236}">
                  <a16:creationId xmlns:a16="http://schemas.microsoft.com/office/drawing/2014/main" id="{DD3A03FC-7F88-4BB4-99CE-68F9B46E2EB7}"/>
                </a:ext>
              </a:extLst>
            </p:cNvPr>
            <p:cNvSpPr/>
            <p:nvPr/>
          </p:nvSpPr>
          <p:spPr>
            <a:xfrm>
              <a:off x="5733683" y="4076813"/>
              <a:ext cx="469595" cy="49848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Contract">
              <a:extLst>
                <a:ext uri="{FF2B5EF4-FFF2-40B4-BE49-F238E27FC236}">
                  <a16:creationId xmlns:a16="http://schemas.microsoft.com/office/drawing/2014/main" id="{9BAF55B1-F937-483B-8B65-E7F16A7869D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77841" y="4018536"/>
              <a:ext cx="777240" cy="618234"/>
            </a:xfrm>
            <a:prstGeom prst="rect">
              <a:avLst/>
            </a:prstGeom>
          </p:spPr>
        </p:pic>
      </p:grpSp>
      <p:sp>
        <p:nvSpPr>
          <p:cNvPr id="3" name="TextBox 2">
            <a:extLst>
              <a:ext uri="{FF2B5EF4-FFF2-40B4-BE49-F238E27FC236}">
                <a16:creationId xmlns:a16="http://schemas.microsoft.com/office/drawing/2014/main" id="{AFB84347-6D27-7BCE-F390-0A1469DC8545}"/>
              </a:ext>
            </a:extLst>
          </p:cNvPr>
          <p:cNvSpPr txBox="1"/>
          <p:nvPr/>
        </p:nvSpPr>
        <p:spPr>
          <a:xfrm>
            <a:off x="1983740" y="2138680"/>
            <a:ext cx="8579127"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Invoice Reference Number (IRN) is a unique number (also known as hash) generated by the e-invoice system using a hash generation algorithm.</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605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27FFE-51B2-41E5-BC67-BA9870FE5FD1}"/>
              </a:ext>
            </a:extLst>
          </p:cNvPr>
          <p:cNvSpPr>
            <a:spLocks noGrp="1"/>
          </p:cNvSpPr>
          <p:nvPr>
            <p:ph type="title"/>
          </p:nvPr>
        </p:nvSpPr>
        <p:spPr/>
        <p:txBody>
          <a:bodyPr/>
          <a:lstStyle/>
          <a:p>
            <a:r>
              <a:rPr lang="en-IN" sz="2800" dirty="0"/>
              <a:t>Applicability &amp; Implementation dates?</a:t>
            </a:r>
            <a:endParaRPr lang="en-US" sz="2800" dirty="0"/>
          </a:p>
        </p:txBody>
      </p:sp>
      <p:cxnSp>
        <p:nvCxnSpPr>
          <p:cNvPr id="24" name="Straight Connector 23">
            <a:extLst>
              <a:ext uri="{FF2B5EF4-FFF2-40B4-BE49-F238E27FC236}">
                <a16:creationId xmlns:a16="http://schemas.microsoft.com/office/drawing/2014/main" id="{2F0B126F-360E-4983-8BFC-6E250C4262A9}"/>
              </a:ext>
            </a:extLst>
          </p:cNvPr>
          <p:cNvCxnSpPr>
            <a:cxnSpLocks/>
          </p:cNvCxnSpPr>
          <p:nvPr/>
        </p:nvCxnSpPr>
        <p:spPr>
          <a:xfrm>
            <a:off x="2718234" y="1989274"/>
            <a:ext cx="0" cy="4318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6FCCE9-7252-40C2-95F5-AB27C0C34AE9}"/>
              </a:ext>
            </a:extLst>
          </p:cNvPr>
          <p:cNvCxnSpPr>
            <a:cxnSpLocks/>
          </p:cNvCxnSpPr>
          <p:nvPr/>
        </p:nvCxnSpPr>
        <p:spPr>
          <a:xfrm>
            <a:off x="5989686" y="1947342"/>
            <a:ext cx="0" cy="431892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FB5F447-8580-4363-A533-DD328441D761}"/>
              </a:ext>
            </a:extLst>
          </p:cNvPr>
          <p:cNvSpPr txBox="1"/>
          <p:nvPr/>
        </p:nvSpPr>
        <p:spPr>
          <a:xfrm>
            <a:off x="2600046" y="6263726"/>
            <a:ext cx="6289465" cy="400110"/>
          </a:xfrm>
          <a:prstGeom prst="rect">
            <a:avLst/>
          </a:prstGeom>
          <a:noFill/>
        </p:spPr>
        <p:txBody>
          <a:bodyPr wrap="square" rtlCol="0">
            <a:spAutoFit/>
          </a:bodyPr>
          <a:lstStyle/>
          <a:p>
            <a:r>
              <a:rPr lang="en-US" sz="2000" b="1" dirty="0">
                <a:latin typeface="Segoe UI Semilight" panose="020B0402040204020203" pitchFamily="34" charset="0"/>
                <a:cs typeface="Segoe UI Semilight" panose="020B0402040204020203" pitchFamily="34" charset="0"/>
              </a:rPr>
              <a:t>* </a:t>
            </a:r>
            <a:r>
              <a:rPr lang="en-US" sz="1600" dirty="0">
                <a:latin typeface="Segoe UI Semilight" panose="020B0402040204020203" pitchFamily="34" charset="0"/>
                <a:cs typeface="Segoe UI Semilight" panose="020B0402040204020203" pitchFamily="34" charset="0"/>
              </a:rPr>
              <a:t>Turnover (PAN) in last 3 preceding Financial years (Starting 2017-18)</a:t>
            </a:r>
          </a:p>
        </p:txBody>
      </p:sp>
      <p:grpSp>
        <p:nvGrpSpPr>
          <p:cNvPr id="39" name="Group 38">
            <a:extLst>
              <a:ext uri="{FF2B5EF4-FFF2-40B4-BE49-F238E27FC236}">
                <a16:creationId xmlns:a16="http://schemas.microsoft.com/office/drawing/2014/main" id="{FD85FFA9-FFD5-4377-BFF5-09F0EC99165B}"/>
              </a:ext>
            </a:extLst>
          </p:cNvPr>
          <p:cNvGrpSpPr/>
          <p:nvPr/>
        </p:nvGrpSpPr>
        <p:grpSpPr>
          <a:xfrm>
            <a:off x="237064" y="1486881"/>
            <a:ext cx="2298042" cy="4681608"/>
            <a:chOff x="237064" y="1486881"/>
            <a:chExt cx="2298042" cy="4681608"/>
          </a:xfrm>
        </p:grpSpPr>
        <p:grpSp>
          <p:nvGrpSpPr>
            <p:cNvPr id="33" name="Group 32">
              <a:extLst>
                <a:ext uri="{FF2B5EF4-FFF2-40B4-BE49-F238E27FC236}">
                  <a16:creationId xmlns:a16="http://schemas.microsoft.com/office/drawing/2014/main" id="{1D44FC1F-1159-439D-9E33-2D6BC71AE531}"/>
                </a:ext>
              </a:extLst>
            </p:cNvPr>
            <p:cNvGrpSpPr/>
            <p:nvPr/>
          </p:nvGrpSpPr>
          <p:grpSpPr>
            <a:xfrm>
              <a:off x="696198" y="1997745"/>
              <a:ext cx="1838908" cy="4170744"/>
              <a:chOff x="839853" y="1923653"/>
              <a:chExt cx="1838908" cy="4170744"/>
            </a:xfrm>
            <a:scene3d>
              <a:camera prst="orthographicFront">
                <a:rot lat="0" lon="0" rev="0"/>
              </a:camera>
              <a:lightRig rig="brightRoom" dir="t">
                <a:rot lat="0" lon="0" rev="600000"/>
              </a:lightRig>
            </a:scene3d>
          </p:grpSpPr>
          <p:sp>
            <p:nvSpPr>
              <p:cNvPr id="5" name="Rectangle 4">
                <a:extLst>
                  <a:ext uri="{FF2B5EF4-FFF2-40B4-BE49-F238E27FC236}">
                    <a16:creationId xmlns:a16="http://schemas.microsoft.com/office/drawing/2014/main" id="{43041FB4-E012-447C-8191-345FE2653AA0}"/>
                  </a:ext>
                </a:extLst>
              </p:cNvPr>
              <p:cNvSpPr/>
              <p:nvPr/>
            </p:nvSpPr>
            <p:spPr>
              <a:xfrm>
                <a:off x="841505" y="1923653"/>
                <a:ext cx="1837256" cy="4124130"/>
              </a:xfrm>
              <a:prstGeom prst="rect">
                <a:avLst/>
              </a:prstGeom>
              <a:solidFill>
                <a:schemeClr val="accent1">
                  <a:lumMod val="40000"/>
                  <a:lumOff val="60000"/>
                </a:schemeClr>
              </a:soli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298633-2259-4896-9585-99D9502F1013}"/>
                  </a:ext>
                </a:extLst>
              </p:cNvPr>
              <p:cNvSpPr txBox="1"/>
              <p:nvPr/>
            </p:nvSpPr>
            <p:spPr>
              <a:xfrm>
                <a:off x="885631" y="3088412"/>
                <a:ext cx="1697588" cy="830997"/>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a:latin typeface="Segoe UI Semilight" panose="020B0402040204020203" pitchFamily="34" charset="0"/>
                    <a:cs typeface="Segoe UI Semilight" panose="020B0402040204020203" pitchFamily="34" charset="0"/>
                  </a:rPr>
                  <a:t>Equal / Greater than </a:t>
                </a:r>
              </a:p>
              <a:p>
                <a:pPr algn="ctr"/>
                <a:r>
                  <a:rPr lang="en-US" sz="1600" b="1" i="0">
                    <a:effectLst/>
                    <a:latin typeface="Segoe UI Semilight" panose="020B0402040204020203" pitchFamily="34" charset="0"/>
                    <a:cs typeface="Segoe UI Semilight" panose="020B0402040204020203" pitchFamily="34" charset="0"/>
                  </a:rPr>
                  <a:t>₹ 500 Cr.*</a:t>
                </a:r>
              </a:p>
            </p:txBody>
          </p:sp>
          <p:pic>
            <p:nvPicPr>
              <p:cNvPr id="9" name="Graphic 8" descr="Flip calendar">
                <a:extLst>
                  <a:ext uri="{FF2B5EF4-FFF2-40B4-BE49-F238E27FC236}">
                    <a16:creationId xmlns:a16="http://schemas.microsoft.com/office/drawing/2014/main" id="{21F335F3-0D65-43BB-904E-100AFE44E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5630" y="4396808"/>
                <a:ext cx="1697589" cy="1697589"/>
              </a:xfrm>
              <a:prstGeom prst="rect">
                <a:avLst/>
              </a:prstGeom>
              <a:ln>
                <a:noFill/>
              </a:ln>
              <a:effectLst>
                <a:outerShdw blurRad="57785" dist="33020" dir="3180000" algn="ctr">
                  <a:srgbClr val="000000">
                    <a:alpha val="30000"/>
                  </a:srgbClr>
                </a:outerShdw>
              </a:effectLst>
              <a:sp3d prstMaterial="metal">
                <a:bevelT w="38100" h="57150" prst="angle"/>
              </a:sp3d>
            </p:spPr>
          </p:pic>
          <p:sp>
            <p:nvSpPr>
              <p:cNvPr id="11" name="TextBox 10">
                <a:extLst>
                  <a:ext uri="{FF2B5EF4-FFF2-40B4-BE49-F238E27FC236}">
                    <a16:creationId xmlns:a16="http://schemas.microsoft.com/office/drawing/2014/main" id="{E1F1C02E-4066-43E1-B23A-AB99DC6171E7}"/>
                  </a:ext>
                </a:extLst>
              </p:cNvPr>
              <p:cNvSpPr txBox="1"/>
              <p:nvPr/>
            </p:nvSpPr>
            <p:spPr>
              <a:xfrm>
                <a:off x="839853" y="5245603"/>
                <a:ext cx="1789144" cy="338554"/>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a:ln w="0"/>
                    <a:effectLst>
                      <a:outerShdw blurRad="38100" dist="25400" dir="5400000" algn="ctr" rotWithShape="0">
                        <a:srgbClr val="6E747A">
                          <a:alpha val="43000"/>
                        </a:srgbClr>
                      </a:outerShdw>
                    </a:effectLst>
                  </a:rPr>
                  <a:t>1</a:t>
                </a:r>
                <a:r>
                  <a:rPr lang="en-US" sz="1600" baseline="30000">
                    <a:ln w="0"/>
                    <a:effectLst>
                      <a:outerShdw blurRad="38100" dist="25400" dir="5400000" algn="ctr" rotWithShape="0">
                        <a:srgbClr val="6E747A">
                          <a:alpha val="43000"/>
                        </a:srgbClr>
                      </a:outerShdw>
                    </a:effectLst>
                  </a:rPr>
                  <a:t>st</a:t>
                </a:r>
                <a:r>
                  <a:rPr lang="en-US" sz="1600">
                    <a:ln w="0"/>
                    <a:effectLst>
                      <a:outerShdw blurRad="38100" dist="25400" dir="5400000" algn="ctr" rotWithShape="0">
                        <a:srgbClr val="6E747A">
                          <a:alpha val="43000"/>
                        </a:srgbClr>
                      </a:outerShdw>
                    </a:effectLst>
                  </a:rPr>
                  <a:t> Oct’20</a:t>
                </a:r>
              </a:p>
            </p:txBody>
          </p:sp>
        </p:grpSp>
        <p:pic>
          <p:nvPicPr>
            <p:cNvPr id="35" name="Graphic 34" descr="Megaphone outline">
              <a:extLst>
                <a:ext uri="{FF2B5EF4-FFF2-40B4-BE49-F238E27FC236}">
                  <a16:creationId xmlns:a16="http://schemas.microsoft.com/office/drawing/2014/main" id="{9824970F-E216-4BBD-8533-A180C3BB1B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237064" y="1486881"/>
              <a:ext cx="1042400" cy="1042400"/>
            </a:xfrm>
            <a:prstGeom prst="rect">
              <a:avLst/>
            </a:prstGeom>
          </p:spPr>
        </p:pic>
      </p:grpSp>
      <p:grpSp>
        <p:nvGrpSpPr>
          <p:cNvPr id="31" name="Group 30">
            <a:extLst>
              <a:ext uri="{FF2B5EF4-FFF2-40B4-BE49-F238E27FC236}">
                <a16:creationId xmlns:a16="http://schemas.microsoft.com/office/drawing/2014/main" id="{7D52EF3A-1761-490F-946E-4E8F761D66D3}"/>
              </a:ext>
            </a:extLst>
          </p:cNvPr>
          <p:cNvGrpSpPr/>
          <p:nvPr/>
        </p:nvGrpSpPr>
        <p:grpSpPr>
          <a:xfrm>
            <a:off x="3418233" y="4287785"/>
            <a:ext cx="1798605" cy="2016999"/>
            <a:chOff x="8106943" y="3770980"/>
            <a:chExt cx="1837256" cy="2323417"/>
          </a:xfrm>
          <a:scene3d>
            <a:camera prst="orthographicFront">
              <a:rot lat="0" lon="0" rev="0"/>
            </a:camera>
            <a:lightRig rig="brightRoom" dir="t">
              <a:rot lat="0" lon="0" rev="600000"/>
            </a:lightRig>
          </a:scene3d>
        </p:grpSpPr>
        <p:grpSp>
          <p:nvGrpSpPr>
            <p:cNvPr id="30" name="Group 29">
              <a:extLst>
                <a:ext uri="{FF2B5EF4-FFF2-40B4-BE49-F238E27FC236}">
                  <a16:creationId xmlns:a16="http://schemas.microsoft.com/office/drawing/2014/main" id="{2DAF5D87-F8F2-47DD-876A-15379B75AE2F}"/>
                </a:ext>
              </a:extLst>
            </p:cNvPr>
            <p:cNvGrpSpPr/>
            <p:nvPr/>
          </p:nvGrpSpPr>
          <p:grpSpPr>
            <a:xfrm>
              <a:off x="8106943" y="3770980"/>
              <a:ext cx="1837256" cy="2323417"/>
              <a:chOff x="8106943" y="3770980"/>
              <a:chExt cx="1837256" cy="2323417"/>
            </a:xfrm>
          </p:grpSpPr>
          <p:sp>
            <p:nvSpPr>
              <p:cNvPr id="20" name="Rectangle 19">
                <a:extLst>
                  <a:ext uri="{FF2B5EF4-FFF2-40B4-BE49-F238E27FC236}">
                    <a16:creationId xmlns:a16="http://schemas.microsoft.com/office/drawing/2014/main" id="{8AB4D564-F69D-44C5-9289-ACAAF1B60919}"/>
                  </a:ext>
                </a:extLst>
              </p:cNvPr>
              <p:cNvSpPr/>
              <p:nvPr/>
            </p:nvSpPr>
            <p:spPr>
              <a:xfrm>
                <a:off x="8106943" y="3770980"/>
                <a:ext cx="1837256" cy="2255575"/>
              </a:xfrm>
              <a:prstGeom prst="rect">
                <a:avLst/>
              </a:prstGeom>
              <a:solidFill>
                <a:schemeClr val="accent4">
                  <a:lumMod val="20000"/>
                  <a:lumOff val="80000"/>
                </a:schemeClr>
              </a:soli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Flip calendar">
                <a:extLst>
                  <a:ext uri="{FF2B5EF4-FFF2-40B4-BE49-F238E27FC236}">
                    <a16:creationId xmlns:a16="http://schemas.microsoft.com/office/drawing/2014/main" id="{6ACA0AF9-7EA6-43E5-9571-A28848FDBB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2720" y="4396808"/>
                <a:ext cx="1697589" cy="1697589"/>
              </a:xfrm>
              <a:prstGeom prst="rect">
                <a:avLst/>
              </a:prstGeom>
              <a:ln>
                <a:noFill/>
              </a:ln>
              <a:effectLst>
                <a:outerShdw blurRad="57785" dist="33020" dir="3180000" algn="ctr">
                  <a:srgbClr val="000000">
                    <a:alpha val="30000"/>
                  </a:srgbClr>
                </a:outerShdw>
              </a:effectLst>
              <a:sp3d prstMaterial="metal">
                <a:bevelT w="38100" h="57150" prst="angle"/>
              </a:sp3d>
            </p:spPr>
          </p:pic>
        </p:grpSp>
        <p:sp>
          <p:nvSpPr>
            <p:cNvPr id="23" name="TextBox 22">
              <a:extLst>
                <a:ext uri="{FF2B5EF4-FFF2-40B4-BE49-F238E27FC236}">
                  <a16:creationId xmlns:a16="http://schemas.microsoft.com/office/drawing/2014/main" id="{3857470A-7006-4D40-9B0D-16A06EB8AB86}"/>
                </a:ext>
              </a:extLst>
            </p:cNvPr>
            <p:cNvSpPr txBox="1"/>
            <p:nvPr/>
          </p:nvSpPr>
          <p:spPr>
            <a:xfrm>
              <a:off x="8106943" y="5245603"/>
              <a:ext cx="1789144" cy="338554"/>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a:ln w="0"/>
                  <a:effectLst>
                    <a:outerShdw blurRad="38100" dist="25400" dir="5400000" algn="ctr" rotWithShape="0">
                      <a:srgbClr val="6E747A">
                        <a:alpha val="43000"/>
                      </a:srgbClr>
                    </a:outerShdw>
                  </a:effectLst>
                </a:rPr>
                <a:t>1</a:t>
              </a:r>
              <a:r>
                <a:rPr lang="en-US" sz="1600" baseline="30000">
                  <a:ln w="0"/>
                  <a:effectLst>
                    <a:outerShdw blurRad="38100" dist="25400" dir="5400000" algn="ctr" rotWithShape="0">
                      <a:srgbClr val="6E747A">
                        <a:alpha val="43000"/>
                      </a:srgbClr>
                    </a:outerShdw>
                  </a:effectLst>
                </a:rPr>
                <a:t>st</a:t>
              </a:r>
              <a:r>
                <a:rPr lang="en-US" sz="1600">
                  <a:ln w="0"/>
                  <a:effectLst>
                    <a:outerShdw blurRad="38100" dist="25400" dir="5400000" algn="ctr" rotWithShape="0">
                      <a:srgbClr val="6E747A">
                        <a:alpha val="43000"/>
                      </a:srgbClr>
                    </a:outerShdw>
                  </a:effectLst>
                </a:rPr>
                <a:t> Apr’21</a:t>
              </a:r>
            </a:p>
          </p:txBody>
        </p:sp>
      </p:grpSp>
      <p:grpSp>
        <p:nvGrpSpPr>
          <p:cNvPr id="40" name="Group 39">
            <a:extLst>
              <a:ext uri="{FF2B5EF4-FFF2-40B4-BE49-F238E27FC236}">
                <a16:creationId xmlns:a16="http://schemas.microsoft.com/office/drawing/2014/main" id="{140B2C83-FC9F-41AC-A457-F64F9A1784BD}"/>
              </a:ext>
            </a:extLst>
          </p:cNvPr>
          <p:cNvGrpSpPr/>
          <p:nvPr/>
        </p:nvGrpSpPr>
        <p:grpSpPr>
          <a:xfrm>
            <a:off x="2895281" y="1344760"/>
            <a:ext cx="2266315" cy="2762047"/>
            <a:chOff x="4104715" y="3359094"/>
            <a:chExt cx="2315016" cy="2867180"/>
          </a:xfrm>
        </p:grpSpPr>
        <p:grpSp>
          <p:nvGrpSpPr>
            <p:cNvPr id="32" name="Group 31">
              <a:extLst>
                <a:ext uri="{FF2B5EF4-FFF2-40B4-BE49-F238E27FC236}">
                  <a16:creationId xmlns:a16="http://schemas.microsoft.com/office/drawing/2014/main" id="{CEAC22AF-A52F-42C1-A03E-3365EE489865}"/>
                </a:ext>
              </a:extLst>
            </p:cNvPr>
            <p:cNvGrpSpPr/>
            <p:nvPr/>
          </p:nvGrpSpPr>
          <p:grpSpPr>
            <a:xfrm>
              <a:off x="4582475" y="3902857"/>
              <a:ext cx="1837256" cy="2323417"/>
              <a:chOff x="4586192" y="3770980"/>
              <a:chExt cx="1837256" cy="2323417"/>
            </a:xfrm>
            <a:scene3d>
              <a:camera prst="orthographicFront">
                <a:rot lat="0" lon="0" rev="0"/>
              </a:camera>
              <a:lightRig rig="brightRoom" dir="t">
                <a:rot lat="0" lon="0" rev="600000"/>
              </a:lightRig>
            </a:scene3d>
          </p:grpSpPr>
          <p:sp>
            <p:nvSpPr>
              <p:cNvPr id="12" name="Rectangle 11">
                <a:extLst>
                  <a:ext uri="{FF2B5EF4-FFF2-40B4-BE49-F238E27FC236}">
                    <a16:creationId xmlns:a16="http://schemas.microsoft.com/office/drawing/2014/main" id="{7BB365EA-4377-4CDF-BE62-FBBF8FE8230F}"/>
                  </a:ext>
                </a:extLst>
              </p:cNvPr>
              <p:cNvSpPr/>
              <p:nvPr/>
            </p:nvSpPr>
            <p:spPr>
              <a:xfrm>
                <a:off x="4586192" y="3770980"/>
                <a:ext cx="1837256" cy="2255575"/>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7CA50E8-64E6-4945-9D52-A59FDFD5191F}"/>
                  </a:ext>
                </a:extLst>
              </p:cNvPr>
              <p:cNvSpPr txBox="1"/>
              <p:nvPr/>
            </p:nvSpPr>
            <p:spPr>
              <a:xfrm>
                <a:off x="4817414" y="3816259"/>
                <a:ext cx="1418253" cy="830997"/>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dirty="0">
                    <a:latin typeface="Segoe UI Semilight" panose="020B0402040204020203" pitchFamily="34" charset="0"/>
                    <a:cs typeface="Segoe UI Semilight" panose="020B0402040204020203" pitchFamily="34" charset="0"/>
                  </a:rPr>
                  <a:t>Equal / Greater than </a:t>
                </a:r>
              </a:p>
              <a:p>
                <a:pPr algn="ctr"/>
                <a:r>
                  <a:rPr lang="en-US" sz="1600" b="1" i="0" dirty="0">
                    <a:effectLst/>
                    <a:latin typeface="Segoe UI Semilight" panose="020B0402040204020203" pitchFamily="34" charset="0"/>
                    <a:cs typeface="Segoe UI Semilight" panose="020B0402040204020203" pitchFamily="34" charset="0"/>
                  </a:rPr>
                  <a:t>₹ 100 Cr.*</a:t>
                </a:r>
                <a:endParaRPr lang="en-US" sz="1600" b="1" dirty="0">
                  <a:latin typeface="Segoe UI Semilight" panose="020B0402040204020203" pitchFamily="34" charset="0"/>
                  <a:cs typeface="Segoe UI Semilight" panose="020B0402040204020203" pitchFamily="34" charset="0"/>
                </a:endParaRPr>
              </a:p>
            </p:txBody>
          </p:sp>
          <p:pic>
            <p:nvPicPr>
              <p:cNvPr id="14" name="Graphic 13" descr="Flip calendar">
                <a:extLst>
                  <a:ext uri="{FF2B5EF4-FFF2-40B4-BE49-F238E27FC236}">
                    <a16:creationId xmlns:a16="http://schemas.microsoft.com/office/drawing/2014/main" id="{FBB77A09-7F92-4511-A091-A8847B5D0C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969" y="4396808"/>
                <a:ext cx="1697589" cy="1697589"/>
              </a:xfrm>
              <a:prstGeom prst="rect">
                <a:avLst/>
              </a:prstGeom>
              <a:ln>
                <a:noFill/>
              </a:ln>
              <a:effectLst>
                <a:outerShdw blurRad="57785" dist="33020" dir="3180000" algn="ctr">
                  <a:srgbClr val="000000">
                    <a:alpha val="30000"/>
                  </a:srgbClr>
                </a:outerShdw>
              </a:effectLst>
              <a:sp3d prstMaterial="metal">
                <a:bevelT w="38100" h="57150" prst="angle"/>
              </a:sp3d>
            </p:spPr>
          </p:pic>
          <p:sp>
            <p:nvSpPr>
              <p:cNvPr id="15" name="TextBox 14">
                <a:extLst>
                  <a:ext uri="{FF2B5EF4-FFF2-40B4-BE49-F238E27FC236}">
                    <a16:creationId xmlns:a16="http://schemas.microsoft.com/office/drawing/2014/main" id="{A59D1F2C-B512-4245-95A7-A57B0597667B}"/>
                  </a:ext>
                </a:extLst>
              </p:cNvPr>
              <p:cNvSpPr txBox="1"/>
              <p:nvPr/>
            </p:nvSpPr>
            <p:spPr>
              <a:xfrm>
                <a:off x="4586192" y="5245603"/>
                <a:ext cx="1789144" cy="338554"/>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a:ln w="0"/>
                    <a:effectLst>
                      <a:outerShdw blurRad="38100" dist="25400" dir="5400000" algn="ctr" rotWithShape="0">
                        <a:srgbClr val="6E747A">
                          <a:alpha val="43000"/>
                        </a:srgbClr>
                      </a:outerShdw>
                    </a:effectLst>
                  </a:rPr>
                  <a:t>1</a:t>
                </a:r>
                <a:r>
                  <a:rPr lang="en-US" sz="1600" baseline="30000">
                    <a:ln w="0"/>
                    <a:effectLst>
                      <a:outerShdw blurRad="38100" dist="25400" dir="5400000" algn="ctr" rotWithShape="0">
                        <a:srgbClr val="6E747A">
                          <a:alpha val="43000"/>
                        </a:srgbClr>
                      </a:outerShdw>
                    </a:effectLst>
                  </a:rPr>
                  <a:t>st</a:t>
                </a:r>
                <a:r>
                  <a:rPr lang="en-US" sz="1600">
                    <a:ln w="0"/>
                    <a:effectLst>
                      <a:outerShdw blurRad="38100" dist="25400" dir="5400000" algn="ctr" rotWithShape="0">
                        <a:srgbClr val="6E747A">
                          <a:alpha val="43000"/>
                        </a:srgbClr>
                      </a:outerShdw>
                    </a:effectLst>
                  </a:rPr>
                  <a:t> Jan’21</a:t>
                </a:r>
              </a:p>
            </p:txBody>
          </p:sp>
        </p:grpSp>
        <p:pic>
          <p:nvPicPr>
            <p:cNvPr id="38" name="Graphic 37" descr="Megaphone outline">
              <a:extLst>
                <a:ext uri="{FF2B5EF4-FFF2-40B4-BE49-F238E27FC236}">
                  <a16:creationId xmlns:a16="http://schemas.microsoft.com/office/drawing/2014/main" id="{6BFF31DB-1559-4953-96DE-AD681026D6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4104715" y="3359094"/>
              <a:ext cx="1042400" cy="1042400"/>
            </a:xfrm>
            <a:prstGeom prst="rect">
              <a:avLst/>
            </a:prstGeom>
          </p:spPr>
        </p:pic>
      </p:grpSp>
      <p:grpSp>
        <p:nvGrpSpPr>
          <p:cNvPr id="28" name="Group 27">
            <a:extLst>
              <a:ext uri="{FF2B5EF4-FFF2-40B4-BE49-F238E27FC236}">
                <a16:creationId xmlns:a16="http://schemas.microsoft.com/office/drawing/2014/main" id="{8883413C-992B-48BB-B7EC-DD380465C361}"/>
              </a:ext>
            </a:extLst>
          </p:cNvPr>
          <p:cNvGrpSpPr/>
          <p:nvPr/>
        </p:nvGrpSpPr>
        <p:grpSpPr>
          <a:xfrm>
            <a:off x="10229954" y="205942"/>
            <a:ext cx="1375097" cy="1119790"/>
            <a:chOff x="4631970" y="4086629"/>
            <a:chExt cx="1697589" cy="1697589"/>
          </a:xfrm>
        </p:grpSpPr>
        <p:pic>
          <p:nvPicPr>
            <p:cNvPr id="34" name="Graphic 33" descr="Flip calendar">
              <a:extLst>
                <a:ext uri="{FF2B5EF4-FFF2-40B4-BE49-F238E27FC236}">
                  <a16:creationId xmlns:a16="http://schemas.microsoft.com/office/drawing/2014/main" id="{73E4CCDE-1F33-4690-BDDB-F3598B129F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970" y="4086629"/>
              <a:ext cx="1697589" cy="1697589"/>
            </a:xfrm>
            <a:prstGeom prst="rect">
              <a:avLst/>
            </a:prstGeom>
          </p:spPr>
        </p:pic>
        <p:sp>
          <p:nvSpPr>
            <p:cNvPr id="36" name="TextBox 35">
              <a:extLst>
                <a:ext uri="{FF2B5EF4-FFF2-40B4-BE49-F238E27FC236}">
                  <a16:creationId xmlns:a16="http://schemas.microsoft.com/office/drawing/2014/main" id="{4327D1CD-82FF-46FB-8598-E06E5138F7CF}"/>
                </a:ext>
              </a:extLst>
            </p:cNvPr>
            <p:cNvSpPr txBox="1"/>
            <p:nvPr/>
          </p:nvSpPr>
          <p:spPr>
            <a:xfrm>
              <a:off x="5278254" y="4733267"/>
              <a:ext cx="405020" cy="699879"/>
            </a:xfrm>
            <a:prstGeom prst="rect">
              <a:avLst/>
            </a:prstGeom>
            <a:noFill/>
          </p:spPr>
          <p:txBody>
            <a:bodyPr wrap="square">
              <a:spAutoFit/>
            </a:bodyPr>
            <a:lstStyle/>
            <a:p>
              <a:r>
                <a:rPr lang="en-IN" sz="2400" b="1">
                  <a:solidFill>
                    <a:schemeClr val="tx1">
                      <a:lumMod val="75000"/>
                      <a:lumOff val="25000"/>
                    </a:schemeClr>
                  </a:solidFill>
                  <a:latin typeface="Segoe UI Semilight" panose="020B0402040204020203" pitchFamily="34" charset="0"/>
                  <a:cs typeface="Segoe UI Semilight" panose="020B0402040204020203" pitchFamily="34" charset="0"/>
                </a:rPr>
                <a:t>?</a:t>
              </a:r>
              <a:endParaRPr lang="en-US" sz="2400" b="1">
                <a:solidFill>
                  <a:schemeClr val="tx1">
                    <a:lumMod val="75000"/>
                    <a:lumOff val="25000"/>
                  </a:schemeClr>
                </a:solidFill>
                <a:latin typeface="Segoe UI Semilight" panose="020B0402040204020203" pitchFamily="34" charset="0"/>
                <a:cs typeface="Segoe UI Semilight" panose="020B0402040204020203" pitchFamily="34" charset="0"/>
              </a:endParaRPr>
            </a:p>
          </p:txBody>
        </p:sp>
      </p:grpSp>
      <p:sp>
        <p:nvSpPr>
          <p:cNvPr id="42" name="TextBox 41">
            <a:extLst>
              <a:ext uri="{FF2B5EF4-FFF2-40B4-BE49-F238E27FC236}">
                <a16:creationId xmlns:a16="http://schemas.microsoft.com/office/drawing/2014/main" id="{83E4249C-561D-487A-A332-CA2FF71E43BD}"/>
              </a:ext>
            </a:extLst>
          </p:cNvPr>
          <p:cNvSpPr txBox="1"/>
          <p:nvPr/>
        </p:nvSpPr>
        <p:spPr>
          <a:xfrm>
            <a:off x="3686550" y="4308609"/>
            <a:ext cx="1418253"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ctr"/>
            <a:r>
              <a:rPr lang="en-US" sz="1600" dirty="0">
                <a:latin typeface="Segoe UI Semilight" panose="020B0402040204020203" pitchFamily="34" charset="0"/>
                <a:cs typeface="Segoe UI Semilight" panose="020B0402040204020203" pitchFamily="34" charset="0"/>
              </a:rPr>
              <a:t>Equal / Greater than </a:t>
            </a:r>
          </a:p>
          <a:p>
            <a:pPr algn="ctr"/>
            <a:r>
              <a:rPr lang="en-US" sz="1600" b="1" i="0" dirty="0">
                <a:effectLst/>
                <a:latin typeface="Segoe UI Semilight" panose="020B0402040204020203" pitchFamily="34" charset="0"/>
                <a:cs typeface="Segoe UI Semilight" panose="020B0402040204020203" pitchFamily="34" charset="0"/>
              </a:rPr>
              <a:t>₹ 50 Cr.*</a:t>
            </a:r>
            <a:endParaRPr lang="en-US" sz="1600" b="1" dirty="0">
              <a:latin typeface="Segoe UI Semilight" panose="020B0402040204020203" pitchFamily="34" charset="0"/>
              <a:cs typeface="Segoe UI Semilight" panose="020B0402040204020203" pitchFamily="34" charset="0"/>
            </a:endParaRPr>
          </a:p>
        </p:txBody>
      </p:sp>
      <p:pic>
        <p:nvPicPr>
          <p:cNvPr id="43" name="Graphic 42" descr="Megaphone outline">
            <a:extLst>
              <a:ext uri="{FF2B5EF4-FFF2-40B4-BE49-F238E27FC236}">
                <a16:creationId xmlns:a16="http://schemas.microsoft.com/office/drawing/2014/main" id="{3C36AB4C-DC30-4CCC-813F-6FC92503AB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3020418" y="3896474"/>
            <a:ext cx="1042400" cy="1042400"/>
          </a:xfrm>
          <a:prstGeom prst="rect">
            <a:avLst/>
          </a:prstGeom>
        </p:spPr>
      </p:pic>
      <p:cxnSp>
        <p:nvCxnSpPr>
          <p:cNvPr id="37" name="Straight Connector 36">
            <a:extLst>
              <a:ext uri="{FF2B5EF4-FFF2-40B4-BE49-F238E27FC236}">
                <a16:creationId xmlns:a16="http://schemas.microsoft.com/office/drawing/2014/main" id="{EF2F0899-0FB2-447B-B76A-39ABD60D1C4E}"/>
              </a:ext>
            </a:extLst>
          </p:cNvPr>
          <p:cNvCxnSpPr>
            <a:cxnSpLocks/>
          </p:cNvCxnSpPr>
          <p:nvPr/>
        </p:nvCxnSpPr>
        <p:spPr>
          <a:xfrm>
            <a:off x="8889511" y="1982351"/>
            <a:ext cx="0" cy="4318929"/>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DC4ABED-ED4C-41CD-AC9B-9C50F3D4BDF8}"/>
              </a:ext>
            </a:extLst>
          </p:cNvPr>
          <p:cNvGrpSpPr/>
          <p:nvPr/>
        </p:nvGrpSpPr>
        <p:grpSpPr>
          <a:xfrm>
            <a:off x="6196765" y="1845992"/>
            <a:ext cx="2025439" cy="2229896"/>
            <a:chOff x="8106943" y="3770980"/>
            <a:chExt cx="1837256" cy="2323417"/>
          </a:xfrm>
          <a:scene3d>
            <a:camera prst="orthographicFront">
              <a:rot lat="0" lon="0" rev="0"/>
            </a:camera>
            <a:lightRig rig="brightRoom" dir="t">
              <a:rot lat="0" lon="0" rev="600000"/>
            </a:lightRig>
          </a:scene3d>
        </p:grpSpPr>
        <p:grpSp>
          <p:nvGrpSpPr>
            <p:cNvPr id="44" name="Group 43">
              <a:extLst>
                <a:ext uri="{FF2B5EF4-FFF2-40B4-BE49-F238E27FC236}">
                  <a16:creationId xmlns:a16="http://schemas.microsoft.com/office/drawing/2014/main" id="{3E001596-0532-42EC-888F-E373E8E86013}"/>
                </a:ext>
              </a:extLst>
            </p:cNvPr>
            <p:cNvGrpSpPr/>
            <p:nvPr/>
          </p:nvGrpSpPr>
          <p:grpSpPr>
            <a:xfrm>
              <a:off x="8106943" y="3770980"/>
              <a:ext cx="1837256" cy="2323417"/>
              <a:chOff x="8106943" y="3770980"/>
              <a:chExt cx="1837256" cy="2323417"/>
            </a:xfrm>
          </p:grpSpPr>
          <p:sp>
            <p:nvSpPr>
              <p:cNvPr id="46" name="Rectangle 45">
                <a:extLst>
                  <a:ext uri="{FF2B5EF4-FFF2-40B4-BE49-F238E27FC236}">
                    <a16:creationId xmlns:a16="http://schemas.microsoft.com/office/drawing/2014/main" id="{79583DE1-A7FB-43AA-8891-74692241162F}"/>
                  </a:ext>
                </a:extLst>
              </p:cNvPr>
              <p:cNvSpPr/>
              <p:nvPr/>
            </p:nvSpPr>
            <p:spPr>
              <a:xfrm>
                <a:off x="8106943" y="3770980"/>
                <a:ext cx="1837256" cy="2255575"/>
              </a:xfrm>
              <a:prstGeom prst="rect">
                <a:avLst/>
              </a:prstGeom>
              <a:solidFill>
                <a:schemeClr val="accent2">
                  <a:lumMod val="20000"/>
                  <a:lumOff val="80000"/>
                </a:schemeClr>
              </a:soli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Flip calendar">
                <a:extLst>
                  <a:ext uri="{FF2B5EF4-FFF2-40B4-BE49-F238E27FC236}">
                    <a16:creationId xmlns:a16="http://schemas.microsoft.com/office/drawing/2014/main" id="{42B63102-CFE6-4E36-A850-829FB6BCAF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2720" y="4396808"/>
                <a:ext cx="1697589" cy="1697589"/>
              </a:xfrm>
              <a:prstGeom prst="rect">
                <a:avLst/>
              </a:prstGeom>
              <a:ln>
                <a:noFill/>
              </a:ln>
              <a:effectLst>
                <a:outerShdw blurRad="57785" dist="33020" dir="3180000" algn="ctr">
                  <a:srgbClr val="000000">
                    <a:alpha val="30000"/>
                  </a:srgbClr>
                </a:outerShdw>
              </a:effectLst>
              <a:sp3d prstMaterial="metal">
                <a:bevelT w="38100" h="57150" prst="angle"/>
              </a:sp3d>
            </p:spPr>
          </p:pic>
        </p:grpSp>
        <p:sp>
          <p:nvSpPr>
            <p:cNvPr id="45" name="TextBox 44">
              <a:extLst>
                <a:ext uri="{FF2B5EF4-FFF2-40B4-BE49-F238E27FC236}">
                  <a16:creationId xmlns:a16="http://schemas.microsoft.com/office/drawing/2014/main" id="{8FC5DC97-9271-4738-9FE2-A010516526FE}"/>
                </a:ext>
              </a:extLst>
            </p:cNvPr>
            <p:cNvSpPr txBox="1"/>
            <p:nvPr/>
          </p:nvSpPr>
          <p:spPr>
            <a:xfrm>
              <a:off x="8106943" y="5245603"/>
              <a:ext cx="1789144" cy="338554"/>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dirty="0">
                  <a:ln w="0"/>
                  <a:effectLst>
                    <a:outerShdw blurRad="38100" dist="25400" dir="5400000" algn="ctr" rotWithShape="0">
                      <a:srgbClr val="6E747A">
                        <a:alpha val="43000"/>
                      </a:srgbClr>
                    </a:outerShdw>
                  </a:effectLst>
                </a:rPr>
                <a:t>1</a:t>
              </a:r>
              <a:r>
                <a:rPr lang="en-US" sz="1600" baseline="30000" dirty="0">
                  <a:ln w="0"/>
                  <a:effectLst>
                    <a:outerShdw blurRad="38100" dist="25400" dir="5400000" algn="ctr" rotWithShape="0">
                      <a:srgbClr val="6E747A">
                        <a:alpha val="43000"/>
                      </a:srgbClr>
                    </a:outerShdw>
                  </a:effectLst>
                </a:rPr>
                <a:t>st</a:t>
              </a:r>
              <a:r>
                <a:rPr lang="en-US" sz="1600" dirty="0">
                  <a:ln w="0"/>
                  <a:effectLst>
                    <a:outerShdw blurRad="38100" dist="25400" dir="5400000" algn="ctr" rotWithShape="0">
                      <a:srgbClr val="6E747A">
                        <a:alpha val="43000"/>
                      </a:srgbClr>
                    </a:outerShdw>
                  </a:effectLst>
                </a:rPr>
                <a:t> Apr’22</a:t>
              </a:r>
            </a:p>
          </p:txBody>
        </p:sp>
      </p:grpSp>
      <p:sp>
        <p:nvSpPr>
          <p:cNvPr id="48" name="TextBox 47">
            <a:extLst>
              <a:ext uri="{FF2B5EF4-FFF2-40B4-BE49-F238E27FC236}">
                <a16:creationId xmlns:a16="http://schemas.microsoft.com/office/drawing/2014/main" id="{2BA57C09-CBFE-40CF-8D40-65DC8BD199DB}"/>
              </a:ext>
            </a:extLst>
          </p:cNvPr>
          <p:cNvSpPr txBox="1"/>
          <p:nvPr/>
        </p:nvSpPr>
        <p:spPr>
          <a:xfrm>
            <a:off x="6523179" y="1989045"/>
            <a:ext cx="1378505"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ctr"/>
            <a:r>
              <a:rPr lang="en-US" sz="1600" dirty="0">
                <a:latin typeface="Segoe UI Semilight" panose="020B0402040204020203" pitchFamily="34" charset="0"/>
                <a:cs typeface="Segoe UI Semilight" panose="020B0402040204020203" pitchFamily="34" charset="0"/>
              </a:rPr>
              <a:t>Equal / Greater than </a:t>
            </a:r>
          </a:p>
          <a:p>
            <a:pPr algn="ctr"/>
            <a:r>
              <a:rPr lang="en-US" sz="1600" b="1" i="0" dirty="0">
                <a:effectLst/>
                <a:latin typeface="Segoe UI Semilight" panose="020B0402040204020203" pitchFamily="34" charset="0"/>
                <a:cs typeface="Segoe UI Semilight" panose="020B0402040204020203" pitchFamily="34" charset="0"/>
              </a:rPr>
              <a:t>₹ </a:t>
            </a:r>
            <a:r>
              <a:rPr lang="en-US" sz="1600" b="1" dirty="0">
                <a:latin typeface="Segoe UI Semilight" panose="020B0402040204020203" pitchFamily="34" charset="0"/>
                <a:cs typeface="Segoe UI Semilight" panose="020B0402040204020203" pitchFamily="34" charset="0"/>
              </a:rPr>
              <a:t>20</a:t>
            </a:r>
            <a:r>
              <a:rPr lang="en-US" sz="1600" b="1" i="0" dirty="0">
                <a:effectLst/>
                <a:latin typeface="Segoe UI Semilight" panose="020B0402040204020203" pitchFamily="34" charset="0"/>
                <a:cs typeface="Segoe UI Semilight" panose="020B0402040204020203" pitchFamily="34" charset="0"/>
              </a:rPr>
              <a:t> Cr.*</a:t>
            </a:r>
            <a:endParaRPr lang="en-US" sz="1600" b="1" dirty="0">
              <a:latin typeface="Segoe UI Semilight" panose="020B0402040204020203" pitchFamily="34" charset="0"/>
              <a:cs typeface="Segoe UI Semilight" panose="020B0402040204020203" pitchFamily="34" charset="0"/>
            </a:endParaRPr>
          </a:p>
        </p:txBody>
      </p:sp>
      <p:pic>
        <p:nvPicPr>
          <p:cNvPr id="49" name="Graphic 48" descr="Megaphone outline">
            <a:extLst>
              <a:ext uri="{FF2B5EF4-FFF2-40B4-BE49-F238E27FC236}">
                <a16:creationId xmlns:a16="http://schemas.microsoft.com/office/drawing/2014/main" id="{CC28F2CA-0800-41D0-BD28-2263884285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5968310" y="1424054"/>
            <a:ext cx="1042400" cy="1042400"/>
          </a:xfrm>
          <a:prstGeom prst="rect">
            <a:avLst/>
          </a:prstGeom>
        </p:spPr>
      </p:pic>
      <p:grpSp>
        <p:nvGrpSpPr>
          <p:cNvPr id="2" name="Group 1">
            <a:extLst>
              <a:ext uri="{FF2B5EF4-FFF2-40B4-BE49-F238E27FC236}">
                <a16:creationId xmlns:a16="http://schemas.microsoft.com/office/drawing/2014/main" id="{5A463CAD-39D1-A0FD-F0F8-C20DFF9899C1}"/>
              </a:ext>
            </a:extLst>
          </p:cNvPr>
          <p:cNvGrpSpPr/>
          <p:nvPr/>
        </p:nvGrpSpPr>
        <p:grpSpPr>
          <a:xfrm>
            <a:off x="9636394" y="2923680"/>
            <a:ext cx="1837256" cy="2255575"/>
            <a:chOff x="8106943" y="3770980"/>
            <a:chExt cx="1837256" cy="2255575"/>
          </a:xfrm>
          <a:solidFill>
            <a:schemeClr val="accent6">
              <a:lumMod val="60000"/>
              <a:lumOff val="40000"/>
            </a:schemeClr>
          </a:solidFill>
          <a:scene3d>
            <a:camera prst="orthographicFront">
              <a:rot lat="0" lon="0" rev="0"/>
            </a:camera>
            <a:lightRig rig="brightRoom" dir="t">
              <a:rot lat="0" lon="0" rev="600000"/>
            </a:lightRig>
          </a:scene3d>
        </p:grpSpPr>
        <p:grpSp>
          <p:nvGrpSpPr>
            <p:cNvPr id="3" name="Group 2">
              <a:extLst>
                <a:ext uri="{FF2B5EF4-FFF2-40B4-BE49-F238E27FC236}">
                  <a16:creationId xmlns:a16="http://schemas.microsoft.com/office/drawing/2014/main" id="{66CF7CAE-E791-4013-4223-68A75176F9F3}"/>
                </a:ext>
              </a:extLst>
            </p:cNvPr>
            <p:cNvGrpSpPr/>
            <p:nvPr/>
          </p:nvGrpSpPr>
          <p:grpSpPr>
            <a:xfrm>
              <a:off x="8106943" y="3770980"/>
              <a:ext cx="1837256" cy="2255575"/>
              <a:chOff x="8106943" y="3770980"/>
              <a:chExt cx="1837256" cy="2255575"/>
            </a:xfrm>
            <a:grpFill/>
          </p:grpSpPr>
          <p:sp>
            <p:nvSpPr>
              <p:cNvPr id="8" name="Rectangle 7">
                <a:extLst>
                  <a:ext uri="{FF2B5EF4-FFF2-40B4-BE49-F238E27FC236}">
                    <a16:creationId xmlns:a16="http://schemas.microsoft.com/office/drawing/2014/main" id="{B8D2EBA4-BF1B-9D9C-4730-ED4F0E00B740}"/>
                  </a:ext>
                </a:extLst>
              </p:cNvPr>
              <p:cNvSpPr/>
              <p:nvPr/>
            </p:nvSpPr>
            <p:spPr>
              <a:xfrm>
                <a:off x="8106943" y="3770980"/>
                <a:ext cx="1837256" cy="2255575"/>
              </a:xfrm>
              <a:prstGeom prst="rect">
                <a:avLst/>
              </a:pr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Flip calendar">
                <a:extLst>
                  <a:ext uri="{FF2B5EF4-FFF2-40B4-BE49-F238E27FC236}">
                    <a16:creationId xmlns:a16="http://schemas.microsoft.com/office/drawing/2014/main" id="{D7A1583F-ABA8-0D4C-DD22-1204E67505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2720" y="4396808"/>
                <a:ext cx="1697589" cy="1559475"/>
              </a:xfrm>
              <a:prstGeom prst="rect">
                <a:avLst/>
              </a:prstGeom>
              <a:ln>
                <a:noFill/>
              </a:ln>
              <a:effectLst>
                <a:outerShdw blurRad="57785" dist="33020" dir="3180000" algn="ctr">
                  <a:srgbClr val="000000">
                    <a:alpha val="30000"/>
                  </a:srgbClr>
                </a:outerShdw>
              </a:effectLst>
              <a:sp3d prstMaterial="metal">
                <a:bevelT w="38100" h="57150" prst="angle"/>
              </a:sp3d>
            </p:spPr>
          </p:pic>
        </p:grpSp>
        <p:sp>
          <p:nvSpPr>
            <p:cNvPr id="7" name="TextBox 6">
              <a:extLst>
                <a:ext uri="{FF2B5EF4-FFF2-40B4-BE49-F238E27FC236}">
                  <a16:creationId xmlns:a16="http://schemas.microsoft.com/office/drawing/2014/main" id="{0F63686B-522C-B565-ABD5-969136D17B79}"/>
                </a:ext>
              </a:extLst>
            </p:cNvPr>
            <p:cNvSpPr txBox="1"/>
            <p:nvPr/>
          </p:nvSpPr>
          <p:spPr>
            <a:xfrm>
              <a:off x="8106943" y="5245603"/>
              <a:ext cx="1789144" cy="338554"/>
            </a:xfrm>
            <a:prstGeom prst="rect">
              <a:avLst/>
            </a:prstGeom>
            <a:grp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dirty="0">
                  <a:ln w="0"/>
                  <a:effectLst>
                    <a:outerShdw blurRad="38100" dist="25400" dir="5400000" algn="ctr" rotWithShape="0">
                      <a:srgbClr val="6E747A">
                        <a:alpha val="43000"/>
                      </a:srgbClr>
                    </a:outerShdw>
                  </a:effectLst>
                </a:rPr>
                <a:t> 1</a:t>
              </a:r>
              <a:r>
                <a:rPr lang="en-US" sz="1600" baseline="30000" dirty="0">
                  <a:ln w="0"/>
                  <a:effectLst>
                    <a:outerShdw blurRad="38100" dist="25400" dir="5400000" algn="ctr" rotWithShape="0">
                      <a:srgbClr val="6E747A">
                        <a:alpha val="43000"/>
                      </a:srgbClr>
                    </a:outerShdw>
                  </a:effectLst>
                </a:rPr>
                <a:t>st</a:t>
              </a:r>
              <a:r>
                <a:rPr lang="en-US" sz="1600" dirty="0">
                  <a:ln w="0"/>
                  <a:effectLst>
                    <a:outerShdw blurRad="38100" dist="25400" dir="5400000" algn="ctr" rotWithShape="0">
                      <a:srgbClr val="6E747A">
                        <a:alpha val="43000"/>
                      </a:srgbClr>
                    </a:outerShdw>
                  </a:effectLst>
                </a:rPr>
                <a:t> Aug’23</a:t>
              </a:r>
            </a:p>
          </p:txBody>
        </p:sp>
      </p:grpSp>
      <p:pic>
        <p:nvPicPr>
          <p:cNvPr id="16" name="Graphic 15" descr="Megaphone outline">
            <a:extLst>
              <a:ext uri="{FF2B5EF4-FFF2-40B4-BE49-F238E27FC236}">
                <a16:creationId xmlns:a16="http://schemas.microsoft.com/office/drawing/2014/main" id="{C21C9220-1AFB-47DA-706F-AFE7BF1F5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9122846" y="2326274"/>
            <a:ext cx="1042400" cy="1042400"/>
          </a:xfrm>
          <a:prstGeom prst="rect">
            <a:avLst/>
          </a:prstGeom>
        </p:spPr>
      </p:pic>
      <p:sp>
        <p:nvSpPr>
          <p:cNvPr id="19" name="TextBox 18">
            <a:extLst>
              <a:ext uri="{FF2B5EF4-FFF2-40B4-BE49-F238E27FC236}">
                <a16:creationId xmlns:a16="http://schemas.microsoft.com/office/drawing/2014/main" id="{11DA84DF-F8E5-5418-0AC3-7FCD210D3140}"/>
              </a:ext>
            </a:extLst>
          </p:cNvPr>
          <p:cNvSpPr txBox="1"/>
          <p:nvPr/>
        </p:nvSpPr>
        <p:spPr>
          <a:xfrm>
            <a:off x="9828810" y="2998113"/>
            <a:ext cx="1573839" cy="861774"/>
          </a:xfrm>
          <a:prstGeom prst="rect">
            <a:avLst/>
          </a:prstGeom>
          <a:noFill/>
        </p:spPr>
        <p:txBody>
          <a:bodyPr wrap="square">
            <a:spAutoFit/>
          </a:bodyPr>
          <a:lstStyle/>
          <a:p>
            <a:pPr algn="ctr"/>
            <a:r>
              <a:rPr lang="en-US" sz="1600" dirty="0">
                <a:latin typeface="Segoe UI Semilight" panose="020B0402040204020203" pitchFamily="34" charset="0"/>
                <a:cs typeface="Segoe UI Semilight" panose="020B0402040204020203" pitchFamily="34" charset="0"/>
              </a:rPr>
              <a:t>Equal / Greater than </a:t>
            </a:r>
          </a:p>
          <a:p>
            <a:pPr algn="ctr"/>
            <a:r>
              <a:rPr lang="en-US" sz="1600" b="1" i="0" dirty="0">
                <a:effectLst/>
                <a:latin typeface="Segoe UI Semilight" panose="020B0402040204020203" pitchFamily="34" charset="0"/>
                <a:cs typeface="Segoe UI Semilight" panose="020B0402040204020203" pitchFamily="34" charset="0"/>
              </a:rPr>
              <a:t>₹ 5 Cr.*</a:t>
            </a:r>
            <a:endParaRPr lang="en-US" sz="1800" b="1" dirty="0">
              <a:latin typeface="Segoe UI Semilight" panose="020B0402040204020203" pitchFamily="34" charset="0"/>
              <a:cs typeface="Segoe UI Semilight" panose="020B0402040204020203" pitchFamily="34" charset="0"/>
            </a:endParaRPr>
          </a:p>
        </p:txBody>
      </p:sp>
      <p:pic>
        <p:nvPicPr>
          <p:cNvPr id="17" name="Graphic 16" descr="Megaphone outline">
            <a:extLst>
              <a:ext uri="{FF2B5EF4-FFF2-40B4-BE49-F238E27FC236}">
                <a16:creationId xmlns:a16="http://schemas.microsoft.com/office/drawing/2014/main" id="{65328069-B179-A9E9-120B-68E6FE035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917973">
            <a:off x="5858667" y="4013786"/>
            <a:ext cx="1042400" cy="1042400"/>
          </a:xfrm>
          <a:prstGeom prst="rect">
            <a:avLst/>
          </a:prstGeom>
        </p:spPr>
      </p:pic>
      <p:grpSp>
        <p:nvGrpSpPr>
          <p:cNvPr id="18" name="Group 17">
            <a:extLst>
              <a:ext uri="{FF2B5EF4-FFF2-40B4-BE49-F238E27FC236}">
                <a16:creationId xmlns:a16="http://schemas.microsoft.com/office/drawing/2014/main" id="{16C81A4A-D84B-0A30-6785-A5D35B4C8E1C}"/>
              </a:ext>
            </a:extLst>
          </p:cNvPr>
          <p:cNvGrpSpPr/>
          <p:nvPr/>
        </p:nvGrpSpPr>
        <p:grpSpPr>
          <a:xfrm>
            <a:off x="6455765" y="4377102"/>
            <a:ext cx="1868492" cy="2036668"/>
            <a:chOff x="8106943" y="3770980"/>
            <a:chExt cx="1837256" cy="2323417"/>
          </a:xfrm>
          <a:scene3d>
            <a:camera prst="orthographicFront">
              <a:rot lat="0" lon="0" rev="0"/>
            </a:camera>
            <a:lightRig rig="brightRoom" dir="t">
              <a:rot lat="0" lon="0" rev="600000"/>
            </a:lightRig>
          </a:scene3d>
        </p:grpSpPr>
        <p:grpSp>
          <p:nvGrpSpPr>
            <p:cNvPr id="21" name="Group 20">
              <a:extLst>
                <a:ext uri="{FF2B5EF4-FFF2-40B4-BE49-F238E27FC236}">
                  <a16:creationId xmlns:a16="http://schemas.microsoft.com/office/drawing/2014/main" id="{0682F8C2-67C9-138A-82B0-90CAD53016E6}"/>
                </a:ext>
              </a:extLst>
            </p:cNvPr>
            <p:cNvGrpSpPr/>
            <p:nvPr/>
          </p:nvGrpSpPr>
          <p:grpSpPr>
            <a:xfrm>
              <a:off x="8106943" y="3770980"/>
              <a:ext cx="1837256" cy="2323417"/>
              <a:chOff x="8106943" y="3770980"/>
              <a:chExt cx="1837256" cy="2323417"/>
            </a:xfrm>
          </p:grpSpPr>
          <p:sp>
            <p:nvSpPr>
              <p:cNvPr id="26" name="Rectangle 25">
                <a:extLst>
                  <a:ext uri="{FF2B5EF4-FFF2-40B4-BE49-F238E27FC236}">
                    <a16:creationId xmlns:a16="http://schemas.microsoft.com/office/drawing/2014/main" id="{3ACFF35E-E255-CFB8-BA7C-3CFE492C597E}"/>
                  </a:ext>
                </a:extLst>
              </p:cNvPr>
              <p:cNvSpPr/>
              <p:nvPr/>
            </p:nvSpPr>
            <p:spPr>
              <a:xfrm>
                <a:off x="8106943" y="3770980"/>
                <a:ext cx="1837256" cy="2255575"/>
              </a:xfrm>
              <a:prstGeom prst="rect">
                <a:avLst/>
              </a:prstGeom>
              <a:solidFill>
                <a:schemeClr val="accent2">
                  <a:lumMod val="20000"/>
                  <a:lumOff val="80000"/>
                </a:schemeClr>
              </a:soli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49" descr="Flip calendar">
                <a:extLst>
                  <a:ext uri="{FF2B5EF4-FFF2-40B4-BE49-F238E27FC236}">
                    <a16:creationId xmlns:a16="http://schemas.microsoft.com/office/drawing/2014/main" id="{BE69FAFB-4A76-71A2-8ADD-57C5047FB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2720" y="4396808"/>
                <a:ext cx="1697589" cy="1697589"/>
              </a:xfrm>
              <a:prstGeom prst="rect">
                <a:avLst/>
              </a:prstGeom>
              <a:ln>
                <a:noFill/>
              </a:ln>
              <a:effectLst>
                <a:outerShdw blurRad="57785" dist="33020" dir="3180000" algn="ctr">
                  <a:srgbClr val="000000">
                    <a:alpha val="30000"/>
                  </a:srgbClr>
                </a:outerShdw>
              </a:effectLst>
              <a:sp3d prstMaterial="metal">
                <a:bevelT w="38100" h="57150" prst="angle"/>
              </a:sp3d>
            </p:spPr>
          </p:pic>
        </p:grpSp>
        <p:sp>
          <p:nvSpPr>
            <p:cNvPr id="25" name="TextBox 24">
              <a:extLst>
                <a:ext uri="{FF2B5EF4-FFF2-40B4-BE49-F238E27FC236}">
                  <a16:creationId xmlns:a16="http://schemas.microsoft.com/office/drawing/2014/main" id="{AF9AC4AB-12F5-E61C-52E6-8C2916B19354}"/>
                </a:ext>
              </a:extLst>
            </p:cNvPr>
            <p:cNvSpPr txBox="1"/>
            <p:nvPr/>
          </p:nvSpPr>
          <p:spPr>
            <a:xfrm>
              <a:off x="8106943" y="5245602"/>
              <a:ext cx="1789144" cy="44569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a:spAutoFit/>
            </a:bodyPr>
            <a:lstStyle/>
            <a:p>
              <a:pPr algn="ctr"/>
              <a:r>
                <a:rPr lang="en-US" sz="1600" dirty="0">
                  <a:ln w="0"/>
                  <a:effectLst>
                    <a:outerShdw blurRad="38100" dist="25400" dir="5400000" algn="ctr" rotWithShape="0">
                      <a:srgbClr val="6E747A">
                        <a:alpha val="43000"/>
                      </a:srgbClr>
                    </a:outerShdw>
                  </a:effectLst>
                </a:rPr>
                <a:t>1</a:t>
              </a:r>
              <a:r>
                <a:rPr lang="en-US" sz="1600" baseline="30000" dirty="0">
                  <a:ln w="0"/>
                  <a:effectLst>
                    <a:outerShdw blurRad="38100" dist="25400" dir="5400000" algn="ctr" rotWithShape="0">
                      <a:srgbClr val="6E747A">
                        <a:alpha val="43000"/>
                      </a:srgbClr>
                    </a:outerShdw>
                  </a:effectLst>
                </a:rPr>
                <a:t>st</a:t>
              </a:r>
              <a:r>
                <a:rPr lang="en-US" sz="1600" dirty="0">
                  <a:ln w="0"/>
                  <a:effectLst>
                    <a:outerShdw blurRad="38100" dist="25400" dir="5400000" algn="ctr" rotWithShape="0">
                      <a:srgbClr val="6E747A">
                        <a:alpha val="43000"/>
                      </a:srgbClr>
                    </a:outerShdw>
                  </a:effectLst>
                </a:rPr>
                <a:t> Oct’22</a:t>
              </a:r>
            </a:p>
          </p:txBody>
        </p:sp>
      </p:grpSp>
      <p:sp>
        <p:nvSpPr>
          <p:cNvPr id="56" name="TextBox 55">
            <a:extLst>
              <a:ext uri="{FF2B5EF4-FFF2-40B4-BE49-F238E27FC236}">
                <a16:creationId xmlns:a16="http://schemas.microsoft.com/office/drawing/2014/main" id="{1010BCA1-1044-4599-F4F2-547E822E221D}"/>
              </a:ext>
            </a:extLst>
          </p:cNvPr>
          <p:cNvSpPr txBox="1"/>
          <p:nvPr/>
        </p:nvSpPr>
        <p:spPr>
          <a:xfrm>
            <a:off x="6592948" y="4404428"/>
            <a:ext cx="1455162"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ctr"/>
            <a:r>
              <a:rPr lang="en-US" sz="1600" dirty="0">
                <a:latin typeface="Segoe UI Semilight" panose="020B0402040204020203" pitchFamily="34" charset="0"/>
                <a:cs typeface="Segoe UI Semilight" panose="020B0402040204020203" pitchFamily="34" charset="0"/>
              </a:rPr>
              <a:t>Equal / Greater than </a:t>
            </a:r>
          </a:p>
          <a:p>
            <a:pPr algn="ctr"/>
            <a:r>
              <a:rPr lang="en-US" sz="1600" b="1" i="0" dirty="0">
                <a:effectLst/>
                <a:latin typeface="Segoe UI Semilight" panose="020B0402040204020203" pitchFamily="34" charset="0"/>
                <a:cs typeface="Segoe UI Semilight" panose="020B0402040204020203" pitchFamily="34" charset="0"/>
              </a:rPr>
              <a:t>₹ 10 Cr.*</a:t>
            </a:r>
            <a:endParaRPr lang="en-US" sz="1600" b="1"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9215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305D-43DF-409A-B0F1-7E1D1197A9F7}"/>
              </a:ext>
            </a:extLst>
          </p:cNvPr>
          <p:cNvSpPr>
            <a:spLocks noGrp="1"/>
          </p:cNvSpPr>
          <p:nvPr>
            <p:ph type="title"/>
          </p:nvPr>
        </p:nvSpPr>
        <p:spPr/>
        <p:txBody>
          <a:bodyPr/>
          <a:lstStyle/>
          <a:p>
            <a:r>
              <a:rPr lang="en-US" dirty="0"/>
              <a:t>Pre-activity to e-invoice</a:t>
            </a:r>
          </a:p>
        </p:txBody>
      </p:sp>
      <p:pic>
        <p:nvPicPr>
          <p:cNvPr id="4" name="Graphic 3" descr="Email outline">
            <a:extLst>
              <a:ext uri="{FF2B5EF4-FFF2-40B4-BE49-F238E27FC236}">
                <a16:creationId xmlns:a16="http://schemas.microsoft.com/office/drawing/2014/main" id="{AAC2A6AC-87D9-41D2-B8DB-59A57DD73C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4870" y="1803960"/>
            <a:ext cx="677208" cy="677208"/>
          </a:xfrm>
          <a:prstGeom prst="rect">
            <a:avLst/>
          </a:prstGeom>
        </p:spPr>
      </p:pic>
      <p:sp>
        <p:nvSpPr>
          <p:cNvPr id="6" name="TextBox 5">
            <a:extLst>
              <a:ext uri="{FF2B5EF4-FFF2-40B4-BE49-F238E27FC236}">
                <a16:creationId xmlns:a16="http://schemas.microsoft.com/office/drawing/2014/main" id="{23BAB579-9D48-4EEC-8A7D-8C91CC83D0DC}"/>
              </a:ext>
            </a:extLst>
          </p:cNvPr>
          <p:cNvSpPr txBox="1"/>
          <p:nvPr/>
        </p:nvSpPr>
        <p:spPr>
          <a:xfrm>
            <a:off x="2390140" y="1778285"/>
            <a:ext cx="9214910" cy="1138773"/>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Taxpayers will receive a communication from the department</a:t>
            </a:r>
          </a:p>
          <a:p>
            <a:r>
              <a:rPr lang="en-IN" sz="1400" dirty="0">
                <a:latin typeface="Segoe UI Semilight" panose="020B0402040204020203" pitchFamily="34" charset="0"/>
                <a:cs typeface="Segoe UI Semilight" panose="020B0402040204020203" pitchFamily="34" charset="0"/>
              </a:rPr>
              <a:t>Note: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Taxpayers who are above Rs.5 Crore but not enabled for e-Invoicing can get enabled voluntarily by clicking Registration -&gt; e-Invoice Enablement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latin typeface="Segoe UI Semilight" panose="020B0402040204020203" pitchFamily="34" charset="0"/>
              <a:cs typeface="Segoe UI Semilight" panose="020B0402040204020203" pitchFamily="34" charset="0"/>
            </a:endParaRPr>
          </a:p>
        </p:txBody>
      </p:sp>
      <p:sp>
        <p:nvSpPr>
          <p:cNvPr id="8" name="TextBox 7">
            <a:extLst>
              <a:ext uri="{FF2B5EF4-FFF2-40B4-BE49-F238E27FC236}">
                <a16:creationId xmlns:a16="http://schemas.microsoft.com/office/drawing/2014/main" id="{6D4281EC-6C05-4B5F-8430-FB19A732488C}"/>
              </a:ext>
            </a:extLst>
          </p:cNvPr>
          <p:cNvSpPr txBox="1"/>
          <p:nvPr/>
        </p:nvSpPr>
        <p:spPr>
          <a:xfrm>
            <a:off x="2390140" y="2771150"/>
            <a:ext cx="7119620" cy="369332"/>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On receiving the communication Taxpayer will login to IRP portal </a:t>
            </a:r>
          </a:p>
        </p:txBody>
      </p:sp>
      <p:grpSp>
        <p:nvGrpSpPr>
          <p:cNvPr id="13" name="Group 12">
            <a:extLst>
              <a:ext uri="{FF2B5EF4-FFF2-40B4-BE49-F238E27FC236}">
                <a16:creationId xmlns:a16="http://schemas.microsoft.com/office/drawing/2014/main" id="{111E2C52-77F3-47EC-877D-66AC0BE5E15D}"/>
              </a:ext>
            </a:extLst>
          </p:cNvPr>
          <p:cNvGrpSpPr/>
          <p:nvPr/>
        </p:nvGrpSpPr>
        <p:grpSpPr>
          <a:xfrm>
            <a:off x="1146274" y="2498616"/>
            <a:ext cx="1118019" cy="914400"/>
            <a:chOff x="1577340" y="3429000"/>
            <a:chExt cx="1118019" cy="914400"/>
          </a:xfrm>
        </p:grpSpPr>
        <p:pic>
          <p:nvPicPr>
            <p:cNvPr id="10" name="Graphic 9" descr="Key outline">
              <a:extLst>
                <a:ext uri="{FF2B5EF4-FFF2-40B4-BE49-F238E27FC236}">
                  <a16:creationId xmlns:a16="http://schemas.microsoft.com/office/drawing/2014/main" id="{099CDF7B-3A77-4984-8B6B-97363E1222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2288121" y="3826004"/>
              <a:ext cx="407238" cy="407238"/>
            </a:xfrm>
            <a:prstGeom prst="rect">
              <a:avLst/>
            </a:prstGeom>
          </p:spPr>
        </p:pic>
        <p:pic>
          <p:nvPicPr>
            <p:cNvPr id="12" name="Graphic 11" descr="Male profile with solid fill">
              <a:extLst>
                <a:ext uri="{FF2B5EF4-FFF2-40B4-BE49-F238E27FC236}">
                  <a16:creationId xmlns:a16="http://schemas.microsoft.com/office/drawing/2014/main" id="{6C62872B-F219-4276-82D4-8915BFD37C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77340" y="3429000"/>
              <a:ext cx="914400" cy="914400"/>
            </a:xfrm>
            <a:prstGeom prst="rect">
              <a:avLst/>
            </a:prstGeom>
          </p:spPr>
        </p:pic>
      </p:grpSp>
      <p:sp>
        <p:nvSpPr>
          <p:cNvPr id="15" name="TextBox 14">
            <a:extLst>
              <a:ext uri="{FF2B5EF4-FFF2-40B4-BE49-F238E27FC236}">
                <a16:creationId xmlns:a16="http://schemas.microsoft.com/office/drawing/2014/main" id="{8820BD48-AE2F-4D21-862D-A2D64E59CD02}"/>
              </a:ext>
            </a:extLst>
          </p:cNvPr>
          <p:cNvSpPr txBox="1"/>
          <p:nvPr/>
        </p:nvSpPr>
        <p:spPr>
          <a:xfrm>
            <a:off x="2390140" y="3813421"/>
            <a:ext cx="6182360" cy="369332"/>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Complete registration process by providing required details </a:t>
            </a:r>
          </a:p>
        </p:txBody>
      </p:sp>
      <p:pic>
        <p:nvPicPr>
          <p:cNvPr id="17" name="Graphic 16" descr="Checklist outline">
            <a:extLst>
              <a:ext uri="{FF2B5EF4-FFF2-40B4-BE49-F238E27FC236}">
                <a16:creationId xmlns:a16="http://schemas.microsoft.com/office/drawing/2014/main" id="{E5F7C923-8146-463B-98E3-AE5F13732A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6274" y="3540887"/>
            <a:ext cx="914400" cy="914400"/>
          </a:xfrm>
          <a:prstGeom prst="rect">
            <a:avLst/>
          </a:prstGeom>
        </p:spPr>
      </p:pic>
      <p:sp>
        <p:nvSpPr>
          <p:cNvPr id="19" name="TextBox 18">
            <a:extLst>
              <a:ext uri="{FF2B5EF4-FFF2-40B4-BE49-F238E27FC236}">
                <a16:creationId xmlns:a16="http://schemas.microsoft.com/office/drawing/2014/main" id="{D0BD9ED9-38FC-44F3-9D4C-33B35DF8E34E}"/>
              </a:ext>
            </a:extLst>
          </p:cNvPr>
          <p:cNvSpPr txBox="1"/>
          <p:nvPr/>
        </p:nvSpPr>
        <p:spPr>
          <a:xfrm>
            <a:off x="2390140" y="4892090"/>
            <a:ext cx="8623300" cy="584775"/>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Select their preferred GSP in case of API-based e-invoice generation</a:t>
            </a:r>
          </a:p>
          <a:p>
            <a:r>
              <a:rPr lang="en-IN" sz="1400" dirty="0">
                <a:latin typeface="Segoe UI Semilight" panose="020B0402040204020203" pitchFamily="34" charset="0"/>
                <a:cs typeface="Segoe UI Semilight" panose="020B0402040204020203" pitchFamily="34" charset="0"/>
              </a:rPr>
              <a:t>Note: Customer has enrolled for the e-Way facility from Tally – Not required to Register</a:t>
            </a:r>
            <a:endParaRPr lang="en-US" sz="1400" dirty="0">
              <a:latin typeface="Segoe UI Semilight" panose="020B0402040204020203" pitchFamily="34" charset="0"/>
              <a:cs typeface="Segoe UI Semilight" panose="020B0402040204020203" pitchFamily="34" charset="0"/>
            </a:endParaRPr>
          </a:p>
        </p:txBody>
      </p:sp>
      <p:grpSp>
        <p:nvGrpSpPr>
          <p:cNvPr id="32" name="Group 31">
            <a:extLst>
              <a:ext uri="{FF2B5EF4-FFF2-40B4-BE49-F238E27FC236}">
                <a16:creationId xmlns:a16="http://schemas.microsoft.com/office/drawing/2014/main" id="{636BEB44-A9DE-4F38-A826-7EF1D3C3B985}"/>
              </a:ext>
            </a:extLst>
          </p:cNvPr>
          <p:cNvGrpSpPr/>
          <p:nvPr/>
        </p:nvGrpSpPr>
        <p:grpSpPr>
          <a:xfrm>
            <a:off x="1214874" y="4583158"/>
            <a:ext cx="845799" cy="837837"/>
            <a:chOff x="402074" y="4674598"/>
            <a:chExt cx="845799" cy="837837"/>
          </a:xfrm>
        </p:grpSpPr>
        <p:pic>
          <p:nvPicPr>
            <p:cNvPr id="24" name="Picture 23">
              <a:extLst>
                <a:ext uri="{FF2B5EF4-FFF2-40B4-BE49-F238E27FC236}">
                  <a16:creationId xmlns:a16="http://schemas.microsoft.com/office/drawing/2014/main" id="{A80AF252-34B0-4A06-AEDD-9AFF89F96AF5}"/>
                </a:ext>
              </a:extLst>
            </p:cNvPr>
            <p:cNvPicPr>
              <a:picLocks noChangeAspect="1"/>
            </p:cNvPicPr>
            <p:nvPr/>
          </p:nvPicPr>
          <p:blipFill>
            <a:blip r:embed="rId10"/>
            <a:stretch>
              <a:fillRect/>
            </a:stretch>
          </p:blipFill>
          <p:spPr>
            <a:xfrm>
              <a:off x="402074" y="4823957"/>
              <a:ext cx="777199" cy="688478"/>
            </a:xfrm>
            <a:prstGeom prst="rect">
              <a:avLst/>
            </a:prstGeom>
          </p:spPr>
        </p:pic>
        <p:pic>
          <p:nvPicPr>
            <p:cNvPr id="27" name="Graphic 26" descr="Checkmark with solid fill">
              <a:extLst>
                <a:ext uri="{FF2B5EF4-FFF2-40B4-BE49-F238E27FC236}">
                  <a16:creationId xmlns:a16="http://schemas.microsoft.com/office/drawing/2014/main" id="{38927C54-4B22-4553-9F87-5D3EA1DAFF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5972" y="4674598"/>
              <a:ext cx="491901" cy="491901"/>
            </a:xfrm>
            <a:prstGeom prst="rect">
              <a:avLst/>
            </a:prstGeom>
          </p:spPr>
        </p:pic>
      </p:grpSp>
      <p:sp>
        <p:nvSpPr>
          <p:cNvPr id="29" name="TextBox 28">
            <a:extLst>
              <a:ext uri="{FF2B5EF4-FFF2-40B4-BE49-F238E27FC236}">
                <a16:creationId xmlns:a16="http://schemas.microsoft.com/office/drawing/2014/main" id="{56B68F41-F8C8-4FDB-8223-FECDDF740ECD}"/>
              </a:ext>
            </a:extLst>
          </p:cNvPr>
          <p:cNvSpPr txBox="1"/>
          <p:nvPr/>
        </p:nvSpPr>
        <p:spPr>
          <a:xfrm>
            <a:off x="2390140" y="5843930"/>
            <a:ext cx="6182360" cy="369332"/>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Start generating e-invoice from date of applicability</a:t>
            </a:r>
          </a:p>
        </p:txBody>
      </p:sp>
      <p:pic>
        <p:nvPicPr>
          <p:cNvPr id="31" name="Graphic 30" descr="Contract outline">
            <a:extLst>
              <a:ext uri="{FF2B5EF4-FFF2-40B4-BE49-F238E27FC236}">
                <a16:creationId xmlns:a16="http://schemas.microsoft.com/office/drawing/2014/main" id="{2A09126F-6ABE-4370-8125-0621553FC1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46273" y="5570354"/>
            <a:ext cx="914400" cy="914400"/>
          </a:xfrm>
          <a:prstGeom prst="rect">
            <a:avLst/>
          </a:prstGeom>
        </p:spPr>
      </p:pic>
    </p:spTree>
    <p:extLst>
      <p:ext uri="{BB962C8B-B14F-4D97-AF65-F5344CB8AC3E}">
        <p14:creationId xmlns:p14="http://schemas.microsoft.com/office/powerpoint/2010/main" val="418148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9"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87BF3-DADB-4557-A233-CCFB27B921AC}"/>
              </a:ext>
            </a:extLst>
          </p:cNvPr>
          <p:cNvSpPr>
            <a:spLocks noGrp="1"/>
          </p:cNvSpPr>
          <p:nvPr>
            <p:ph type="title"/>
          </p:nvPr>
        </p:nvSpPr>
        <p:spPr/>
        <p:txBody>
          <a:bodyPr/>
          <a:lstStyle/>
          <a:p>
            <a:r>
              <a:rPr lang="en-US" dirty="0"/>
              <a:t>Documents to be reported to e-invoice system?</a:t>
            </a:r>
          </a:p>
        </p:txBody>
      </p:sp>
      <p:sp>
        <p:nvSpPr>
          <p:cNvPr id="7" name="TextBox 6">
            <a:extLst>
              <a:ext uri="{FF2B5EF4-FFF2-40B4-BE49-F238E27FC236}">
                <a16:creationId xmlns:a16="http://schemas.microsoft.com/office/drawing/2014/main" id="{1FFEDF7F-83AF-411C-BE25-7DC20963AADC}"/>
              </a:ext>
            </a:extLst>
          </p:cNvPr>
          <p:cNvSpPr txBox="1"/>
          <p:nvPr/>
        </p:nvSpPr>
        <p:spPr>
          <a:xfrm>
            <a:off x="-84880" y="2103715"/>
            <a:ext cx="11689930" cy="2343334"/>
          </a:xfrm>
          <a:prstGeom prst="rect">
            <a:avLst/>
          </a:prstGeom>
          <a:noFill/>
        </p:spPr>
        <p:txBody>
          <a:bodyPr wrap="square">
            <a:spAutoFit/>
          </a:bodyPr>
          <a:lstStyle/>
          <a:p>
            <a:pPr marL="1200150" lvl="2" indent="-285750">
              <a:lnSpc>
                <a:spcPct val="150000"/>
              </a:lnSpc>
              <a:buFont typeface="Wingdings" panose="05000000000000000000" pitchFamily="2" charset="2"/>
              <a:buChar char="ü"/>
            </a:pPr>
            <a:r>
              <a:rPr lang="en-IN" sz="2000" dirty="0">
                <a:latin typeface="Segoe UI Semilight" panose="020B0402040204020203" pitchFamily="34" charset="0"/>
                <a:cs typeface="Segoe UI Semilight" panose="020B0402040204020203" pitchFamily="34" charset="0"/>
              </a:rPr>
              <a:t> B2B/ B2G Tax Invoice</a:t>
            </a:r>
          </a:p>
          <a:p>
            <a:pPr marL="1200150" lvl="2" indent="-285750">
              <a:lnSpc>
                <a:spcPct val="150000"/>
              </a:lnSpc>
              <a:buFont typeface="Wingdings" panose="05000000000000000000" pitchFamily="2" charset="2"/>
              <a:buChar char="ü"/>
            </a:pPr>
            <a:r>
              <a:rPr lang="en-IN" sz="2000" dirty="0">
                <a:latin typeface="Segoe UI Semilight" panose="020B0402040204020203" pitchFamily="34" charset="0"/>
                <a:cs typeface="Segoe UI Semilight" panose="020B0402040204020203" pitchFamily="34" charset="0"/>
              </a:rPr>
              <a:t> Export Invoices</a:t>
            </a:r>
          </a:p>
          <a:p>
            <a:pPr marL="1200150" lvl="2" indent="-285750">
              <a:lnSpc>
                <a:spcPct val="150000"/>
              </a:lnSpc>
              <a:buFont typeface="Wingdings" panose="05000000000000000000" pitchFamily="2" charset="2"/>
              <a:buChar char="ü"/>
            </a:pPr>
            <a:r>
              <a:rPr lang="en-IN" sz="2000" dirty="0">
                <a:latin typeface="Segoe UI Semilight" panose="020B0402040204020203" pitchFamily="34" charset="0"/>
                <a:cs typeface="Segoe UI Semilight" panose="020B0402040204020203" pitchFamily="34" charset="0"/>
              </a:rPr>
              <a:t> Reverse Charged Invoices (Outward Supplies for reverse chargeable items/services)</a:t>
            </a:r>
          </a:p>
          <a:p>
            <a:pPr marL="1200150" lvl="2" indent="-285750">
              <a:lnSpc>
                <a:spcPct val="150000"/>
              </a:lnSpc>
              <a:buFont typeface="Wingdings" panose="05000000000000000000" pitchFamily="2" charset="2"/>
              <a:buChar char="ü"/>
            </a:pPr>
            <a:r>
              <a:rPr lang="en-IN" sz="2000" dirty="0">
                <a:latin typeface="Segoe UI Semilight" panose="020B0402040204020203" pitchFamily="34" charset="0"/>
                <a:cs typeface="Segoe UI Semilight" panose="020B0402040204020203" pitchFamily="34" charset="0"/>
              </a:rPr>
              <a:t> Credit Notes </a:t>
            </a:r>
          </a:p>
          <a:p>
            <a:pPr marL="1200150" lvl="2" indent="-285750">
              <a:lnSpc>
                <a:spcPct val="150000"/>
              </a:lnSpc>
              <a:buFont typeface="Wingdings" panose="05000000000000000000" pitchFamily="2" charset="2"/>
              <a:buChar char="ü"/>
            </a:pPr>
            <a:r>
              <a:rPr lang="en-IN" sz="2000" dirty="0">
                <a:latin typeface="Segoe UI Semilight" panose="020B0402040204020203" pitchFamily="34" charset="0"/>
                <a:cs typeface="Segoe UI Semilight" panose="020B0402040204020203" pitchFamily="34" charset="0"/>
              </a:rPr>
              <a:t> Debit Notes (only in case of Sales price escalation </a:t>
            </a:r>
            <a:r>
              <a:rPr lang="en-IN" sz="2000" dirty="0" err="1">
                <a:latin typeface="Segoe UI Semilight" panose="020B0402040204020203" pitchFamily="34" charset="0"/>
                <a:cs typeface="Segoe UI Semilight" panose="020B0402040204020203" pitchFamily="34" charset="0"/>
              </a:rPr>
              <a:t>ie</a:t>
            </a:r>
            <a:r>
              <a:rPr lang="en-IN" sz="2000" dirty="0">
                <a:latin typeface="Segoe UI Semilight" panose="020B0402040204020203" pitchFamily="34" charset="0"/>
                <a:cs typeface="Segoe UI Semilight" panose="020B0402040204020203" pitchFamily="34" charset="0"/>
              </a:rPr>
              <a:t>., Sales Ledger is used in debit Note)</a:t>
            </a:r>
            <a:endParaRPr lang="en-IN" sz="1600" i="1" dirty="0">
              <a:latin typeface="Segoe UI Semilight" panose="020B0402040204020203" pitchFamily="34" charset="0"/>
              <a:cs typeface="Segoe UI Semilight" panose="020B0402040204020203" pitchFamily="34" charset="0"/>
            </a:endParaRPr>
          </a:p>
        </p:txBody>
      </p:sp>
      <p:grpSp>
        <p:nvGrpSpPr>
          <p:cNvPr id="18" name="Group 17">
            <a:extLst>
              <a:ext uri="{FF2B5EF4-FFF2-40B4-BE49-F238E27FC236}">
                <a16:creationId xmlns:a16="http://schemas.microsoft.com/office/drawing/2014/main" id="{09DC0C88-83BA-4763-9AFB-7A5196732EAC}"/>
              </a:ext>
            </a:extLst>
          </p:cNvPr>
          <p:cNvGrpSpPr/>
          <p:nvPr/>
        </p:nvGrpSpPr>
        <p:grpSpPr>
          <a:xfrm>
            <a:off x="10371905" y="158440"/>
            <a:ext cx="1144906" cy="1260648"/>
            <a:chOff x="10105686" y="161053"/>
            <a:chExt cx="1648735" cy="1828800"/>
          </a:xfrm>
        </p:grpSpPr>
        <p:pic>
          <p:nvPicPr>
            <p:cNvPr id="11" name="Graphic 10" descr="Contract outline">
              <a:extLst>
                <a:ext uri="{FF2B5EF4-FFF2-40B4-BE49-F238E27FC236}">
                  <a16:creationId xmlns:a16="http://schemas.microsoft.com/office/drawing/2014/main" id="{F0319817-08A4-441F-9776-4B8FC336B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86" y="1073137"/>
              <a:ext cx="914400" cy="914400"/>
            </a:xfrm>
            <a:prstGeom prst="rect">
              <a:avLst/>
            </a:prstGeom>
          </p:spPr>
        </p:pic>
        <p:pic>
          <p:nvPicPr>
            <p:cNvPr id="13" name="Graphic 12" descr="Contract outline">
              <a:extLst>
                <a:ext uri="{FF2B5EF4-FFF2-40B4-BE49-F238E27FC236}">
                  <a16:creationId xmlns:a16="http://schemas.microsoft.com/office/drawing/2014/main" id="{07E1A5EB-34B5-43D0-A1C5-65416E425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0021" y="1075453"/>
              <a:ext cx="914400" cy="914400"/>
            </a:xfrm>
            <a:prstGeom prst="rect">
              <a:avLst/>
            </a:prstGeom>
          </p:spPr>
        </p:pic>
        <p:pic>
          <p:nvPicPr>
            <p:cNvPr id="15" name="Graphic 14" descr="List outline">
              <a:extLst>
                <a:ext uri="{FF2B5EF4-FFF2-40B4-BE49-F238E27FC236}">
                  <a16:creationId xmlns:a16="http://schemas.microsoft.com/office/drawing/2014/main" id="{E8D2E3FF-2855-41C2-A17C-28A1E85B51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05686" y="161053"/>
              <a:ext cx="914400" cy="914400"/>
            </a:xfrm>
            <a:prstGeom prst="rect">
              <a:avLst/>
            </a:prstGeom>
          </p:spPr>
        </p:pic>
        <p:pic>
          <p:nvPicPr>
            <p:cNvPr id="17" name="Graphic 16" descr="Checklist outline">
              <a:extLst>
                <a:ext uri="{FF2B5EF4-FFF2-40B4-BE49-F238E27FC236}">
                  <a16:creationId xmlns:a16="http://schemas.microsoft.com/office/drawing/2014/main" id="{A2EE09D7-A3A7-42C7-B757-B9117CEBA3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26517" y="161053"/>
              <a:ext cx="914400" cy="914400"/>
            </a:xfrm>
            <a:prstGeom prst="rect">
              <a:avLst/>
            </a:prstGeom>
          </p:spPr>
        </p:pic>
      </p:grpSp>
    </p:spTree>
    <p:extLst>
      <p:ext uri="{BB962C8B-B14F-4D97-AF65-F5344CB8AC3E}">
        <p14:creationId xmlns:p14="http://schemas.microsoft.com/office/powerpoint/2010/main" val="416652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F44F9-6F45-42B4-9239-0F65D55010C9}"/>
              </a:ext>
            </a:extLst>
          </p:cNvPr>
          <p:cNvSpPr>
            <a:spLocks noGrp="1"/>
          </p:cNvSpPr>
          <p:nvPr>
            <p:ph type="title"/>
          </p:nvPr>
        </p:nvSpPr>
        <p:spPr/>
        <p:txBody>
          <a:bodyPr/>
          <a:lstStyle/>
          <a:p>
            <a:r>
              <a:rPr lang="en-US" dirty="0"/>
              <a:t>Various modes of generating e-invoice</a:t>
            </a:r>
          </a:p>
        </p:txBody>
      </p:sp>
      <p:grpSp>
        <p:nvGrpSpPr>
          <p:cNvPr id="57" name="Group 56">
            <a:extLst>
              <a:ext uri="{FF2B5EF4-FFF2-40B4-BE49-F238E27FC236}">
                <a16:creationId xmlns:a16="http://schemas.microsoft.com/office/drawing/2014/main" id="{F3C4C6C3-16AC-4AD3-8E8C-34E3ED3C2A40}"/>
              </a:ext>
            </a:extLst>
          </p:cNvPr>
          <p:cNvGrpSpPr/>
          <p:nvPr/>
        </p:nvGrpSpPr>
        <p:grpSpPr>
          <a:xfrm>
            <a:off x="3980895" y="1371908"/>
            <a:ext cx="2582748" cy="1882986"/>
            <a:chOff x="452070" y="1741809"/>
            <a:chExt cx="1203767" cy="1167194"/>
          </a:xfrm>
        </p:grpSpPr>
        <p:pic>
          <p:nvPicPr>
            <p:cNvPr id="7" name="Graphic 6" descr="Internet outline">
              <a:extLst>
                <a:ext uri="{FF2B5EF4-FFF2-40B4-BE49-F238E27FC236}">
                  <a16:creationId xmlns:a16="http://schemas.microsoft.com/office/drawing/2014/main" id="{0792AACD-6EDF-4E92-BDCF-D627A892A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448" y="1741809"/>
              <a:ext cx="992245" cy="1122925"/>
            </a:xfrm>
            <a:prstGeom prst="rect">
              <a:avLst/>
            </a:prstGeom>
          </p:spPr>
        </p:pic>
        <p:sp>
          <p:nvSpPr>
            <p:cNvPr id="10" name="TextBox 9">
              <a:extLst>
                <a:ext uri="{FF2B5EF4-FFF2-40B4-BE49-F238E27FC236}">
                  <a16:creationId xmlns:a16="http://schemas.microsoft.com/office/drawing/2014/main" id="{6F1BDEE0-0BFF-4E67-A6B6-85CA4B0025D7}"/>
                </a:ext>
              </a:extLst>
            </p:cNvPr>
            <p:cNvSpPr txBox="1"/>
            <p:nvPr/>
          </p:nvSpPr>
          <p:spPr>
            <a:xfrm>
              <a:off x="452070" y="2680068"/>
              <a:ext cx="1203767" cy="228935"/>
            </a:xfrm>
            <a:prstGeom prst="rect">
              <a:avLst/>
            </a:prstGeom>
            <a:noFill/>
          </p:spPr>
          <p:txBody>
            <a:bodyPr wrap="square" rtlCol="0">
              <a:spAutoFit/>
            </a:bodyPr>
            <a:lstStyle/>
            <a:p>
              <a:pPr algn="ctr"/>
              <a:r>
                <a:rPr lang="en-US" dirty="0">
                  <a:latin typeface="Segoe UI Semilight" panose="020B0402040204020203" pitchFamily="34" charset="0"/>
                  <a:cs typeface="Segoe UI Semilight" panose="020B0402040204020203" pitchFamily="34" charset="0"/>
                </a:rPr>
                <a:t>IRP Portal</a:t>
              </a:r>
            </a:p>
          </p:txBody>
        </p:sp>
      </p:grpSp>
      <p:grpSp>
        <p:nvGrpSpPr>
          <p:cNvPr id="24" name="Group 23">
            <a:extLst>
              <a:ext uri="{FF2B5EF4-FFF2-40B4-BE49-F238E27FC236}">
                <a16:creationId xmlns:a16="http://schemas.microsoft.com/office/drawing/2014/main" id="{AAD5735A-8050-48D8-A592-AB660AAF57EC}"/>
              </a:ext>
            </a:extLst>
          </p:cNvPr>
          <p:cNvGrpSpPr/>
          <p:nvPr/>
        </p:nvGrpSpPr>
        <p:grpSpPr>
          <a:xfrm>
            <a:off x="29594" y="2225302"/>
            <a:ext cx="4102568" cy="3944458"/>
            <a:chOff x="29594" y="2225302"/>
            <a:chExt cx="4102568" cy="3944458"/>
          </a:xfrm>
        </p:grpSpPr>
        <p:cxnSp>
          <p:nvCxnSpPr>
            <p:cNvPr id="13" name="Straight Arrow Connector 12">
              <a:extLst>
                <a:ext uri="{FF2B5EF4-FFF2-40B4-BE49-F238E27FC236}">
                  <a16:creationId xmlns:a16="http://schemas.microsoft.com/office/drawing/2014/main" id="{E83AA3A1-976C-465F-8ED4-3DF961FF7F09}"/>
                </a:ext>
              </a:extLst>
            </p:cNvPr>
            <p:cNvCxnSpPr>
              <a:cxnSpLocks/>
            </p:cNvCxnSpPr>
            <p:nvPr/>
          </p:nvCxnSpPr>
          <p:spPr>
            <a:xfrm flipV="1">
              <a:off x="1026310" y="2225302"/>
              <a:ext cx="3105852" cy="229461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C4BCECDE-80DF-488E-B28B-D79254F5B740}"/>
                </a:ext>
              </a:extLst>
            </p:cNvPr>
            <p:cNvGrpSpPr/>
            <p:nvPr/>
          </p:nvGrpSpPr>
          <p:grpSpPr>
            <a:xfrm>
              <a:off x="29594" y="4519914"/>
              <a:ext cx="1938103" cy="1649846"/>
              <a:chOff x="29594" y="4519914"/>
              <a:chExt cx="1938103" cy="1649846"/>
            </a:xfrm>
          </p:grpSpPr>
          <p:pic>
            <p:nvPicPr>
              <p:cNvPr id="9" name="Graphic 8" descr="Web design outline">
                <a:extLst>
                  <a:ext uri="{FF2B5EF4-FFF2-40B4-BE49-F238E27FC236}">
                    <a16:creationId xmlns:a16="http://schemas.microsoft.com/office/drawing/2014/main" id="{95F0863A-A968-4D0C-8239-53E0DB7838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754" y="4519914"/>
                <a:ext cx="914400" cy="914400"/>
              </a:xfrm>
              <a:prstGeom prst="rect">
                <a:avLst/>
              </a:prstGeom>
            </p:spPr>
          </p:pic>
          <p:sp>
            <p:nvSpPr>
              <p:cNvPr id="11" name="TextBox 10">
                <a:extLst>
                  <a:ext uri="{FF2B5EF4-FFF2-40B4-BE49-F238E27FC236}">
                    <a16:creationId xmlns:a16="http://schemas.microsoft.com/office/drawing/2014/main" id="{CCC902A7-D87A-4BFE-B9AC-2E52897D298E}"/>
                  </a:ext>
                </a:extLst>
              </p:cNvPr>
              <p:cNvSpPr txBox="1"/>
              <p:nvPr/>
            </p:nvSpPr>
            <p:spPr>
              <a:xfrm>
                <a:off x="180064" y="5249648"/>
                <a:ext cx="1747778" cy="369332"/>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Business Portal</a:t>
                </a:r>
              </a:p>
            </p:txBody>
          </p:sp>
          <p:sp>
            <p:nvSpPr>
              <p:cNvPr id="16" name="TextBox 15">
                <a:extLst>
                  <a:ext uri="{FF2B5EF4-FFF2-40B4-BE49-F238E27FC236}">
                    <a16:creationId xmlns:a16="http://schemas.microsoft.com/office/drawing/2014/main" id="{AB8E9806-35A7-4D5E-B0C7-114D5BA01370}"/>
                  </a:ext>
                </a:extLst>
              </p:cNvPr>
              <p:cNvSpPr txBox="1"/>
              <p:nvPr/>
            </p:nvSpPr>
            <p:spPr>
              <a:xfrm>
                <a:off x="29594" y="5584985"/>
                <a:ext cx="1938103" cy="584775"/>
              </a:xfrm>
              <a:prstGeom prst="rect">
                <a:avLst/>
              </a:prstGeom>
              <a:noFill/>
            </p:spPr>
            <p:txBody>
              <a:bodyPr wrap="square" rtlCol="0">
                <a:spAutoFit/>
              </a:bodyPr>
              <a:lstStyle/>
              <a:p>
                <a:pPr algn="ctr"/>
                <a:r>
                  <a:rPr lang="en-US" sz="1600" i="1" dirty="0">
                    <a:latin typeface="Segoe UI Semilight" panose="020B0402040204020203" pitchFamily="34" charset="0"/>
                    <a:cs typeface="Segoe UI Semilight" panose="020B0402040204020203" pitchFamily="34" charset="0"/>
                  </a:rPr>
                  <a:t>(Large Taxpayers</a:t>
                </a:r>
              </a:p>
              <a:p>
                <a:pPr algn="ctr"/>
                <a:r>
                  <a:rPr lang="en-US" sz="1600" i="1" dirty="0">
                    <a:latin typeface="Segoe UI Semilight" panose="020B0402040204020203" pitchFamily="34" charset="0"/>
                    <a:cs typeface="Segoe UI Semilight" panose="020B0402040204020203" pitchFamily="34" charset="0"/>
                  </a:rPr>
                  <a:t>&gt;500Cr. Turnover)</a:t>
                </a:r>
              </a:p>
            </p:txBody>
          </p:sp>
        </p:grpSp>
      </p:grpSp>
      <p:grpSp>
        <p:nvGrpSpPr>
          <p:cNvPr id="22" name="Group 21">
            <a:extLst>
              <a:ext uri="{FF2B5EF4-FFF2-40B4-BE49-F238E27FC236}">
                <a16:creationId xmlns:a16="http://schemas.microsoft.com/office/drawing/2014/main" id="{2AAC5424-5F6D-4AE2-94FB-E60539148F2B}"/>
              </a:ext>
            </a:extLst>
          </p:cNvPr>
          <p:cNvGrpSpPr/>
          <p:nvPr/>
        </p:nvGrpSpPr>
        <p:grpSpPr>
          <a:xfrm>
            <a:off x="2620503" y="3070229"/>
            <a:ext cx="1360392" cy="2364085"/>
            <a:chOff x="2620503" y="3070229"/>
            <a:chExt cx="1360392" cy="2364085"/>
          </a:xfrm>
        </p:grpSpPr>
        <p:pic>
          <p:nvPicPr>
            <p:cNvPr id="20" name="图形 3" descr="User">
              <a:extLst>
                <a:ext uri="{FF2B5EF4-FFF2-40B4-BE49-F238E27FC236}">
                  <a16:creationId xmlns:a16="http://schemas.microsoft.com/office/drawing/2014/main" id="{4995D15A-CEC8-48BC-BFBF-BD47AFD142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0503" y="4519914"/>
              <a:ext cx="914400" cy="914400"/>
            </a:xfrm>
            <a:prstGeom prst="rect">
              <a:avLst/>
            </a:prstGeom>
          </p:spPr>
        </p:pic>
        <p:cxnSp>
          <p:nvCxnSpPr>
            <p:cNvPr id="21" name="Straight Arrow Connector 20">
              <a:extLst>
                <a:ext uri="{FF2B5EF4-FFF2-40B4-BE49-F238E27FC236}">
                  <a16:creationId xmlns:a16="http://schemas.microsoft.com/office/drawing/2014/main" id="{D78DD5D4-BE78-4089-B2C1-B8599C9E578D}"/>
                </a:ext>
              </a:extLst>
            </p:cNvPr>
            <p:cNvCxnSpPr>
              <a:cxnSpLocks/>
              <a:endCxn id="10" idx="1"/>
            </p:cNvCxnSpPr>
            <p:nvPr/>
          </p:nvCxnSpPr>
          <p:spPr>
            <a:xfrm flipV="1">
              <a:off x="2843927" y="3070229"/>
              <a:ext cx="1136968" cy="149050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98D135FF-EAF3-4F19-A49A-BD613F8F8DC5}"/>
              </a:ext>
            </a:extLst>
          </p:cNvPr>
          <p:cNvGrpSpPr/>
          <p:nvPr/>
        </p:nvGrpSpPr>
        <p:grpSpPr>
          <a:xfrm>
            <a:off x="4425106" y="3200404"/>
            <a:ext cx="1231859" cy="2767866"/>
            <a:chOff x="4425106" y="3200404"/>
            <a:chExt cx="1231859" cy="2767866"/>
          </a:xfrm>
        </p:grpSpPr>
        <p:pic>
          <p:nvPicPr>
            <p:cNvPr id="23" name="Graphic 22" descr="Laptop">
              <a:extLst>
                <a:ext uri="{FF2B5EF4-FFF2-40B4-BE49-F238E27FC236}">
                  <a16:creationId xmlns:a16="http://schemas.microsoft.com/office/drawing/2014/main" id="{A8C49CF8-DC8A-4C93-B9C2-C9E29CB756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72009" y="4474687"/>
              <a:ext cx="1144293" cy="1144293"/>
            </a:xfrm>
            <a:prstGeom prst="rect">
              <a:avLst/>
            </a:prstGeom>
          </p:spPr>
        </p:pic>
        <p:grpSp>
          <p:nvGrpSpPr>
            <p:cNvPr id="12" name="Group 11">
              <a:extLst>
                <a:ext uri="{FF2B5EF4-FFF2-40B4-BE49-F238E27FC236}">
                  <a16:creationId xmlns:a16="http://schemas.microsoft.com/office/drawing/2014/main" id="{2F3166F5-08D9-41D1-BD96-E067EC8D6BA7}"/>
                </a:ext>
              </a:extLst>
            </p:cNvPr>
            <p:cNvGrpSpPr/>
            <p:nvPr/>
          </p:nvGrpSpPr>
          <p:grpSpPr>
            <a:xfrm>
              <a:off x="4425106" y="3200404"/>
              <a:ext cx="1231859" cy="2767866"/>
              <a:chOff x="4425106" y="3200404"/>
              <a:chExt cx="1231859" cy="2767866"/>
            </a:xfrm>
          </p:grpSpPr>
          <p:sp>
            <p:nvSpPr>
              <p:cNvPr id="28" name="Rectangle 27">
                <a:extLst>
                  <a:ext uri="{FF2B5EF4-FFF2-40B4-BE49-F238E27FC236}">
                    <a16:creationId xmlns:a16="http://schemas.microsoft.com/office/drawing/2014/main" id="{2F2E7689-721A-47C6-8305-30605D4053DF}"/>
                  </a:ext>
                </a:extLst>
              </p:cNvPr>
              <p:cNvSpPr/>
              <p:nvPr/>
            </p:nvSpPr>
            <p:spPr>
              <a:xfrm>
                <a:off x="4425106" y="3622879"/>
                <a:ext cx="1144291" cy="3796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GSP</a:t>
                </a:r>
              </a:p>
            </p:txBody>
          </p:sp>
          <p:cxnSp>
            <p:nvCxnSpPr>
              <p:cNvPr id="29" name="Straight Arrow Connector 28">
                <a:extLst>
                  <a:ext uri="{FF2B5EF4-FFF2-40B4-BE49-F238E27FC236}">
                    <a16:creationId xmlns:a16="http://schemas.microsoft.com/office/drawing/2014/main" id="{C18985D9-3704-4FE5-81FE-A4F54652D405}"/>
                  </a:ext>
                </a:extLst>
              </p:cNvPr>
              <p:cNvCxnSpPr/>
              <p:nvPr/>
            </p:nvCxnSpPr>
            <p:spPr>
              <a:xfrm flipV="1">
                <a:off x="5003711" y="3200404"/>
                <a:ext cx="0" cy="1336876"/>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D632FA68-CFA8-4946-B11E-C0BC119E3D7E}"/>
                  </a:ext>
                </a:extLst>
              </p:cNvPr>
              <p:cNvGrpSpPr/>
              <p:nvPr/>
            </p:nvGrpSpPr>
            <p:grpSpPr>
              <a:xfrm>
                <a:off x="4453198" y="4759563"/>
                <a:ext cx="1203767" cy="1208707"/>
                <a:chOff x="4658752" y="4699322"/>
                <a:chExt cx="1203767" cy="1208707"/>
              </a:xfrm>
            </p:grpSpPr>
            <p:pic>
              <p:nvPicPr>
                <p:cNvPr id="25" name="Picture 24">
                  <a:extLst>
                    <a:ext uri="{FF2B5EF4-FFF2-40B4-BE49-F238E27FC236}">
                      <a16:creationId xmlns:a16="http://schemas.microsoft.com/office/drawing/2014/main" id="{51817022-C637-4E80-9A6F-03E73E5AA77F}"/>
                    </a:ext>
                  </a:extLst>
                </p:cNvPr>
                <p:cNvPicPr>
                  <a:picLocks noChangeAspect="1"/>
                </p:cNvPicPr>
                <p:nvPr/>
              </p:nvPicPr>
              <p:blipFill>
                <a:blip r:embed="rId10"/>
                <a:stretch>
                  <a:fillRect/>
                </a:stretch>
              </p:blipFill>
              <p:spPr>
                <a:xfrm>
                  <a:off x="4895977" y="4699322"/>
                  <a:ext cx="729319" cy="428263"/>
                </a:xfrm>
                <a:prstGeom prst="rect">
                  <a:avLst/>
                </a:prstGeom>
              </p:spPr>
            </p:pic>
            <p:sp>
              <p:nvSpPr>
                <p:cNvPr id="30" name="TextBox 29">
                  <a:extLst>
                    <a:ext uri="{FF2B5EF4-FFF2-40B4-BE49-F238E27FC236}">
                      <a16:creationId xmlns:a16="http://schemas.microsoft.com/office/drawing/2014/main" id="{BD46E3D5-534C-4E1F-93F9-A5C2CB974A4C}"/>
                    </a:ext>
                  </a:extLst>
                </p:cNvPr>
                <p:cNvSpPr txBox="1"/>
                <p:nvPr/>
              </p:nvSpPr>
              <p:spPr>
                <a:xfrm>
                  <a:off x="4658752" y="5292476"/>
                  <a:ext cx="1203767" cy="615553"/>
                </a:xfrm>
                <a:prstGeom prst="rect">
                  <a:avLst/>
                </a:prstGeom>
                <a:noFill/>
              </p:spPr>
              <p:txBody>
                <a:bodyPr wrap="square" rtlCol="0">
                  <a:spAutoFit/>
                </a:bodyPr>
                <a:lstStyle/>
                <a:p>
                  <a:pPr algn="ctr"/>
                  <a:r>
                    <a:rPr lang="en-US" dirty="0">
                      <a:latin typeface="Segoe UI Semilight" panose="020B0402040204020203" pitchFamily="34" charset="0"/>
                      <a:cs typeface="Segoe UI Semilight" panose="020B0402040204020203" pitchFamily="34" charset="0"/>
                    </a:rPr>
                    <a:t>API </a:t>
                  </a:r>
                </a:p>
                <a:p>
                  <a:pPr algn="ctr"/>
                  <a:r>
                    <a:rPr lang="en-US" sz="1600" i="1" dirty="0">
                      <a:latin typeface="Segoe UI Semilight" panose="020B0402040204020203" pitchFamily="34" charset="0"/>
                      <a:cs typeface="Segoe UI Semilight" panose="020B0402040204020203" pitchFamily="34" charset="0"/>
                    </a:rPr>
                    <a:t>(ERP)</a:t>
                  </a:r>
                  <a:endParaRPr lang="en-US" i="1" dirty="0">
                    <a:latin typeface="Segoe UI Semilight" panose="020B0402040204020203" pitchFamily="34" charset="0"/>
                    <a:cs typeface="Segoe UI Semilight" panose="020B0402040204020203" pitchFamily="34" charset="0"/>
                  </a:endParaRPr>
                </a:p>
              </p:txBody>
            </p:sp>
          </p:grpSp>
        </p:grpSp>
      </p:grpSp>
      <p:grpSp>
        <p:nvGrpSpPr>
          <p:cNvPr id="18" name="Group 17">
            <a:extLst>
              <a:ext uri="{FF2B5EF4-FFF2-40B4-BE49-F238E27FC236}">
                <a16:creationId xmlns:a16="http://schemas.microsoft.com/office/drawing/2014/main" id="{FB5AB35C-0528-4CF2-BA2D-9DE967689599}"/>
              </a:ext>
            </a:extLst>
          </p:cNvPr>
          <p:cNvGrpSpPr/>
          <p:nvPr/>
        </p:nvGrpSpPr>
        <p:grpSpPr>
          <a:xfrm>
            <a:off x="5743338" y="3002563"/>
            <a:ext cx="2436447" cy="3247320"/>
            <a:chOff x="6163431" y="1532823"/>
            <a:chExt cx="2436447" cy="3247320"/>
          </a:xfrm>
        </p:grpSpPr>
        <p:pic>
          <p:nvPicPr>
            <p:cNvPr id="51" name="Picture 50">
              <a:extLst>
                <a:ext uri="{FF2B5EF4-FFF2-40B4-BE49-F238E27FC236}">
                  <a16:creationId xmlns:a16="http://schemas.microsoft.com/office/drawing/2014/main" id="{ADC880C5-484C-4C3F-8FAB-EBFFD820D761}"/>
                </a:ext>
              </a:extLst>
            </p:cNvPr>
            <p:cNvPicPr>
              <a:picLocks noChangeAspect="1"/>
            </p:cNvPicPr>
            <p:nvPr/>
          </p:nvPicPr>
          <p:blipFill>
            <a:blip r:embed="rId11">
              <a:clrChange>
                <a:clrFrom>
                  <a:srgbClr val="000000"/>
                </a:clrFrom>
                <a:clrTo>
                  <a:srgbClr val="000000">
                    <a:alpha val="0"/>
                  </a:srgbClr>
                </a:clrTo>
              </a:clrChange>
            </a:blip>
            <a:stretch>
              <a:fillRect/>
            </a:stretch>
          </p:blipFill>
          <p:spPr>
            <a:xfrm>
              <a:off x="7183300" y="3358007"/>
              <a:ext cx="810760" cy="734751"/>
            </a:xfrm>
            <a:prstGeom prst="rect">
              <a:avLst/>
            </a:prstGeom>
          </p:spPr>
        </p:pic>
        <p:sp>
          <p:nvSpPr>
            <p:cNvPr id="52" name="TextBox 51">
              <a:extLst>
                <a:ext uri="{FF2B5EF4-FFF2-40B4-BE49-F238E27FC236}">
                  <a16:creationId xmlns:a16="http://schemas.microsoft.com/office/drawing/2014/main" id="{D808D37B-6C0D-4609-B978-9E44C118E237}"/>
                </a:ext>
              </a:extLst>
            </p:cNvPr>
            <p:cNvSpPr txBox="1"/>
            <p:nvPr/>
          </p:nvSpPr>
          <p:spPr>
            <a:xfrm>
              <a:off x="7106744" y="4133812"/>
              <a:ext cx="1493134"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Offline/excel tool </a:t>
              </a:r>
              <a:endParaRPr lang="en-US" sz="1600" i="1" dirty="0">
                <a:latin typeface="Segoe UI Semilight" panose="020B0402040204020203" pitchFamily="34" charset="0"/>
                <a:cs typeface="Segoe UI Semilight" panose="020B0402040204020203" pitchFamily="34" charset="0"/>
              </a:endParaRPr>
            </a:p>
          </p:txBody>
        </p:sp>
        <p:cxnSp>
          <p:nvCxnSpPr>
            <p:cNvPr id="56" name="Straight Arrow Connector 55">
              <a:extLst>
                <a:ext uri="{FF2B5EF4-FFF2-40B4-BE49-F238E27FC236}">
                  <a16:creationId xmlns:a16="http://schemas.microsoft.com/office/drawing/2014/main" id="{0A3E39EE-4340-40C0-A3D4-0ADC5594F6E2}"/>
                </a:ext>
              </a:extLst>
            </p:cNvPr>
            <p:cNvCxnSpPr>
              <a:cxnSpLocks/>
            </p:cNvCxnSpPr>
            <p:nvPr/>
          </p:nvCxnSpPr>
          <p:spPr>
            <a:xfrm flipH="1" flipV="1">
              <a:off x="6163431" y="1532823"/>
              <a:ext cx="1425249" cy="1825184"/>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913ADA1-11C6-4903-82B3-BAFC24F23276}"/>
              </a:ext>
            </a:extLst>
          </p:cNvPr>
          <p:cNvSpPr txBox="1"/>
          <p:nvPr/>
        </p:nvSpPr>
        <p:spPr>
          <a:xfrm>
            <a:off x="2349560" y="5332584"/>
            <a:ext cx="1462124" cy="646331"/>
          </a:xfrm>
          <a:prstGeom prst="rect">
            <a:avLst/>
          </a:prstGeom>
          <a:noFill/>
        </p:spPr>
        <p:txBody>
          <a:bodyPr wrap="square" rtlCol="0">
            <a:spAutoFit/>
          </a:bodyPr>
          <a:lstStyle/>
          <a:p>
            <a:pPr algn="ctr"/>
            <a:r>
              <a:rPr lang="en-US" dirty="0">
                <a:latin typeface="Segoe UI Semilight" panose="020B0402040204020203" pitchFamily="34" charset="0"/>
                <a:cs typeface="Segoe UI Semilight" panose="020B0402040204020203" pitchFamily="34" charset="0"/>
              </a:rPr>
              <a:t>Direct Entry on Portal</a:t>
            </a:r>
          </a:p>
        </p:txBody>
      </p:sp>
      <p:cxnSp>
        <p:nvCxnSpPr>
          <p:cNvPr id="8" name="Straight Arrow Connector 7">
            <a:extLst>
              <a:ext uri="{FF2B5EF4-FFF2-40B4-BE49-F238E27FC236}">
                <a16:creationId xmlns:a16="http://schemas.microsoft.com/office/drawing/2014/main" id="{E2D231A6-8F0E-54FB-31FB-137BD896FEE4}"/>
              </a:ext>
            </a:extLst>
          </p:cNvPr>
          <p:cNvCxnSpPr>
            <a:cxnSpLocks/>
          </p:cNvCxnSpPr>
          <p:nvPr/>
        </p:nvCxnSpPr>
        <p:spPr>
          <a:xfrm flipH="1" flipV="1">
            <a:off x="6140449" y="2622402"/>
            <a:ext cx="2039336" cy="124644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AB41884-07C8-1E7B-0889-67579D689269}"/>
              </a:ext>
            </a:extLst>
          </p:cNvPr>
          <p:cNvPicPr>
            <a:picLocks noChangeAspect="1"/>
          </p:cNvPicPr>
          <p:nvPr/>
        </p:nvPicPr>
        <p:blipFill rotWithShape="1">
          <a:blip r:embed="rId12"/>
          <a:srcRect l="34511" t="10199" r="35165" b="10990"/>
          <a:stretch/>
        </p:blipFill>
        <p:spPr>
          <a:xfrm>
            <a:off x="8245115" y="3868842"/>
            <a:ext cx="663562" cy="1380806"/>
          </a:xfrm>
          <a:prstGeom prst="rect">
            <a:avLst/>
          </a:prstGeom>
        </p:spPr>
      </p:pic>
      <p:sp>
        <p:nvSpPr>
          <p:cNvPr id="33" name="TextBox 32">
            <a:extLst>
              <a:ext uri="{FF2B5EF4-FFF2-40B4-BE49-F238E27FC236}">
                <a16:creationId xmlns:a16="http://schemas.microsoft.com/office/drawing/2014/main" id="{873DE921-B26C-3699-2AC8-BB4EBCD3D054}"/>
              </a:ext>
            </a:extLst>
          </p:cNvPr>
          <p:cNvSpPr txBox="1"/>
          <p:nvPr/>
        </p:nvSpPr>
        <p:spPr>
          <a:xfrm>
            <a:off x="8717257" y="5332584"/>
            <a:ext cx="1617999"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Mobile Based</a:t>
            </a:r>
            <a:endParaRPr lang="en-US" sz="1600" i="1" dirty="0">
              <a:latin typeface="Segoe UI Semilight" panose="020B0402040204020203" pitchFamily="34" charset="0"/>
              <a:cs typeface="Segoe UI Semilight" panose="020B0402040204020203" pitchFamily="34" charset="0"/>
            </a:endParaRPr>
          </a:p>
          <a:p>
            <a:endParaRPr lang="en-IN" dirty="0"/>
          </a:p>
        </p:txBody>
      </p:sp>
    </p:spTree>
    <p:extLst>
      <p:ext uri="{BB962C8B-B14F-4D97-AF65-F5344CB8AC3E}">
        <p14:creationId xmlns:p14="http://schemas.microsoft.com/office/powerpoint/2010/main" val="47766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4AB3750-1102-4D91-AF4E-735FB38BD080}" vid="{D3E0E75C-4CD9-4FD0-83DE-25118B07903E}"/>
    </a:ext>
  </a:extLst>
</a:theme>
</file>

<file path=ppt/theme/theme2.xml><?xml version="1.0" encoding="utf-8"?>
<a:theme xmlns:a="http://schemas.openxmlformats.org/drawingml/2006/main" name="Office Theme">
  <a:themeElements>
    <a:clrScheme name="Custom 414">
      <a:dk1>
        <a:srgbClr val="999999"/>
      </a:dk1>
      <a:lt1>
        <a:srgbClr val="FFFFFF"/>
      </a:lt1>
      <a:dk2>
        <a:srgbClr val="364556"/>
      </a:dk2>
      <a:lt2>
        <a:srgbClr val="FFFFFF"/>
      </a:lt2>
      <a:accent1>
        <a:srgbClr val="1E81CA"/>
      </a:accent1>
      <a:accent2>
        <a:srgbClr val="4BDCED"/>
      </a:accent2>
      <a:accent3>
        <a:srgbClr val="06548F"/>
      </a:accent3>
      <a:accent4>
        <a:srgbClr val="1E81CA"/>
      </a:accent4>
      <a:accent5>
        <a:srgbClr val="4BDCED"/>
      </a:accent5>
      <a:accent6>
        <a:srgbClr val="06548F"/>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7005</TotalTime>
  <Words>5130</Words>
  <Application>Microsoft Office PowerPoint</Application>
  <PresentationFormat>Widescreen</PresentationFormat>
  <Paragraphs>470</Paragraphs>
  <Slides>43</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43</vt:i4>
      </vt:variant>
    </vt:vector>
  </HeadingPairs>
  <TitlesOfParts>
    <vt:vector size="55" baseType="lpstr">
      <vt:lpstr>-apple-system</vt:lpstr>
      <vt:lpstr>Arial</vt:lpstr>
      <vt:lpstr>Calibri</vt:lpstr>
      <vt:lpstr>Calibri Light</vt:lpstr>
      <vt:lpstr>Lato Light</vt:lpstr>
      <vt:lpstr>Poppins SemiBold</vt:lpstr>
      <vt:lpstr>Segoe UI Light</vt:lpstr>
      <vt:lpstr>Segoe UI Semibold</vt:lpstr>
      <vt:lpstr>Segoe UI Semilight</vt:lpstr>
      <vt:lpstr>Wingdings</vt:lpstr>
      <vt:lpstr>Theme1</vt:lpstr>
      <vt:lpstr>Office Theme</vt:lpstr>
      <vt:lpstr>e-Invoicing in TallyPrime Fully connected solution to simplify your e-invoicing</vt:lpstr>
      <vt:lpstr>Agenda</vt:lpstr>
      <vt:lpstr>Domain update on GST e-invoicing</vt:lpstr>
      <vt:lpstr>e-Invoicing?</vt:lpstr>
      <vt:lpstr>What is IRN?</vt:lpstr>
      <vt:lpstr>Applicability &amp; Implementation dates?</vt:lpstr>
      <vt:lpstr>Pre-activity to e-invoice</vt:lpstr>
      <vt:lpstr>Documents to be reported to e-invoice system?</vt:lpstr>
      <vt:lpstr>Various modes of generating e-invoice</vt:lpstr>
      <vt:lpstr>Offline Tool- Excel</vt:lpstr>
      <vt:lpstr>E-invoice Details – QR code</vt:lpstr>
      <vt:lpstr>Key facts of E-Invoice </vt:lpstr>
      <vt:lpstr>e-Invoice Generation Life Cycle</vt:lpstr>
      <vt:lpstr>e-Invoice- Life Cycle- Generation</vt:lpstr>
      <vt:lpstr>e-Invoice Life Cycle - Others</vt:lpstr>
      <vt:lpstr>What’s up next?</vt:lpstr>
      <vt:lpstr>Product walkthrough…</vt:lpstr>
      <vt:lpstr>Registering Tally as GSP for e-Invoicing...</vt:lpstr>
      <vt:lpstr>Registering Tally as GSP for e-Invoicing...</vt:lpstr>
      <vt:lpstr>Registering Tally as GSP for e-Invoicing...</vt:lpstr>
      <vt:lpstr>Registering Tally as GSP for e-Invoicing...</vt:lpstr>
      <vt:lpstr>Registering Tally as GSP for e-Invoicing...</vt:lpstr>
      <vt:lpstr>Registering Tally as GSP for e-Invoicing...</vt:lpstr>
      <vt:lpstr>Product walkthrough…</vt:lpstr>
      <vt:lpstr>Single Invoice Upload for IRN Generation</vt:lpstr>
      <vt:lpstr>Bulk Invoice Upload for IRN Generation</vt:lpstr>
      <vt:lpstr>Cancellation of e-invoice - Online</vt:lpstr>
      <vt:lpstr>Cancellation of e-Invoice - Offline</vt:lpstr>
      <vt:lpstr>e-Invoice through offline mode (JSON)</vt:lpstr>
      <vt:lpstr>Get IRN</vt:lpstr>
      <vt:lpstr>Prevention, Detection, and Correction</vt:lpstr>
      <vt:lpstr>Important Updates to know</vt:lpstr>
      <vt:lpstr>Mandatory details for smooth e-Invoicing</vt:lpstr>
      <vt:lpstr>Mandatory details for smooth e-Invoicing</vt:lpstr>
      <vt:lpstr>Mandatory details for smooth e-way Bill</vt:lpstr>
      <vt:lpstr>Readiness on Queries &amp; Response</vt:lpstr>
      <vt:lpstr>Questions &amp; Response – Rule / Process related</vt:lpstr>
      <vt:lpstr>Questions &amp; Response </vt:lpstr>
      <vt:lpstr>Questions &amp; Response</vt:lpstr>
      <vt:lpstr>Questions &amp; Response</vt:lpstr>
      <vt:lpstr>e-Invoicing terminology vs Tally Terminology</vt:lpstr>
      <vt:lpstr>Tallyhelp &amp; Video links for e-Invoicing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TallyPrime Release 1.1</dc:title>
  <dc:creator>Komala Devi V</dc:creator>
  <cp:lastModifiedBy>Komala Devi V</cp:lastModifiedBy>
  <cp:revision>66</cp:revision>
  <dcterms:created xsi:type="dcterms:W3CDTF">2020-12-15T10:35:43Z</dcterms:created>
  <dcterms:modified xsi:type="dcterms:W3CDTF">2023-11-27T10:24:34Z</dcterms:modified>
</cp:coreProperties>
</file>