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1987" r:id="rId2"/>
    <p:sldId id="2117" r:id="rId3"/>
    <p:sldId id="2118" r:id="rId4"/>
    <p:sldId id="2127" r:id="rId5"/>
    <p:sldId id="2098" r:id="rId6"/>
    <p:sldId id="2100" r:id="rId7"/>
    <p:sldId id="2106" r:id="rId8"/>
    <p:sldId id="2102" r:id="rId9"/>
    <p:sldId id="2119" r:id="rId10"/>
    <p:sldId id="2130" r:id="rId11"/>
    <p:sldId id="2105" r:id="rId12"/>
    <p:sldId id="2112" r:id="rId13"/>
    <p:sldId id="2131" r:id="rId14"/>
    <p:sldId id="2122" r:id="rId15"/>
    <p:sldId id="2123" r:id="rId16"/>
    <p:sldId id="2124" r:id="rId17"/>
    <p:sldId id="2126" r:id="rId18"/>
    <p:sldId id="2108" r:id="rId19"/>
    <p:sldId id="2109" r:id="rId20"/>
    <p:sldId id="74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7BAD17-FBB9-4E5B-BAEE-C08568A29C20}" v="3" dt="2024-02-29T13:07:11.4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179" autoAdjust="0"/>
  </p:normalViewPr>
  <p:slideViewPr>
    <p:cSldViewPr snapToGrid="0">
      <p:cViewPr varScale="1">
        <p:scale>
          <a:sx n="65" d="100"/>
          <a:sy n="65" d="100"/>
        </p:scale>
        <p:origin x="936"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etha Priya KV" userId="66ead9c7-7c1b-41f3-8589-e77e00f8c770" providerId="ADAL" clId="{8D7BAD17-FBB9-4E5B-BAEE-C08568A29C20}"/>
    <pc:docChg chg="undo custSel addSld delSld modSld sldOrd">
      <pc:chgData name="Geetha Priya KV" userId="66ead9c7-7c1b-41f3-8589-e77e00f8c770" providerId="ADAL" clId="{8D7BAD17-FBB9-4E5B-BAEE-C08568A29C20}" dt="2024-02-29T13:12:10.085" v="434" actId="20577"/>
      <pc:docMkLst>
        <pc:docMk/>
      </pc:docMkLst>
      <pc:sldChg chg="add del">
        <pc:chgData name="Geetha Priya KV" userId="66ead9c7-7c1b-41f3-8589-e77e00f8c770" providerId="ADAL" clId="{8D7BAD17-FBB9-4E5B-BAEE-C08568A29C20}" dt="2024-02-29T13:04:27.799" v="248"/>
        <pc:sldMkLst>
          <pc:docMk/>
          <pc:sldMk cId="2777980422" sldId="748"/>
        </pc:sldMkLst>
      </pc:sldChg>
      <pc:sldChg chg="add del">
        <pc:chgData name="Geetha Priya KV" userId="66ead9c7-7c1b-41f3-8589-e77e00f8c770" providerId="ADAL" clId="{8D7BAD17-FBB9-4E5B-BAEE-C08568A29C20}" dt="2024-02-29T13:04:27.799" v="248"/>
        <pc:sldMkLst>
          <pc:docMk/>
          <pc:sldMk cId="2443330614" sldId="2108"/>
        </pc:sldMkLst>
      </pc:sldChg>
      <pc:sldChg chg="modSp add del mod">
        <pc:chgData name="Geetha Priya KV" userId="66ead9c7-7c1b-41f3-8589-e77e00f8c770" providerId="ADAL" clId="{8D7BAD17-FBB9-4E5B-BAEE-C08568A29C20}" dt="2024-02-29T13:12:10.085" v="434" actId="20577"/>
        <pc:sldMkLst>
          <pc:docMk/>
          <pc:sldMk cId="1943712117" sldId="2109"/>
        </pc:sldMkLst>
        <pc:spChg chg="mod">
          <ac:chgData name="Geetha Priya KV" userId="66ead9c7-7c1b-41f3-8589-e77e00f8c770" providerId="ADAL" clId="{8D7BAD17-FBB9-4E5B-BAEE-C08568A29C20}" dt="2024-02-29T13:12:10.085" v="434" actId="20577"/>
          <ac:spMkLst>
            <pc:docMk/>
            <pc:sldMk cId="1943712117" sldId="2109"/>
            <ac:spMk id="3" creationId="{00E8AC20-C053-DCA4-0CA2-368543968493}"/>
          </ac:spMkLst>
        </pc:spChg>
      </pc:sldChg>
      <pc:sldChg chg="modSp mod">
        <pc:chgData name="Geetha Priya KV" userId="66ead9c7-7c1b-41f3-8589-e77e00f8c770" providerId="ADAL" clId="{8D7BAD17-FBB9-4E5B-BAEE-C08568A29C20}" dt="2024-02-29T13:05:30.598" v="249" actId="33524"/>
        <pc:sldMkLst>
          <pc:docMk/>
          <pc:sldMk cId="3535762043" sldId="2112"/>
        </pc:sldMkLst>
        <pc:spChg chg="mod">
          <ac:chgData name="Geetha Priya KV" userId="66ead9c7-7c1b-41f3-8589-e77e00f8c770" providerId="ADAL" clId="{8D7BAD17-FBB9-4E5B-BAEE-C08568A29C20}" dt="2024-02-29T13:05:30.598" v="249" actId="33524"/>
          <ac:spMkLst>
            <pc:docMk/>
            <pc:sldMk cId="3535762043" sldId="2112"/>
            <ac:spMk id="7" creationId="{67FC8516-C184-B8E6-22EE-14D41398CFD1}"/>
          </ac:spMkLst>
        </pc:spChg>
      </pc:sldChg>
      <pc:sldChg chg="add del ord">
        <pc:chgData name="Geetha Priya KV" userId="66ead9c7-7c1b-41f3-8589-e77e00f8c770" providerId="ADAL" clId="{8D7BAD17-FBB9-4E5B-BAEE-C08568A29C20}" dt="2024-02-29T13:06:22.093" v="253"/>
        <pc:sldMkLst>
          <pc:docMk/>
          <pc:sldMk cId="2549252659" sldId="2122"/>
        </pc:sldMkLst>
      </pc:sldChg>
      <pc:sldChg chg="add del">
        <pc:chgData name="Geetha Priya KV" userId="66ead9c7-7c1b-41f3-8589-e77e00f8c770" providerId="ADAL" clId="{8D7BAD17-FBB9-4E5B-BAEE-C08568A29C20}" dt="2024-02-29T13:04:27.799" v="248"/>
        <pc:sldMkLst>
          <pc:docMk/>
          <pc:sldMk cId="3691263616" sldId="2123"/>
        </pc:sldMkLst>
      </pc:sldChg>
      <pc:sldChg chg="add del">
        <pc:chgData name="Geetha Priya KV" userId="66ead9c7-7c1b-41f3-8589-e77e00f8c770" providerId="ADAL" clId="{8D7BAD17-FBB9-4E5B-BAEE-C08568A29C20}" dt="2024-02-29T13:04:27.799" v="248"/>
        <pc:sldMkLst>
          <pc:docMk/>
          <pc:sldMk cId="3033983966" sldId="2124"/>
        </pc:sldMkLst>
      </pc:sldChg>
      <pc:sldChg chg="add del">
        <pc:chgData name="Geetha Priya KV" userId="66ead9c7-7c1b-41f3-8589-e77e00f8c770" providerId="ADAL" clId="{8D7BAD17-FBB9-4E5B-BAEE-C08568A29C20}" dt="2024-02-29T13:04:27.799" v="248"/>
        <pc:sldMkLst>
          <pc:docMk/>
          <pc:sldMk cId="2995489729" sldId="2126"/>
        </pc:sldMkLst>
      </pc:sldChg>
      <pc:sldChg chg="del">
        <pc:chgData name="Geetha Priya KV" userId="66ead9c7-7c1b-41f3-8589-e77e00f8c770" providerId="ADAL" clId="{8D7BAD17-FBB9-4E5B-BAEE-C08568A29C20}" dt="2024-02-29T06:54:14.040" v="55" actId="47"/>
        <pc:sldMkLst>
          <pc:docMk/>
          <pc:sldMk cId="1464952780" sldId="2128"/>
        </pc:sldMkLst>
      </pc:sldChg>
      <pc:sldChg chg="modSp del mod">
        <pc:chgData name="Geetha Priya KV" userId="66ead9c7-7c1b-41f3-8589-e77e00f8c770" providerId="ADAL" clId="{8D7BAD17-FBB9-4E5B-BAEE-C08568A29C20}" dt="2024-02-29T07:07:33.068" v="246" actId="47"/>
        <pc:sldMkLst>
          <pc:docMk/>
          <pc:sldMk cId="1642719" sldId="2129"/>
        </pc:sldMkLst>
        <pc:spChg chg="mod">
          <ac:chgData name="Geetha Priya KV" userId="66ead9c7-7c1b-41f3-8589-e77e00f8c770" providerId="ADAL" clId="{8D7BAD17-FBB9-4E5B-BAEE-C08568A29C20}" dt="2024-02-29T06:57:14.655" v="245" actId="20577"/>
          <ac:spMkLst>
            <pc:docMk/>
            <pc:sldMk cId="1642719" sldId="2129"/>
            <ac:spMk id="3" creationId="{00E8AC20-C053-DCA4-0CA2-368543968493}"/>
          </ac:spMkLst>
        </pc:spChg>
        <pc:picChg chg="mod">
          <ac:chgData name="Geetha Priya KV" userId="66ead9c7-7c1b-41f3-8589-e77e00f8c770" providerId="ADAL" clId="{8D7BAD17-FBB9-4E5B-BAEE-C08568A29C20}" dt="2024-02-29T06:54:43.528" v="58" actId="1076"/>
          <ac:picMkLst>
            <pc:docMk/>
            <pc:sldMk cId="1642719" sldId="2129"/>
            <ac:picMk id="6" creationId="{9DFED292-55EA-1508-DCE4-8B6DFE5C9AA1}"/>
          </ac:picMkLst>
        </pc:picChg>
      </pc:sldChg>
      <pc:sldChg chg="modSp add mod">
        <pc:chgData name="Geetha Priya KV" userId="66ead9c7-7c1b-41f3-8589-e77e00f8c770" providerId="ADAL" clId="{8D7BAD17-FBB9-4E5B-BAEE-C08568A29C20}" dt="2024-02-29T07:07:38.430" v="247" actId="1076"/>
        <pc:sldMkLst>
          <pc:docMk/>
          <pc:sldMk cId="2322931496" sldId="2130"/>
        </pc:sldMkLst>
        <pc:picChg chg="mod">
          <ac:chgData name="Geetha Priya KV" userId="66ead9c7-7c1b-41f3-8589-e77e00f8c770" providerId="ADAL" clId="{8D7BAD17-FBB9-4E5B-BAEE-C08568A29C20}" dt="2024-02-29T07:07:38.430" v="247" actId="1076"/>
          <ac:picMkLst>
            <pc:docMk/>
            <pc:sldMk cId="2322931496" sldId="2130"/>
            <ac:picMk id="6" creationId="{9DFED292-55EA-1508-DCE4-8B6DFE5C9AA1}"/>
          </ac:picMkLst>
        </pc:picChg>
      </pc:sldChg>
      <pc:sldChg chg="add ord">
        <pc:chgData name="Geetha Priya KV" userId="66ead9c7-7c1b-41f3-8589-e77e00f8c770" providerId="ADAL" clId="{8D7BAD17-FBB9-4E5B-BAEE-C08568A29C20}" dt="2024-02-29T13:06:13.204" v="251"/>
        <pc:sldMkLst>
          <pc:docMk/>
          <pc:sldMk cId="4053806704" sldId="2131"/>
        </pc:sldMkLst>
      </pc:sldChg>
      <pc:sldChg chg="modSp add del mod">
        <pc:chgData name="Geetha Priya KV" userId="66ead9c7-7c1b-41f3-8589-e77e00f8c770" providerId="ADAL" clId="{8D7BAD17-FBB9-4E5B-BAEE-C08568A29C20}" dt="2024-02-29T13:07:35.529" v="273" actId="47"/>
        <pc:sldMkLst>
          <pc:docMk/>
          <pc:sldMk cId="862924293" sldId="2132"/>
        </pc:sldMkLst>
        <pc:spChg chg="mod">
          <ac:chgData name="Geetha Priya KV" userId="66ead9c7-7c1b-41f3-8589-e77e00f8c770" providerId="ADAL" clId="{8D7BAD17-FBB9-4E5B-BAEE-C08568A29C20}" dt="2024-02-29T13:07:28.305" v="272" actId="20577"/>
          <ac:spMkLst>
            <pc:docMk/>
            <pc:sldMk cId="862924293" sldId="2132"/>
            <ac:spMk id="2" creationId="{EC0B31DE-D0B4-29D8-D850-9245DB93F212}"/>
          </ac:spMkLst>
        </pc:spChg>
      </pc:sldChg>
      <pc:sldMasterChg chg="delSldLayout">
        <pc:chgData name="Geetha Priya KV" userId="66ead9c7-7c1b-41f3-8589-e77e00f8c770" providerId="ADAL" clId="{8D7BAD17-FBB9-4E5B-BAEE-C08568A29C20}" dt="2024-02-29T05:00:01.164" v="6" actId="47"/>
        <pc:sldMasterMkLst>
          <pc:docMk/>
          <pc:sldMasterMk cId="227846164" sldId="2147483648"/>
        </pc:sldMasterMkLst>
        <pc:sldLayoutChg chg="del">
          <pc:chgData name="Geetha Priya KV" userId="66ead9c7-7c1b-41f3-8589-e77e00f8c770" providerId="ADAL" clId="{8D7BAD17-FBB9-4E5B-BAEE-C08568A29C20}" dt="2024-02-29T05:00:01.164" v="6" actId="47"/>
          <pc:sldLayoutMkLst>
            <pc:docMk/>
            <pc:sldMasterMk cId="227846164" sldId="2147483648"/>
            <pc:sldLayoutMk cId="440568251" sldId="214748366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05058-CB5C-41F3-AF88-BADE4EBDFEA7}" type="datetimeFigureOut">
              <a:rPr lang="en-IN" smtClean="0"/>
              <a:t>09-11-2024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9F294-421B-4309-9173-ABF0265E8A5A}" type="slidenum">
              <a:rPr lang="en-IN" smtClean="0"/>
              <a:t>‹#›</a:t>
            </a:fld>
            <a:endParaRPr lang="en-IN"/>
          </a:p>
        </p:txBody>
      </p:sp>
    </p:spTree>
    <p:extLst>
      <p:ext uri="{BB962C8B-B14F-4D97-AF65-F5344CB8AC3E}">
        <p14:creationId xmlns:p14="http://schemas.microsoft.com/office/powerpoint/2010/main" val="203125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172B4D"/>
              </a:solidFill>
              <a:effectLst/>
              <a:latin typeface="-apple-system"/>
            </a:endParaRPr>
          </a:p>
        </p:txBody>
      </p:sp>
      <p:sp>
        <p:nvSpPr>
          <p:cNvPr id="4" name="Slide Number Placeholder 3"/>
          <p:cNvSpPr>
            <a:spLocks noGrp="1"/>
          </p:cNvSpPr>
          <p:nvPr>
            <p:ph type="sldNum" sz="quarter" idx="5"/>
          </p:nvPr>
        </p:nvSpPr>
        <p:spPr/>
        <p:txBody>
          <a:bodyPr/>
          <a:lstStyle/>
          <a:p>
            <a:fld id="{D5D9F294-421B-4309-9173-ABF0265E8A5A}" type="slidenum">
              <a:rPr lang="en-IN" smtClean="0"/>
              <a:t>2</a:t>
            </a:fld>
            <a:endParaRPr lang="en-IN"/>
          </a:p>
        </p:txBody>
      </p:sp>
    </p:spTree>
    <p:extLst>
      <p:ext uri="{BB962C8B-B14F-4D97-AF65-F5344CB8AC3E}">
        <p14:creationId xmlns:p14="http://schemas.microsoft.com/office/powerpoint/2010/main" val="2712884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D9F294-421B-4309-9173-ABF0265E8A5A}" type="slidenum">
              <a:rPr lang="en-IN" smtClean="0"/>
              <a:t>17</a:t>
            </a:fld>
            <a:endParaRPr lang="en-IN"/>
          </a:p>
        </p:txBody>
      </p:sp>
    </p:spTree>
    <p:extLst>
      <p:ext uri="{BB962C8B-B14F-4D97-AF65-F5344CB8AC3E}">
        <p14:creationId xmlns:p14="http://schemas.microsoft.com/office/powerpoint/2010/main" val="349732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D9F294-421B-4309-9173-ABF0265E8A5A}" type="slidenum">
              <a:rPr lang="en-IN" smtClean="0"/>
              <a:t>18</a:t>
            </a:fld>
            <a:endParaRPr lang="en-IN"/>
          </a:p>
        </p:txBody>
      </p:sp>
    </p:spTree>
    <p:extLst>
      <p:ext uri="{BB962C8B-B14F-4D97-AF65-F5344CB8AC3E}">
        <p14:creationId xmlns:p14="http://schemas.microsoft.com/office/powerpoint/2010/main" val="3007965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D9F294-421B-4309-9173-ABF0265E8A5A}" type="slidenum">
              <a:rPr lang="en-IN" smtClean="0"/>
              <a:t>19</a:t>
            </a:fld>
            <a:endParaRPr lang="en-IN"/>
          </a:p>
        </p:txBody>
      </p:sp>
    </p:spTree>
    <p:extLst>
      <p:ext uri="{BB962C8B-B14F-4D97-AF65-F5344CB8AC3E}">
        <p14:creationId xmlns:p14="http://schemas.microsoft.com/office/powerpoint/2010/main" val="3477423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172B4D"/>
              </a:solidFill>
              <a:effectLst/>
              <a:latin typeface="-apple-system"/>
            </a:endParaRPr>
          </a:p>
        </p:txBody>
      </p:sp>
      <p:sp>
        <p:nvSpPr>
          <p:cNvPr id="4" name="Slide Number Placeholder 3"/>
          <p:cNvSpPr>
            <a:spLocks noGrp="1"/>
          </p:cNvSpPr>
          <p:nvPr>
            <p:ph type="sldNum" sz="quarter" idx="5"/>
          </p:nvPr>
        </p:nvSpPr>
        <p:spPr/>
        <p:txBody>
          <a:bodyPr/>
          <a:lstStyle/>
          <a:p>
            <a:fld id="{D5D9F294-421B-4309-9173-ABF0265E8A5A}" type="slidenum">
              <a:rPr lang="en-IN" smtClean="0"/>
              <a:t>3</a:t>
            </a:fld>
            <a:endParaRPr lang="en-IN"/>
          </a:p>
        </p:txBody>
      </p:sp>
    </p:spTree>
    <p:extLst>
      <p:ext uri="{BB962C8B-B14F-4D97-AF65-F5344CB8AC3E}">
        <p14:creationId xmlns:p14="http://schemas.microsoft.com/office/powerpoint/2010/main" val="418627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172B4D"/>
              </a:solidFill>
              <a:effectLst/>
              <a:latin typeface="-apple-system"/>
            </a:endParaRPr>
          </a:p>
        </p:txBody>
      </p:sp>
      <p:sp>
        <p:nvSpPr>
          <p:cNvPr id="4" name="Slide Number Placeholder 3"/>
          <p:cNvSpPr>
            <a:spLocks noGrp="1"/>
          </p:cNvSpPr>
          <p:nvPr>
            <p:ph type="sldNum" sz="quarter" idx="5"/>
          </p:nvPr>
        </p:nvSpPr>
        <p:spPr/>
        <p:txBody>
          <a:bodyPr/>
          <a:lstStyle/>
          <a:p>
            <a:fld id="{D5D9F294-421B-4309-9173-ABF0265E8A5A}" type="slidenum">
              <a:rPr lang="en-IN" smtClean="0"/>
              <a:t>4</a:t>
            </a:fld>
            <a:endParaRPr lang="en-IN"/>
          </a:p>
        </p:txBody>
      </p:sp>
    </p:spTree>
    <p:extLst>
      <p:ext uri="{BB962C8B-B14F-4D97-AF65-F5344CB8AC3E}">
        <p14:creationId xmlns:p14="http://schemas.microsoft.com/office/powerpoint/2010/main" val="3970211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D9F294-421B-4309-9173-ABF0265E8A5A}" type="slidenum">
              <a:rPr lang="en-IN" smtClean="0"/>
              <a:t>7</a:t>
            </a:fld>
            <a:endParaRPr lang="en-IN"/>
          </a:p>
        </p:txBody>
      </p:sp>
    </p:spTree>
    <p:extLst>
      <p:ext uri="{BB962C8B-B14F-4D97-AF65-F5344CB8AC3E}">
        <p14:creationId xmlns:p14="http://schemas.microsoft.com/office/powerpoint/2010/main" val="3067364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172B4D"/>
              </a:solidFill>
              <a:effectLst/>
              <a:latin typeface="-apple-system"/>
            </a:endParaRPr>
          </a:p>
        </p:txBody>
      </p:sp>
      <p:sp>
        <p:nvSpPr>
          <p:cNvPr id="4" name="Slide Number Placeholder 3"/>
          <p:cNvSpPr>
            <a:spLocks noGrp="1"/>
          </p:cNvSpPr>
          <p:nvPr>
            <p:ph type="sldNum" sz="quarter" idx="5"/>
          </p:nvPr>
        </p:nvSpPr>
        <p:spPr/>
        <p:txBody>
          <a:bodyPr/>
          <a:lstStyle/>
          <a:p>
            <a:fld id="{D5D9F294-421B-4309-9173-ABF0265E8A5A}" type="slidenum">
              <a:rPr lang="en-IN" smtClean="0"/>
              <a:t>9</a:t>
            </a:fld>
            <a:endParaRPr lang="en-IN"/>
          </a:p>
        </p:txBody>
      </p:sp>
    </p:spTree>
    <p:extLst>
      <p:ext uri="{BB962C8B-B14F-4D97-AF65-F5344CB8AC3E}">
        <p14:creationId xmlns:p14="http://schemas.microsoft.com/office/powerpoint/2010/main" val="1743336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172B4D"/>
              </a:solidFill>
              <a:effectLst/>
              <a:latin typeface="-apple-system"/>
            </a:endParaRPr>
          </a:p>
        </p:txBody>
      </p:sp>
      <p:sp>
        <p:nvSpPr>
          <p:cNvPr id="4" name="Slide Number Placeholder 3"/>
          <p:cNvSpPr>
            <a:spLocks noGrp="1"/>
          </p:cNvSpPr>
          <p:nvPr>
            <p:ph type="sldNum" sz="quarter" idx="5"/>
          </p:nvPr>
        </p:nvSpPr>
        <p:spPr/>
        <p:txBody>
          <a:bodyPr/>
          <a:lstStyle/>
          <a:p>
            <a:fld id="{D5D9F294-421B-4309-9173-ABF0265E8A5A}" type="slidenum">
              <a:rPr lang="en-IN" smtClean="0"/>
              <a:t>10</a:t>
            </a:fld>
            <a:endParaRPr lang="en-IN"/>
          </a:p>
        </p:txBody>
      </p:sp>
    </p:spTree>
    <p:extLst>
      <p:ext uri="{BB962C8B-B14F-4D97-AF65-F5344CB8AC3E}">
        <p14:creationId xmlns:p14="http://schemas.microsoft.com/office/powerpoint/2010/main" val="3089114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D9F294-421B-4309-9173-ABF0265E8A5A}" type="slidenum">
              <a:rPr lang="en-IN" smtClean="0"/>
              <a:t>14</a:t>
            </a:fld>
            <a:endParaRPr lang="en-IN"/>
          </a:p>
        </p:txBody>
      </p:sp>
    </p:spTree>
    <p:extLst>
      <p:ext uri="{BB962C8B-B14F-4D97-AF65-F5344CB8AC3E}">
        <p14:creationId xmlns:p14="http://schemas.microsoft.com/office/powerpoint/2010/main" val="2676676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D9F294-421B-4309-9173-ABF0265E8A5A}" type="slidenum">
              <a:rPr lang="en-IN" smtClean="0"/>
              <a:t>15</a:t>
            </a:fld>
            <a:endParaRPr lang="en-IN"/>
          </a:p>
        </p:txBody>
      </p:sp>
    </p:spTree>
    <p:extLst>
      <p:ext uri="{BB962C8B-B14F-4D97-AF65-F5344CB8AC3E}">
        <p14:creationId xmlns:p14="http://schemas.microsoft.com/office/powerpoint/2010/main" val="19725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D9F294-421B-4309-9173-ABF0265E8A5A}" type="slidenum">
              <a:rPr lang="en-IN" smtClean="0"/>
              <a:t>16</a:t>
            </a:fld>
            <a:endParaRPr lang="en-IN"/>
          </a:p>
        </p:txBody>
      </p:sp>
    </p:spTree>
    <p:extLst>
      <p:ext uri="{BB962C8B-B14F-4D97-AF65-F5344CB8AC3E}">
        <p14:creationId xmlns:p14="http://schemas.microsoft.com/office/powerpoint/2010/main" val="123554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9E5C39-876A-AB7A-AC2B-E6A2005494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74DA378-ED40-F174-11F9-E68451399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01A7DBA-0E46-CA8F-AE58-8EA503AC5091}"/>
              </a:ext>
            </a:extLst>
          </p:cNvPr>
          <p:cNvSpPr>
            <a:spLocks noGrp="1"/>
          </p:cNvSpPr>
          <p:nvPr>
            <p:ph type="dt" sz="half" idx="10"/>
          </p:nvPr>
        </p:nvSpPr>
        <p:spPr/>
        <p:txBody>
          <a:bodyPr/>
          <a:lstStyle/>
          <a:p>
            <a:fld id="{72E3A200-B207-40C5-8C0D-6FA6A53E9D16}" type="datetimeFigureOut">
              <a:rPr lang="en-US" smtClean="0"/>
              <a:t>11/9/2024</a:t>
            </a:fld>
            <a:endParaRPr lang="en-US"/>
          </a:p>
        </p:txBody>
      </p:sp>
      <p:sp>
        <p:nvSpPr>
          <p:cNvPr id="5" name="Footer Placeholder 4">
            <a:extLst>
              <a:ext uri="{FF2B5EF4-FFF2-40B4-BE49-F238E27FC236}">
                <a16:creationId xmlns:a16="http://schemas.microsoft.com/office/drawing/2014/main" xmlns="" id="{408D200C-2D39-FF16-686A-F1489CDD8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8C2D6D6-AB40-D261-9556-6A1C3C5CA06C}"/>
              </a:ext>
            </a:extLst>
          </p:cNvPr>
          <p:cNvSpPr>
            <a:spLocks noGrp="1"/>
          </p:cNvSpPr>
          <p:nvPr>
            <p:ph type="sldNum" sz="quarter" idx="12"/>
          </p:nvPr>
        </p:nvSpPr>
        <p:spPr/>
        <p:txBody>
          <a:bodyPr/>
          <a:lstStyle/>
          <a:p>
            <a:fld id="{4749DAC2-E998-403F-9244-2B297D332178}" type="slidenum">
              <a:rPr lang="en-US" smtClean="0"/>
              <a:t>‹#›</a:t>
            </a:fld>
            <a:endParaRPr lang="en-US"/>
          </a:p>
        </p:txBody>
      </p:sp>
    </p:spTree>
    <p:extLst>
      <p:ext uri="{BB962C8B-B14F-4D97-AF65-F5344CB8AC3E}">
        <p14:creationId xmlns:p14="http://schemas.microsoft.com/office/powerpoint/2010/main" val="142945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7777F-C06D-C9AF-BAD4-335111A691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F30D6BE-B6B6-F80A-C117-53F362526A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15E3119-E78D-A228-ADAE-D6A852B5F3D9}"/>
              </a:ext>
            </a:extLst>
          </p:cNvPr>
          <p:cNvSpPr>
            <a:spLocks noGrp="1"/>
          </p:cNvSpPr>
          <p:nvPr>
            <p:ph type="dt" sz="half" idx="10"/>
          </p:nvPr>
        </p:nvSpPr>
        <p:spPr/>
        <p:txBody>
          <a:bodyPr/>
          <a:lstStyle/>
          <a:p>
            <a:fld id="{72E3A200-B207-40C5-8C0D-6FA6A53E9D16}" type="datetimeFigureOut">
              <a:rPr lang="en-US" smtClean="0"/>
              <a:t>11/9/2024</a:t>
            </a:fld>
            <a:endParaRPr lang="en-US"/>
          </a:p>
        </p:txBody>
      </p:sp>
      <p:sp>
        <p:nvSpPr>
          <p:cNvPr id="5" name="Footer Placeholder 4">
            <a:extLst>
              <a:ext uri="{FF2B5EF4-FFF2-40B4-BE49-F238E27FC236}">
                <a16:creationId xmlns:a16="http://schemas.microsoft.com/office/drawing/2014/main" xmlns="" id="{03E23C51-3ACF-75F1-9733-BC9A41074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FFD38B3-C4EC-FEDB-069D-D74309614085}"/>
              </a:ext>
            </a:extLst>
          </p:cNvPr>
          <p:cNvSpPr>
            <a:spLocks noGrp="1"/>
          </p:cNvSpPr>
          <p:nvPr>
            <p:ph type="sldNum" sz="quarter" idx="12"/>
          </p:nvPr>
        </p:nvSpPr>
        <p:spPr/>
        <p:txBody>
          <a:bodyPr/>
          <a:lstStyle/>
          <a:p>
            <a:fld id="{4749DAC2-E998-403F-9244-2B297D332178}" type="slidenum">
              <a:rPr lang="en-US" smtClean="0"/>
              <a:t>‹#›</a:t>
            </a:fld>
            <a:endParaRPr lang="en-US"/>
          </a:p>
        </p:txBody>
      </p:sp>
    </p:spTree>
    <p:extLst>
      <p:ext uri="{BB962C8B-B14F-4D97-AF65-F5344CB8AC3E}">
        <p14:creationId xmlns:p14="http://schemas.microsoft.com/office/powerpoint/2010/main" val="1839680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3001C74-4983-086C-C4D8-248C39E627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71D59EB-CC94-4037-91B1-9B3CF6831B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D4AB8D7-BC9F-E2B2-C478-29069FE5C12F}"/>
              </a:ext>
            </a:extLst>
          </p:cNvPr>
          <p:cNvSpPr>
            <a:spLocks noGrp="1"/>
          </p:cNvSpPr>
          <p:nvPr>
            <p:ph type="dt" sz="half" idx="10"/>
          </p:nvPr>
        </p:nvSpPr>
        <p:spPr/>
        <p:txBody>
          <a:bodyPr/>
          <a:lstStyle/>
          <a:p>
            <a:fld id="{72E3A200-B207-40C5-8C0D-6FA6A53E9D16}" type="datetimeFigureOut">
              <a:rPr lang="en-US" smtClean="0"/>
              <a:t>11/9/2024</a:t>
            </a:fld>
            <a:endParaRPr lang="en-US"/>
          </a:p>
        </p:txBody>
      </p:sp>
      <p:sp>
        <p:nvSpPr>
          <p:cNvPr id="5" name="Footer Placeholder 4">
            <a:extLst>
              <a:ext uri="{FF2B5EF4-FFF2-40B4-BE49-F238E27FC236}">
                <a16:creationId xmlns:a16="http://schemas.microsoft.com/office/drawing/2014/main" xmlns="" id="{C4829B87-EA1D-4E9D-7FE1-A7AA4FA28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B4138AD-6C6D-530B-3360-374FB1053C9A}"/>
              </a:ext>
            </a:extLst>
          </p:cNvPr>
          <p:cNvSpPr>
            <a:spLocks noGrp="1"/>
          </p:cNvSpPr>
          <p:nvPr>
            <p:ph type="sldNum" sz="quarter" idx="12"/>
          </p:nvPr>
        </p:nvSpPr>
        <p:spPr/>
        <p:txBody>
          <a:bodyPr/>
          <a:lstStyle/>
          <a:p>
            <a:fld id="{4749DAC2-E998-403F-9244-2B297D332178}" type="slidenum">
              <a:rPr lang="en-US" smtClean="0"/>
              <a:t>‹#›</a:t>
            </a:fld>
            <a:endParaRPr lang="en-US"/>
          </a:p>
        </p:txBody>
      </p:sp>
    </p:spTree>
    <p:extLst>
      <p:ext uri="{BB962C8B-B14F-4D97-AF65-F5344CB8AC3E}">
        <p14:creationId xmlns:p14="http://schemas.microsoft.com/office/powerpoint/2010/main" val="3853356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E9DC53-EC72-446B-91D2-FA8D827B1566}"/>
              </a:ext>
            </a:extLst>
          </p:cNvPr>
          <p:cNvSpPr>
            <a:spLocks noGrp="1"/>
          </p:cNvSpPr>
          <p:nvPr>
            <p:ph type="title" hasCustomPrompt="1"/>
          </p:nvPr>
        </p:nvSpPr>
        <p:spPr>
          <a:xfrm>
            <a:off x="452071" y="2847975"/>
            <a:ext cx="8392672" cy="923925"/>
          </a:xfrm>
          <a:prstGeom prst="rect">
            <a:avLst/>
          </a:prstGeom>
        </p:spPr>
        <p:txBody>
          <a:bodyPr anchor="b"/>
          <a:lstStyle>
            <a:lvl1pPr algn="l">
              <a:defRPr sz="3600">
                <a:solidFill>
                  <a:schemeClr val="tx1">
                    <a:lumMod val="65000"/>
                    <a:lumOff val="35000"/>
                  </a:schemeClr>
                </a:solidFill>
                <a:latin typeface="Segoe UI Semibold" panose="020B0702040204020203" pitchFamily="34" charset="0"/>
                <a:cs typeface="Segoe UI Semibold" panose="020B0702040204020203" pitchFamily="34" charset="0"/>
              </a:defRPr>
            </a:lvl1pPr>
          </a:lstStyle>
          <a:p>
            <a:r>
              <a:rPr lang="en-US"/>
              <a:t>Title</a:t>
            </a:r>
            <a:endParaRPr lang="en-IN"/>
          </a:p>
        </p:txBody>
      </p:sp>
      <p:grpSp>
        <p:nvGrpSpPr>
          <p:cNvPr id="41" name="Group 40">
            <a:extLst>
              <a:ext uri="{FF2B5EF4-FFF2-40B4-BE49-F238E27FC236}">
                <a16:creationId xmlns:a16="http://schemas.microsoft.com/office/drawing/2014/main" xmlns="" id="{0A849731-69C7-4D49-A8A9-9B517C5B9B99}"/>
              </a:ext>
            </a:extLst>
          </p:cNvPr>
          <p:cNvGrpSpPr/>
          <p:nvPr/>
        </p:nvGrpSpPr>
        <p:grpSpPr>
          <a:xfrm>
            <a:off x="726747" y="3"/>
            <a:ext cx="9546069" cy="6865542"/>
            <a:chOff x="726747" y="3"/>
            <a:chExt cx="9546069" cy="6865542"/>
          </a:xfrm>
        </p:grpSpPr>
        <p:sp>
          <p:nvSpPr>
            <p:cNvPr id="42" name="object 3">
              <a:extLst>
                <a:ext uri="{FF2B5EF4-FFF2-40B4-BE49-F238E27FC236}">
                  <a16:creationId xmlns:a16="http://schemas.microsoft.com/office/drawing/2014/main" xmlns="" id="{5DF3D48C-AA2D-45BF-9560-EAEBF9F574E7}"/>
                </a:ext>
              </a:extLst>
            </p:cNvPr>
            <p:cNvSpPr/>
            <p:nvPr/>
          </p:nvSpPr>
          <p:spPr>
            <a:xfrm>
              <a:off x="7886144" y="2117644"/>
              <a:ext cx="2386672" cy="4747901"/>
            </a:xfrm>
            <a:custGeom>
              <a:avLst/>
              <a:gdLst/>
              <a:ahLst/>
              <a:cxnLst/>
              <a:rect l="l" t="t" r="r" b="b"/>
              <a:pathLst>
                <a:path w="3931284" h="7820659">
                  <a:moveTo>
                    <a:pt x="2658662" y="0"/>
                  </a:moveTo>
                  <a:lnTo>
                    <a:pt x="0" y="7820411"/>
                  </a:lnTo>
                  <a:lnTo>
                    <a:pt x="1419181" y="7820411"/>
                  </a:lnTo>
                  <a:lnTo>
                    <a:pt x="3930927" y="432154"/>
                  </a:lnTo>
                  <a:lnTo>
                    <a:pt x="2658662" y="0"/>
                  </a:lnTo>
                  <a:close/>
                </a:path>
              </a:pathLst>
            </a:custGeom>
            <a:solidFill>
              <a:srgbClr val="FFC031"/>
            </a:solidFill>
          </p:spPr>
          <p:txBody>
            <a:bodyPr wrap="square" lIns="0" tIns="0" rIns="0" bIns="0" rtlCol="0"/>
            <a:lstStyle/>
            <a:p>
              <a:endParaRPr/>
            </a:p>
          </p:txBody>
        </p:sp>
        <p:sp>
          <p:nvSpPr>
            <p:cNvPr id="43" name="object 4">
              <a:extLst>
                <a:ext uri="{FF2B5EF4-FFF2-40B4-BE49-F238E27FC236}">
                  <a16:creationId xmlns:a16="http://schemas.microsoft.com/office/drawing/2014/main" xmlns="" id="{2AB29D9E-5A91-43EE-ADD6-58B9EC56ABFD}"/>
                </a:ext>
              </a:extLst>
            </p:cNvPr>
            <p:cNvSpPr/>
            <p:nvPr/>
          </p:nvSpPr>
          <p:spPr>
            <a:xfrm>
              <a:off x="726747" y="3"/>
              <a:ext cx="9545918" cy="3153831"/>
            </a:xfrm>
            <a:custGeom>
              <a:avLst/>
              <a:gdLst/>
              <a:ahLst/>
              <a:cxnLst/>
              <a:rect l="l" t="t" r="r" b="b"/>
              <a:pathLst>
                <a:path w="15723869" h="5194935">
                  <a:moveTo>
                    <a:pt x="4184270" y="0"/>
                  </a:moveTo>
                  <a:lnTo>
                    <a:pt x="0" y="0"/>
                  </a:lnTo>
                  <a:lnTo>
                    <a:pt x="15290864" y="5194742"/>
                  </a:lnTo>
                  <a:lnTo>
                    <a:pt x="15723772" y="3920299"/>
                  </a:lnTo>
                  <a:lnTo>
                    <a:pt x="4184270" y="0"/>
                  </a:lnTo>
                  <a:close/>
                </a:path>
              </a:pathLst>
            </a:custGeom>
            <a:solidFill>
              <a:srgbClr val="90C4E9"/>
            </a:solidFill>
          </p:spPr>
          <p:txBody>
            <a:bodyPr wrap="square" lIns="0" tIns="0" rIns="0" bIns="0" rtlCol="0"/>
            <a:lstStyle/>
            <a:p>
              <a:endParaRPr/>
            </a:p>
          </p:txBody>
        </p:sp>
        <p:sp>
          <p:nvSpPr>
            <p:cNvPr id="44" name="Rectangle 43">
              <a:extLst>
                <a:ext uri="{FF2B5EF4-FFF2-40B4-BE49-F238E27FC236}">
                  <a16:creationId xmlns:a16="http://schemas.microsoft.com/office/drawing/2014/main" xmlns="" id="{02C10570-B45D-4085-9EFC-A0DB6A5997D5}"/>
                </a:ext>
              </a:extLst>
            </p:cNvPr>
            <p:cNvSpPr/>
            <p:nvPr/>
          </p:nvSpPr>
          <p:spPr>
            <a:xfrm rot="1156427">
              <a:off x="9344481" y="2227240"/>
              <a:ext cx="834252" cy="832617"/>
            </a:xfrm>
            <a:prstGeom prst="rect">
              <a:avLst/>
            </a:prstGeom>
            <a:solidFill>
              <a:srgbClr val="2F69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descr="A picture containing drawing&#10;&#10;Description automatically generated">
            <a:extLst>
              <a:ext uri="{FF2B5EF4-FFF2-40B4-BE49-F238E27FC236}">
                <a16:creationId xmlns:a16="http://schemas.microsoft.com/office/drawing/2014/main" xmlns="" id="{F94E59D5-50DC-4B3A-A660-D0889D0D9E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8814" y="6157009"/>
            <a:ext cx="1228014" cy="564557"/>
          </a:xfrm>
          <a:prstGeom prst="rect">
            <a:avLst/>
          </a:prstGeom>
        </p:spPr>
      </p:pic>
      <p:pic>
        <p:nvPicPr>
          <p:cNvPr id="5" name="Picture 4" descr="A picture containing icon&#10;&#10;Description automatically generated">
            <a:extLst>
              <a:ext uri="{FF2B5EF4-FFF2-40B4-BE49-F238E27FC236}">
                <a16:creationId xmlns:a16="http://schemas.microsoft.com/office/drawing/2014/main" xmlns="" id="{44A01160-9C67-42D6-9C89-15B429D994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62080" y="321938"/>
            <a:ext cx="2770358" cy="564556"/>
          </a:xfrm>
          <a:prstGeom prst="rect">
            <a:avLst/>
          </a:prstGeom>
        </p:spPr>
      </p:pic>
    </p:spTree>
    <p:extLst>
      <p:ext uri="{BB962C8B-B14F-4D97-AF65-F5344CB8AC3E}">
        <p14:creationId xmlns:p14="http://schemas.microsoft.com/office/powerpoint/2010/main" val="245089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890C5E-BCD8-4B3C-80CD-110B5CF81773}"/>
              </a:ext>
            </a:extLst>
          </p:cNvPr>
          <p:cNvSpPr>
            <a:spLocks noGrp="1"/>
          </p:cNvSpPr>
          <p:nvPr>
            <p:ph type="title"/>
          </p:nvPr>
        </p:nvSpPr>
        <p:spPr>
          <a:xfrm>
            <a:off x="452070" y="1075453"/>
            <a:ext cx="11152980" cy="454884"/>
          </a:xfrm>
          <a:prstGeom prst="rect">
            <a:avLst/>
          </a:prstGeom>
        </p:spPr>
        <p:txBody>
          <a:bodyPr/>
          <a:lstStyle>
            <a:lvl1pPr>
              <a:defRPr sz="3000">
                <a:solidFill>
                  <a:schemeClr val="bg1">
                    <a:lumMod val="50000"/>
                  </a:schemeClr>
                </a:solidFill>
                <a:latin typeface="Segoe UI Semibold" panose="020B0702040204020203" pitchFamily="34" charset="0"/>
                <a:cs typeface="Segoe UI Semibold" panose="020B0702040204020203" pitchFamily="34" charset="0"/>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A60A20C-C8A0-43AE-9724-5AE5B51BCAE4}"/>
              </a:ext>
            </a:extLst>
          </p:cNvPr>
          <p:cNvSpPr>
            <a:spLocks noGrp="1"/>
          </p:cNvSpPr>
          <p:nvPr>
            <p:ph sz="half" idx="1"/>
          </p:nvPr>
        </p:nvSpPr>
        <p:spPr>
          <a:xfrm>
            <a:off x="452069" y="1803126"/>
            <a:ext cx="11152980" cy="4624868"/>
          </a:xfrm>
          <a:prstGeom prst="rect">
            <a:avLst/>
          </a:prstGeom>
        </p:spPr>
        <p:txBody>
          <a:bodyPr/>
          <a:lstStyle>
            <a:lvl1pPr>
              <a:defRPr sz="2600" b="0">
                <a:solidFill>
                  <a:schemeClr val="bg1">
                    <a:lumMod val="50000"/>
                  </a:schemeClr>
                </a:solidFill>
                <a:latin typeface="Segoe UI Semilight" panose="020B0402040204020203" pitchFamily="34" charset="0"/>
                <a:cs typeface="Segoe UI Semilight" panose="020B0402040204020203" pitchFamily="34" charset="0"/>
              </a:defRPr>
            </a:lvl1pPr>
            <a:lvl2pPr>
              <a:defRPr b="0">
                <a:solidFill>
                  <a:schemeClr val="bg1">
                    <a:lumMod val="50000"/>
                  </a:schemeClr>
                </a:solidFill>
                <a:latin typeface="Segoe UI Semilight" panose="020B0402040204020203" pitchFamily="34" charset="0"/>
                <a:cs typeface="Segoe UI Semilight" panose="020B0402040204020203" pitchFamily="34" charset="0"/>
              </a:defRPr>
            </a:lvl2pPr>
            <a:lvl3pPr>
              <a:defRPr b="0">
                <a:solidFill>
                  <a:schemeClr val="bg1">
                    <a:lumMod val="50000"/>
                  </a:schemeClr>
                </a:solidFill>
                <a:latin typeface="Segoe UI Semilight" panose="020B0402040204020203" pitchFamily="34" charset="0"/>
                <a:cs typeface="Segoe UI Semilight" panose="020B0402040204020203" pitchFamily="34" charset="0"/>
              </a:defRPr>
            </a:lvl3pPr>
            <a:lvl4pPr>
              <a:defRPr b="0">
                <a:solidFill>
                  <a:schemeClr val="bg1">
                    <a:lumMod val="50000"/>
                  </a:schemeClr>
                </a:solidFill>
                <a:latin typeface="Segoe UI Semilight" panose="020B0402040204020203" pitchFamily="34" charset="0"/>
                <a:cs typeface="Segoe UI Semilight" panose="020B0402040204020203" pitchFamily="34" charset="0"/>
              </a:defRPr>
            </a:lvl4pPr>
            <a:lvl5pPr>
              <a:defRPr b="0">
                <a:solidFill>
                  <a:schemeClr val="bg1">
                    <a:lumMod val="50000"/>
                  </a:schemeClr>
                </a:solidFill>
                <a:latin typeface="Segoe UI Semilight" panose="020B0402040204020203" pitchFamily="34" charset="0"/>
                <a:cs typeface="Segoe UI Semilight" panose="020B04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grpSp>
        <p:nvGrpSpPr>
          <p:cNvPr id="32" name="Group 31">
            <a:extLst>
              <a:ext uri="{FF2B5EF4-FFF2-40B4-BE49-F238E27FC236}">
                <a16:creationId xmlns:a16="http://schemas.microsoft.com/office/drawing/2014/main" xmlns="" id="{9DB99F71-27AD-434B-ACCE-4AB03B646B74}"/>
              </a:ext>
            </a:extLst>
          </p:cNvPr>
          <p:cNvGrpSpPr/>
          <p:nvPr/>
        </p:nvGrpSpPr>
        <p:grpSpPr>
          <a:xfrm>
            <a:off x="0" y="1"/>
            <a:ext cx="12224515" cy="6858000"/>
            <a:chOff x="0" y="1"/>
            <a:chExt cx="12224515" cy="6858000"/>
          </a:xfrm>
        </p:grpSpPr>
        <p:sp>
          <p:nvSpPr>
            <p:cNvPr id="33" name="object 4">
              <a:extLst>
                <a:ext uri="{FF2B5EF4-FFF2-40B4-BE49-F238E27FC236}">
                  <a16:creationId xmlns:a16="http://schemas.microsoft.com/office/drawing/2014/main" xmlns="" id="{4906764F-6E67-4CD7-A7FC-8DB6E0330016}"/>
                </a:ext>
              </a:extLst>
            </p:cNvPr>
            <p:cNvSpPr/>
            <p:nvPr/>
          </p:nvSpPr>
          <p:spPr>
            <a:xfrm>
              <a:off x="0" y="6656947"/>
              <a:ext cx="12113185" cy="201054"/>
            </a:xfrm>
            <a:custGeom>
              <a:avLst/>
              <a:gdLst/>
              <a:ahLst/>
              <a:cxnLst/>
              <a:rect l="l" t="t" r="r" b="b"/>
              <a:pathLst>
                <a:path w="19958050" h="146050">
                  <a:moveTo>
                    <a:pt x="0" y="145995"/>
                  </a:moveTo>
                  <a:lnTo>
                    <a:pt x="19957842" y="145995"/>
                  </a:lnTo>
                  <a:lnTo>
                    <a:pt x="19957842" y="0"/>
                  </a:lnTo>
                  <a:lnTo>
                    <a:pt x="0" y="0"/>
                  </a:lnTo>
                  <a:lnTo>
                    <a:pt x="0" y="145995"/>
                  </a:lnTo>
                  <a:close/>
                </a:path>
              </a:pathLst>
            </a:custGeom>
            <a:solidFill>
              <a:srgbClr val="FFC031"/>
            </a:solidFill>
          </p:spPr>
          <p:txBody>
            <a:bodyPr wrap="square" lIns="0" tIns="0" rIns="0" bIns="0" rtlCol="0"/>
            <a:lstStyle/>
            <a:p>
              <a:endParaRPr/>
            </a:p>
          </p:txBody>
        </p:sp>
        <p:sp>
          <p:nvSpPr>
            <p:cNvPr id="34" name="object 5">
              <a:extLst>
                <a:ext uri="{FF2B5EF4-FFF2-40B4-BE49-F238E27FC236}">
                  <a16:creationId xmlns:a16="http://schemas.microsoft.com/office/drawing/2014/main" xmlns="" id="{BBBAC5D0-FF13-4804-95F5-C437641EC23D}"/>
                </a:ext>
              </a:extLst>
            </p:cNvPr>
            <p:cNvSpPr/>
            <p:nvPr/>
          </p:nvSpPr>
          <p:spPr>
            <a:xfrm>
              <a:off x="12020908" y="1"/>
              <a:ext cx="201927" cy="6797440"/>
            </a:xfrm>
            <a:custGeom>
              <a:avLst/>
              <a:gdLst/>
              <a:ahLst/>
              <a:cxnLst/>
              <a:rect l="l" t="t" r="r" b="b"/>
              <a:pathLst>
                <a:path w="146684" h="11162665">
                  <a:moveTo>
                    <a:pt x="0" y="11162550"/>
                  </a:moveTo>
                  <a:lnTo>
                    <a:pt x="146257" y="11162550"/>
                  </a:lnTo>
                  <a:lnTo>
                    <a:pt x="146257" y="0"/>
                  </a:lnTo>
                  <a:lnTo>
                    <a:pt x="0" y="0"/>
                  </a:lnTo>
                  <a:lnTo>
                    <a:pt x="0" y="11162550"/>
                  </a:lnTo>
                  <a:close/>
                </a:path>
              </a:pathLst>
            </a:custGeom>
            <a:solidFill>
              <a:srgbClr val="90C4E9"/>
            </a:solidFill>
          </p:spPr>
          <p:txBody>
            <a:bodyPr wrap="square" lIns="0" tIns="0" rIns="0" bIns="0" rtlCol="0"/>
            <a:lstStyle/>
            <a:p>
              <a:endParaRPr/>
            </a:p>
          </p:txBody>
        </p:sp>
        <p:sp>
          <p:nvSpPr>
            <p:cNvPr id="35" name="object 6">
              <a:extLst>
                <a:ext uri="{FF2B5EF4-FFF2-40B4-BE49-F238E27FC236}">
                  <a16:creationId xmlns:a16="http://schemas.microsoft.com/office/drawing/2014/main" xmlns="" id="{FBE56B9C-8EB7-4EA2-99C0-63FFBEAE7FF6}"/>
                </a:ext>
              </a:extLst>
            </p:cNvPr>
            <p:cNvSpPr/>
            <p:nvPr/>
          </p:nvSpPr>
          <p:spPr>
            <a:xfrm>
              <a:off x="12022588" y="6653536"/>
              <a:ext cx="201927" cy="201053"/>
            </a:xfrm>
            <a:custGeom>
              <a:avLst/>
              <a:gdLst/>
              <a:ahLst/>
              <a:cxnLst/>
              <a:rect l="l" t="t" r="r" b="b"/>
              <a:pathLst>
                <a:path w="146684" h="146050">
                  <a:moveTo>
                    <a:pt x="146257" y="0"/>
                  </a:moveTo>
                  <a:lnTo>
                    <a:pt x="0" y="0"/>
                  </a:lnTo>
                  <a:lnTo>
                    <a:pt x="0" y="145995"/>
                  </a:lnTo>
                  <a:lnTo>
                    <a:pt x="146257" y="145995"/>
                  </a:lnTo>
                  <a:lnTo>
                    <a:pt x="146257" y="0"/>
                  </a:lnTo>
                  <a:close/>
                </a:path>
              </a:pathLst>
            </a:custGeom>
            <a:solidFill>
              <a:srgbClr val="2F69B0"/>
            </a:solidFill>
          </p:spPr>
          <p:txBody>
            <a:bodyPr wrap="square" lIns="0" tIns="0" rIns="0" bIns="0" rtlCol="0"/>
            <a:lstStyle/>
            <a:p>
              <a:endParaRPr/>
            </a:p>
          </p:txBody>
        </p:sp>
      </p:grpSp>
      <p:pic>
        <p:nvPicPr>
          <p:cNvPr id="5" name="Picture 4">
            <a:extLst>
              <a:ext uri="{FF2B5EF4-FFF2-40B4-BE49-F238E27FC236}">
                <a16:creationId xmlns:a16="http://schemas.microsoft.com/office/drawing/2014/main" xmlns="" id="{7322F2B7-207B-41E4-8A62-BE95A1F1B8E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52069" y="236745"/>
            <a:ext cx="605058" cy="607063"/>
          </a:xfrm>
          <a:prstGeom prst="rect">
            <a:avLst/>
          </a:prstGeom>
        </p:spPr>
      </p:pic>
    </p:spTree>
    <p:extLst>
      <p:ext uri="{BB962C8B-B14F-4D97-AF65-F5344CB8AC3E}">
        <p14:creationId xmlns:p14="http://schemas.microsoft.com/office/powerpoint/2010/main" val="276746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1_Comparison">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xmlns="" id="{05BA64EB-773C-4A1F-9592-DBBA21F81E43}"/>
              </a:ext>
            </a:extLst>
          </p:cNvPr>
          <p:cNvSpPr/>
          <p:nvPr/>
        </p:nvSpPr>
        <p:spPr>
          <a:xfrm>
            <a:off x="0" y="1"/>
            <a:ext cx="12191829" cy="6858000"/>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2F69B0"/>
          </a:solidFill>
        </p:spPr>
        <p:txBody>
          <a:bodyPr wrap="square" lIns="0" tIns="0" rIns="0" bIns="0" rtlCol="0"/>
          <a:lstStyle/>
          <a:p>
            <a:endParaRPr/>
          </a:p>
        </p:txBody>
      </p:sp>
      <p:sp>
        <p:nvSpPr>
          <p:cNvPr id="8" name="object 3">
            <a:extLst>
              <a:ext uri="{FF2B5EF4-FFF2-40B4-BE49-F238E27FC236}">
                <a16:creationId xmlns:a16="http://schemas.microsoft.com/office/drawing/2014/main" xmlns="" id="{41DCD946-D406-4C15-98CD-73978AB5B5F2}"/>
              </a:ext>
            </a:extLst>
          </p:cNvPr>
          <p:cNvSpPr txBox="1">
            <a:spLocks/>
          </p:cNvSpPr>
          <p:nvPr/>
        </p:nvSpPr>
        <p:spPr>
          <a:xfrm>
            <a:off x="5064697" y="3121777"/>
            <a:ext cx="3373958" cy="504625"/>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IN" sz="3200" spc="180">
                <a:solidFill>
                  <a:schemeClr val="bg1"/>
                </a:solidFill>
                <a:latin typeface="Segoe UI Semibold" panose="020B0702040204020203" pitchFamily="34" charset="0"/>
                <a:cs typeface="Segoe UI Semibold" panose="020B0702040204020203" pitchFamily="34" charset="0"/>
              </a:rPr>
              <a:t>Thank</a:t>
            </a:r>
            <a:r>
              <a:rPr lang="en-IN" sz="3200">
                <a:solidFill>
                  <a:schemeClr val="bg1"/>
                </a:solidFill>
                <a:latin typeface="Segoe UI Semibold" panose="020B0702040204020203" pitchFamily="34" charset="0"/>
                <a:cs typeface="Segoe UI Semibold" panose="020B0702040204020203" pitchFamily="34" charset="0"/>
              </a:rPr>
              <a:t> </a:t>
            </a:r>
            <a:r>
              <a:rPr lang="en-IN" sz="3200" spc="85">
                <a:solidFill>
                  <a:schemeClr val="bg1"/>
                </a:solidFill>
                <a:latin typeface="Segoe UI Semibold" panose="020B0702040204020203" pitchFamily="34" charset="0"/>
                <a:cs typeface="Segoe UI Semibold" panose="020B0702040204020203" pitchFamily="34" charset="0"/>
              </a:rPr>
              <a:t>you</a:t>
            </a:r>
          </a:p>
        </p:txBody>
      </p:sp>
      <p:sp>
        <p:nvSpPr>
          <p:cNvPr id="23" name="object 4">
            <a:extLst>
              <a:ext uri="{FF2B5EF4-FFF2-40B4-BE49-F238E27FC236}">
                <a16:creationId xmlns:a16="http://schemas.microsoft.com/office/drawing/2014/main" xmlns="" id="{B5D3D907-6A5C-4B54-B258-E9AE4AF788C1}"/>
              </a:ext>
            </a:extLst>
          </p:cNvPr>
          <p:cNvSpPr/>
          <p:nvPr/>
        </p:nvSpPr>
        <p:spPr>
          <a:xfrm rot="13181968" flipV="1">
            <a:off x="3569423" y="5055080"/>
            <a:ext cx="5553563" cy="209075"/>
          </a:xfrm>
          <a:custGeom>
            <a:avLst/>
            <a:gdLst>
              <a:gd name="connsiteX0" fmla="*/ 0 w 19957843"/>
              <a:gd name="connsiteY0" fmla="*/ 145995 h 145995"/>
              <a:gd name="connsiteX1" fmla="*/ 19957842 w 19957843"/>
              <a:gd name="connsiteY1" fmla="*/ 145995 h 145995"/>
              <a:gd name="connsiteX2" fmla="*/ 19957842 w 19957843"/>
              <a:gd name="connsiteY2" fmla="*/ 0 h 145995"/>
              <a:gd name="connsiteX3" fmla="*/ 795358 w 19957843"/>
              <a:gd name="connsiteY3" fmla="*/ 4161 h 145995"/>
              <a:gd name="connsiteX4" fmla="*/ 0 w 19957843"/>
              <a:gd name="connsiteY4" fmla="*/ 145995 h 145995"/>
              <a:gd name="connsiteX0" fmla="*/ 841639 w 19162486"/>
              <a:gd name="connsiteY0" fmla="*/ 153404 h 153404"/>
              <a:gd name="connsiteX1" fmla="*/ 19162485 w 19162486"/>
              <a:gd name="connsiteY1" fmla="*/ 145995 h 153404"/>
              <a:gd name="connsiteX2" fmla="*/ 19162485 w 19162486"/>
              <a:gd name="connsiteY2" fmla="*/ 0 h 153404"/>
              <a:gd name="connsiteX3" fmla="*/ 1 w 19162486"/>
              <a:gd name="connsiteY3" fmla="*/ 4161 h 153404"/>
              <a:gd name="connsiteX4" fmla="*/ 841639 w 19162486"/>
              <a:gd name="connsiteY4" fmla="*/ 153404 h 153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62486" h="153404">
                <a:moveTo>
                  <a:pt x="841639" y="153404"/>
                </a:moveTo>
                <a:lnTo>
                  <a:pt x="19162485" y="145995"/>
                </a:lnTo>
                <a:lnTo>
                  <a:pt x="19162485" y="0"/>
                </a:lnTo>
                <a:lnTo>
                  <a:pt x="1" y="4161"/>
                </a:lnTo>
                <a:lnTo>
                  <a:pt x="841639" y="153404"/>
                </a:lnTo>
                <a:close/>
              </a:path>
            </a:pathLst>
          </a:custGeom>
          <a:solidFill>
            <a:srgbClr val="FFC031"/>
          </a:solidFill>
        </p:spPr>
        <p:txBody>
          <a:bodyPr wrap="square" lIns="0" tIns="0" rIns="0" bIns="0" rtlCol="0"/>
          <a:lstStyle/>
          <a:p>
            <a:endParaRPr/>
          </a:p>
        </p:txBody>
      </p:sp>
      <p:sp>
        <p:nvSpPr>
          <p:cNvPr id="24" name="object 5">
            <a:extLst>
              <a:ext uri="{FF2B5EF4-FFF2-40B4-BE49-F238E27FC236}">
                <a16:creationId xmlns:a16="http://schemas.microsoft.com/office/drawing/2014/main" xmlns="" id="{D774B74C-D171-453F-B504-CBDCBE55FFC6}"/>
              </a:ext>
            </a:extLst>
          </p:cNvPr>
          <p:cNvSpPr/>
          <p:nvPr/>
        </p:nvSpPr>
        <p:spPr>
          <a:xfrm rot="13181968" flipV="1">
            <a:off x="5508200" y="-590439"/>
            <a:ext cx="218704" cy="4515187"/>
          </a:xfrm>
          <a:custGeom>
            <a:avLst/>
            <a:gdLst>
              <a:gd name="connsiteX0" fmla="*/ 0 w 156974"/>
              <a:gd name="connsiteY0" fmla="*/ 11162550 h 11162549"/>
              <a:gd name="connsiteX1" fmla="*/ 146257 w 156974"/>
              <a:gd name="connsiteY1" fmla="*/ 11162550 h 11162549"/>
              <a:gd name="connsiteX2" fmla="*/ 156974 w 156974"/>
              <a:gd name="connsiteY2" fmla="*/ 397913 h 11162549"/>
              <a:gd name="connsiteX3" fmla="*/ 0 w 156974"/>
              <a:gd name="connsiteY3" fmla="*/ 0 h 11162549"/>
              <a:gd name="connsiteX4" fmla="*/ 0 w 156974"/>
              <a:gd name="connsiteY4" fmla="*/ 11162550 h 11162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974" h="11162549">
                <a:moveTo>
                  <a:pt x="0" y="11162550"/>
                </a:moveTo>
                <a:lnTo>
                  <a:pt x="146257" y="11162550"/>
                </a:lnTo>
                <a:cubicBezTo>
                  <a:pt x="149829" y="7574338"/>
                  <a:pt x="153402" y="3986125"/>
                  <a:pt x="156974" y="397913"/>
                </a:cubicBezTo>
                <a:lnTo>
                  <a:pt x="0" y="0"/>
                </a:lnTo>
                <a:lnTo>
                  <a:pt x="0" y="11162550"/>
                </a:lnTo>
                <a:close/>
              </a:path>
            </a:pathLst>
          </a:custGeom>
          <a:solidFill>
            <a:srgbClr val="90C4E9"/>
          </a:solidFill>
        </p:spPr>
        <p:txBody>
          <a:bodyPr wrap="square" lIns="0" tIns="0" rIns="0" bIns="0" rtlCol="0"/>
          <a:lstStyle/>
          <a:p>
            <a:endParaRPr/>
          </a:p>
        </p:txBody>
      </p:sp>
      <p:sp>
        <p:nvSpPr>
          <p:cNvPr id="25" name="object 6">
            <a:extLst>
              <a:ext uri="{FF2B5EF4-FFF2-40B4-BE49-F238E27FC236}">
                <a16:creationId xmlns:a16="http://schemas.microsoft.com/office/drawing/2014/main" xmlns="" id="{0815D66B-AD28-4142-8F58-F0D7E387BA02}"/>
              </a:ext>
            </a:extLst>
          </p:cNvPr>
          <p:cNvSpPr/>
          <p:nvPr/>
        </p:nvSpPr>
        <p:spPr>
          <a:xfrm rot="13181968" flipV="1">
            <a:off x="4105489" y="3273021"/>
            <a:ext cx="201927" cy="201053"/>
          </a:xfrm>
          <a:custGeom>
            <a:avLst/>
            <a:gdLst/>
            <a:ahLst/>
            <a:cxnLst/>
            <a:rect l="l" t="t" r="r" b="b"/>
            <a:pathLst>
              <a:path w="146684" h="146050">
                <a:moveTo>
                  <a:pt x="146257" y="0"/>
                </a:moveTo>
                <a:lnTo>
                  <a:pt x="0" y="0"/>
                </a:lnTo>
                <a:lnTo>
                  <a:pt x="0" y="145995"/>
                </a:lnTo>
                <a:lnTo>
                  <a:pt x="146257" y="145995"/>
                </a:lnTo>
                <a:lnTo>
                  <a:pt x="146257" y="0"/>
                </a:lnTo>
                <a:close/>
              </a:path>
            </a:pathLst>
          </a:custGeom>
          <a:solidFill>
            <a:schemeClr val="bg1"/>
          </a:solidFill>
        </p:spPr>
        <p:txBody>
          <a:bodyPr wrap="square" lIns="0" tIns="0" rIns="0" bIns="0" rtlCol="0"/>
          <a:lstStyle/>
          <a:p>
            <a:endParaRPr/>
          </a:p>
        </p:txBody>
      </p:sp>
    </p:spTree>
    <p:extLst>
      <p:ext uri="{BB962C8B-B14F-4D97-AF65-F5344CB8AC3E}">
        <p14:creationId xmlns:p14="http://schemas.microsoft.com/office/powerpoint/2010/main" val="161021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8E043A-01D2-8B07-043F-7FDF377129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5C92510-BBD3-B716-0E2B-6A0D12F4F5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006DDFC-A0D8-08B7-4FFC-585405244397}"/>
              </a:ext>
            </a:extLst>
          </p:cNvPr>
          <p:cNvSpPr>
            <a:spLocks noGrp="1"/>
          </p:cNvSpPr>
          <p:nvPr>
            <p:ph type="dt" sz="half" idx="10"/>
          </p:nvPr>
        </p:nvSpPr>
        <p:spPr/>
        <p:txBody>
          <a:bodyPr/>
          <a:lstStyle/>
          <a:p>
            <a:fld id="{72E3A200-B207-40C5-8C0D-6FA6A53E9D16}" type="datetimeFigureOut">
              <a:rPr lang="en-US" smtClean="0"/>
              <a:t>11/9/2024</a:t>
            </a:fld>
            <a:endParaRPr lang="en-US"/>
          </a:p>
        </p:txBody>
      </p:sp>
      <p:sp>
        <p:nvSpPr>
          <p:cNvPr id="5" name="Footer Placeholder 4">
            <a:extLst>
              <a:ext uri="{FF2B5EF4-FFF2-40B4-BE49-F238E27FC236}">
                <a16:creationId xmlns:a16="http://schemas.microsoft.com/office/drawing/2014/main" xmlns="" id="{0209ECE3-34B9-5E6B-6524-238B4729F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8687112-0637-1C2D-A72D-30EC1DE2D227}"/>
              </a:ext>
            </a:extLst>
          </p:cNvPr>
          <p:cNvSpPr>
            <a:spLocks noGrp="1"/>
          </p:cNvSpPr>
          <p:nvPr>
            <p:ph type="sldNum" sz="quarter" idx="12"/>
          </p:nvPr>
        </p:nvSpPr>
        <p:spPr/>
        <p:txBody>
          <a:bodyPr/>
          <a:lstStyle/>
          <a:p>
            <a:fld id="{4749DAC2-E998-403F-9244-2B297D332178}" type="slidenum">
              <a:rPr lang="en-US" smtClean="0"/>
              <a:t>‹#›</a:t>
            </a:fld>
            <a:endParaRPr lang="en-US"/>
          </a:p>
        </p:txBody>
      </p:sp>
    </p:spTree>
    <p:extLst>
      <p:ext uri="{BB962C8B-B14F-4D97-AF65-F5344CB8AC3E}">
        <p14:creationId xmlns:p14="http://schemas.microsoft.com/office/powerpoint/2010/main" val="224575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DEAD5C-6D2B-C0C6-8402-6A0608484C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5D635CC-15DE-6BC9-841C-371CE7A075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1B3A6B8-7579-1785-2C23-2DDA383644EB}"/>
              </a:ext>
            </a:extLst>
          </p:cNvPr>
          <p:cNvSpPr>
            <a:spLocks noGrp="1"/>
          </p:cNvSpPr>
          <p:nvPr>
            <p:ph type="dt" sz="half" idx="10"/>
          </p:nvPr>
        </p:nvSpPr>
        <p:spPr/>
        <p:txBody>
          <a:bodyPr/>
          <a:lstStyle/>
          <a:p>
            <a:fld id="{72E3A200-B207-40C5-8C0D-6FA6A53E9D16}" type="datetimeFigureOut">
              <a:rPr lang="en-US" smtClean="0"/>
              <a:t>11/9/2024</a:t>
            </a:fld>
            <a:endParaRPr lang="en-US"/>
          </a:p>
        </p:txBody>
      </p:sp>
      <p:sp>
        <p:nvSpPr>
          <p:cNvPr id="5" name="Footer Placeholder 4">
            <a:extLst>
              <a:ext uri="{FF2B5EF4-FFF2-40B4-BE49-F238E27FC236}">
                <a16:creationId xmlns:a16="http://schemas.microsoft.com/office/drawing/2014/main" xmlns="" id="{DB1C1D77-373E-5A12-0097-9C08AB007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F5E1BB0-397B-F813-7415-69620F53D348}"/>
              </a:ext>
            </a:extLst>
          </p:cNvPr>
          <p:cNvSpPr>
            <a:spLocks noGrp="1"/>
          </p:cNvSpPr>
          <p:nvPr>
            <p:ph type="sldNum" sz="quarter" idx="12"/>
          </p:nvPr>
        </p:nvSpPr>
        <p:spPr/>
        <p:txBody>
          <a:bodyPr/>
          <a:lstStyle/>
          <a:p>
            <a:fld id="{4749DAC2-E998-403F-9244-2B297D332178}" type="slidenum">
              <a:rPr lang="en-US" smtClean="0"/>
              <a:t>‹#›</a:t>
            </a:fld>
            <a:endParaRPr lang="en-US"/>
          </a:p>
        </p:txBody>
      </p:sp>
    </p:spTree>
    <p:extLst>
      <p:ext uri="{BB962C8B-B14F-4D97-AF65-F5344CB8AC3E}">
        <p14:creationId xmlns:p14="http://schemas.microsoft.com/office/powerpoint/2010/main" val="325577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D9DF84-6B23-5883-0826-EB91A33751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35FF473-F9EC-BB19-D984-9C253038F4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A773E3A-5195-7CB0-9E23-8614D3AEE4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EC942E7-0779-D2A3-5772-B5DCFBDAAE19}"/>
              </a:ext>
            </a:extLst>
          </p:cNvPr>
          <p:cNvSpPr>
            <a:spLocks noGrp="1"/>
          </p:cNvSpPr>
          <p:nvPr>
            <p:ph type="dt" sz="half" idx="10"/>
          </p:nvPr>
        </p:nvSpPr>
        <p:spPr/>
        <p:txBody>
          <a:bodyPr/>
          <a:lstStyle/>
          <a:p>
            <a:fld id="{72E3A200-B207-40C5-8C0D-6FA6A53E9D16}" type="datetimeFigureOut">
              <a:rPr lang="en-US" smtClean="0"/>
              <a:t>11/9/2024</a:t>
            </a:fld>
            <a:endParaRPr lang="en-US"/>
          </a:p>
        </p:txBody>
      </p:sp>
      <p:sp>
        <p:nvSpPr>
          <p:cNvPr id="6" name="Footer Placeholder 5">
            <a:extLst>
              <a:ext uri="{FF2B5EF4-FFF2-40B4-BE49-F238E27FC236}">
                <a16:creationId xmlns:a16="http://schemas.microsoft.com/office/drawing/2014/main" xmlns="" id="{C79D2E1F-383D-B2C2-D5F1-F9E07FCBF3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8E3B7BE-A85B-30B0-8926-566EE2B841BE}"/>
              </a:ext>
            </a:extLst>
          </p:cNvPr>
          <p:cNvSpPr>
            <a:spLocks noGrp="1"/>
          </p:cNvSpPr>
          <p:nvPr>
            <p:ph type="sldNum" sz="quarter" idx="12"/>
          </p:nvPr>
        </p:nvSpPr>
        <p:spPr/>
        <p:txBody>
          <a:bodyPr/>
          <a:lstStyle/>
          <a:p>
            <a:fld id="{4749DAC2-E998-403F-9244-2B297D332178}" type="slidenum">
              <a:rPr lang="en-US" smtClean="0"/>
              <a:t>‹#›</a:t>
            </a:fld>
            <a:endParaRPr lang="en-US"/>
          </a:p>
        </p:txBody>
      </p:sp>
    </p:spTree>
    <p:extLst>
      <p:ext uri="{BB962C8B-B14F-4D97-AF65-F5344CB8AC3E}">
        <p14:creationId xmlns:p14="http://schemas.microsoft.com/office/powerpoint/2010/main" val="357055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2FDF2-C9AE-4BDB-3346-8179B7EDA8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22C3AB3-4E20-70C1-3730-34D9F109CC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F5FD158-DE41-60E6-BAEE-0B179D9B1F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CEB3582-3380-04BC-CC6D-DED795C426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7D2B6AF-DAEA-3F64-73FC-D92BA14B92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D4835BD-F9F0-3AAD-AE41-2024F99C1269}"/>
              </a:ext>
            </a:extLst>
          </p:cNvPr>
          <p:cNvSpPr>
            <a:spLocks noGrp="1"/>
          </p:cNvSpPr>
          <p:nvPr>
            <p:ph type="dt" sz="half" idx="10"/>
          </p:nvPr>
        </p:nvSpPr>
        <p:spPr/>
        <p:txBody>
          <a:bodyPr/>
          <a:lstStyle/>
          <a:p>
            <a:fld id="{72E3A200-B207-40C5-8C0D-6FA6A53E9D16}" type="datetimeFigureOut">
              <a:rPr lang="en-US" smtClean="0"/>
              <a:t>11/9/2024</a:t>
            </a:fld>
            <a:endParaRPr lang="en-US"/>
          </a:p>
        </p:txBody>
      </p:sp>
      <p:sp>
        <p:nvSpPr>
          <p:cNvPr id="8" name="Footer Placeholder 7">
            <a:extLst>
              <a:ext uri="{FF2B5EF4-FFF2-40B4-BE49-F238E27FC236}">
                <a16:creationId xmlns:a16="http://schemas.microsoft.com/office/drawing/2014/main" xmlns="" id="{62760129-78F7-B4D3-7EEB-7656C36012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CEFCE02-7912-10D9-27B7-6BF2508A455B}"/>
              </a:ext>
            </a:extLst>
          </p:cNvPr>
          <p:cNvSpPr>
            <a:spLocks noGrp="1"/>
          </p:cNvSpPr>
          <p:nvPr>
            <p:ph type="sldNum" sz="quarter" idx="12"/>
          </p:nvPr>
        </p:nvSpPr>
        <p:spPr/>
        <p:txBody>
          <a:bodyPr/>
          <a:lstStyle/>
          <a:p>
            <a:fld id="{4749DAC2-E998-403F-9244-2B297D332178}" type="slidenum">
              <a:rPr lang="en-US" smtClean="0"/>
              <a:t>‹#›</a:t>
            </a:fld>
            <a:endParaRPr lang="en-US"/>
          </a:p>
        </p:txBody>
      </p:sp>
    </p:spTree>
    <p:extLst>
      <p:ext uri="{BB962C8B-B14F-4D97-AF65-F5344CB8AC3E}">
        <p14:creationId xmlns:p14="http://schemas.microsoft.com/office/powerpoint/2010/main" val="425962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2766C3-D5C1-BBFB-9DC3-9821C34CA1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F4A104B-4138-8660-8206-67EBCDD5BB7E}"/>
              </a:ext>
            </a:extLst>
          </p:cNvPr>
          <p:cNvSpPr>
            <a:spLocks noGrp="1"/>
          </p:cNvSpPr>
          <p:nvPr>
            <p:ph type="dt" sz="half" idx="10"/>
          </p:nvPr>
        </p:nvSpPr>
        <p:spPr/>
        <p:txBody>
          <a:bodyPr/>
          <a:lstStyle/>
          <a:p>
            <a:fld id="{72E3A200-B207-40C5-8C0D-6FA6A53E9D16}" type="datetimeFigureOut">
              <a:rPr lang="en-US" smtClean="0"/>
              <a:t>11/9/2024</a:t>
            </a:fld>
            <a:endParaRPr lang="en-US"/>
          </a:p>
        </p:txBody>
      </p:sp>
      <p:sp>
        <p:nvSpPr>
          <p:cNvPr id="4" name="Footer Placeholder 3">
            <a:extLst>
              <a:ext uri="{FF2B5EF4-FFF2-40B4-BE49-F238E27FC236}">
                <a16:creationId xmlns:a16="http://schemas.microsoft.com/office/drawing/2014/main" xmlns="" id="{5A4969F5-5CF8-0AB9-9461-838B5FBF5B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14F8DC5-BE27-02FC-D638-34BA5C447190}"/>
              </a:ext>
            </a:extLst>
          </p:cNvPr>
          <p:cNvSpPr>
            <a:spLocks noGrp="1"/>
          </p:cNvSpPr>
          <p:nvPr>
            <p:ph type="sldNum" sz="quarter" idx="12"/>
          </p:nvPr>
        </p:nvSpPr>
        <p:spPr/>
        <p:txBody>
          <a:bodyPr/>
          <a:lstStyle/>
          <a:p>
            <a:fld id="{4749DAC2-E998-403F-9244-2B297D332178}" type="slidenum">
              <a:rPr lang="en-US" smtClean="0"/>
              <a:t>‹#›</a:t>
            </a:fld>
            <a:endParaRPr lang="en-US"/>
          </a:p>
        </p:txBody>
      </p:sp>
    </p:spTree>
    <p:extLst>
      <p:ext uri="{BB962C8B-B14F-4D97-AF65-F5344CB8AC3E}">
        <p14:creationId xmlns:p14="http://schemas.microsoft.com/office/powerpoint/2010/main" val="3157423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BD69E0C-83A2-E3F7-090F-CE93714C5835}"/>
              </a:ext>
            </a:extLst>
          </p:cNvPr>
          <p:cNvSpPr>
            <a:spLocks noGrp="1"/>
          </p:cNvSpPr>
          <p:nvPr>
            <p:ph type="dt" sz="half" idx="10"/>
          </p:nvPr>
        </p:nvSpPr>
        <p:spPr/>
        <p:txBody>
          <a:bodyPr/>
          <a:lstStyle/>
          <a:p>
            <a:fld id="{72E3A200-B207-40C5-8C0D-6FA6A53E9D16}" type="datetimeFigureOut">
              <a:rPr lang="en-US" smtClean="0"/>
              <a:t>11/9/2024</a:t>
            </a:fld>
            <a:endParaRPr lang="en-US"/>
          </a:p>
        </p:txBody>
      </p:sp>
      <p:sp>
        <p:nvSpPr>
          <p:cNvPr id="3" name="Footer Placeholder 2">
            <a:extLst>
              <a:ext uri="{FF2B5EF4-FFF2-40B4-BE49-F238E27FC236}">
                <a16:creationId xmlns:a16="http://schemas.microsoft.com/office/drawing/2014/main" xmlns="" id="{BD510FF4-70CC-DE50-7F42-AD549F6099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9D1D9F5-5E6E-6A30-43C6-4C2B72ADC7F8}"/>
              </a:ext>
            </a:extLst>
          </p:cNvPr>
          <p:cNvSpPr>
            <a:spLocks noGrp="1"/>
          </p:cNvSpPr>
          <p:nvPr>
            <p:ph type="sldNum" sz="quarter" idx="12"/>
          </p:nvPr>
        </p:nvSpPr>
        <p:spPr/>
        <p:txBody>
          <a:bodyPr/>
          <a:lstStyle/>
          <a:p>
            <a:fld id="{4749DAC2-E998-403F-9244-2B297D332178}" type="slidenum">
              <a:rPr lang="en-US" smtClean="0"/>
              <a:t>‹#›</a:t>
            </a:fld>
            <a:endParaRPr lang="en-US"/>
          </a:p>
        </p:txBody>
      </p:sp>
    </p:spTree>
    <p:extLst>
      <p:ext uri="{BB962C8B-B14F-4D97-AF65-F5344CB8AC3E}">
        <p14:creationId xmlns:p14="http://schemas.microsoft.com/office/powerpoint/2010/main" val="337018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25BF84-3D60-671A-C5F5-AB0F67FD89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FB0CCA1-370A-14A1-A6B0-01DC322779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F1EE121-5A32-E149-1C2F-E4C9D5F52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ACED6D7-95C4-1CB4-E2DF-02A4B6797C6B}"/>
              </a:ext>
            </a:extLst>
          </p:cNvPr>
          <p:cNvSpPr>
            <a:spLocks noGrp="1"/>
          </p:cNvSpPr>
          <p:nvPr>
            <p:ph type="dt" sz="half" idx="10"/>
          </p:nvPr>
        </p:nvSpPr>
        <p:spPr/>
        <p:txBody>
          <a:bodyPr/>
          <a:lstStyle/>
          <a:p>
            <a:fld id="{72E3A200-B207-40C5-8C0D-6FA6A53E9D16}" type="datetimeFigureOut">
              <a:rPr lang="en-US" smtClean="0"/>
              <a:t>11/9/2024</a:t>
            </a:fld>
            <a:endParaRPr lang="en-US"/>
          </a:p>
        </p:txBody>
      </p:sp>
      <p:sp>
        <p:nvSpPr>
          <p:cNvPr id="6" name="Footer Placeholder 5">
            <a:extLst>
              <a:ext uri="{FF2B5EF4-FFF2-40B4-BE49-F238E27FC236}">
                <a16:creationId xmlns:a16="http://schemas.microsoft.com/office/drawing/2014/main" xmlns="" id="{DB431B9B-FD50-18D2-17E2-63D972731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A78B3F8-D2CD-81A1-E8EB-3953E5FA53E3}"/>
              </a:ext>
            </a:extLst>
          </p:cNvPr>
          <p:cNvSpPr>
            <a:spLocks noGrp="1"/>
          </p:cNvSpPr>
          <p:nvPr>
            <p:ph type="sldNum" sz="quarter" idx="12"/>
          </p:nvPr>
        </p:nvSpPr>
        <p:spPr/>
        <p:txBody>
          <a:bodyPr/>
          <a:lstStyle/>
          <a:p>
            <a:fld id="{4749DAC2-E998-403F-9244-2B297D332178}" type="slidenum">
              <a:rPr lang="en-US" smtClean="0"/>
              <a:t>‹#›</a:t>
            </a:fld>
            <a:endParaRPr lang="en-US"/>
          </a:p>
        </p:txBody>
      </p:sp>
    </p:spTree>
    <p:extLst>
      <p:ext uri="{BB962C8B-B14F-4D97-AF65-F5344CB8AC3E}">
        <p14:creationId xmlns:p14="http://schemas.microsoft.com/office/powerpoint/2010/main" val="73411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C98FF5-AB3E-83A9-86DB-EEA76600C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17EBDB4-9C11-F0EE-9D7A-8C01DED43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E885B10-3D64-B533-147B-E7A87DD2B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D0C4ED2-1A61-42EB-C2E7-00CC07194737}"/>
              </a:ext>
            </a:extLst>
          </p:cNvPr>
          <p:cNvSpPr>
            <a:spLocks noGrp="1"/>
          </p:cNvSpPr>
          <p:nvPr>
            <p:ph type="dt" sz="half" idx="10"/>
          </p:nvPr>
        </p:nvSpPr>
        <p:spPr/>
        <p:txBody>
          <a:bodyPr/>
          <a:lstStyle/>
          <a:p>
            <a:fld id="{72E3A200-B207-40C5-8C0D-6FA6A53E9D16}" type="datetimeFigureOut">
              <a:rPr lang="en-US" smtClean="0"/>
              <a:t>11/9/2024</a:t>
            </a:fld>
            <a:endParaRPr lang="en-US"/>
          </a:p>
        </p:txBody>
      </p:sp>
      <p:sp>
        <p:nvSpPr>
          <p:cNvPr id="6" name="Footer Placeholder 5">
            <a:extLst>
              <a:ext uri="{FF2B5EF4-FFF2-40B4-BE49-F238E27FC236}">
                <a16:creationId xmlns:a16="http://schemas.microsoft.com/office/drawing/2014/main" xmlns="" id="{40FA7B03-AEC6-5BA5-CCC7-3832541640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B83E61B-DE6C-E4EA-B832-55DCF934739D}"/>
              </a:ext>
            </a:extLst>
          </p:cNvPr>
          <p:cNvSpPr>
            <a:spLocks noGrp="1"/>
          </p:cNvSpPr>
          <p:nvPr>
            <p:ph type="sldNum" sz="quarter" idx="12"/>
          </p:nvPr>
        </p:nvSpPr>
        <p:spPr/>
        <p:txBody>
          <a:bodyPr/>
          <a:lstStyle/>
          <a:p>
            <a:fld id="{4749DAC2-E998-403F-9244-2B297D332178}" type="slidenum">
              <a:rPr lang="en-US" smtClean="0"/>
              <a:t>‹#›</a:t>
            </a:fld>
            <a:endParaRPr lang="en-US"/>
          </a:p>
        </p:txBody>
      </p:sp>
    </p:spTree>
    <p:extLst>
      <p:ext uri="{BB962C8B-B14F-4D97-AF65-F5344CB8AC3E}">
        <p14:creationId xmlns:p14="http://schemas.microsoft.com/office/powerpoint/2010/main" val="276177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94BAA83-98CF-E871-DC14-E709B68F19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3657185-01F0-05B2-E53D-037AA661A7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C5E8FE0-6E0F-BD58-95B0-FD79B36408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3A200-B207-40C5-8C0D-6FA6A53E9D16}" type="datetimeFigureOut">
              <a:rPr lang="en-US" smtClean="0"/>
              <a:t>11/9/2024</a:t>
            </a:fld>
            <a:endParaRPr lang="en-US"/>
          </a:p>
        </p:txBody>
      </p:sp>
      <p:sp>
        <p:nvSpPr>
          <p:cNvPr id="5" name="Footer Placeholder 4">
            <a:extLst>
              <a:ext uri="{FF2B5EF4-FFF2-40B4-BE49-F238E27FC236}">
                <a16:creationId xmlns:a16="http://schemas.microsoft.com/office/drawing/2014/main" xmlns="" id="{4FE5E260-0AAC-C6E6-FBD9-C856D92C1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B0BF6FD-31FC-ADD2-DFC5-237836EB7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9DAC2-E998-403F-9244-2B297D332178}" type="slidenum">
              <a:rPr lang="en-US" smtClean="0"/>
              <a:t>‹#›</a:t>
            </a:fld>
            <a:endParaRPr lang="en-US"/>
          </a:p>
        </p:txBody>
      </p:sp>
    </p:spTree>
    <p:extLst>
      <p:ext uri="{BB962C8B-B14F-4D97-AF65-F5344CB8AC3E}">
        <p14:creationId xmlns:p14="http://schemas.microsoft.com/office/powerpoint/2010/main" val="227846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udyamregistration.gov.in/Government-India/Ministry-MSME-registration.htm"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0D890B-0A33-5C6F-641F-AFFBDD540020}"/>
              </a:ext>
            </a:extLst>
          </p:cNvPr>
          <p:cNvSpPr>
            <a:spLocks noGrp="1"/>
          </p:cNvSpPr>
          <p:nvPr>
            <p:ph type="title"/>
          </p:nvPr>
        </p:nvSpPr>
        <p:spPr>
          <a:xfrm>
            <a:off x="0" y="2164080"/>
            <a:ext cx="8859521" cy="1727200"/>
          </a:xfrm>
        </p:spPr>
        <p:txBody>
          <a:bodyPr>
            <a:normAutofit fontScale="90000"/>
          </a:bodyPr>
          <a:lstStyle/>
          <a:p>
            <a:pPr algn="ctr"/>
            <a:r>
              <a:rPr lang="en-IN" dirty="0"/>
              <a:t>  TallyPrime Release 4.1</a:t>
            </a:r>
            <a:br>
              <a:rPr lang="en-IN" dirty="0"/>
            </a:br>
            <a:r>
              <a:rPr lang="en-IN" dirty="0"/>
              <a:t/>
            </a:r>
            <a:br>
              <a:rPr lang="en-IN" dirty="0"/>
            </a:br>
            <a:r>
              <a:rPr lang="en-US" b="1" dirty="0">
                <a:solidFill>
                  <a:srgbClr val="172B4D"/>
                </a:solidFill>
                <a:latin typeface="-apple-system"/>
              </a:rPr>
              <a:t>e-Commerce changes in GSTR 1/3B </a:t>
            </a:r>
            <a:br>
              <a:rPr lang="en-US" b="1" dirty="0">
                <a:solidFill>
                  <a:srgbClr val="172B4D"/>
                </a:solidFill>
                <a:latin typeface="-apple-system"/>
              </a:rPr>
            </a:br>
            <a:r>
              <a:rPr lang="en-US" b="1" dirty="0">
                <a:solidFill>
                  <a:srgbClr val="172B4D"/>
                </a:solidFill>
                <a:latin typeface="-apple-system"/>
              </a:rPr>
              <a:t>&amp; </a:t>
            </a:r>
            <a:br>
              <a:rPr lang="en-US" b="1" dirty="0">
                <a:solidFill>
                  <a:srgbClr val="172B4D"/>
                </a:solidFill>
                <a:latin typeface="-apple-system"/>
              </a:rPr>
            </a:br>
            <a:r>
              <a:rPr lang="en-US" b="1" dirty="0">
                <a:solidFill>
                  <a:srgbClr val="172B4D"/>
                </a:solidFill>
                <a:latin typeface="-apple-system"/>
              </a:rPr>
              <a:t> </a:t>
            </a:r>
            <a:r>
              <a:rPr lang="en-IN" b="1" dirty="0">
                <a:solidFill>
                  <a:srgbClr val="172B4D"/>
                </a:solidFill>
                <a:latin typeface="-apple-system"/>
              </a:rPr>
              <a:t>MSME feature</a:t>
            </a:r>
          </a:p>
        </p:txBody>
      </p:sp>
    </p:spTree>
    <p:extLst>
      <p:ext uri="{BB962C8B-B14F-4D97-AF65-F5344CB8AC3E}">
        <p14:creationId xmlns:p14="http://schemas.microsoft.com/office/powerpoint/2010/main" val="743876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B31DE-D0B4-29D8-D850-9245DB93F212}"/>
              </a:ext>
            </a:extLst>
          </p:cNvPr>
          <p:cNvSpPr>
            <a:spLocks noGrp="1"/>
          </p:cNvSpPr>
          <p:nvPr>
            <p:ph type="title"/>
          </p:nvPr>
        </p:nvSpPr>
        <p:spPr>
          <a:xfrm>
            <a:off x="782320" y="934721"/>
            <a:ext cx="10871199" cy="782320"/>
          </a:xfrm>
        </p:spPr>
        <p:txBody>
          <a:bodyPr>
            <a:normAutofit/>
          </a:bodyPr>
          <a:lstStyle/>
          <a:p>
            <a:pPr marL="285750" indent="-285750">
              <a:buFont typeface="Wingdings" panose="05000000000000000000" pitchFamily="2" charset="2"/>
              <a:buChar char="q"/>
            </a:pPr>
            <a:r>
              <a:rPr lang="en-US" b="1" dirty="0">
                <a:solidFill>
                  <a:srgbClr val="172B4D"/>
                </a:solidFill>
                <a:latin typeface="-apple-system"/>
              </a:rPr>
              <a:t>e-Commerce changes in GSTR 1/3B</a:t>
            </a:r>
            <a:endParaRPr lang="en-IN" sz="3200" kern="0" dirty="0">
              <a:solidFill>
                <a:srgbClr val="212529"/>
              </a:solidFill>
              <a:effectLst/>
              <a:latin typeface="Roboto" panose="02000000000000000000" pitchFamily="2"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00E8AC20-C053-DCA4-0CA2-368543968493}"/>
              </a:ext>
            </a:extLst>
          </p:cNvPr>
          <p:cNvSpPr txBox="1"/>
          <p:nvPr/>
        </p:nvSpPr>
        <p:spPr>
          <a:xfrm>
            <a:off x="782318" y="1717041"/>
            <a:ext cx="11061339" cy="369332"/>
          </a:xfrm>
          <a:prstGeom prst="rect">
            <a:avLst/>
          </a:prstGeom>
          <a:noFill/>
        </p:spPr>
        <p:txBody>
          <a:bodyPr wrap="square" rtlCol="0">
            <a:spAutoFit/>
          </a:bodyPr>
          <a:lstStyle/>
          <a:p>
            <a:pPr marL="285750" indent="-285750">
              <a:buFont typeface="Arial" panose="020B0604020202020204" pitchFamily="34" charset="0"/>
              <a:buChar char="•"/>
            </a:pPr>
            <a:r>
              <a:rPr lang="en-US" dirty="0"/>
              <a:t>Table 14 Sec. 14B Solution</a:t>
            </a:r>
            <a:endParaRPr lang="en-IN" dirty="0"/>
          </a:p>
        </p:txBody>
      </p:sp>
      <p:pic>
        <p:nvPicPr>
          <p:cNvPr id="6" name="Picture 5">
            <a:extLst>
              <a:ext uri="{FF2B5EF4-FFF2-40B4-BE49-F238E27FC236}">
                <a16:creationId xmlns:a16="http://schemas.microsoft.com/office/drawing/2014/main" xmlns="" id="{9DFED292-55EA-1508-DCE4-8B6DFE5C9AA1}"/>
              </a:ext>
            </a:extLst>
          </p:cNvPr>
          <p:cNvPicPr>
            <a:picLocks noChangeAspect="1"/>
          </p:cNvPicPr>
          <p:nvPr/>
        </p:nvPicPr>
        <p:blipFill>
          <a:blip r:embed="rId3"/>
          <a:stretch>
            <a:fillRect/>
          </a:stretch>
        </p:blipFill>
        <p:spPr>
          <a:xfrm>
            <a:off x="118726" y="2086373"/>
            <a:ext cx="11671489" cy="1834819"/>
          </a:xfrm>
          <a:prstGeom prst="rect">
            <a:avLst/>
          </a:prstGeom>
        </p:spPr>
      </p:pic>
    </p:spTree>
    <p:extLst>
      <p:ext uri="{BB962C8B-B14F-4D97-AF65-F5344CB8AC3E}">
        <p14:creationId xmlns:p14="http://schemas.microsoft.com/office/powerpoint/2010/main" val="232293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4816AEF7-72AA-A737-85E2-5559C19EF806}"/>
              </a:ext>
            </a:extLst>
          </p:cNvPr>
          <p:cNvSpPr>
            <a:spLocks noGrp="1"/>
          </p:cNvSpPr>
          <p:nvPr>
            <p:ph type="title"/>
          </p:nvPr>
        </p:nvSpPr>
        <p:spPr>
          <a:xfrm>
            <a:off x="1320801" y="548641"/>
            <a:ext cx="10391832" cy="782320"/>
          </a:xfrm>
        </p:spPr>
        <p:txBody>
          <a:bodyPr>
            <a:normAutofit fontScale="90000"/>
          </a:bodyPr>
          <a:lstStyle/>
          <a:p>
            <a:pPr marL="285750" indent="-285750">
              <a:buFont typeface="Arial" panose="020B0604020202020204" pitchFamily="34" charset="0"/>
              <a:buChar char="•"/>
            </a:pPr>
            <a:r>
              <a:rPr lang="en-US" sz="2700" dirty="0"/>
              <a:t>Section 14B of GSTR-1 is auto populated in GSTR-3B u/s 3.1.1(ii): Also, in GSTR2B (but no ITC)</a:t>
            </a:r>
            <a:endParaRPr lang="en-IN" sz="2700" dirty="0"/>
          </a:p>
        </p:txBody>
      </p:sp>
      <p:pic>
        <p:nvPicPr>
          <p:cNvPr id="5" name="Picture 4" descr="A screenshot of a computer&#10;&#10;Description automatically generated">
            <a:extLst>
              <a:ext uri="{FF2B5EF4-FFF2-40B4-BE49-F238E27FC236}">
                <a16:creationId xmlns:a16="http://schemas.microsoft.com/office/drawing/2014/main" xmlns="" id="{8A377184-95F0-EB5B-FBBA-29EEC3AC1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1" y="1377488"/>
            <a:ext cx="8905550" cy="4931871"/>
          </a:xfrm>
          <a:prstGeom prst="rect">
            <a:avLst/>
          </a:prstGeom>
          <a:ln>
            <a:solidFill>
              <a:srgbClr val="0070C0"/>
            </a:solidFill>
          </a:ln>
        </p:spPr>
      </p:pic>
    </p:spTree>
    <p:extLst>
      <p:ext uri="{BB962C8B-B14F-4D97-AF65-F5344CB8AC3E}">
        <p14:creationId xmlns:p14="http://schemas.microsoft.com/office/powerpoint/2010/main" val="131497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3F29798-D584-4792-9B62-3F5F5C36D6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10;&#10;Description automatically generated">
            <a:extLst>
              <a:ext uri="{FF2B5EF4-FFF2-40B4-BE49-F238E27FC236}">
                <a16:creationId xmlns:a16="http://schemas.microsoft.com/office/drawing/2014/main" xmlns="" id="{99280B01-528F-4EF9-C0B3-C7AE4B434735}"/>
              </a:ext>
            </a:extLst>
          </p:cNvPr>
          <p:cNvPicPr>
            <a:picLocks noChangeAspect="1"/>
          </p:cNvPicPr>
          <p:nvPr/>
        </p:nvPicPr>
        <p:blipFill rotWithShape="1">
          <a:blip r:embed="rId2"/>
          <a:srcRect l="8583" t="39735" r="35331" b="11556"/>
          <a:stretch/>
        </p:blipFill>
        <p:spPr bwMode="auto">
          <a:xfrm>
            <a:off x="1539535" y="1845426"/>
            <a:ext cx="9109877" cy="4450303"/>
          </a:xfrm>
          <a:prstGeom prst="rect">
            <a:avLst/>
          </a:prstGeom>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xmlns="" id="{67FC8516-C184-B8E6-22EE-14D41398CFD1}"/>
              </a:ext>
            </a:extLst>
          </p:cNvPr>
          <p:cNvSpPr txBox="1"/>
          <p:nvPr/>
        </p:nvSpPr>
        <p:spPr>
          <a:xfrm>
            <a:off x="838200" y="1041400"/>
            <a:ext cx="10515600" cy="646331"/>
          </a:xfrm>
          <a:prstGeom prst="rect">
            <a:avLst/>
          </a:prstGeom>
          <a:noFill/>
        </p:spPr>
        <p:txBody>
          <a:bodyPr wrap="square">
            <a:spAutoFit/>
          </a:bodyPr>
          <a:lstStyle/>
          <a:p>
            <a:r>
              <a:rPr lang="en-US" dirty="0"/>
              <a:t>GSTR-1, Table 15 Section 15A To be updated by e-commerce operations i.e., Co. itself is e-commerce operator Currently, not supported in Tally must do manually.</a:t>
            </a:r>
            <a:endParaRPr lang="en-IN" dirty="0"/>
          </a:p>
        </p:txBody>
      </p:sp>
      <p:sp>
        <p:nvSpPr>
          <p:cNvPr id="8" name="Title 1">
            <a:extLst>
              <a:ext uri="{FF2B5EF4-FFF2-40B4-BE49-F238E27FC236}">
                <a16:creationId xmlns:a16="http://schemas.microsoft.com/office/drawing/2014/main" xmlns="" id="{273A6A7E-9566-EDCA-377D-434D577F9CB9}"/>
              </a:ext>
            </a:extLst>
          </p:cNvPr>
          <p:cNvSpPr>
            <a:spLocks noGrp="1"/>
          </p:cNvSpPr>
          <p:nvPr>
            <p:ph type="title"/>
          </p:nvPr>
        </p:nvSpPr>
        <p:spPr>
          <a:xfrm>
            <a:off x="838200" y="184150"/>
            <a:ext cx="10515600" cy="857250"/>
          </a:xfrm>
        </p:spPr>
        <p:txBody>
          <a:bodyPr>
            <a:normAutofit/>
          </a:bodyPr>
          <a:lstStyle/>
          <a:p>
            <a:pPr marL="285750" indent="-285750">
              <a:buFont typeface="Wingdings" panose="05000000000000000000" pitchFamily="2" charset="2"/>
              <a:buChar char="q"/>
            </a:pPr>
            <a:r>
              <a:rPr lang="en-US" b="1" dirty="0">
                <a:solidFill>
                  <a:srgbClr val="172B4D"/>
                </a:solidFill>
                <a:latin typeface="-apple-system"/>
              </a:rPr>
              <a:t>e-Commerce changes in GSTR 1/3B</a:t>
            </a:r>
            <a:endParaRPr lang="en-IN" sz="3200" kern="0" dirty="0">
              <a:solidFill>
                <a:srgbClr val="212529"/>
              </a:solidFill>
              <a:effectLst/>
              <a:latin typeface="Roboto" panose="02000000000000000000"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762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0D890B-0A33-5C6F-641F-AFFBDD540020}"/>
              </a:ext>
            </a:extLst>
          </p:cNvPr>
          <p:cNvSpPr>
            <a:spLocks noGrp="1"/>
          </p:cNvSpPr>
          <p:nvPr>
            <p:ph type="title"/>
          </p:nvPr>
        </p:nvSpPr>
        <p:spPr>
          <a:xfrm>
            <a:off x="0" y="2164080"/>
            <a:ext cx="8859521" cy="1727200"/>
          </a:xfrm>
        </p:spPr>
        <p:txBody>
          <a:bodyPr>
            <a:normAutofit/>
          </a:bodyPr>
          <a:lstStyle/>
          <a:p>
            <a:pPr algn="ctr"/>
            <a:r>
              <a:rPr lang="en-IN" dirty="0"/>
              <a:t>  TallyPrime Release 4.1</a:t>
            </a:r>
            <a:br>
              <a:rPr lang="en-IN" dirty="0"/>
            </a:br>
            <a:r>
              <a:rPr lang="en-IN" dirty="0"/>
              <a:t/>
            </a:r>
            <a:br>
              <a:rPr lang="en-IN" dirty="0"/>
            </a:br>
            <a:r>
              <a:rPr lang="en-US" b="1" dirty="0">
                <a:solidFill>
                  <a:srgbClr val="172B4D"/>
                </a:solidFill>
                <a:latin typeface="-apple-system"/>
              </a:rPr>
              <a:t> </a:t>
            </a:r>
            <a:r>
              <a:rPr lang="en-IN" b="1" dirty="0">
                <a:solidFill>
                  <a:srgbClr val="172B4D"/>
                </a:solidFill>
                <a:latin typeface="-apple-system"/>
              </a:rPr>
              <a:t>MSME feature</a:t>
            </a:r>
          </a:p>
        </p:txBody>
      </p:sp>
    </p:spTree>
    <p:extLst>
      <p:ext uri="{BB962C8B-B14F-4D97-AF65-F5344CB8AC3E}">
        <p14:creationId xmlns:p14="http://schemas.microsoft.com/office/powerpoint/2010/main" val="405380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B31DE-D0B4-29D8-D850-9245DB93F212}"/>
              </a:ext>
            </a:extLst>
          </p:cNvPr>
          <p:cNvSpPr>
            <a:spLocks noGrp="1"/>
          </p:cNvSpPr>
          <p:nvPr>
            <p:ph type="title"/>
          </p:nvPr>
        </p:nvSpPr>
        <p:spPr>
          <a:xfrm>
            <a:off x="782320" y="934721"/>
            <a:ext cx="10871199" cy="782320"/>
          </a:xfrm>
        </p:spPr>
        <p:txBody>
          <a:bodyPr>
            <a:normAutofit/>
          </a:bodyPr>
          <a:lstStyle/>
          <a:p>
            <a:r>
              <a:rPr lang="en-IN" b="1" dirty="0">
                <a:solidFill>
                  <a:srgbClr val="172B4D"/>
                </a:solidFill>
                <a:latin typeface="-apple-system"/>
              </a:rPr>
              <a:t>MSME feature in </a:t>
            </a:r>
            <a:r>
              <a:rPr lang="en-IN" b="1" dirty="0" err="1">
                <a:solidFill>
                  <a:srgbClr val="172B4D"/>
                </a:solidFill>
                <a:latin typeface="-apple-system"/>
              </a:rPr>
              <a:t>TallyPrime</a:t>
            </a:r>
            <a:r>
              <a:rPr lang="en-IN" b="1" dirty="0">
                <a:solidFill>
                  <a:srgbClr val="172B4D"/>
                </a:solidFill>
                <a:latin typeface="-apple-system"/>
              </a:rPr>
              <a:t> Rel. 4.1</a:t>
            </a:r>
            <a:endParaRPr lang="en-IN" dirty="0"/>
          </a:p>
        </p:txBody>
      </p:sp>
      <p:sp>
        <p:nvSpPr>
          <p:cNvPr id="3" name="TextBox 2">
            <a:extLst>
              <a:ext uri="{FF2B5EF4-FFF2-40B4-BE49-F238E27FC236}">
                <a16:creationId xmlns:a16="http://schemas.microsoft.com/office/drawing/2014/main" xmlns="" id="{00E8AC20-C053-DCA4-0CA2-368543968493}"/>
              </a:ext>
            </a:extLst>
          </p:cNvPr>
          <p:cNvSpPr txBox="1"/>
          <p:nvPr/>
        </p:nvSpPr>
        <p:spPr>
          <a:xfrm>
            <a:off x="782318" y="1717042"/>
            <a:ext cx="10627364" cy="5632311"/>
          </a:xfrm>
          <a:prstGeom prst="rect">
            <a:avLst/>
          </a:prstGeom>
          <a:noFill/>
        </p:spPr>
        <p:txBody>
          <a:bodyPr wrap="square" rtlCol="0">
            <a:spAutoFit/>
          </a:bodyPr>
          <a:lstStyle/>
          <a:p>
            <a:pPr marL="285750" indent="-285750">
              <a:buFont typeface="Wingdings" panose="05000000000000000000" pitchFamily="2" charset="2"/>
              <a:buChar char="q"/>
            </a:pPr>
            <a:r>
              <a:rPr lang="en-IN" b="1" dirty="0">
                <a:solidFill>
                  <a:srgbClr val="172B4D"/>
                </a:solidFill>
                <a:latin typeface="-apple-system"/>
              </a:rPr>
              <a:t>MSME feature  </a:t>
            </a:r>
            <a:r>
              <a:rPr lang="en-IN" sz="1800" kern="0" dirty="0">
                <a:solidFill>
                  <a:srgbClr val="212529"/>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b="1" i="0" dirty="0">
                <a:solidFill>
                  <a:srgbClr val="172B4D"/>
                </a:solidFill>
                <a:effectLst/>
                <a:latin typeface="-apple-system"/>
              </a:rPr>
              <a:t>Identify, Track, Pay, and Report Payments to MSME Businesses </a:t>
            </a:r>
            <a:r>
              <a:rPr lang="en-IN" kern="0" dirty="0">
                <a:solidFill>
                  <a:srgbClr val="212529"/>
                </a:solidFill>
                <a:latin typeface="Roboto" panose="02000000000000000000" pitchFamily="2" charset="0"/>
                <a:ea typeface="Times New Roman" panose="02020603050405020304" pitchFamily="18" charset="0"/>
                <a:cs typeface="Times New Roman" panose="02020603050405020304" pitchFamily="18" charset="0"/>
              </a:rPr>
              <a:t>i.e., </a:t>
            </a:r>
            <a:r>
              <a:rPr lang="en-US" kern="0" dirty="0">
                <a:solidFill>
                  <a:srgbClr val="172B4D"/>
                </a:solidFill>
                <a:latin typeface="-apple-system"/>
                <a:ea typeface="Times New Roman" panose="02020603050405020304" pitchFamily="18" charset="0"/>
                <a:cs typeface="Times New Roman" panose="02020603050405020304" pitchFamily="18" charset="0"/>
              </a:rPr>
              <a:t>T</a:t>
            </a:r>
            <a:r>
              <a:rPr lang="en-US" b="0" i="0" dirty="0">
                <a:solidFill>
                  <a:srgbClr val="172B4D"/>
                </a:solidFill>
                <a:effectLst/>
                <a:latin typeface="-apple-system"/>
              </a:rPr>
              <a:t>he solution of tracking pending bills ensures timely payments for both </a:t>
            </a:r>
            <a:r>
              <a:rPr lang="en-US" dirty="0">
                <a:solidFill>
                  <a:srgbClr val="172B4D"/>
                </a:solidFill>
                <a:latin typeface="-apple-system"/>
              </a:rPr>
              <a:t>registered </a:t>
            </a:r>
            <a:r>
              <a:rPr lang="en-US" b="0" i="0" dirty="0">
                <a:solidFill>
                  <a:srgbClr val="172B4D"/>
                </a:solidFill>
                <a:effectLst/>
                <a:latin typeface="-apple-system"/>
              </a:rPr>
              <a:t>MSMEs </a:t>
            </a:r>
            <a:r>
              <a:rPr lang="en-US" dirty="0">
                <a:solidFill>
                  <a:srgbClr val="172B4D"/>
                </a:solidFill>
                <a:latin typeface="-apple-system"/>
              </a:rPr>
              <a:t>and for businesses trading with MSMEs by identifying the MSME status and </a:t>
            </a:r>
            <a:r>
              <a:rPr lang="en-US" b="0" i="0" dirty="0">
                <a:solidFill>
                  <a:srgbClr val="172B4D"/>
                </a:solidFill>
                <a:effectLst/>
                <a:latin typeface="-apple-system"/>
              </a:rPr>
              <a:t>avoid the hassle of delayed payments.</a:t>
            </a:r>
          </a:p>
          <a:p>
            <a:endParaRPr lang="en-US" b="0" i="0" dirty="0">
              <a:solidFill>
                <a:srgbClr val="172B4D"/>
              </a:solidFill>
              <a:effectLst/>
              <a:latin typeface="-apple-system"/>
            </a:endParaRPr>
          </a:p>
          <a:p>
            <a:r>
              <a:rPr lang="en-US" b="1" dirty="0">
                <a:solidFill>
                  <a:srgbClr val="172B4D"/>
                </a:solidFill>
                <a:latin typeface="-apple-system"/>
              </a:rPr>
              <a:t>MSME domain part in brief : </a:t>
            </a:r>
            <a:r>
              <a:rPr lang="en-US" dirty="0">
                <a:solidFill>
                  <a:srgbClr val="172B4D"/>
                </a:solidFill>
                <a:latin typeface="-apple-system"/>
              </a:rPr>
              <a:t>All </a:t>
            </a:r>
            <a:r>
              <a:rPr lang="en-US" b="0" i="0" dirty="0">
                <a:solidFill>
                  <a:srgbClr val="172B4D"/>
                </a:solidFill>
                <a:effectLst/>
                <a:latin typeface="-apple-system"/>
              </a:rPr>
              <a:t>Industries engaged in Production or Manufacture of goods or rendering services are recognized as MSMEs as per </a:t>
            </a:r>
            <a:r>
              <a:rPr lang="en-US" dirty="0">
                <a:solidFill>
                  <a:srgbClr val="172B4D"/>
                </a:solidFill>
                <a:latin typeface="-apple-system"/>
              </a:rPr>
              <a:t>below </a:t>
            </a:r>
            <a:r>
              <a:rPr lang="en-US" b="0" i="0" dirty="0">
                <a:solidFill>
                  <a:srgbClr val="172B4D"/>
                </a:solidFill>
                <a:effectLst/>
                <a:latin typeface="-apple-system"/>
              </a:rPr>
              <a:t>classification under the Micro, Small and Medium Enterprises Act. Development (MSMED) Act under MCA (Mistry of Corporate Affairs). </a:t>
            </a:r>
            <a:endParaRPr lang="en-US" dirty="0">
              <a:solidFill>
                <a:srgbClr val="172B4D"/>
              </a:solidFill>
              <a:latin typeface="-apple-system"/>
            </a:endParaRPr>
          </a:p>
          <a:p>
            <a:endParaRPr lang="en-US" dirty="0">
              <a:solidFill>
                <a:srgbClr val="172B4D"/>
              </a:solidFill>
              <a:latin typeface="-apple-system"/>
            </a:endParaRPr>
          </a:p>
          <a:p>
            <a:endParaRPr lang="en-US" b="0" i="0" dirty="0">
              <a:solidFill>
                <a:srgbClr val="172B4D"/>
              </a:solidFill>
              <a:effectLst/>
              <a:latin typeface="-apple-system"/>
            </a:endParaRPr>
          </a:p>
          <a:p>
            <a:endParaRPr lang="en-US" b="0" i="0" dirty="0">
              <a:solidFill>
                <a:srgbClr val="172B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2B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2B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2B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172B4D"/>
              </a:solidFill>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72B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14259"/>
                </a:solidFill>
                <a:effectLst/>
                <a:latin typeface="-apple-system"/>
              </a:rPr>
              <a:t>MSME registration to be done online in the government portal of </a:t>
            </a:r>
            <a:r>
              <a:rPr lang="en-US" b="0" i="0" dirty="0">
                <a:solidFill>
                  <a:srgbClr val="0052CC"/>
                </a:solidFill>
                <a:effectLst/>
                <a:latin typeface="-apple-system"/>
                <a:hlinkClick r:id="rId3"/>
              </a:rPr>
              <a:t>udyamregistration.gov.in</a:t>
            </a:r>
            <a:r>
              <a:rPr lang="en-US" b="0" i="0" dirty="0">
                <a:solidFill>
                  <a:srgbClr val="314259"/>
                </a:solidFill>
                <a:effectLst/>
                <a:latin typeface="-apple-system"/>
              </a:rPr>
              <a:t> at no cost. Registration is not mandatory, but to avail the benefits better to register. </a:t>
            </a:r>
            <a:r>
              <a:rPr lang="en-US" dirty="0">
                <a:solidFill>
                  <a:srgbClr val="314259"/>
                </a:solidFill>
                <a:latin typeface="-apple-system"/>
              </a:rPr>
              <a:t>Single entity registration irrespective of multiple branches.</a:t>
            </a:r>
            <a:r>
              <a:rPr lang="en-US" b="1" i="0" dirty="0">
                <a:solidFill>
                  <a:srgbClr val="172B4D"/>
                </a:solidFill>
                <a:effectLst/>
                <a:latin typeface="-apple-system"/>
              </a:rPr>
              <a:t/>
            </a:r>
            <a:br>
              <a:rPr lang="en-US" b="1" i="0" dirty="0">
                <a:solidFill>
                  <a:srgbClr val="172B4D"/>
                </a:solidFill>
                <a:effectLst/>
                <a:latin typeface="-apple-system"/>
              </a:rPr>
            </a:br>
            <a:endParaRPr lang="en-US" dirty="0">
              <a:solidFill>
                <a:srgbClr val="172B4D"/>
              </a:solidFill>
              <a:latin typeface="-apple-system"/>
            </a:endParaRPr>
          </a:p>
          <a:p>
            <a:r>
              <a:rPr lang="en-US" dirty="0"/>
              <a:t>  </a:t>
            </a:r>
            <a:endParaRPr lang="en-IN" dirty="0"/>
          </a:p>
        </p:txBody>
      </p:sp>
      <p:pic>
        <p:nvPicPr>
          <p:cNvPr id="4" name="Picture 3" descr="A screenshot of a computer&#10;&#10;Description automatically generated">
            <a:extLst>
              <a:ext uri="{FF2B5EF4-FFF2-40B4-BE49-F238E27FC236}">
                <a16:creationId xmlns:a16="http://schemas.microsoft.com/office/drawing/2014/main" xmlns="" id="{AB0B6589-106D-67B3-6658-AD2A6EB6630B}"/>
              </a:ext>
            </a:extLst>
          </p:cNvPr>
          <p:cNvPicPr>
            <a:picLocks noChangeAspect="1"/>
          </p:cNvPicPr>
          <p:nvPr/>
        </p:nvPicPr>
        <p:blipFill rotWithShape="1">
          <a:blip r:embed="rId4"/>
          <a:srcRect l="24509" t="17560" r="36691" b="32018"/>
          <a:stretch/>
        </p:blipFill>
        <p:spPr bwMode="auto">
          <a:xfrm>
            <a:off x="782318" y="3720017"/>
            <a:ext cx="3013449" cy="22032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49252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B31DE-D0B4-29D8-D850-9245DB93F212}"/>
              </a:ext>
            </a:extLst>
          </p:cNvPr>
          <p:cNvSpPr>
            <a:spLocks noGrp="1"/>
          </p:cNvSpPr>
          <p:nvPr>
            <p:ph type="title"/>
          </p:nvPr>
        </p:nvSpPr>
        <p:spPr>
          <a:xfrm>
            <a:off x="782320" y="934721"/>
            <a:ext cx="10871199" cy="782320"/>
          </a:xfrm>
        </p:spPr>
        <p:txBody>
          <a:bodyPr>
            <a:normAutofit/>
          </a:bodyPr>
          <a:lstStyle/>
          <a:p>
            <a:r>
              <a:rPr lang="en-IN" b="1" dirty="0">
                <a:solidFill>
                  <a:srgbClr val="172B4D"/>
                </a:solidFill>
                <a:latin typeface="-apple-system"/>
              </a:rPr>
              <a:t>MSME feature in </a:t>
            </a:r>
            <a:r>
              <a:rPr lang="en-IN" b="1" dirty="0" err="1">
                <a:solidFill>
                  <a:srgbClr val="172B4D"/>
                </a:solidFill>
                <a:latin typeface="-apple-system"/>
              </a:rPr>
              <a:t>TallyPrime</a:t>
            </a:r>
            <a:r>
              <a:rPr lang="en-IN" b="1" dirty="0">
                <a:solidFill>
                  <a:srgbClr val="172B4D"/>
                </a:solidFill>
                <a:latin typeface="-apple-system"/>
              </a:rPr>
              <a:t> Rel. 4.1</a:t>
            </a:r>
            <a:endParaRPr lang="en-IN" dirty="0"/>
          </a:p>
        </p:txBody>
      </p:sp>
      <p:sp>
        <p:nvSpPr>
          <p:cNvPr id="3" name="TextBox 2">
            <a:extLst>
              <a:ext uri="{FF2B5EF4-FFF2-40B4-BE49-F238E27FC236}">
                <a16:creationId xmlns:a16="http://schemas.microsoft.com/office/drawing/2014/main" xmlns="" id="{00E8AC20-C053-DCA4-0CA2-368543968493}"/>
              </a:ext>
            </a:extLst>
          </p:cNvPr>
          <p:cNvSpPr txBox="1"/>
          <p:nvPr/>
        </p:nvSpPr>
        <p:spPr>
          <a:xfrm>
            <a:off x="782318" y="1717041"/>
            <a:ext cx="10440853" cy="5596789"/>
          </a:xfrm>
          <a:prstGeom prst="rect">
            <a:avLst/>
          </a:prstGeom>
          <a:noFill/>
        </p:spPr>
        <p:txBody>
          <a:bodyPr wrap="square" rtlCol="0">
            <a:spAutoFit/>
          </a:bodyPr>
          <a:lstStyle/>
          <a:p>
            <a:r>
              <a:rPr lang="en-US" b="1" dirty="0">
                <a:solidFill>
                  <a:srgbClr val="172B4D"/>
                </a:solidFill>
                <a:latin typeface="-apple-system"/>
              </a:rPr>
              <a:t>Benefits of being MSME registered: i.e a</a:t>
            </a:r>
            <a:r>
              <a:rPr lang="en-US" b="1" i="0" dirty="0">
                <a:solidFill>
                  <a:srgbClr val="172B4D"/>
                </a:solidFill>
                <a:effectLst/>
                <a:latin typeface="-apple-system"/>
              </a:rPr>
              <a:t>ll Micro, Small, and Medium Enterprises registered under MCA)</a:t>
            </a:r>
          </a:p>
          <a:p>
            <a:pPr marL="285750" lvl="0" indent="-285750">
              <a:lnSpc>
                <a:spcPct val="107000"/>
              </a:lnSpc>
              <a:spcAft>
                <a:spcPts val="800"/>
              </a:spcAft>
              <a:buFont typeface="Wingdings" panose="05000000000000000000" pitchFamily="2" charset="2"/>
              <a:buChar char="ü"/>
              <a:tabLst>
                <a:tab pos="457200" algn="l"/>
              </a:tabLst>
            </a:pPr>
            <a:r>
              <a:rPr lang="en-US" b="1" i="0" dirty="0">
                <a:solidFill>
                  <a:srgbClr val="172B4D"/>
                </a:solidFill>
                <a:effectLst/>
                <a:latin typeface="-apple-system"/>
              </a:rPr>
              <a:t/>
            </a:r>
            <a:br>
              <a:rPr lang="en-US" b="1" i="0" dirty="0">
                <a:solidFill>
                  <a:srgbClr val="172B4D"/>
                </a:solidFill>
                <a:effectLst/>
                <a:latin typeface="-apple-system"/>
              </a:rPr>
            </a:br>
            <a:r>
              <a:rPr lang="en-IN" sz="1800" kern="0" dirty="0">
                <a:solidFill>
                  <a:srgbClr val="172B4D"/>
                </a:solidFill>
                <a:effectLst/>
                <a:latin typeface="Calibri" panose="020F0502020204030204" pitchFamily="34" charset="0"/>
                <a:ea typeface="Times New Roman" panose="02020603050405020304" pitchFamily="18" charset="0"/>
                <a:cs typeface="Calibri" panose="020F0502020204030204" pitchFamily="34" charset="0"/>
              </a:rPr>
              <a:t>Bank Loans (Surety Free): Subsidy on Patent Registration: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ü"/>
              <a:tabLst>
                <a:tab pos="457200" algn="l"/>
              </a:tabLst>
            </a:pPr>
            <a:r>
              <a:rPr lang="en-IN" sz="1800" kern="0" dirty="0">
                <a:solidFill>
                  <a:srgbClr val="172B4D"/>
                </a:solidFill>
                <a:effectLst/>
                <a:latin typeface="Calibri" panose="020F0502020204030204" pitchFamily="34" charset="0"/>
                <a:ea typeface="Times New Roman" panose="02020603050405020304" pitchFamily="18" charset="0"/>
                <a:cs typeface="Calibri" panose="020F0502020204030204" pitchFamily="34" charset="0"/>
              </a:rPr>
              <a:t>Overdraft Interest Rate Exemption: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ü"/>
              <a:tabLst>
                <a:tab pos="457200" algn="l"/>
              </a:tabLst>
            </a:pPr>
            <a:r>
              <a:rPr lang="en-IN" sz="1800" kern="0" dirty="0">
                <a:solidFill>
                  <a:srgbClr val="172B4D"/>
                </a:solidFill>
                <a:effectLst/>
                <a:latin typeface="Calibri" panose="020F0502020204030204" pitchFamily="34" charset="0"/>
                <a:ea typeface="Times New Roman" panose="02020603050405020304" pitchFamily="18" charset="0"/>
                <a:cs typeface="Calibri" panose="020F0502020204030204" pitchFamily="34" charset="0"/>
              </a:rPr>
              <a:t>Industrial Promotion Subsidy Eligibility: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ü"/>
              <a:tabLst>
                <a:tab pos="457200" algn="l"/>
              </a:tabLst>
            </a:pPr>
            <a:r>
              <a:rPr lang="en-IN" sz="1800" kern="0" dirty="0">
                <a:solidFill>
                  <a:srgbClr val="172B4D"/>
                </a:solidFill>
                <a:effectLst/>
                <a:latin typeface="Calibri" panose="020F0502020204030204" pitchFamily="34" charset="0"/>
                <a:ea typeface="Times New Roman" panose="02020603050405020304" pitchFamily="18" charset="0"/>
                <a:cs typeface="Calibri" panose="020F0502020204030204" pitchFamily="34" charset="0"/>
              </a:rPr>
              <a:t>Fewer Electricity Bills: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ü"/>
              <a:tabLst>
                <a:tab pos="457200" algn="l"/>
              </a:tabLst>
            </a:pPr>
            <a:r>
              <a:rPr lang="en-IN" sz="1800" kern="0" dirty="0">
                <a:solidFill>
                  <a:srgbClr val="172B4D"/>
                </a:solidFill>
                <a:effectLst/>
                <a:latin typeface="Calibri" panose="020F0502020204030204" pitchFamily="34" charset="0"/>
                <a:ea typeface="Times New Roman" panose="02020603050405020304" pitchFamily="18" charset="0"/>
                <a:cs typeface="Calibri" panose="020F0502020204030204" pitchFamily="34" charset="0"/>
              </a:rPr>
              <a:t>ISO Certification Charges Reimbursement: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ü"/>
              <a:tabLst>
                <a:tab pos="457200" algn="l"/>
              </a:tabLst>
            </a:pPr>
            <a:r>
              <a:rPr lang="en-IN" sz="1800" kern="0"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Protection against Payments (Delayed Payments): </a:t>
            </a:r>
            <a:r>
              <a:rPr lang="en-IN" sz="1800" kern="0" dirty="0">
                <a:solidFill>
                  <a:srgbClr val="172B4D"/>
                </a:solidFill>
                <a:effectLst/>
                <a:latin typeface="Calibri" panose="020F0502020204030204" pitchFamily="34" charset="0"/>
                <a:ea typeface="Times New Roman" panose="02020603050405020304" pitchFamily="18" charset="0"/>
                <a:cs typeface="Calibri" panose="020F0502020204030204" pitchFamily="34" charset="0"/>
              </a:rPr>
              <a:t>To protect MSME registered companies, Supreme Court has mandated that any buyer trading with registered MSMEs must make payment on or before the agreed date of payment or within 45 days from the date goods or services accepted/received by the buyer. </a:t>
            </a:r>
            <a:r>
              <a:rPr lang="en-IN" b="1" kern="0" dirty="0">
                <a:solidFill>
                  <a:srgbClr val="172B4D"/>
                </a:solidFill>
                <a:latin typeface="Calibri" panose="020F0502020204030204" pitchFamily="34" charset="0"/>
                <a:ea typeface="Times New Roman" panose="02020603050405020304" pitchFamily="18" charset="0"/>
                <a:cs typeface="Calibri" panose="020F0502020204030204" pitchFamily="34" charset="0"/>
              </a:rPr>
              <a:t>(This complies as per MSME ministry)</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ü"/>
              <a:tabLst>
                <a:tab pos="457200" algn="l"/>
              </a:tabLst>
            </a:pPr>
            <a:r>
              <a:rPr lang="en-IN" sz="1800" kern="0" dirty="0">
                <a:solidFill>
                  <a:srgbClr val="172B4D"/>
                </a:solidFill>
                <a:effectLst/>
                <a:latin typeface="Calibri" panose="020F0502020204030204" pitchFamily="34" charset="0"/>
                <a:ea typeface="Times New Roman" panose="02020603050405020304" pitchFamily="18" charset="0"/>
                <a:cs typeface="Calibri" panose="020F0502020204030204" pitchFamily="34" charset="0"/>
              </a:rPr>
              <a:t>If buyer delays the payment for more than 45 days, then buyer must pay 3 times the rate of interest on the amount due as notified by RBI. . </a:t>
            </a:r>
            <a:r>
              <a:rPr lang="en-IN" b="1" kern="0" dirty="0">
                <a:solidFill>
                  <a:srgbClr val="172B4D"/>
                </a:solidFill>
                <a:latin typeface="Calibri" panose="020F0502020204030204" pitchFamily="34" charset="0"/>
                <a:ea typeface="Times New Roman" panose="02020603050405020304" pitchFamily="18" charset="0"/>
                <a:cs typeface="Calibri" panose="020F0502020204030204" pitchFamily="34" charset="0"/>
              </a:rPr>
              <a:t>(This is non-compliance as per MSME ministry)</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
            </a:r>
            <a:br>
              <a:rPr lang="en-US" dirty="0"/>
            </a:br>
            <a:r>
              <a:rPr lang="en-US" dirty="0"/>
              <a:t>  </a:t>
            </a:r>
            <a:endParaRPr lang="en-IN" dirty="0"/>
          </a:p>
        </p:txBody>
      </p:sp>
    </p:spTree>
    <p:extLst>
      <p:ext uri="{BB962C8B-B14F-4D97-AF65-F5344CB8AC3E}">
        <p14:creationId xmlns:p14="http://schemas.microsoft.com/office/powerpoint/2010/main" val="3691263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B31DE-D0B4-29D8-D850-9245DB93F212}"/>
              </a:ext>
            </a:extLst>
          </p:cNvPr>
          <p:cNvSpPr>
            <a:spLocks noGrp="1"/>
          </p:cNvSpPr>
          <p:nvPr>
            <p:ph type="title"/>
          </p:nvPr>
        </p:nvSpPr>
        <p:spPr>
          <a:xfrm>
            <a:off x="782320" y="934721"/>
            <a:ext cx="10871199" cy="594921"/>
          </a:xfrm>
        </p:spPr>
        <p:txBody>
          <a:bodyPr>
            <a:normAutofit/>
          </a:bodyPr>
          <a:lstStyle/>
          <a:p>
            <a:r>
              <a:rPr lang="en-IN" b="1" dirty="0">
                <a:solidFill>
                  <a:srgbClr val="172B4D"/>
                </a:solidFill>
                <a:latin typeface="-apple-system"/>
              </a:rPr>
              <a:t>MSME feature in </a:t>
            </a:r>
            <a:r>
              <a:rPr lang="en-IN" b="1" dirty="0" err="1">
                <a:solidFill>
                  <a:srgbClr val="172B4D"/>
                </a:solidFill>
                <a:latin typeface="-apple-system"/>
              </a:rPr>
              <a:t>TallyPrime</a:t>
            </a:r>
            <a:r>
              <a:rPr lang="en-IN" b="1" dirty="0">
                <a:solidFill>
                  <a:srgbClr val="172B4D"/>
                </a:solidFill>
                <a:latin typeface="-apple-system"/>
              </a:rPr>
              <a:t> Rel. 4.1</a:t>
            </a:r>
            <a:endParaRPr lang="en-IN" dirty="0"/>
          </a:p>
        </p:txBody>
      </p:sp>
      <p:sp>
        <p:nvSpPr>
          <p:cNvPr id="3" name="TextBox 2">
            <a:extLst>
              <a:ext uri="{FF2B5EF4-FFF2-40B4-BE49-F238E27FC236}">
                <a16:creationId xmlns:a16="http://schemas.microsoft.com/office/drawing/2014/main" xmlns="" id="{00E8AC20-C053-DCA4-0CA2-368543968493}"/>
              </a:ext>
            </a:extLst>
          </p:cNvPr>
          <p:cNvSpPr txBox="1"/>
          <p:nvPr/>
        </p:nvSpPr>
        <p:spPr>
          <a:xfrm>
            <a:off x="782319" y="1334771"/>
            <a:ext cx="10871199" cy="6836423"/>
          </a:xfrm>
          <a:prstGeom prst="rect">
            <a:avLst/>
          </a:prstGeom>
          <a:noFill/>
        </p:spPr>
        <p:txBody>
          <a:bodyPr wrap="square" rtlCol="0">
            <a:spAutoFit/>
          </a:bodyPr>
          <a:lstStyle/>
          <a:p>
            <a:endParaRPr lang="en-US" b="1" dirty="0">
              <a:solidFill>
                <a:srgbClr val="172B4D"/>
              </a:solidFill>
              <a:latin typeface="-apple-system"/>
            </a:endParaRPr>
          </a:p>
          <a:p>
            <a:r>
              <a:rPr lang="en-US" b="1" dirty="0">
                <a:solidFill>
                  <a:srgbClr val="172B4D"/>
                </a:solidFill>
                <a:latin typeface="-apple-system"/>
              </a:rPr>
              <a:t>Few more compliance &amp; Non-compliance as per MSME ministry </a:t>
            </a:r>
          </a:p>
          <a:p>
            <a:endParaRPr lang="en-US" b="1" dirty="0">
              <a:solidFill>
                <a:srgbClr val="172B4D"/>
              </a:solidFill>
            </a:endParaRPr>
          </a:p>
          <a:p>
            <a:pPr marL="285750" indent="-285750">
              <a:buFont typeface="Wingdings" panose="05000000000000000000" pitchFamily="2" charset="2"/>
              <a:buChar char="ü"/>
            </a:pPr>
            <a:r>
              <a:rPr lang="en-IN" sz="1800" b="1" kern="0" spc="-5" dirty="0">
                <a:solidFill>
                  <a:srgbClr val="172B4D"/>
                </a:solidFill>
                <a:effectLst/>
                <a:ea typeface="Times New Roman" panose="02020603050405020304" pitchFamily="18" charset="0"/>
                <a:cs typeface="Times New Roman" panose="02020603050405020304" pitchFamily="18" charset="0"/>
              </a:rPr>
              <a:t>All registered MSMEs </a:t>
            </a:r>
            <a:r>
              <a:rPr lang="en-IN" b="1" kern="0" spc="-5" dirty="0">
                <a:solidFill>
                  <a:srgbClr val="172B4D"/>
                </a:solidFill>
                <a:ea typeface="Times New Roman" panose="02020603050405020304" pitchFamily="18" charset="0"/>
                <a:cs typeface="Times New Roman" panose="02020603050405020304" pitchFamily="18" charset="0"/>
              </a:rPr>
              <a:t>must print </a:t>
            </a:r>
            <a:r>
              <a:rPr lang="en-IN" sz="1800" b="1" kern="0" spc="-5" dirty="0">
                <a:solidFill>
                  <a:srgbClr val="172B4D"/>
                </a:solidFill>
                <a:effectLst/>
                <a:ea typeface="Times New Roman" panose="02020603050405020304" pitchFamily="18" charset="0"/>
                <a:cs typeface="Times New Roman" panose="02020603050405020304" pitchFamily="18" charset="0"/>
              </a:rPr>
              <a:t>Udyam Registration Number on documents- </a:t>
            </a:r>
            <a:r>
              <a:rPr lang="en-IN" sz="1800" kern="0" dirty="0">
                <a:solidFill>
                  <a:srgbClr val="172B4D"/>
                </a:solidFill>
                <a:effectLst/>
                <a:ea typeface="Times New Roman" panose="02020603050405020304" pitchFamily="18" charset="0"/>
                <a:cs typeface="Times New Roman" panose="02020603050405020304" pitchFamily="18" charset="0"/>
              </a:rPr>
              <a:t>It is considered advisable that the Micro and Small Enterprises Should mention/get printed on their letterhead, supply order, sheets, invoices, bills, and other relevant documents.</a:t>
            </a:r>
            <a:endParaRPr lang="en-IN" sz="1800" kern="100" dirty="0">
              <a:effectLst/>
              <a:ea typeface="Calibri" panose="020F0502020204030204" pitchFamily="34" charset="0"/>
              <a:cs typeface="Times New Roman" panose="02020603050405020304" pitchFamily="18" charset="0"/>
            </a:endParaRPr>
          </a:p>
          <a:p>
            <a:pPr marL="285750" indent="-285750">
              <a:lnSpc>
                <a:spcPct val="107000"/>
              </a:lnSpc>
              <a:spcBef>
                <a:spcPts val="750"/>
              </a:spcBef>
              <a:spcAft>
                <a:spcPts val="800"/>
              </a:spcAft>
              <a:buFont typeface="Wingdings" panose="05000000000000000000" pitchFamily="2" charset="2"/>
              <a:buChar char="ü"/>
            </a:pPr>
            <a:r>
              <a:rPr lang="en-IN" b="1" i="0" kern="0" dirty="0">
                <a:solidFill>
                  <a:srgbClr val="172B4D"/>
                </a:solidFill>
                <a:cs typeface="Calibri" panose="020F0502020204030204" pitchFamily="34" charset="0"/>
              </a:rPr>
              <a:t>Co</a:t>
            </a:r>
            <a:r>
              <a:rPr lang="en-IN" b="1" kern="0" dirty="0">
                <a:solidFill>
                  <a:srgbClr val="172B4D"/>
                </a:solidFill>
                <a:cs typeface="Calibri" panose="020F0502020204030204" pitchFamily="34" charset="0"/>
              </a:rPr>
              <a:t>mpliance applicable for Companies i.e.,</a:t>
            </a:r>
            <a:r>
              <a:rPr lang="en-IN" sz="1800" kern="0" dirty="0">
                <a:solidFill>
                  <a:srgbClr val="172B4D"/>
                </a:solidFill>
                <a:effectLst/>
                <a:ea typeface="Times New Roman" panose="02020603050405020304" pitchFamily="18" charset="0"/>
                <a:cs typeface="Times New Roman" panose="02020603050405020304" pitchFamily="18" charset="0"/>
              </a:rPr>
              <a:t> </a:t>
            </a:r>
            <a:r>
              <a:rPr lang="en-IN" sz="1800" b="1" kern="0" dirty="0">
                <a:solidFill>
                  <a:srgbClr val="172B4D"/>
                </a:solidFill>
                <a:effectLst/>
                <a:ea typeface="Times New Roman" panose="02020603050405020304" pitchFamily="18" charset="0"/>
                <a:cs typeface="Times New Roman" panose="02020603050405020304" pitchFamily="18" charset="0"/>
              </a:rPr>
              <a:t>Public or Private Company, Micro or Small Companies;</a:t>
            </a:r>
            <a:r>
              <a:rPr lang="en-IN" b="1" kern="0" dirty="0">
                <a:solidFill>
                  <a:srgbClr val="172B4D"/>
                </a:solidFill>
                <a:cs typeface="Calibri" panose="020F0502020204030204" pitchFamily="34" charset="0"/>
              </a:rPr>
              <a:t> </a:t>
            </a:r>
            <a:r>
              <a:rPr lang="en-IN" b="1" kern="0" dirty="0">
                <a:solidFill>
                  <a:srgbClr val="172B4D"/>
                </a:solidFill>
                <a:cs typeface="Times New Roman" panose="02020603050405020304" pitchFamily="18" charset="0"/>
              </a:rPr>
              <a:t> </a:t>
            </a:r>
            <a:r>
              <a:rPr lang="en-IN" sz="1800" kern="0" dirty="0">
                <a:solidFill>
                  <a:srgbClr val="172B4D"/>
                </a:solidFill>
                <a:effectLst/>
                <a:ea typeface="Times New Roman" panose="02020603050405020304" pitchFamily="18" charset="0"/>
                <a:cs typeface="Times New Roman" panose="02020603050405020304" pitchFamily="18" charset="0"/>
              </a:rPr>
              <a:t>trading </a:t>
            </a:r>
            <a:r>
              <a:rPr lang="en-IN" kern="0" dirty="0">
                <a:solidFill>
                  <a:srgbClr val="172B4D"/>
                </a:solidFill>
                <a:ea typeface="Times New Roman" panose="02020603050405020304" pitchFamily="18" charset="0"/>
                <a:cs typeface="Times New Roman" panose="02020603050405020304" pitchFamily="18" charset="0"/>
              </a:rPr>
              <a:t>with registered MSME</a:t>
            </a:r>
            <a:r>
              <a:rPr lang="en-IN" sz="1800" kern="0" dirty="0">
                <a:solidFill>
                  <a:srgbClr val="172B4D"/>
                </a:solidFill>
                <a:effectLst/>
                <a:ea typeface="Times New Roman" panose="02020603050405020304" pitchFamily="18" charset="0"/>
                <a:cs typeface="Times New Roman" panose="02020603050405020304" pitchFamily="18" charset="0"/>
              </a:rPr>
              <a:t>s have outstanding dues i.e. Unpaid bill to MSEs it is mandatory to disclose them in Form MSME-1 and file the same with the ROC (Registrar of Companies).</a:t>
            </a:r>
          </a:p>
          <a:p>
            <a:pPr>
              <a:lnSpc>
                <a:spcPct val="107000"/>
              </a:lnSpc>
              <a:spcBef>
                <a:spcPts val="750"/>
              </a:spcBef>
              <a:spcAft>
                <a:spcPts val="800"/>
              </a:spcAft>
            </a:pPr>
            <a:r>
              <a:rPr lang="en-IN" sz="1800" kern="0" dirty="0">
                <a:solidFill>
                  <a:srgbClr val="172B4D"/>
                </a:solidFill>
                <a:effectLst/>
                <a:ea typeface="Times New Roman" panose="02020603050405020304" pitchFamily="18" charset="0"/>
                <a:cs typeface="Times New Roman" panose="02020603050405020304" pitchFamily="18" charset="0"/>
              </a:rPr>
              <a:t> </a:t>
            </a:r>
          </a:p>
          <a:p>
            <a:pPr marL="285750" indent="-285750">
              <a:lnSpc>
                <a:spcPct val="107000"/>
              </a:lnSpc>
              <a:spcBef>
                <a:spcPts val="750"/>
              </a:spcBef>
              <a:spcAft>
                <a:spcPts val="800"/>
              </a:spcAft>
              <a:buFont typeface="Wingdings" panose="05000000000000000000" pitchFamily="2" charset="2"/>
              <a:buChar char="ü"/>
            </a:pPr>
            <a:endParaRPr lang="en-IN" kern="0" dirty="0">
              <a:solidFill>
                <a:srgbClr val="172B4D"/>
              </a:solidFill>
              <a:ea typeface="Times New Roman" panose="02020603050405020304" pitchFamily="18" charset="0"/>
              <a:cs typeface="Times New Roman" panose="02020603050405020304" pitchFamily="18" charset="0"/>
            </a:endParaRPr>
          </a:p>
          <a:p>
            <a:pPr marL="285750" indent="-285750">
              <a:lnSpc>
                <a:spcPct val="107000"/>
              </a:lnSpc>
              <a:spcBef>
                <a:spcPts val="750"/>
              </a:spcBef>
              <a:spcAft>
                <a:spcPts val="800"/>
              </a:spcAft>
              <a:buFont typeface="Wingdings" panose="05000000000000000000" pitchFamily="2" charset="2"/>
              <a:buChar char="ü"/>
            </a:pPr>
            <a:endParaRPr lang="en-IN" sz="1800" kern="0" dirty="0">
              <a:solidFill>
                <a:srgbClr val="172B4D"/>
              </a:solidFill>
              <a:effectLst/>
              <a:ea typeface="Times New Roman" panose="02020603050405020304" pitchFamily="18" charset="0"/>
              <a:cs typeface="Times New Roman" panose="02020603050405020304" pitchFamily="18" charset="0"/>
            </a:endParaRPr>
          </a:p>
          <a:p>
            <a:pPr marL="285750" indent="-285750">
              <a:lnSpc>
                <a:spcPct val="107000"/>
              </a:lnSpc>
              <a:spcBef>
                <a:spcPts val="750"/>
              </a:spcBef>
              <a:spcAft>
                <a:spcPts val="800"/>
              </a:spcAft>
              <a:buFont typeface="Wingdings" panose="05000000000000000000" pitchFamily="2" charset="2"/>
              <a:buChar char="ü"/>
            </a:pPr>
            <a:r>
              <a:rPr lang="en-IN" sz="1800" b="1" kern="0" dirty="0">
                <a:solidFill>
                  <a:srgbClr val="172B4D"/>
                </a:solidFill>
                <a:cs typeface="Calibri" panose="020F0502020204030204" pitchFamily="34" charset="0"/>
              </a:rPr>
              <a:t>Late Filing Penalty for MSME Form 1 - </a:t>
            </a:r>
            <a:r>
              <a:rPr lang="en-IN" sz="1800" kern="0" dirty="0">
                <a:solidFill>
                  <a:srgbClr val="003366"/>
                </a:solidFill>
                <a:effectLst/>
                <a:ea typeface="Times New Roman" panose="02020603050405020304" pitchFamily="18" charset="0"/>
                <a:cs typeface="Times New Roman" panose="02020603050405020304" pitchFamily="18" charset="0"/>
              </a:rPr>
              <a:t>Includes non-furnishing, furnishing complete/incorrect information, then penalty with a fine up to Rs.25000 (Co.,), Rs.25000/- (Min) &amp; Rs.3 lacs (max) with imprisonment of 6 months for directors or both. Therefore, it is mandatory for directors to file the MSME form 1.</a:t>
            </a:r>
          </a:p>
          <a:p>
            <a:pPr marL="285750" indent="-285750">
              <a:lnSpc>
                <a:spcPct val="107000"/>
              </a:lnSpc>
              <a:spcBef>
                <a:spcPts val="750"/>
              </a:spcBef>
              <a:spcAft>
                <a:spcPts val="800"/>
              </a:spcAft>
              <a:buFont typeface="Wingdings" panose="05000000000000000000" pitchFamily="2" charset="2"/>
              <a:buChar char="ü"/>
            </a:pPr>
            <a:endParaRPr lang="en-IN" sz="1800" kern="0" dirty="0">
              <a:solidFill>
                <a:srgbClr val="172B4D"/>
              </a:solidFill>
              <a:effectLst/>
              <a:ea typeface="Times New Roman" panose="02020603050405020304" pitchFamily="18" charset="0"/>
              <a:cs typeface="Times New Roman" panose="02020603050405020304" pitchFamily="18" charset="0"/>
            </a:endParaRPr>
          </a:p>
          <a:p>
            <a:pPr>
              <a:lnSpc>
                <a:spcPct val="107000"/>
              </a:lnSpc>
              <a:spcBef>
                <a:spcPts val="750"/>
              </a:spcBef>
              <a:spcAft>
                <a:spcPts val="800"/>
              </a:spcAft>
            </a:pPr>
            <a:endParaRPr lang="en-IN" kern="0" dirty="0">
              <a:solidFill>
                <a:srgbClr val="172B4D"/>
              </a:solidFill>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Bef>
                <a:spcPts val="750"/>
              </a:spcBef>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xmlns="" id="{A736A847-13BE-3876-D411-46BEDB935F40}"/>
              </a:ext>
            </a:extLst>
          </p:cNvPr>
          <p:cNvPicPr>
            <a:picLocks noChangeAspect="1"/>
          </p:cNvPicPr>
          <p:nvPr/>
        </p:nvPicPr>
        <p:blipFill>
          <a:blip r:embed="rId3"/>
          <a:stretch>
            <a:fillRect/>
          </a:stretch>
        </p:blipFill>
        <p:spPr>
          <a:xfrm>
            <a:off x="1140282" y="4225488"/>
            <a:ext cx="4602690" cy="1426171"/>
          </a:xfrm>
          <a:prstGeom prst="rect">
            <a:avLst/>
          </a:prstGeom>
        </p:spPr>
      </p:pic>
    </p:spTree>
    <p:extLst>
      <p:ext uri="{BB962C8B-B14F-4D97-AF65-F5344CB8AC3E}">
        <p14:creationId xmlns:p14="http://schemas.microsoft.com/office/powerpoint/2010/main" val="3033983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B31DE-D0B4-29D8-D850-9245DB93F212}"/>
              </a:ext>
            </a:extLst>
          </p:cNvPr>
          <p:cNvSpPr>
            <a:spLocks noGrp="1"/>
          </p:cNvSpPr>
          <p:nvPr>
            <p:ph type="title"/>
          </p:nvPr>
        </p:nvSpPr>
        <p:spPr>
          <a:xfrm>
            <a:off x="782320" y="934721"/>
            <a:ext cx="10871199" cy="782320"/>
          </a:xfrm>
        </p:spPr>
        <p:txBody>
          <a:bodyPr>
            <a:normAutofit/>
          </a:bodyPr>
          <a:lstStyle/>
          <a:p>
            <a:r>
              <a:rPr lang="en-IN" b="1" dirty="0">
                <a:solidFill>
                  <a:srgbClr val="172B4D"/>
                </a:solidFill>
                <a:latin typeface="-apple-system"/>
              </a:rPr>
              <a:t>MSME feature in </a:t>
            </a:r>
            <a:r>
              <a:rPr lang="en-IN" b="1" dirty="0" err="1">
                <a:solidFill>
                  <a:srgbClr val="172B4D"/>
                </a:solidFill>
                <a:latin typeface="-apple-system"/>
              </a:rPr>
              <a:t>TallyPrime</a:t>
            </a:r>
            <a:r>
              <a:rPr lang="en-IN" b="1" dirty="0">
                <a:solidFill>
                  <a:srgbClr val="172B4D"/>
                </a:solidFill>
                <a:latin typeface="-apple-system"/>
              </a:rPr>
              <a:t> Rel. 4.1</a:t>
            </a:r>
            <a:endParaRPr lang="en-IN" dirty="0"/>
          </a:p>
        </p:txBody>
      </p:sp>
      <p:sp>
        <p:nvSpPr>
          <p:cNvPr id="3" name="TextBox 2">
            <a:extLst>
              <a:ext uri="{FF2B5EF4-FFF2-40B4-BE49-F238E27FC236}">
                <a16:creationId xmlns:a16="http://schemas.microsoft.com/office/drawing/2014/main" xmlns="" id="{00E8AC20-C053-DCA4-0CA2-368543968493}"/>
              </a:ext>
            </a:extLst>
          </p:cNvPr>
          <p:cNvSpPr txBox="1"/>
          <p:nvPr/>
        </p:nvSpPr>
        <p:spPr>
          <a:xfrm>
            <a:off x="782318" y="1717041"/>
            <a:ext cx="9060181" cy="4971169"/>
          </a:xfrm>
          <a:prstGeom prst="rect">
            <a:avLst/>
          </a:prstGeom>
          <a:noFill/>
        </p:spPr>
        <p:txBody>
          <a:bodyPr wrap="square" rtlCol="0">
            <a:spAutoFit/>
          </a:bodyPr>
          <a:lstStyle/>
          <a:p>
            <a:r>
              <a:rPr lang="en-US" b="1" dirty="0">
                <a:solidFill>
                  <a:srgbClr val="172B4D"/>
                </a:solidFill>
                <a:latin typeface="-apple-system"/>
              </a:rPr>
              <a:t>Few more compliance &amp; Non-compliance as per MSME ministry </a:t>
            </a:r>
          </a:p>
          <a:p>
            <a:endParaRPr lang="en-US" b="1" dirty="0">
              <a:solidFill>
                <a:srgbClr val="172B4D"/>
              </a:solidFill>
            </a:endParaRPr>
          </a:p>
          <a:p>
            <a:pPr marL="285750" indent="-285750">
              <a:lnSpc>
                <a:spcPct val="107000"/>
              </a:lnSpc>
              <a:spcBef>
                <a:spcPts val="750"/>
              </a:spcBef>
              <a:spcAft>
                <a:spcPts val="800"/>
              </a:spcAft>
              <a:buFont typeface="Wingdings" panose="05000000000000000000" pitchFamily="2" charset="2"/>
              <a:buChar char="ü"/>
            </a:pPr>
            <a:r>
              <a:rPr lang="en-IN" b="1" kern="0" dirty="0">
                <a:solidFill>
                  <a:srgbClr val="172B4D"/>
                </a:solidFill>
                <a:cs typeface="Calibri" panose="020F0502020204030204" pitchFamily="34" charset="0"/>
              </a:rPr>
              <a:t>Interest charged on delayed payments - </a:t>
            </a:r>
            <a:r>
              <a:rPr lang="en-IN" kern="0" dirty="0">
                <a:solidFill>
                  <a:srgbClr val="003366"/>
                </a:solidFill>
                <a:effectLst/>
                <a:ea typeface="Times New Roman" panose="02020603050405020304" pitchFamily="18" charset="0"/>
                <a:cs typeface="Times New Roman" panose="02020603050405020304" pitchFamily="18" charset="0"/>
              </a:rPr>
              <a:t>The penal interest chargeable for delayed payment to an MSME enterprise is three times of the bank rate notified by the Reserve Bank of India.</a:t>
            </a:r>
          </a:p>
          <a:p>
            <a:pPr marL="285750" indent="-285750">
              <a:lnSpc>
                <a:spcPct val="107000"/>
              </a:lnSpc>
              <a:spcBef>
                <a:spcPts val="750"/>
              </a:spcBef>
              <a:spcAft>
                <a:spcPts val="800"/>
              </a:spcAft>
              <a:buFont typeface="Wingdings" panose="05000000000000000000" pitchFamily="2" charset="2"/>
              <a:buChar char="ü"/>
            </a:pPr>
            <a:r>
              <a:rPr lang="en-IN" b="1" kern="0" spc="-5" dirty="0">
                <a:solidFill>
                  <a:srgbClr val="003366"/>
                </a:solidFill>
                <a:effectLst/>
                <a:ea typeface="Times New Roman" panose="02020603050405020304" pitchFamily="18" charset="0"/>
                <a:cs typeface="Times New Roman" panose="02020603050405020304" pitchFamily="18" charset="0"/>
              </a:rPr>
              <a:t>MSME SAMADHAAN-Delayed Payment Monitoring System-</a:t>
            </a:r>
            <a:r>
              <a:rPr lang="en-IN" kern="0" dirty="0">
                <a:solidFill>
                  <a:srgbClr val="172B4D"/>
                </a:solidFill>
                <a:effectLst/>
                <a:ea typeface="Times New Roman" panose="02020603050405020304" pitchFamily="18" charset="0"/>
                <a:cs typeface="Times New Roman" panose="02020603050405020304" pitchFamily="18" charset="0"/>
              </a:rPr>
              <a:t> MSME Samadhaan is a Portal created by Office of DC(MSME), Ministry of Micro, Small and Medium Enterprises (MSME) where Micro and Small Enterprises (MSEs) can file their   applications online regarding delayed payments.</a:t>
            </a:r>
          </a:p>
          <a:p>
            <a:pPr marL="285750" indent="-285750">
              <a:lnSpc>
                <a:spcPct val="107000"/>
              </a:lnSpc>
              <a:spcBef>
                <a:spcPts val="750"/>
              </a:spcBef>
              <a:spcAft>
                <a:spcPts val="800"/>
              </a:spcAft>
              <a:buFont typeface="Wingdings" panose="05000000000000000000" pitchFamily="2" charset="2"/>
              <a:buChar char="ü"/>
            </a:pPr>
            <a:r>
              <a:rPr lang="en-US" b="1" kern="0" spc="-5" dirty="0">
                <a:solidFill>
                  <a:srgbClr val="003366"/>
                </a:solidFill>
                <a:cs typeface="Times New Roman" panose="02020603050405020304" pitchFamily="18" charset="0"/>
              </a:rPr>
              <a:t>Unpaid bills by due date nor paid within financial year ending will be disallowed under section 43b(h) </a:t>
            </a:r>
            <a:r>
              <a:rPr lang="en-US" b="0" i="0" dirty="0">
                <a:solidFill>
                  <a:srgbClr val="172B4D"/>
                </a:solidFill>
                <a:effectLst/>
                <a:latin typeface="-apple-system"/>
              </a:rPr>
              <a:t>of income tax act</a:t>
            </a:r>
            <a:r>
              <a:rPr lang="en-US" b="0" i="0" dirty="0">
                <a:solidFill>
                  <a:srgbClr val="003366"/>
                </a:solidFill>
                <a:effectLst/>
                <a:latin typeface="-apple-system"/>
              </a:rPr>
              <a:t> i.e., </a:t>
            </a:r>
            <a:r>
              <a:rPr lang="en-US" dirty="0">
                <a:solidFill>
                  <a:srgbClr val="172B4D"/>
                </a:solidFill>
                <a:latin typeface="-apple-system"/>
              </a:rPr>
              <a:t>cannot claim these expenses as deductions as its not cleared so pay Income Tax</a:t>
            </a:r>
            <a:r>
              <a:rPr lang="en-US" b="0" i="0" dirty="0">
                <a:solidFill>
                  <a:srgbClr val="172B4D"/>
                </a:solidFill>
                <a:effectLst/>
                <a:latin typeface="-apple-system"/>
              </a:rPr>
              <a:t>. </a:t>
            </a:r>
            <a:r>
              <a:rPr lang="en-US" dirty="0">
                <a:solidFill>
                  <a:srgbClr val="172B4D"/>
                </a:solidFill>
                <a:latin typeface="-apple-system"/>
              </a:rPr>
              <a:t>However, </a:t>
            </a:r>
            <a:r>
              <a:rPr lang="en-US" b="0" i="0" dirty="0">
                <a:solidFill>
                  <a:srgbClr val="172B4D"/>
                </a:solidFill>
                <a:effectLst/>
                <a:latin typeface="-apple-system"/>
              </a:rPr>
              <a:t>any due amount to MSMEs if paid by within the F/y end can claim as deduction in the same year.</a:t>
            </a:r>
            <a:endParaRPr lang="en-IN" kern="100" dirty="0">
              <a:effectLst/>
              <a:ea typeface="Calibri" panose="020F0502020204030204" pitchFamily="34" charset="0"/>
              <a:cs typeface="Times New Roman" panose="02020603050405020304" pitchFamily="18" charset="0"/>
            </a:endParaRPr>
          </a:p>
          <a:p>
            <a:pPr marL="285750" indent="-285750">
              <a:lnSpc>
                <a:spcPct val="107000"/>
              </a:lnSpc>
              <a:spcBef>
                <a:spcPts val="750"/>
              </a:spcBef>
              <a:spcAft>
                <a:spcPts val="800"/>
              </a:spcAft>
              <a:buFont typeface="Wingdings" panose="05000000000000000000" pitchFamily="2" charset="2"/>
              <a:buChar char="ü"/>
            </a:pPr>
            <a:endParaRPr lang="en-IN" sz="1600" b="1" kern="0" dirty="0">
              <a:solidFill>
                <a:srgbClr val="172B4D"/>
              </a:solidFill>
              <a:cs typeface="Calibri" panose="020F0502020204030204" pitchFamily="34" charset="0"/>
            </a:endParaRPr>
          </a:p>
          <a:p>
            <a:endParaRPr lang="en-IN" dirty="0"/>
          </a:p>
        </p:txBody>
      </p:sp>
    </p:spTree>
    <p:extLst>
      <p:ext uri="{BB962C8B-B14F-4D97-AF65-F5344CB8AC3E}">
        <p14:creationId xmlns:p14="http://schemas.microsoft.com/office/powerpoint/2010/main" val="299548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B31DE-D0B4-29D8-D850-9245DB93F212}"/>
              </a:ext>
            </a:extLst>
          </p:cNvPr>
          <p:cNvSpPr>
            <a:spLocks noGrp="1"/>
          </p:cNvSpPr>
          <p:nvPr>
            <p:ph type="title"/>
          </p:nvPr>
        </p:nvSpPr>
        <p:spPr>
          <a:xfrm>
            <a:off x="782320" y="934721"/>
            <a:ext cx="10871199" cy="782320"/>
          </a:xfrm>
        </p:spPr>
        <p:txBody>
          <a:bodyPr>
            <a:normAutofit fontScale="90000"/>
          </a:bodyPr>
          <a:lstStyle/>
          <a:p>
            <a:r>
              <a:rPr lang="en-US" dirty="0"/>
              <a:t> </a:t>
            </a:r>
            <a:r>
              <a:rPr lang="en-IN" b="1" dirty="0">
                <a:solidFill>
                  <a:srgbClr val="172B4D"/>
                </a:solidFill>
                <a:latin typeface="-apple-system"/>
              </a:rPr>
              <a:t>MSME feature in </a:t>
            </a:r>
            <a:r>
              <a:rPr lang="en-IN" b="1" dirty="0" err="1">
                <a:solidFill>
                  <a:srgbClr val="172B4D"/>
                </a:solidFill>
                <a:latin typeface="-apple-system"/>
              </a:rPr>
              <a:t>TallyPrime</a:t>
            </a:r>
            <a:r>
              <a:rPr lang="en-IN" b="1" dirty="0">
                <a:solidFill>
                  <a:srgbClr val="172B4D"/>
                </a:solidFill>
                <a:latin typeface="-apple-system"/>
              </a:rPr>
              <a:t> Rel. 4.1(Refer demo data or create one)</a:t>
            </a:r>
            <a:endParaRPr lang="en-IN" dirty="0"/>
          </a:p>
        </p:txBody>
      </p:sp>
      <p:sp>
        <p:nvSpPr>
          <p:cNvPr id="3" name="TextBox 2">
            <a:extLst>
              <a:ext uri="{FF2B5EF4-FFF2-40B4-BE49-F238E27FC236}">
                <a16:creationId xmlns:a16="http://schemas.microsoft.com/office/drawing/2014/main" xmlns="" id="{00E8AC20-C053-DCA4-0CA2-368543968493}"/>
              </a:ext>
            </a:extLst>
          </p:cNvPr>
          <p:cNvSpPr txBox="1"/>
          <p:nvPr/>
        </p:nvSpPr>
        <p:spPr>
          <a:xfrm>
            <a:off x="782318" y="1717041"/>
            <a:ext cx="10440853" cy="4247317"/>
          </a:xfrm>
          <a:prstGeom prst="rect">
            <a:avLst/>
          </a:prstGeom>
          <a:noFill/>
        </p:spPr>
        <p:txBody>
          <a:bodyPr wrap="square" rtlCol="0">
            <a:spAutoFit/>
          </a:bodyPr>
          <a:lstStyle/>
          <a:p>
            <a:r>
              <a:rPr lang="en-US" b="1" i="0" dirty="0">
                <a:solidFill>
                  <a:srgbClr val="172B4D"/>
                </a:solidFill>
                <a:effectLst/>
                <a:latin typeface="-apple-system"/>
              </a:rPr>
              <a:t>For Registered MSMEs: (All Micro, Small, and Medium Enterprises registered under MCA)</a:t>
            </a:r>
            <a:br>
              <a:rPr lang="en-US" b="1" i="0" dirty="0">
                <a:solidFill>
                  <a:srgbClr val="172B4D"/>
                </a:solidFill>
                <a:effectLst/>
                <a:latin typeface="-apple-system"/>
              </a:rPr>
            </a:br>
            <a:r>
              <a:rPr lang="en-US" b="1" i="0" dirty="0">
                <a:solidFill>
                  <a:srgbClr val="172B4D"/>
                </a:solidFill>
                <a:effectLst/>
                <a:latin typeface="-apple-system"/>
              </a:rPr>
              <a:t>Considering Receivables at a high level</a:t>
            </a:r>
          </a:p>
          <a:p>
            <a:pPr marL="285750" indent="-285750" algn="l">
              <a:buFont typeface="Wingdings" panose="05000000000000000000" pitchFamily="2" charset="2"/>
              <a:buChar char="ü"/>
            </a:pPr>
            <a:endParaRPr lang="en-US" dirty="0">
              <a:solidFill>
                <a:srgbClr val="172B4D"/>
              </a:solidFill>
              <a:latin typeface="-apple-system"/>
            </a:endParaRPr>
          </a:p>
          <a:p>
            <a:pPr marL="285750" indent="-285750" algn="l">
              <a:buFont typeface="Wingdings" panose="05000000000000000000" pitchFamily="2" charset="2"/>
              <a:buChar char="ü"/>
            </a:pPr>
            <a:r>
              <a:rPr lang="en-US" b="0" i="0" dirty="0">
                <a:solidFill>
                  <a:srgbClr val="172B4D"/>
                </a:solidFill>
                <a:effectLst/>
                <a:latin typeface="-apple-system"/>
              </a:rPr>
              <a:t>Set up MSME registration details' </a:t>
            </a:r>
            <a:r>
              <a:rPr lang="en-US" b="0" i="0" dirty="0">
                <a:effectLst/>
                <a:latin typeface="-apple-system"/>
              </a:rPr>
              <a:t>UDYAM Registration No. Enterprise Type &amp; allowed </a:t>
            </a:r>
            <a:r>
              <a:rPr lang="en-US" b="0" i="0" dirty="0">
                <a:solidFill>
                  <a:srgbClr val="172B4D"/>
                </a:solidFill>
                <a:effectLst/>
                <a:latin typeface="-apple-system"/>
              </a:rPr>
              <a:t>credit days as per MCA as per applicable dates. </a:t>
            </a:r>
          </a:p>
          <a:p>
            <a:pPr marL="285750" indent="-285750" algn="l">
              <a:buFont typeface="Wingdings" panose="05000000000000000000" pitchFamily="2" charset="2"/>
              <a:buChar char="ü"/>
            </a:pPr>
            <a:endParaRPr lang="en-US" dirty="0">
              <a:solidFill>
                <a:srgbClr val="172B4D"/>
              </a:solidFill>
              <a:latin typeface="-apple-system"/>
            </a:endParaRPr>
          </a:p>
          <a:p>
            <a:pPr marL="285750" indent="-285750" algn="l">
              <a:buFont typeface="Wingdings" panose="05000000000000000000" pitchFamily="2" charset="2"/>
              <a:buChar char="ü"/>
            </a:pPr>
            <a:r>
              <a:rPr lang="en-US" b="0" i="0" dirty="0">
                <a:solidFill>
                  <a:srgbClr val="172B4D"/>
                </a:solidFill>
                <a:effectLst/>
                <a:latin typeface="-apple-system"/>
              </a:rPr>
              <a:t>Print invoices and reports with your Udyam Registration Number, indicating your MSME status to buyers</a:t>
            </a:r>
            <a:r>
              <a:rPr lang="en-US" dirty="0">
                <a:solidFill>
                  <a:srgbClr val="172B4D"/>
                </a:solidFill>
                <a:latin typeface="-apple-system"/>
              </a:rPr>
              <a:t> for </a:t>
            </a:r>
            <a:r>
              <a:rPr lang="en-US" b="0" i="0" dirty="0">
                <a:solidFill>
                  <a:srgbClr val="172B4D"/>
                </a:solidFill>
                <a:effectLst/>
                <a:latin typeface="-apple-system"/>
              </a:rPr>
              <a:t>timely payment and bette</a:t>
            </a:r>
            <a:r>
              <a:rPr lang="en-US" dirty="0">
                <a:solidFill>
                  <a:srgbClr val="172B4D"/>
                </a:solidFill>
                <a:latin typeface="-apple-system"/>
              </a:rPr>
              <a:t>r business engagement</a:t>
            </a:r>
            <a:endParaRPr lang="en-US" b="0" i="0" dirty="0">
              <a:solidFill>
                <a:srgbClr val="172B4D"/>
              </a:solidFill>
              <a:effectLst/>
              <a:latin typeface="-apple-system"/>
            </a:endParaRPr>
          </a:p>
          <a:p>
            <a:pPr marL="285750" indent="-285750" algn="l">
              <a:buFont typeface="Wingdings" panose="05000000000000000000" pitchFamily="2" charset="2"/>
              <a:buChar char="ü"/>
            </a:pPr>
            <a:endParaRPr lang="en-US" dirty="0">
              <a:solidFill>
                <a:srgbClr val="172B4D"/>
              </a:solidFill>
              <a:latin typeface="-apple-system"/>
            </a:endParaRPr>
          </a:p>
          <a:p>
            <a:pPr marL="285750" indent="-285750" algn="l">
              <a:buFont typeface="Wingdings" panose="05000000000000000000" pitchFamily="2" charset="2"/>
              <a:buChar char="ü"/>
            </a:pPr>
            <a:r>
              <a:rPr lang="en-US" dirty="0">
                <a:solidFill>
                  <a:srgbClr val="172B4D"/>
                </a:solidFill>
                <a:latin typeface="-apple-system"/>
              </a:rPr>
              <a:t>A quick filter to identify due or delayed receivables, allowing MSMEs to take prompt action. </a:t>
            </a:r>
          </a:p>
          <a:p>
            <a:pPr marL="285750" indent="-285750" algn="l">
              <a:buFont typeface="Wingdings" panose="05000000000000000000" pitchFamily="2" charset="2"/>
              <a:buChar char="ü"/>
            </a:pPr>
            <a:endParaRPr lang="en-US" b="0" i="0" dirty="0">
              <a:solidFill>
                <a:srgbClr val="172B4D"/>
              </a:solidFill>
              <a:effectLst/>
              <a:latin typeface="-apple-system"/>
            </a:endParaRPr>
          </a:p>
          <a:p>
            <a:pPr marL="285750" indent="-285750" algn="l">
              <a:buFont typeface="Wingdings" panose="05000000000000000000" pitchFamily="2" charset="2"/>
              <a:buChar char="ü"/>
            </a:pPr>
            <a:r>
              <a:rPr lang="en-US" b="0" i="0" dirty="0">
                <a:solidFill>
                  <a:srgbClr val="172B4D"/>
                </a:solidFill>
                <a:effectLst/>
                <a:latin typeface="-apple-system"/>
              </a:rPr>
              <a:t>Send timely reminder letters, encouraging prompt payments and develop stronger business relationships for MSMEs.</a:t>
            </a:r>
            <a:r>
              <a:rPr lang="en-US" b="1" dirty="0"/>
              <a:t> </a:t>
            </a:r>
            <a:r>
              <a:rPr lang="en-IN" sz="1800" b="1" kern="0" dirty="0">
                <a:solidFill>
                  <a:srgbClr val="212529"/>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dirty="0"/>
              <a:t> </a:t>
            </a:r>
          </a:p>
          <a:p>
            <a:r>
              <a:rPr lang="en-US" dirty="0"/>
              <a:t/>
            </a:r>
            <a:br>
              <a:rPr lang="en-US" dirty="0"/>
            </a:br>
            <a:r>
              <a:rPr lang="en-US" dirty="0"/>
              <a:t>  </a:t>
            </a:r>
            <a:endParaRPr lang="en-IN" dirty="0"/>
          </a:p>
        </p:txBody>
      </p:sp>
    </p:spTree>
    <p:extLst>
      <p:ext uri="{BB962C8B-B14F-4D97-AF65-F5344CB8AC3E}">
        <p14:creationId xmlns:p14="http://schemas.microsoft.com/office/powerpoint/2010/main" val="2443330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B31DE-D0B4-29D8-D850-9245DB93F212}"/>
              </a:ext>
            </a:extLst>
          </p:cNvPr>
          <p:cNvSpPr>
            <a:spLocks noGrp="1"/>
          </p:cNvSpPr>
          <p:nvPr>
            <p:ph type="title"/>
          </p:nvPr>
        </p:nvSpPr>
        <p:spPr>
          <a:xfrm>
            <a:off x="782320" y="934721"/>
            <a:ext cx="10871199" cy="782320"/>
          </a:xfrm>
        </p:spPr>
        <p:txBody>
          <a:bodyPr>
            <a:normAutofit fontScale="90000"/>
          </a:bodyPr>
          <a:lstStyle/>
          <a:p>
            <a:r>
              <a:rPr lang="en-IN" b="1" dirty="0">
                <a:solidFill>
                  <a:srgbClr val="172B4D"/>
                </a:solidFill>
                <a:latin typeface="-apple-system"/>
              </a:rPr>
              <a:t>MSME feature in </a:t>
            </a:r>
            <a:r>
              <a:rPr lang="en-IN" b="1" dirty="0" err="1">
                <a:solidFill>
                  <a:srgbClr val="172B4D"/>
                </a:solidFill>
                <a:latin typeface="-apple-system"/>
              </a:rPr>
              <a:t>TallyPrime</a:t>
            </a:r>
            <a:r>
              <a:rPr lang="en-IN" b="1" dirty="0">
                <a:solidFill>
                  <a:srgbClr val="172B4D"/>
                </a:solidFill>
                <a:latin typeface="-apple-system"/>
              </a:rPr>
              <a:t> Rel. 4.1 (Refer demo data or create one)</a:t>
            </a:r>
            <a:endParaRPr lang="en-IN" dirty="0"/>
          </a:p>
        </p:txBody>
      </p:sp>
      <p:sp>
        <p:nvSpPr>
          <p:cNvPr id="3" name="TextBox 2">
            <a:extLst>
              <a:ext uri="{FF2B5EF4-FFF2-40B4-BE49-F238E27FC236}">
                <a16:creationId xmlns:a16="http://schemas.microsoft.com/office/drawing/2014/main" xmlns="" id="{00E8AC20-C053-DCA4-0CA2-368543968493}"/>
              </a:ext>
            </a:extLst>
          </p:cNvPr>
          <p:cNvSpPr txBox="1"/>
          <p:nvPr/>
        </p:nvSpPr>
        <p:spPr>
          <a:xfrm>
            <a:off x="782318" y="1717041"/>
            <a:ext cx="9123681" cy="5078313"/>
          </a:xfrm>
          <a:prstGeom prst="rect">
            <a:avLst/>
          </a:prstGeom>
          <a:noFill/>
        </p:spPr>
        <p:txBody>
          <a:bodyPr wrap="square" rtlCol="0">
            <a:spAutoFit/>
          </a:bodyPr>
          <a:lstStyle/>
          <a:p>
            <a:r>
              <a:rPr lang="en-US" b="1" i="0" dirty="0">
                <a:solidFill>
                  <a:srgbClr val="172B4D"/>
                </a:solidFill>
                <a:effectLst/>
                <a:latin typeface="-apple-system"/>
              </a:rPr>
              <a:t>For Businesses (</a:t>
            </a:r>
            <a:r>
              <a:rPr lang="en-US" b="1" dirty="0">
                <a:solidFill>
                  <a:srgbClr val="003366"/>
                </a:solidFill>
                <a:latin typeface="-apple-system"/>
              </a:rPr>
              <a:t>i.e all</a:t>
            </a:r>
            <a:r>
              <a:rPr lang="en-US" b="1" i="0" dirty="0">
                <a:solidFill>
                  <a:srgbClr val="003366"/>
                </a:solidFill>
                <a:effectLst/>
                <a:latin typeface="-apple-system"/>
              </a:rPr>
              <a:t> specified Companies, public or private trading/taking services/supplies) from MSEs)</a:t>
            </a:r>
            <a:endParaRPr lang="en-US" b="1" i="0" dirty="0">
              <a:solidFill>
                <a:srgbClr val="172B4D"/>
              </a:solidFill>
              <a:effectLst/>
              <a:latin typeface="-apple-system"/>
            </a:endParaRPr>
          </a:p>
          <a:p>
            <a:pPr algn="l"/>
            <a:endParaRPr lang="en-US" b="1" dirty="0">
              <a:solidFill>
                <a:srgbClr val="172B4D"/>
              </a:solidFill>
              <a:latin typeface="-apple-system"/>
            </a:endParaRPr>
          </a:p>
          <a:p>
            <a:pPr marL="285750" indent="-285750" algn="l">
              <a:buFont typeface="Wingdings" panose="05000000000000000000" pitchFamily="2" charset="2"/>
              <a:buChar char="ü"/>
            </a:pPr>
            <a:r>
              <a:rPr lang="en-US" dirty="0">
                <a:solidFill>
                  <a:srgbClr val="172B4D"/>
                </a:solidFill>
                <a:latin typeface="-apple-system"/>
              </a:rPr>
              <a:t>S</a:t>
            </a:r>
            <a:r>
              <a:rPr lang="en-US" b="0" i="0" dirty="0">
                <a:solidFill>
                  <a:srgbClr val="172B4D"/>
                </a:solidFill>
                <a:effectLst/>
                <a:latin typeface="-apple-system"/>
              </a:rPr>
              <a:t>etup the MSME status of your suppliers, for </a:t>
            </a:r>
            <a:r>
              <a:rPr lang="en-US" dirty="0">
                <a:solidFill>
                  <a:srgbClr val="172B4D"/>
                </a:solidFill>
                <a:latin typeface="-apple-system"/>
              </a:rPr>
              <a:t>prompt &amp; </a:t>
            </a:r>
            <a:r>
              <a:rPr lang="en-US" b="0" i="0" dirty="0">
                <a:solidFill>
                  <a:srgbClr val="172B4D"/>
                </a:solidFill>
                <a:effectLst/>
                <a:latin typeface="-apple-system"/>
              </a:rPr>
              <a:t>timely payments</a:t>
            </a:r>
          </a:p>
          <a:p>
            <a:pPr marL="285750" indent="-285750" algn="l">
              <a:buFont typeface="Wingdings" panose="05000000000000000000" pitchFamily="2" charset="2"/>
              <a:buChar char="ü"/>
            </a:pPr>
            <a:endParaRPr lang="en-US" b="0" i="0" dirty="0">
              <a:solidFill>
                <a:srgbClr val="172B4D"/>
              </a:solidFill>
              <a:effectLst/>
              <a:latin typeface="-apple-system"/>
            </a:endParaRPr>
          </a:p>
          <a:p>
            <a:pPr marL="285750" indent="-285750" algn="l">
              <a:buFont typeface="Wingdings" panose="05000000000000000000" pitchFamily="2" charset="2"/>
              <a:buChar char="ü"/>
            </a:pPr>
            <a:r>
              <a:rPr lang="en-US" dirty="0">
                <a:solidFill>
                  <a:srgbClr val="172B4D"/>
                </a:solidFill>
                <a:latin typeface="-apple-system"/>
              </a:rPr>
              <a:t>Q</a:t>
            </a:r>
            <a:r>
              <a:rPr lang="en-US" b="0" i="0" dirty="0">
                <a:solidFill>
                  <a:srgbClr val="172B4D"/>
                </a:solidFill>
                <a:effectLst/>
                <a:latin typeface="-apple-system"/>
              </a:rPr>
              <a:t>uick filters for outstanding payables to MSEs  to track and clear payments on time to avoid any additional costs of  interest payable due to late payments. </a:t>
            </a:r>
          </a:p>
          <a:p>
            <a:pPr marL="285750" indent="-285750" algn="l">
              <a:buFont typeface="Wingdings" panose="05000000000000000000" pitchFamily="2" charset="2"/>
              <a:buChar char="ü"/>
            </a:pPr>
            <a:endParaRPr lang="en-US" b="0" i="0" dirty="0">
              <a:solidFill>
                <a:srgbClr val="172B4D"/>
              </a:solidFill>
              <a:effectLst/>
              <a:latin typeface="-apple-system"/>
            </a:endParaRPr>
          </a:p>
          <a:p>
            <a:pPr marL="285750" indent="-285750">
              <a:buFont typeface="Wingdings" panose="05000000000000000000" pitchFamily="2" charset="2"/>
              <a:buChar char="ü"/>
            </a:pPr>
            <a:r>
              <a:rPr lang="en-US" b="0" i="0" dirty="0">
                <a:solidFill>
                  <a:srgbClr val="172B4D"/>
                </a:solidFill>
                <a:effectLst/>
                <a:latin typeface="-apple-system"/>
              </a:rPr>
              <a:t>Quick access to overdue bills (unpaid to MSME enterprises as on deadline</a:t>
            </a:r>
            <a:r>
              <a:rPr lang="en-US" dirty="0">
                <a:solidFill>
                  <a:srgbClr val="172B4D"/>
                </a:solidFill>
                <a:latin typeface="-apple-system"/>
              </a:rPr>
              <a:t> 45 days credit)</a:t>
            </a:r>
            <a:r>
              <a:rPr lang="en-US" b="0" i="0" dirty="0">
                <a:solidFill>
                  <a:srgbClr val="172B4D"/>
                </a:solidFill>
                <a:effectLst/>
                <a:latin typeface="-apple-system"/>
              </a:rPr>
              <a:t> and report them in MSME Form 1 to ROC (Registrar of </a:t>
            </a:r>
            <a:r>
              <a:rPr lang="en-US" b="0" i="0">
                <a:solidFill>
                  <a:srgbClr val="172B4D"/>
                </a:solidFill>
                <a:effectLst/>
                <a:latin typeface="-apple-system"/>
              </a:rPr>
              <a:t>Companies).</a:t>
            </a:r>
            <a:endParaRPr lang="en-US" b="0" i="0" dirty="0">
              <a:solidFill>
                <a:srgbClr val="172B4D"/>
              </a:solidFill>
              <a:effectLst/>
              <a:latin typeface="-apple-system"/>
            </a:endParaRPr>
          </a:p>
          <a:p>
            <a:pPr marL="285750" indent="-285750">
              <a:buFont typeface="Wingdings" panose="05000000000000000000" pitchFamily="2" charset="2"/>
              <a:buChar char="ü"/>
            </a:pPr>
            <a:endParaRPr lang="en-US" dirty="0">
              <a:solidFill>
                <a:srgbClr val="172B4D"/>
              </a:solidFill>
              <a:latin typeface="-apple-system"/>
            </a:endParaRPr>
          </a:p>
          <a:p>
            <a:pPr marL="285750" indent="-285750">
              <a:buFont typeface="Wingdings" panose="05000000000000000000" pitchFamily="2" charset="2"/>
              <a:buChar char="ü"/>
            </a:pPr>
            <a:r>
              <a:rPr lang="en-US" dirty="0">
                <a:solidFill>
                  <a:srgbClr val="172B4D"/>
                </a:solidFill>
                <a:latin typeface="-apple-system"/>
              </a:rPr>
              <a:t>Quick access to the list </a:t>
            </a:r>
            <a:r>
              <a:rPr lang="en-US" kern="0" spc="-5" dirty="0">
                <a:solidFill>
                  <a:srgbClr val="003366"/>
                </a:solidFill>
                <a:latin typeface="-apple-system"/>
                <a:cs typeface="Times New Roman" panose="02020603050405020304" pitchFamily="18" charset="0"/>
              </a:rPr>
              <a:t>u</a:t>
            </a:r>
            <a:r>
              <a:rPr lang="en-US" sz="1800" kern="0" spc="-5" dirty="0">
                <a:solidFill>
                  <a:srgbClr val="003366"/>
                </a:solidFill>
                <a:cs typeface="Times New Roman" panose="02020603050405020304" pitchFamily="18" charset="0"/>
              </a:rPr>
              <a:t>npaid bills by due date </a:t>
            </a:r>
            <a:r>
              <a:rPr lang="en-US" kern="0" spc="-5" dirty="0">
                <a:solidFill>
                  <a:srgbClr val="003366"/>
                </a:solidFill>
                <a:cs typeface="Times New Roman" panose="02020603050405020304" pitchFamily="18" charset="0"/>
              </a:rPr>
              <a:t>and not</a:t>
            </a:r>
            <a:r>
              <a:rPr lang="en-US" sz="1800" kern="0" spc="-5" dirty="0">
                <a:solidFill>
                  <a:srgbClr val="003366"/>
                </a:solidFill>
                <a:cs typeface="Times New Roman" panose="02020603050405020304" pitchFamily="18" charset="0"/>
              </a:rPr>
              <a:t> paid within financial year ending will be disallowed under section 43b(h</a:t>
            </a:r>
            <a:r>
              <a:rPr lang="en-US" sz="1800" b="1" kern="0" spc="-5" dirty="0">
                <a:solidFill>
                  <a:srgbClr val="003366"/>
                </a:solidFill>
                <a:cs typeface="Times New Roman" panose="02020603050405020304" pitchFamily="18" charset="0"/>
              </a:rPr>
              <a:t>) </a:t>
            </a:r>
            <a:r>
              <a:rPr lang="en-US" sz="1800" b="0" i="0" dirty="0">
                <a:solidFill>
                  <a:srgbClr val="172B4D"/>
                </a:solidFill>
                <a:effectLst/>
                <a:latin typeface="-apple-system"/>
              </a:rPr>
              <a:t>of income tax act</a:t>
            </a:r>
            <a:r>
              <a:rPr lang="en-US" sz="1800" b="0" i="0" dirty="0">
                <a:solidFill>
                  <a:srgbClr val="003366"/>
                </a:solidFill>
                <a:effectLst/>
                <a:latin typeface="-apple-system"/>
              </a:rPr>
              <a:t> i.e., </a:t>
            </a:r>
            <a:r>
              <a:rPr lang="en-US" sz="1800" dirty="0">
                <a:solidFill>
                  <a:srgbClr val="172B4D"/>
                </a:solidFill>
                <a:latin typeface="-apple-system"/>
              </a:rPr>
              <a:t>cannot claim these expenses as deductions as its not cleared so pay Income Tax</a:t>
            </a:r>
            <a:r>
              <a:rPr lang="en-US" sz="1800" b="0" i="0" dirty="0">
                <a:solidFill>
                  <a:srgbClr val="172B4D"/>
                </a:solidFill>
                <a:effectLst/>
                <a:latin typeface="-apple-system"/>
              </a:rPr>
              <a:t>. </a:t>
            </a:r>
            <a:r>
              <a:rPr lang="en-US" sz="1800" dirty="0">
                <a:solidFill>
                  <a:srgbClr val="172B4D"/>
                </a:solidFill>
                <a:latin typeface="-apple-system"/>
              </a:rPr>
              <a:t>However, </a:t>
            </a:r>
            <a:r>
              <a:rPr lang="en-US" sz="1800" b="0" i="0" dirty="0">
                <a:solidFill>
                  <a:srgbClr val="172B4D"/>
                </a:solidFill>
                <a:effectLst/>
                <a:latin typeface="-apple-system"/>
              </a:rPr>
              <a:t>any due amount to MSMEs if paid by within the F/y end can claim as deduction in the same year. </a:t>
            </a:r>
            <a:r>
              <a:rPr lang="en-US" sz="1800" b="1" i="0" dirty="0">
                <a:solidFill>
                  <a:srgbClr val="172B4D"/>
                </a:solidFill>
                <a:effectLst/>
                <a:latin typeface="-apple-system"/>
              </a:rPr>
              <a:t>(W</a:t>
            </a:r>
            <a:r>
              <a:rPr lang="en-US" b="1" dirty="0">
                <a:solidFill>
                  <a:srgbClr val="172B4D"/>
                </a:solidFill>
                <a:latin typeface="-apple-system"/>
              </a:rPr>
              <a:t>.r.t Co’s ITR must do offline </a:t>
            </a:r>
            <a:r>
              <a:rPr lang="en-US" sz="1800" b="1" i="0" dirty="0">
                <a:solidFill>
                  <a:srgbClr val="172B4D"/>
                </a:solidFill>
                <a:effectLst/>
                <a:latin typeface="-apple-system"/>
              </a:rPr>
              <a:t>not supported in Tally)</a:t>
            </a:r>
            <a:endParaRPr lang="en-IN" sz="1800" b="1" kern="100" dirty="0">
              <a:effectLst/>
              <a:ea typeface="Calibri" panose="020F0502020204030204" pitchFamily="34" charset="0"/>
              <a:cs typeface="Times New Roman" panose="02020603050405020304" pitchFamily="18" charset="0"/>
            </a:endParaRPr>
          </a:p>
          <a:p>
            <a:r>
              <a:rPr lang="en-US" dirty="0"/>
              <a:t/>
            </a:r>
            <a:br>
              <a:rPr lang="en-US" dirty="0"/>
            </a:br>
            <a:r>
              <a:rPr lang="en-US" dirty="0"/>
              <a:t>  </a:t>
            </a:r>
            <a:endParaRPr lang="en-IN" dirty="0"/>
          </a:p>
        </p:txBody>
      </p:sp>
    </p:spTree>
    <p:extLst>
      <p:ext uri="{BB962C8B-B14F-4D97-AF65-F5344CB8AC3E}">
        <p14:creationId xmlns:p14="http://schemas.microsoft.com/office/powerpoint/2010/main" val="1943712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B31DE-D0B4-29D8-D850-9245DB93F212}"/>
              </a:ext>
            </a:extLst>
          </p:cNvPr>
          <p:cNvSpPr>
            <a:spLocks noGrp="1"/>
          </p:cNvSpPr>
          <p:nvPr>
            <p:ph type="title"/>
          </p:nvPr>
        </p:nvSpPr>
        <p:spPr>
          <a:xfrm>
            <a:off x="782320" y="934721"/>
            <a:ext cx="10871199" cy="782320"/>
          </a:xfrm>
        </p:spPr>
        <p:txBody>
          <a:bodyPr>
            <a:normAutofit/>
          </a:bodyPr>
          <a:lstStyle/>
          <a:p>
            <a:pPr marL="285750" indent="-285750">
              <a:buFont typeface="Wingdings" panose="05000000000000000000" pitchFamily="2" charset="2"/>
              <a:buChar char="q"/>
            </a:pPr>
            <a:r>
              <a:rPr lang="en-US" b="1" dirty="0">
                <a:solidFill>
                  <a:srgbClr val="172B4D"/>
                </a:solidFill>
                <a:latin typeface="-apple-system"/>
              </a:rPr>
              <a:t>e-Commerce changes in GSTR 1/3B</a:t>
            </a:r>
            <a:endParaRPr lang="en-IN" sz="3200" kern="0" dirty="0">
              <a:solidFill>
                <a:srgbClr val="212529"/>
              </a:solidFill>
              <a:effectLst/>
              <a:latin typeface="Roboto" panose="02000000000000000000" pitchFamily="2"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00E8AC20-C053-DCA4-0CA2-368543968493}"/>
              </a:ext>
            </a:extLst>
          </p:cNvPr>
          <p:cNvSpPr txBox="1"/>
          <p:nvPr/>
        </p:nvSpPr>
        <p:spPr>
          <a:xfrm>
            <a:off x="782318" y="1717041"/>
            <a:ext cx="11061339"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In GSTR 1 –New Table 14 and 15 w.e.f 1</a:t>
            </a:r>
            <a:r>
              <a:rPr lang="en-US" baseline="30000" dirty="0"/>
              <a:t>st</a:t>
            </a:r>
            <a:r>
              <a:rPr lang="en-US" dirty="0"/>
              <a:t> Jan24 for all sales &amp; services made online through e-commerce platforms must report in Table 14 under Sec.14A &amp; Sec 14B respectively by the supplier. </a:t>
            </a:r>
          </a:p>
          <a:p>
            <a:pPr algn="ctr"/>
            <a:r>
              <a:rPr lang="en-US" b="1" dirty="0"/>
              <a:t>GSTR 1 Table 14			Drill down Table 14 with Sec.14A &amp; Sec 14B 	</a:t>
            </a:r>
          </a:p>
          <a:p>
            <a:endParaRPr lang="en-US" dirty="0"/>
          </a:p>
          <a:p>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pPr lvl="1"/>
            <a:endParaRPr lang="en-US" dirty="0"/>
          </a:p>
          <a:p>
            <a:pPr lvl="1"/>
            <a:endParaRPr lang="en-US" dirty="0"/>
          </a:p>
          <a:p>
            <a:pPr lvl="1"/>
            <a:endParaRPr lang="en-US" dirty="0"/>
          </a:p>
          <a:p>
            <a:pPr lvl="1"/>
            <a:r>
              <a:rPr lang="en-US" dirty="0"/>
              <a:t/>
            </a:r>
            <a:br>
              <a:rPr lang="en-US" dirty="0"/>
            </a:br>
            <a:r>
              <a:rPr lang="en-US" dirty="0"/>
              <a:t>  </a:t>
            </a:r>
            <a:endParaRPr lang="en-IN" dirty="0"/>
          </a:p>
        </p:txBody>
      </p:sp>
      <p:pic>
        <p:nvPicPr>
          <p:cNvPr id="4" name="Picture 3" descr="A screenshot of a computer&#10;&#10;Description automatically generated">
            <a:extLst>
              <a:ext uri="{FF2B5EF4-FFF2-40B4-BE49-F238E27FC236}">
                <a16:creationId xmlns:a16="http://schemas.microsoft.com/office/drawing/2014/main" xmlns="" id="{84CBBAA1-4847-8F71-99DD-8EA552EF79F4}"/>
              </a:ext>
            </a:extLst>
          </p:cNvPr>
          <p:cNvPicPr>
            <a:picLocks noChangeAspect="1"/>
          </p:cNvPicPr>
          <p:nvPr/>
        </p:nvPicPr>
        <p:blipFill rotWithShape="1">
          <a:blip r:embed="rId3"/>
          <a:srcRect l="7374" t="40014" r="32996" b="11659"/>
          <a:stretch/>
        </p:blipFill>
        <p:spPr bwMode="auto">
          <a:xfrm>
            <a:off x="428697" y="2900445"/>
            <a:ext cx="5052507" cy="2303322"/>
          </a:xfrm>
          <a:prstGeom prst="rect">
            <a:avLst/>
          </a:prstGeom>
          <a:extLst>
            <a:ext uri="{53640926-AAD7-44D8-BBD7-CCE9431645EC}">
              <a14:shadowObscured xmlns:a14="http://schemas.microsoft.com/office/drawing/2010/main"/>
            </a:ext>
          </a:extLst>
        </p:spPr>
      </p:pic>
      <p:pic>
        <p:nvPicPr>
          <p:cNvPr id="5" name="Content Placeholder 3" descr="A computer screen shot of a computer&#10;&#10;Description automatically generated">
            <a:extLst>
              <a:ext uri="{FF2B5EF4-FFF2-40B4-BE49-F238E27FC236}">
                <a16:creationId xmlns:a16="http://schemas.microsoft.com/office/drawing/2014/main" xmlns="" id="{E38CABD7-93FC-8E74-127A-45CDA11E043E}"/>
              </a:ext>
            </a:extLst>
          </p:cNvPr>
          <p:cNvPicPr>
            <a:picLocks noGrp="1" noChangeAspect="1"/>
          </p:cNvPicPr>
          <p:nvPr>
            <p:ph sz="half" idx="1"/>
          </p:nvPr>
        </p:nvPicPr>
        <p:blipFill rotWithShape="1">
          <a:blip r:embed="rId4"/>
          <a:srcRect l="13553" t="37149" r="14017" b="21663"/>
          <a:stretch/>
        </p:blipFill>
        <p:spPr bwMode="auto">
          <a:xfrm>
            <a:off x="5540801" y="2900445"/>
            <a:ext cx="6369176" cy="2037315"/>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1704526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798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B31DE-D0B4-29D8-D850-9245DB93F212}"/>
              </a:ext>
            </a:extLst>
          </p:cNvPr>
          <p:cNvSpPr>
            <a:spLocks noGrp="1"/>
          </p:cNvSpPr>
          <p:nvPr>
            <p:ph type="title"/>
          </p:nvPr>
        </p:nvSpPr>
        <p:spPr>
          <a:xfrm>
            <a:off x="782320" y="934721"/>
            <a:ext cx="10871199" cy="782320"/>
          </a:xfrm>
        </p:spPr>
        <p:txBody>
          <a:bodyPr>
            <a:normAutofit/>
          </a:bodyPr>
          <a:lstStyle/>
          <a:p>
            <a:pPr marL="285750" indent="-285750">
              <a:buFont typeface="Wingdings" panose="05000000000000000000" pitchFamily="2" charset="2"/>
              <a:buChar char="q"/>
            </a:pPr>
            <a:r>
              <a:rPr lang="en-US" b="1" dirty="0">
                <a:solidFill>
                  <a:srgbClr val="172B4D"/>
                </a:solidFill>
                <a:latin typeface="-apple-system"/>
              </a:rPr>
              <a:t>e-Commerce changes in GSTR 1/3B</a:t>
            </a:r>
            <a:endParaRPr lang="en-IN" sz="3200" kern="0" dirty="0">
              <a:solidFill>
                <a:srgbClr val="212529"/>
              </a:solidFill>
              <a:effectLst/>
              <a:latin typeface="Roboto" panose="02000000000000000000" pitchFamily="2"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00E8AC20-C053-DCA4-0CA2-368543968493}"/>
              </a:ext>
            </a:extLst>
          </p:cNvPr>
          <p:cNvSpPr txBox="1"/>
          <p:nvPr/>
        </p:nvSpPr>
        <p:spPr>
          <a:xfrm>
            <a:off x="782318" y="1717041"/>
            <a:ext cx="11061339"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Table 14 Sec. 14A: Business selling goods on e-commerce platforms like Amazon / Flipkart / Myntra / AJIO etc. to be reported by supplier</a:t>
            </a:r>
          </a:p>
          <a:p>
            <a:pPr algn="ctr"/>
            <a:r>
              <a:rPr lang="en-US" b="1" dirty="0"/>
              <a:t>			</a:t>
            </a: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pPr lvl="1"/>
            <a:endParaRPr lang="en-US" dirty="0"/>
          </a:p>
          <a:p>
            <a:pPr lvl="1"/>
            <a:endParaRPr lang="en-US" dirty="0"/>
          </a:p>
          <a:p>
            <a:pPr lvl="1"/>
            <a:endParaRPr lang="en-US" dirty="0"/>
          </a:p>
          <a:p>
            <a:pPr lvl="1"/>
            <a:r>
              <a:rPr lang="en-US" dirty="0"/>
              <a:t/>
            </a:r>
            <a:br>
              <a:rPr lang="en-US" dirty="0"/>
            </a:br>
            <a:r>
              <a:rPr lang="en-US" dirty="0"/>
              <a:t>  </a:t>
            </a:r>
            <a:endParaRPr lang="en-IN" dirty="0"/>
          </a:p>
        </p:txBody>
      </p:sp>
      <p:pic>
        <p:nvPicPr>
          <p:cNvPr id="8" name="Content Placeholder 7" descr="A screenshot of a computer&#10;&#10;Description automatically generated">
            <a:extLst>
              <a:ext uri="{FF2B5EF4-FFF2-40B4-BE49-F238E27FC236}">
                <a16:creationId xmlns:a16="http://schemas.microsoft.com/office/drawing/2014/main" xmlns="" id="{5E648147-EF59-0892-821B-4ECBE08F573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01398" y="2748860"/>
            <a:ext cx="10789204" cy="3797495"/>
          </a:xfrm>
          <a:prstGeom prst="rect">
            <a:avLst/>
          </a:prstGeom>
          <a:ln>
            <a:solidFill>
              <a:srgbClr val="0070C0"/>
            </a:solidFill>
          </a:ln>
        </p:spPr>
      </p:pic>
    </p:spTree>
    <p:extLst>
      <p:ext uri="{BB962C8B-B14F-4D97-AF65-F5344CB8AC3E}">
        <p14:creationId xmlns:p14="http://schemas.microsoft.com/office/powerpoint/2010/main" val="3915321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B31DE-D0B4-29D8-D850-9245DB93F212}"/>
              </a:ext>
            </a:extLst>
          </p:cNvPr>
          <p:cNvSpPr>
            <a:spLocks noGrp="1"/>
          </p:cNvSpPr>
          <p:nvPr>
            <p:ph type="title"/>
          </p:nvPr>
        </p:nvSpPr>
        <p:spPr>
          <a:xfrm>
            <a:off x="782320" y="934721"/>
            <a:ext cx="10871199" cy="782320"/>
          </a:xfrm>
        </p:spPr>
        <p:txBody>
          <a:bodyPr>
            <a:normAutofit/>
          </a:bodyPr>
          <a:lstStyle/>
          <a:p>
            <a:pPr marL="285750" indent="-285750">
              <a:buFont typeface="Wingdings" panose="05000000000000000000" pitchFamily="2" charset="2"/>
              <a:buChar char="q"/>
            </a:pPr>
            <a:r>
              <a:rPr lang="en-US" b="1" dirty="0">
                <a:solidFill>
                  <a:srgbClr val="172B4D"/>
                </a:solidFill>
                <a:latin typeface="-apple-system"/>
              </a:rPr>
              <a:t>e-Commerce changes in GSTR 1/3B</a:t>
            </a:r>
            <a:endParaRPr lang="en-IN" sz="3200" kern="0" dirty="0">
              <a:solidFill>
                <a:srgbClr val="212529"/>
              </a:solidFill>
              <a:effectLst/>
              <a:latin typeface="Roboto" panose="02000000000000000000" pitchFamily="2"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00E8AC20-C053-DCA4-0CA2-368543968493}"/>
              </a:ext>
            </a:extLst>
          </p:cNvPr>
          <p:cNvSpPr txBox="1"/>
          <p:nvPr/>
        </p:nvSpPr>
        <p:spPr>
          <a:xfrm>
            <a:off x="782318" y="1717041"/>
            <a:ext cx="11061339"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Table 14 Sec. 14A Solution</a:t>
            </a:r>
            <a:r>
              <a:rPr lang="en-US" b="1" dirty="0"/>
              <a:t>	</a:t>
            </a: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pPr lvl="1"/>
            <a:endParaRPr lang="en-US" dirty="0"/>
          </a:p>
          <a:p>
            <a:pPr lvl="1"/>
            <a:endParaRPr lang="en-US" dirty="0"/>
          </a:p>
          <a:p>
            <a:pPr lvl="1"/>
            <a:endParaRPr lang="en-US" dirty="0"/>
          </a:p>
          <a:p>
            <a:pPr lvl="1"/>
            <a:r>
              <a:rPr lang="en-US" dirty="0"/>
              <a:t/>
            </a:r>
            <a:br>
              <a:rPr lang="en-US" dirty="0"/>
            </a:br>
            <a:r>
              <a:rPr lang="en-US" dirty="0"/>
              <a:t>  </a:t>
            </a:r>
            <a:endParaRPr lang="en-IN" dirty="0"/>
          </a:p>
        </p:txBody>
      </p:sp>
      <p:sp>
        <p:nvSpPr>
          <p:cNvPr id="5" name="Content Placeholder 4">
            <a:extLst>
              <a:ext uri="{FF2B5EF4-FFF2-40B4-BE49-F238E27FC236}">
                <a16:creationId xmlns:a16="http://schemas.microsoft.com/office/drawing/2014/main" xmlns="" id="{84062FBD-9C68-158F-2D4F-0488D5A32016}"/>
              </a:ext>
            </a:extLst>
          </p:cNvPr>
          <p:cNvSpPr>
            <a:spLocks noGrp="1"/>
          </p:cNvSpPr>
          <p:nvPr>
            <p:ph sz="half" idx="1"/>
          </p:nvPr>
        </p:nvSpPr>
        <p:spPr/>
        <p:txBody>
          <a:bodyPr/>
          <a:lstStyle/>
          <a:p>
            <a:endParaRPr lang="en-IN" dirty="0"/>
          </a:p>
          <a:p>
            <a:endParaRPr lang="en-IN" dirty="0"/>
          </a:p>
          <a:p>
            <a:endParaRPr lang="en-IN" dirty="0"/>
          </a:p>
        </p:txBody>
      </p:sp>
      <p:pic>
        <p:nvPicPr>
          <p:cNvPr id="7" name="Picture 6">
            <a:extLst>
              <a:ext uri="{FF2B5EF4-FFF2-40B4-BE49-F238E27FC236}">
                <a16:creationId xmlns:a16="http://schemas.microsoft.com/office/drawing/2014/main" xmlns="" id="{80F1FFC3-9F8D-52AD-2C0B-E37706B30353}"/>
              </a:ext>
            </a:extLst>
          </p:cNvPr>
          <p:cNvPicPr>
            <a:picLocks noChangeAspect="1"/>
          </p:cNvPicPr>
          <p:nvPr/>
        </p:nvPicPr>
        <p:blipFill>
          <a:blip r:embed="rId3"/>
          <a:stretch>
            <a:fillRect/>
          </a:stretch>
        </p:blipFill>
        <p:spPr>
          <a:xfrm>
            <a:off x="673404" y="2193701"/>
            <a:ext cx="10553091" cy="1231499"/>
          </a:xfrm>
          <a:prstGeom prst="rect">
            <a:avLst/>
          </a:prstGeom>
        </p:spPr>
      </p:pic>
    </p:spTree>
    <p:extLst>
      <p:ext uri="{BB962C8B-B14F-4D97-AF65-F5344CB8AC3E}">
        <p14:creationId xmlns:p14="http://schemas.microsoft.com/office/powerpoint/2010/main" val="227627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82BDF378-9C66-D8B5-2081-0061E8C0E632}"/>
              </a:ext>
            </a:extLst>
          </p:cNvPr>
          <p:cNvPicPr>
            <a:picLocks noChangeAspect="1"/>
          </p:cNvPicPr>
          <p:nvPr/>
        </p:nvPicPr>
        <p:blipFill rotWithShape="1">
          <a:blip r:embed="rId2"/>
          <a:srcRect b="6666"/>
          <a:stretch/>
        </p:blipFill>
        <p:spPr>
          <a:xfrm>
            <a:off x="0" y="0"/>
            <a:ext cx="12192000" cy="6858000"/>
          </a:xfrm>
          <a:prstGeom prst="rect">
            <a:avLst/>
          </a:prstGeom>
        </p:spPr>
      </p:pic>
      <p:sp>
        <p:nvSpPr>
          <p:cNvPr id="4" name="Rectangle 3">
            <a:extLst>
              <a:ext uri="{FF2B5EF4-FFF2-40B4-BE49-F238E27FC236}">
                <a16:creationId xmlns:a16="http://schemas.microsoft.com/office/drawing/2014/main" xmlns="" id="{B3529487-87DC-3615-9A67-08460E5CA911}"/>
              </a:ext>
            </a:extLst>
          </p:cNvPr>
          <p:cNvSpPr/>
          <p:nvPr/>
        </p:nvSpPr>
        <p:spPr>
          <a:xfrm>
            <a:off x="10871200" y="3860800"/>
            <a:ext cx="1320800" cy="23368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64546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F235804-7032-CFDB-EC95-8B51908EA78F}"/>
              </a:ext>
            </a:extLst>
          </p:cNvPr>
          <p:cNvPicPr>
            <a:picLocks noChangeAspect="1"/>
          </p:cNvPicPr>
          <p:nvPr/>
        </p:nvPicPr>
        <p:blipFill rotWithShape="1">
          <a:blip r:embed="rId2"/>
          <a:srcRect b="6666"/>
          <a:stretch/>
        </p:blipFill>
        <p:spPr>
          <a:xfrm>
            <a:off x="0" y="0"/>
            <a:ext cx="12192000" cy="6858000"/>
          </a:xfrm>
          <a:prstGeom prst="rect">
            <a:avLst/>
          </a:prstGeom>
        </p:spPr>
      </p:pic>
    </p:spTree>
    <p:extLst>
      <p:ext uri="{BB962C8B-B14F-4D97-AF65-F5344CB8AC3E}">
        <p14:creationId xmlns:p14="http://schemas.microsoft.com/office/powerpoint/2010/main" val="1206385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5074EF8A-DACE-E0CC-66CA-D9AF1C0CFAB9}"/>
              </a:ext>
            </a:extLst>
          </p:cNvPr>
          <p:cNvPicPr>
            <a:picLocks noChangeAspect="1"/>
          </p:cNvPicPr>
          <p:nvPr/>
        </p:nvPicPr>
        <p:blipFill rotWithShape="1">
          <a:blip r:embed="rId3"/>
          <a:srcRect b="6519"/>
          <a:stretch/>
        </p:blipFill>
        <p:spPr>
          <a:xfrm>
            <a:off x="0" y="0"/>
            <a:ext cx="12192000" cy="6858000"/>
          </a:xfrm>
          <a:prstGeom prst="rect">
            <a:avLst/>
          </a:prstGeom>
        </p:spPr>
      </p:pic>
      <p:sp>
        <p:nvSpPr>
          <p:cNvPr id="5" name="Rectangle 4">
            <a:extLst>
              <a:ext uri="{FF2B5EF4-FFF2-40B4-BE49-F238E27FC236}">
                <a16:creationId xmlns:a16="http://schemas.microsoft.com/office/drawing/2014/main" xmlns="" id="{73F85D34-A657-3701-1FB2-8ADF71E0B2AC}"/>
              </a:ext>
            </a:extLst>
          </p:cNvPr>
          <p:cNvSpPr/>
          <p:nvPr/>
        </p:nvSpPr>
        <p:spPr>
          <a:xfrm>
            <a:off x="4754880" y="1651000"/>
            <a:ext cx="5110480" cy="12039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7DDF3912-B54D-C873-5185-464C78A7B256}"/>
              </a:ext>
            </a:extLst>
          </p:cNvPr>
          <p:cNvSpPr/>
          <p:nvPr/>
        </p:nvSpPr>
        <p:spPr>
          <a:xfrm>
            <a:off x="-5080" y="1651000"/>
            <a:ext cx="1417320" cy="12039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0011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B951218-630F-CD72-85FB-CE79D5ADF069}"/>
              </a:ext>
            </a:extLst>
          </p:cNvPr>
          <p:cNvPicPr>
            <a:picLocks noChangeAspect="1"/>
          </p:cNvPicPr>
          <p:nvPr/>
        </p:nvPicPr>
        <p:blipFill rotWithShape="1">
          <a:blip r:embed="rId2"/>
          <a:srcRect b="6223"/>
          <a:stretch/>
        </p:blipFill>
        <p:spPr>
          <a:xfrm>
            <a:off x="0" y="0"/>
            <a:ext cx="12192000" cy="6858000"/>
          </a:xfrm>
          <a:prstGeom prst="rect">
            <a:avLst/>
          </a:prstGeom>
        </p:spPr>
      </p:pic>
      <p:pic>
        <p:nvPicPr>
          <p:cNvPr id="5" name="Picture 4">
            <a:extLst>
              <a:ext uri="{FF2B5EF4-FFF2-40B4-BE49-F238E27FC236}">
                <a16:creationId xmlns:a16="http://schemas.microsoft.com/office/drawing/2014/main" xmlns="" id="{C754AC7E-F717-38EA-FCDD-34E5BB610DC1}"/>
              </a:ext>
            </a:extLst>
          </p:cNvPr>
          <p:cNvPicPr>
            <a:picLocks noChangeAspect="1"/>
          </p:cNvPicPr>
          <p:nvPr/>
        </p:nvPicPr>
        <p:blipFill>
          <a:blip r:embed="rId3"/>
          <a:stretch>
            <a:fillRect/>
          </a:stretch>
        </p:blipFill>
        <p:spPr>
          <a:xfrm>
            <a:off x="1454710" y="965193"/>
            <a:ext cx="2902099" cy="142247"/>
          </a:xfrm>
          <a:prstGeom prst="rect">
            <a:avLst/>
          </a:prstGeom>
        </p:spPr>
      </p:pic>
      <p:sp>
        <p:nvSpPr>
          <p:cNvPr id="2" name="TextBox 1">
            <a:extLst>
              <a:ext uri="{FF2B5EF4-FFF2-40B4-BE49-F238E27FC236}">
                <a16:creationId xmlns:a16="http://schemas.microsoft.com/office/drawing/2014/main" xmlns="" id="{64BD7BB9-4E99-19BE-9B8C-FE506326B913}"/>
              </a:ext>
            </a:extLst>
          </p:cNvPr>
          <p:cNvSpPr txBox="1"/>
          <p:nvPr/>
        </p:nvSpPr>
        <p:spPr>
          <a:xfrm>
            <a:off x="1371600" y="902747"/>
            <a:ext cx="5334000" cy="292388"/>
          </a:xfrm>
          <a:prstGeom prst="rect">
            <a:avLst/>
          </a:prstGeom>
          <a:noFill/>
        </p:spPr>
        <p:txBody>
          <a:bodyPr wrap="square" rtlCol="0">
            <a:spAutoFit/>
          </a:bodyPr>
          <a:lstStyle/>
          <a:p>
            <a:r>
              <a:rPr lang="en-US" sz="1300" b="1" dirty="0"/>
              <a:t>Amazon Seller Services Pvt Ltd (29AAICA3918J1CP)</a:t>
            </a:r>
            <a:endParaRPr lang="en-IN" sz="1300" b="1" dirty="0"/>
          </a:p>
        </p:txBody>
      </p:sp>
    </p:spTree>
    <p:extLst>
      <p:ext uri="{BB962C8B-B14F-4D97-AF65-F5344CB8AC3E}">
        <p14:creationId xmlns:p14="http://schemas.microsoft.com/office/powerpoint/2010/main" val="3302090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0B31DE-D0B4-29D8-D850-9245DB93F212}"/>
              </a:ext>
            </a:extLst>
          </p:cNvPr>
          <p:cNvSpPr>
            <a:spLocks noGrp="1"/>
          </p:cNvSpPr>
          <p:nvPr>
            <p:ph type="title"/>
          </p:nvPr>
        </p:nvSpPr>
        <p:spPr>
          <a:xfrm>
            <a:off x="782320" y="934721"/>
            <a:ext cx="10871199" cy="782320"/>
          </a:xfrm>
        </p:spPr>
        <p:txBody>
          <a:bodyPr>
            <a:normAutofit/>
          </a:bodyPr>
          <a:lstStyle/>
          <a:p>
            <a:pPr marL="285750" indent="-285750">
              <a:buFont typeface="Wingdings" panose="05000000000000000000" pitchFamily="2" charset="2"/>
              <a:buChar char="q"/>
            </a:pPr>
            <a:r>
              <a:rPr lang="en-US" b="1" dirty="0">
                <a:solidFill>
                  <a:srgbClr val="172B4D"/>
                </a:solidFill>
                <a:latin typeface="-apple-system"/>
              </a:rPr>
              <a:t>e-Commerce changes in GSTR 1/3B</a:t>
            </a:r>
            <a:endParaRPr lang="en-IN" sz="3200" kern="0" dirty="0">
              <a:solidFill>
                <a:srgbClr val="212529"/>
              </a:solidFill>
              <a:effectLst/>
              <a:latin typeface="Roboto" panose="02000000000000000000" pitchFamily="2"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00E8AC20-C053-DCA4-0CA2-368543968493}"/>
              </a:ext>
            </a:extLst>
          </p:cNvPr>
          <p:cNvSpPr txBox="1"/>
          <p:nvPr/>
        </p:nvSpPr>
        <p:spPr>
          <a:xfrm>
            <a:off x="357578" y="1717041"/>
            <a:ext cx="11486079" cy="2308324"/>
          </a:xfrm>
          <a:prstGeom prst="rect">
            <a:avLst/>
          </a:prstGeom>
          <a:noFill/>
        </p:spPr>
        <p:txBody>
          <a:bodyPr wrap="square" rtlCol="0">
            <a:spAutoFit/>
          </a:bodyPr>
          <a:lstStyle/>
          <a:p>
            <a:pPr marL="742950" lvl="1" indent="-285750">
              <a:buFont typeface="Arial" panose="020B0604020202020204" pitchFamily="34" charset="0"/>
              <a:buChar char="•"/>
            </a:pPr>
            <a:r>
              <a:rPr lang="en-US" dirty="0"/>
              <a:t>Table 14 Sec. 14B Business selling services on e-commerce platforms must be updated by Supplier</a:t>
            </a:r>
          </a:p>
          <a:p>
            <a:pPr marL="1200150" lvl="2" indent="-285750">
              <a:buFont typeface="Arial" panose="020B0604020202020204" pitchFamily="34" charset="0"/>
              <a:buChar char="•"/>
            </a:pPr>
            <a:r>
              <a:rPr lang="en-US" dirty="0"/>
              <a:t>Restaurant service (Swiggy / Zomato)</a:t>
            </a:r>
          </a:p>
          <a:p>
            <a:pPr marL="1200150" lvl="2" indent="-285750">
              <a:buFont typeface="Arial" panose="020B0604020202020204" pitchFamily="34" charset="0"/>
              <a:buChar char="•"/>
            </a:pPr>
            <a:r>
              <a:rPr lang="en-US" dirty="0"/>
              <a:t>Passenger service (Ola / Uber)</a:t>
            </a:r>
          </a:p>
          <a:p>
            <a:pPr marL="1200150" lvl="2" indent="-285750">
              <a:buFont typeface="Arial" panose="020B0604020202020204" pitchFamily="34" charset="0"/>
              <a:buChar char="•"/>
            </a:pPr>
            <a:r>
              <a:rPr lang="en-US" dirty="0"/>
              <a:t>Hospitality service (Oyo rooms / </a:t>
            </a:r>
            <a:r>
              <a:rPr lang="en-US" dirty="0" err="1"/>
              <a:t>Treebo</a:t>
            </a:r>
            <a:r>
              <a:rPr lang="en-US" dirty="0"/>
              <a:t> / </a:t>
            </a:r>
            <a:r>
              <a:rPr lang="en-US" dirty="0" err="1"/>
              <a:t>Stayzilla</a:t>
            </a:r>
            <a:r>
              <a:rPr lang="en-US" dirty="0"/>
              <a:t> / Airbnb)</a:t>
            </a:r>
          </a:p>
          <a:p>
            <a:pPr marL="1200150" lvl="2" indent="-285750">
              <a:buFont typeface="Arial" panose="020B0604020202020204" pitchFamily="34" charset="0"/>
              <a:buChar char="•"/>
            </a:pPr>
            <a:r>
              <a:rPr lang="en-US" dirty="0"/>
              <a:t>Housekeeping service (Urban Company / Local </a:t>
            </a:r>
            <a:r>
              <a:rPr lang="en-US" dirty="0" err="1"/>
              <a:t>Ramu</a:t>
            </a:r>
            <a:r>
              <a:rPr lang="en-US" dirty="0"/>
              <a:t>)</a:t>
            </a:r>
          </a:p>
          <a:p>
            <a:pPr marL="285750" indent="-285750">
              <a:buFont typeface="Arial" panose="020B0604020202020204" pitchFamily="34" charset="0"/>
              <a:buChar char="•"/>
            </a:pPr>
            <a:endParaRPr lang="en-US" dirty="0"/>
          </a:p>
          <a:p>
            <a:pPr lvl="1"/>
            <a:r>
              <a:rPr lang="en-US" dirty="0"/>
              <a:t/>
            </a:r>
            <a:br>
              <a:rPr lang="en-US" dirty="0"/>
            </a:br>
            <a:r>
              <a:rPr lang="en-US" dirty="0"/>
              <a:t>  </a:t>
            </a:r>
            <a:endParaRPr lang="en-IN" dirty="0"/>
          </a:p>
        </p:txBody>
      </p:sp>
      <p:pic>
        <p:nvPicPr>
          <p:cNvPr id="12" name="Content Placeholder 11" descr="A screenshot of a computer&#10;&#10;Description automatically generated">
            <a:extLst>
              <a:ext uri="{FF2B5EF4-FFF2-40B4-BE49-F238E27FC236}">
                <a16:creationId xmlns:a16="http://schemas.microsoft.com/office/drawing/2014/main" xmlns="" id="{60C9753A-828E-EAFF-D16E-54249FC0673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57578" y="3429000"/>
            <a:ext cx="9210372" cy="3246709"/>
          </a:xfrm>
          <a:prstGeom prst="rect">
            <a:avLst/>
          </a:prstGeom>
          <a:ln>
            <a:solidFill>
              <a:srgbClr val="0070C0"/>
            </a:solidFill>
          </a:ln>
        </p:spPr>
      </p:pic>
    </p:spTree>
    <p:extLst>
      <p:ext uri="{BB962C8B-B14F-4D97-AF65-F5344CB8AC3E}">
        <p14:creationId xmlns:p14="http://schemas.microsoft.com/office/powerpoint/2010/main" val="2309933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2933</TotalTime>
  <Words>756</Words>
  <Application>Microsoft Office PowerPoint</Application>
  <PresentationFormat>Widescreen</PresentationFormat>
  <Paragraphs>133</Paragraphs>
  <Slides>20</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-apple-system</vt:lpstr>
      <vt:lpstr>Arial</vt:lpstr>
      <vt:lpstr>Calibri</vt:lpstr>
      <vt:lpstr>Calibri Light</vt:lpstr>
      <vt:lpstr>Roboto</vt:lpstr>
      <vt:lpstr>Segoe UI</vt:lpstr>
      <vt:lpstr>Segoe UI Semibold</vt:lpstr>
      <vt:lpstr>Segoe UI Semilight</vt:lpstr>
      <vt:lpstr>Times New Roman</vt:lpstr>
      <vt:lpstr>Wingdings</vt:lpstr>
      <vt:lpstr>Office Theme</vt:lpstr>
      <vt:lpstr>  TallyPrime Release 4.1  e-Commerce changes in GSTR 1/3B  &amp;   MSME feature</vt:lpstr>
      <vt:lpstr>e-Commerce changes in GSTR 1/3B</vt:lpstr>
      <vt:lpstr>e-Commerce changes in GSTR 1/3B</vt:lpstr>
      <vt:lpstr>e-Commerce changes in GSTR 1/3B</vt:lpstr>
      <vt:lpstr>PowerPoint Presentation</vt:lpstr>
      <vt:lpstr>PowerPoint Presentation</vt:lpstr>
      <vt:lpstr>PowerPoint Presentation</vt:lpstr>
      <vt:lpstr>PowerPoint Presentation</vt:lpstr>
      <vt:lpstr>e-Commerce changes in GSTR 1/3B</vt:lpstr>
      <vt:lpstr>e-Commerce changes in GSTR 1/3B</vt:lpstr>
      <vt:lpstr>Section 14B of GSTR-1 is auto populated in GSTR-3B u/s 3.1.1(ii): Also, in GSTR2B (but no ITC)</vt:lpstr>
      <vt:lpstr>e-Commerce changes in GSTR 1/3B</vt:lpstr>
      <vt:lpstr>  TallyPrime Release 4.1   MSME feature</vt:lpstr>
      <vt:lpstr>MSME feature in TallyPrime Rel. 4.1</vt:lpstr>
      <vt:lpstr>MSME feature in TallyPrime Rel. 4.1</vt:lpstr>
      <vt:lpstr>MSME feature in TallyPrime Rel. 4.1</vt:lpstr>
      <vt:lpstr>MSME feature in TallyPrime Rel. 4.1</vt:lpstr>
      <vt:lpstr> MSME feature in TallyPrime Rel. 4.1(Refer demo data or create one)</vt:lpstr>
      <vt:lpstr>MSME feature in TallyPrime Rel. 4.1 (Refer demo data or create one)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Connected GST Download Flow</dc:title>
  <dc:creator>Nethravathi N</dc:creator>
  <cp:lastModifiedBy>user.gtpl</cp:lastModifiedBy>
  <cp:revision>2</cp:revision>
  <dcterms:created xsi:type="dcterms:W3CDTF">2024-01-03T06:16:28Z</dcterms:created>
  <dcterms:modified xsi:type="dcterms:W3CDTF">2024-11-09T11:56:16Z</dcterms:modified>
</cp:coreProperties>
</file>