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embeddedFontLst>
    <p:embeddedFont>
      <p:font typeface="Garamond"/>
      <p:regular r:id="rId27"/>
      <p:bold r:id="rId28"/>
      <p:italic r:id="rId29"/>
      <p:boldItalic r:id="rId30"/>
    </p:embeddedFont>
    <p:embeddedFont>
      <p:font typeface="Arial Black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i5XO5pXIDBRmuW9gCAkcUa6LHC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26B8DF6-7162-42A4-8A76-086005FD4658}">
  <a:tblStyle styleId="{826B8DF6-7162-42A4-8A76-086005FD465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1E4B3DC-0382-4AEE-8C83-C0D815E5BA11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Garamond-bold.fntdata"/><Relationship Id="rId27" Type="http://schemas.openxmlformats.org/officeDocument/2006/relationships/font" Target="fonts/Garamo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aramon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ialBlack-regular.fntdata"/><Relationship Id="rId30" Type="http://schemas.openxmlformats.org/officeDocument/2006/relationships/font" Target="fonts/Garamon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8e484490c0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18e484490c0_1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8e484490c0_1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18e484490c0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8fd9658f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g18fd9658f8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showMasterSp="0">
  <p:cSld name="Deux contenus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S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showMasterSp="0">
  <p:cSld name="Titre seul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/>
          <p:nvPr/>
        </p:nvSpPr>
        <p:spPr>
          <a:xfrm>
            <a:off x="0" y="1"/>
            <a:ext cx="12192000" cy="1056068"/>
          </a:xfrm>
          <a:prstGeom prst="rect">
            <a:avLst/>
          </a:prstGeom>
          <a:solidFill>
            <a:srgbClr val="0080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3"/>
          <p:cNvSpPr txBox="1"/>
          <p:nvPr>
            <p:ph type="title"/>
          </p:nvPr>
        </p:nvSpPr>
        <p:spPr>
          <a:xfrm>
            <a:off x="645017" y="4517"/>
            <a:ext cx="10515600" cy="1051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aramond"/>
              <a:buNone/>
              <a:defRPr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buNone/>
              <a:defRPr sz="13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>
              <a:buNone/>
              <a:defRPr sz="13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>
              <a:buNone/>
              <a:defRPr sz="13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>
              <a:buNone/>
              <a:defRPr sz="13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>
              <a:buNone/>
              <a:defRPr sz="13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>
              <a:buNone/>
              <a:defRPr sz="13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>
              <a:buNone/>
              <a:defRPr sz="13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>
              <a:buNone/>
              <a:defRPr sz="13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S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>
  <p:cSld name="Diapositive de titr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aramond"/>
              <a:buNone/>
              <a:defRPr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buNone/>
              <a:defRPr sz="13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>
              <a:buNone/>
              <a:defRPr sz="13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>
              <a:buNone/>
              <a:defRPr sz="13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>
              <a:buNone/>
              <a:defRPr sz="13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>
              <a:buNone/>
              <a:defRPr sz="13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>
              <a:buNone/>
              <a:defRPr sz="13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>
              <a:buNone/>
              <a:defRPr sz="13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>
              <a:buNone/>
              <a:defRPr sz="13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S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position personnalisée" showMasterSp="0">
  <p:cSld name="Disposition personnalisé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5"/>
          <p:cNvSpPr/>
          <p:nvPr/>
        </p:nvSpPr>
        <p:spPr>
          <a:xfrm>
            <a:off x="0" y="0"/>
            <a:ext cx="4533900" cy="6858000"/>
          </a:xfrm>
          <a:prstGeom prst="rect">
            <a:avLst/>
          </a:prstGeom>
          <a:solidFill>
            <a:srgbClr val="00807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5"/>
          <p:cNvSpPr txBox="1"/>
          <p:nvPr>
            <p:ph type="title"/>
          </p:nvPr>
        </p:nvSpPr>
        <p:spPr>
          <a:xfrm>
            <a:off x="127000" y="517525"/>
            <a:ext cx="3454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aramond"/>
              <a:buNone/>
              <a:defRPr b="1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buNone/>
              <a:defRPr sz="13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>
              <a:buNone/>
              <a:defRPr sz="13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>
              <a:buNone/>
              <a:defRPr sz="13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>
              <a:buNone/>
              <a:defRPr sz="13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>
              <a:buNone/>
              <a:defRPr sz="13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>
              <a:buNone/>
              <a:defRPr sz="13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>
              <a:buNone/>
              <a:defRPr sz="13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>
              <a:buNone/>
              <a:defRPr sz="13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S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" type="body"/>
          </p:nvPr>
        </p:nvSpPr>
        <p:spPr>
          <a:xfrm>
            <a:off x="1520781" y="3039414"/>
            <a:ext cx="8653529" cy="3008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2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S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showMasterSp="0">
  <p:cSld name="Titre de sec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/>
          <p:nvPr/>
        </p:nvSpPr>
        <p:spPr>
          <a:xfrm>
            <a:off x="0" y="-12879"/>
            <a:ext cx="12192000" cy="6858000"/>
          </a:xfrm>
          <a:prstGeom prst="rect">
            <a:avLst/>
          </a:prstGeom>
          <a:solidFill>
            <a:srgbClr val="00807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7"/>
          <p:cNvSpPr txBox="1"/>
          <p:nvPr>
            <p:ph type="title"/>
          </p:nvPr>
        </p:nvSpPr>
        <p:spPr>
          <a:xfrm>
            <a:off x="387439" y="223256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Garamond"/>
              <a:buNone/>
              <a:defRPr b="1" sz="6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/>
          <p:nvPr/>
        </p:nvSpPr>
        <p:spPr>
          <a:xfrm flipH="1">
            <a:off x="10534918" y="5677945"/>
            <a:ext cx="1657082" cy="1167176"/>
          </a:xfrm>
          <a:prstGeom prst="rtTriangl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7"/>
          <p:cNvSpPr/>
          <p:nvPr/>
        </p:nvSpPr>
        <p:spPr>
          <a:xfrm flipH="1" rot="10800000">
            <a:off x="10534918" y="5677944"/>
            <a:ext cx="1657082" cy="1178763"/>
          </a:xfrm>
          <a:custGeom>
            <a:rect b="b" l="l" r="r" t="t"/>
            <a:pathLst>
              <a:path extrusionOk="0" h="1167176" w="1657082">
                <a:moveTo>
                  <a:pt x="64394" y="1102782"/>
                </a:moveTo>
                <a:lnTo>
                  <a:pt x="51516" y="919548"/>
                </a:lnTo>
                <a:lnTo>
                  <a:pt x="0" y="0"/>
                </a:lnTo>
                <a:lnTo>
                  <a:pt x="1657082" y="1167176"/>
                </a:lnTo>
                <a:cubicBezTo>
                  <a:pt x="1104721" y="1167176"/>
                  <a:pt x="629634" y="1077024"/>
                  <a:pt x="64394" y="1102782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buNone/>
              <a:defRPr sz="13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>
              <a:buNone/>
              <a:defRPr sz="13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>
              <a:buNone/>
              <a:defRPr sz="13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>
              <a:buNone/>
              <a:defRPr sz="13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>
              <a:buNone/>
              <a:defRPr sz="13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>
              <a:buNone/>
              <a:defRPr sz="13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>
              <a:buNone/>
              <a:defRPr sz="13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>
              <a:buNone/>
              <a:defRPr sz="13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S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SN"/>
              <a:t>‹#›</a:t>
            </a:fld>
            <a:endParaRPr/>
          </a:p>
        </p:txBody>
      </p:sp>
      <p:sp>
        <p:nvSpPr>
          <p:cNvPr id="10" name="Google Shape;10;p21"/>
          <p:cNvSpPr/>
          <p:nvPr/>
        </p:nvSpPr>
        <p:spPr>
          <a:xfrm>
            <a:off x="0" y="0"/>
            <a:ext cx="12192000" cy="2794715"/>
          </a:xfrm>
          <a:prstGeom prst="rect">
            <a:avLst/>
          </a:prstGeom>
          <a:solidFill>
            <a:srgbClr val="00807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3000"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/>
          <p:nvPr/>
        </p:nvSpPr>
        <p:spPr>
          <a:xfrm>
            <a:off x="2409371" y="1553028"/>
            <a:ext cx="7895771" cy="3904343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9"/>
          <p:cNvSpPr/>
          <p:nvPr/>
        </p:nvSpPr>
        <p:spPr>
          <a:xfrm>
            <a:off x="341085" y="1553028"/>
            <a:ext cx="2010229" cy="3904343"/>
          </a:xfrm>
          <a:prstGeom prst="rect">
            <a:avLst/>
          </a:prstGeom>
          <a:solidFill>
            <a:srgbClr val="00807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80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9"/>
          <p:cNvSpPr/>
          <p:nvPr/>
        </p:nvSpPr>
        <p:spPr>
          <a:xfrm>
            <a:off x="10174514" y="1553028"/>
            <a:ext cx="261257" cy="3904343"/>
          </a:xfrm>
          <a:prstGeom prst="rect">
            <a:avLst/>
          </a:prstGeom>
          <a:solidFill>
            <a:srgbClr val="00807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80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9"/>
          <p:cNvSpPr txBox="1"/>
          <p:nvPr/>
        </p:nvSpPr>
        <p:spPr>
          <a:xfrm>
            <a:off x="3026225" y="1796700"/>
            <a:ext cx="70377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7200">
                <a:solidFill>
                  <a:srgbClr val="0C0C0C"/>
                </a:solidFill>
                <a:latin typeface="Garamond"/>
                <a:ea typeface="Garamond"/>
                <a:cs typeface="Garamond"/>
                <a:sym typeface="Garamond"/>
              </a:rPr>
              <a:t>Présentation de la</a:t>
            </a:r>
            <a:r>
              <a:rPr lang="fr-SN" sz="7200">
                <a:solidFill>
                  <a:srgbClr val="0C0C0C"/>
                </a:solidFill>
                <a:latin typeface="Garamond"/>
                <a:ea typeface="Garamond"/>
                <a:cs typeface="Garamond"/>
                <a:sym typeface="Garamond"/>
              </a:rPr>
              <a:t> technologie</a:t>
            </a:r>
            <a:r>
              <a:rPr b="1" lang="fr-SN" sz="7200">
                <a:solidFill>
                  <a:srgbClr val="0C0C0C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1" lang="fr-SN" sz="6800">
                <a:solidFill>
                  <a:srgbClr val="0C0C0C"/>
                </a:solidFill>
                <a:latin typeface="Garamond"/>
                <a:ea typeface="Garamond"/>
                <a:cs typeface="Garamond"/>
                <a:sym typeface="Garamond"/>
              </a:rPr>
              <a:t>APACHE KAFKA</a:t>
            </a:r>
            <a:endParaRPr b="1" sz="6800">
              <a:solidFill>
                <a:srgbClr val="0C0C0C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2" name="Google Shape;42;p1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SN"/>
              <a:t>‹#›</a:t>
            </a:fld>
            <a:endParaRPr/>
          </a:p>
        </p:txBody>
      </p:sp>
      <p:sp>
        <p:nvSpPr>
          <p:cNvPr id="43" name="Google Shape;43;p19"/>
          <p:cNvSpPr txBox="1"/>
          <p:nvPr/>
        </p:nvSpPr>
        <p:spPr>
          <a:xfrm>
            <a:off x="341075" y="6130875"/>
            <a:ext cx="383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/>
              <a:t>Présenté par: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/>
              <a:t>Aboubacar CAMARA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"/>
          <p:cNvSpPr txBox="1"/>
          <p:nvPr>
            <p:ph type="title"/>
          </p:nvPr>
        </p:nvSpPr>
        <p:spPr>
          <a:xfrm>
            <a:off x="645017" y="-34672"/>
            <a:ext cx="10515600" cy="1051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aramond"/>
              <a:buNone/>
            </a:pPr>
            <a:r>
              <a:rPr lang="fr-SN"/>
              <a:t>Partitionner</a:t>
            </a:r>
            <a:r>
              <a:rPr lang="fr-SN"/>
              <a:t> par défaut</a:t>
            </a:r>
            <a:endParaRPr/>
          </a:p>
        </p:txBody>
      </p:sp>
      <p:sp>
        <p:nvSpPr>
          <p:cNvPr id="299" name="Google Shape;299;p3"/>
          <p:cNvSpPr/>
          <p:nvPr/>
        </p:nvSpPr>
        <p:spPr>
          <a:xfrm>
            <a:off x="250007" y="1625293"/>
            <a:ext cx="2349501" cy="5095546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0" name="Google Shape;300;p3"/>
          <p:cNvGraphicFramePr/>
          <p:nvPr/>
        </p:nvGraphicFramePr>
        <p:xfrm>
          <a:off x="559526" y="19303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{C1E4B3DC-0382-4AEE-8C83-C0D815E5BA11}</a:tableStyleId>
              </a:tblPr>
              <a:tblGrid>
                <a:gridCol w="809900"/>
                <a:gridCol w="900600"/>
              </a:tblGrid>
              <a:tr h="648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chemeClr val="lt1"/>
                          </a:solidFill>
                        </a:rPr>
                        <a:t>Key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07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chemeClr val="lt1"/>
                          </a:solidFill>
                        </a:rPr>
                        <a:t>Value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071"/>
                    </a:solidFill>
                  </a:tcPr>
                </a:tc>
              </a:tr>
              <a:tr h="767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A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toto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7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A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Tata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7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A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Titi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7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C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Tutu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7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B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titi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1" name="Google Shape;301;p3"/>
          <p:cNvGraphicFramePr/>
          <p:nvPr/>
        </p:nvGraphicFramePr>
        <p:xfrm>
          <a:off x="4336869" y="1841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{826B8DF6-7162-42A4-8A76-086005FD4658}</a:tableStyleId>
              </a:tblPr>
              <a:tblGrid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2" name="Google Shape;302;p3"/>
          <p:cNvGraphicFramePr/>
          <p:nvPr/>
        </p:nvGraphicFramePr>
        <p:xfrm>
          <a:off x="470263" y="36314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{826B8DF6-7162-42A4-8A76-086005FD4658}</a:tableStyleId>
              </a:tblPr>
              <a:tblGrid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3" name="Google Shape;303;p3"/>
          <p:cNvSpPr/>
          <p:nvPr/>
        </p:nvSpPr>
        <p:spPr>
          <a:xfrm>
            <a:off x="3122022" y="2483463"/>
            <a:ext cx="8778240" cy="264733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"/>
          <p:cNvSpPr/>
          <p:nvPr/>
        </p:nvSpPr>
        <p:spPr>
          <a:xfrm>
            <a:off x="3263537" y="2660468"/>
            <a:ext cx="8495211" cy="539931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5" name="Google Shape;305;p3"/>
          <p:cNvGraphicFramePr/>
          <p:nvPr/>
        </p:nvGraphicFramePr>
        <p:xfrm>
          <a:off x="4585063" y="27693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{826B8DF6-7162-42A4-8A76-086005FD4658}</a:tableStyleId>
              </a:tblPr>
              <a:tblGrid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6" name="Google Shape;306;p3"/>
          <p:cNvGraphicFramePr/>
          <p:nvPr/>
        </p:nvGraphicFramePr>
        <p:xfrm>
          <a:off x="3435531" y="28607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{826B8DF6-7162-42A4-8A76-086005FD4658}</a:tableStyleId>
              </a:tblPr>
              <a:tblGrid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7" name="Google Shape;307;p3"/>
          <p:cNvGraphicFramePr/>
          <p:nvPr/>
        </p:nvGraphicFramePr>
        <p:xfrm>
          <a:off x="8530046" y="28999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{826B8DF6-7162-42A4-8A76-086005FD4658}</a:tableStyleId>
              </a:tblPr>
              <a:tblGrid>
                <a:gridCol w="208275"/>
              </a:tblGrid>
              <a:tr h="1188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8" name="Google Shape;308;p3"/>
          <p:cNvGraphicFramePr/>
          <p:nvPr/>
        </p:nvGraphicFramePr>
        <p:xfrm>
          <a:off x="8530046" y="29391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{826B8DF6-7162-42A4-8A76-086005FD4658}</a:tableStyleId>
              </a:tblPr>
              <a:tblGrid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9" name="Google Shape;309;p3"/>
          <p:cNvGraphicFramePr/>
          <p:nvPr/>
        </p:nvGraphicFramePr>
        <p:xfrm>
          <a:off x="7001691" y="42454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{826B8DF6-7162-42A4-8A76-086005FD4658}</a:tableStyleId>
              </a:tblPr>
              <a:tblGrid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0" name="Google Shape;310;p3"/>
          <p:cNvGraphicFramePr/>
          <p:nvPr/>
        </p:nvGraphicFramePr>
        <p:xfrm>
          <a:off x="9548949" y="28868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{826B8DF6-7162-42A4-8A76-086005FD4658}</a:tableStyleId>
              </a:tblPr>
              <a:tblGrid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1" name="Google Shape;311;p3"/>
          <p:cNvGraphicFramePr/>
          <p:nvPr/>
        </p:nvGraphicFramePr>
        <p:xfrm>
          <a:off x="7027817" y="7184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{826B8DF6-7162-42A4-8A76-086005FD4658}</a:tableStyleId>
              </a:tblPr>
              <a:tblGrid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2" name="Google Shape;312;p3"/>
          <p:cNvGraphicFramePr/>
          <p:nvPr/>
        </p:nvGraphicFramePr>
        <p:xfrm>
          <a:off x="2024743" y="29913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{826B8DF6-7162-42A4-8A76-086005FD4658}</a:tableStyleId>
              </a:tblPr>
              <a:tblGrid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3" name="Google Shape;313;p3"/>
          <p:cNvGraphicFramePr/>
          <p:nvPr/>
        </p:nvGraphicFramePr>
        <p:xfrm>
          <a:off x="4911634" y="7445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{826B8DF6-7162-42A4-8A76-086005FD4658}</a:tableStyleId>
              </a:tblPr>
              <a:tblGrid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4" name="Google Shape;314;p3"/>
          <p:cNvGraphicFramePr/>
          <p:nvPr/>
        </p:nvGraphicFramePr>
        <p:xfrm>
          <a:off x="4564742" y="27432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{C1E4B3DC-0382-4AEE-8C83-C0D815E5BA11}</a:tableStyleId>
              </a:tblPr>
              <a:tblGrid>
                <a:gridCol w="880375"/>
                <a:gridCol w="880375"/>
                <a:gridCol w="880375"/>
                <a:gridCol w="880375"/>
                <a:gridCol w="880375"/>
                <a:gridCol w="880375"/>
                <a:gridCol w="880375"/>
                <a:gridCol w="880375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0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3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4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5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6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7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5" name="Google Shape;315;p3"/>
          <p:cNvSpPr txBox="1"/>
          <p:nvPr/>
        </p:nvSpPr>
        <p:spPr>
          <a:xfrm>
            <a:off x="3296920" y="2743201"/>
            <a:ext cx="12678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Partition 0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16" name="Google Shape;316;p3"/>
          <p:cNvSpPr/>
          <p:nvPr/>
        </p:nvSpPr>
        <p:spPr>
          <a:xfrm>
            <a:off x="3249748" y="3516086"/>
            <a:ext cx="8495211" cy="539931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"/>
          <p:cNvSpPr/>
          <p:nvPr/>
        </p:nvSpPr>
        <p:spPr>
          <a:xfrm>
            <a:off x="3238501" y="4325984"/>
            <a:ext cx="8520248" cy="539931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8" name="Google Shape;318;p3"/>
          <p:cNvGraphicFramePr/>
          <p:nvPr/>
        </p:nvGraphicFramePr>
        <p:xfrm>
          <a:off x="6818811" y="23643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{826B8DF6-7162-42A4-8A76-086005FD4658}</a:tableStyleId>
              </a:tblPr>
              <a:tblGrid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9" name="Google Shape;319;p3"/>
          <p:cNvSpPr txBox="1"/>
          <p:nvPr/>
        </p:nvSpPr>
        <p:spPr>
          <a:xfrm>
            <a:off x="3296920" y="3582852"/>
            <a:ext cx="12678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Partition 1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aphicFrame>
        <p:nvGraphicFramePr>
          <p:cNvPr id="320" name="Google Shape;320;p3"/>
          <p:cNvGraphicFramePr/>
          <p:nvPr/>
        </p:nvGraphicFramePr>
        <p:xfrm>
          <a:off x="4564738" y="36205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{C1E4B3DC-0382-4AEE-8C83-C0D815E5BA11}</a:tableStyleId>
              </a:tblPr>
              <a:tblGrid>
                <a:gridCol w="865425"/>
                <a:gridCol w="865425"/>
                <a:gridCol w="865425"/>
                <a:gridCol w="865425"/>
                <a:gridCol w="865425"/>
                <a:gridCol w="865425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0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3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4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5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1" name="Google Shape;321;p3"/>
          <p:cNvSpPr txBox="1"/>
          <p:nvPr/>
        </p:nvSpPr>
        <p:spPr>
          <a:xfrm>
            <a:off x="3311795" y="4388853"/>
            <a:ext cx="12678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Partition 2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aphicFrame>
        <p:nvGraphicFramePr>
          <p:cNvPr id="322" name="Google Shape;322;p3"/>
          <p:cNvGraphicFramePr/>
          <p:nvPr/>
        </p:nvGraphicFramePr>
        <p:xfrm>
          <a:off x="4598126" y="44278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{C1E4B3DC-0382-4AEE-8C83-C0D815E5BA11}</a:tableStyleId>
              </a:tblPr>
              <a:tblGrid>
                <a:gridCol w="814550"/>
                <a:gridCol w="814550"/>
                <a:gridCol w="814550"/>
                <a:gridCol w="814550"/>
                <a:gridCol w="814550"/>
                <a:gridCol w="814550"/>
                <a:gridCol w="814550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0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3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4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5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6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3" name="Google Shape;323;p3"/>
          <p:cNvSpPr/>
          <p:nvPr/>
        </p:nvSpPr>
        <p:spPr>
          <a:xfrm>
            <a:off x="4512762" y="5450842"/>
            <a:ext cx="6326051" cy="21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"/>
          <p:cNvSpPr txBox="1"/>
          <p:nvPr/>
        </p:nvSpPr>
        <p:spPr>
          <a:xfrm>
            <a:off x="3544203" y="5368110"/>
            <a:ext cx="8030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S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Vieux</a:t>
            </a:r>
            <a:endParaRPr b="1"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25" name="Google Shape;325;p3"/>
          <p:cNvSpPr txBox="1"/>
          <p:nvPr/>
        </p:nvSpPr>
        <p:spPr>
          <a:xfrm>
            <a:off x="11004367" y="5368110"/>
            <a:ext cx="12373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S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Récents</a:t>
            </a:r>
            <a:endParaRPr b="1"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26" name="Google Shape;326;p3"/>
          <p:cNvSpPr txBox="1"/>
          <p:nvPr/>
        </p:nvSpPr>
        <p:spPr>
          <a:xfrm>
            <a:off x="3435531" y="1980077"/>
            <a:ext cx="12678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Topic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27" name="Google Shape;327;p3"/>
          <p:cNvSpPr txBox="1"/>
          <p:nvPr/>
        </p:nvSpPr>
        <p:spPr>
          <a:xfrm>
            <a:off x="470263" y="1183530"/>
            <a:ext cx="12678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Producer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328" name="Google Shape;328;p3"/>
          <p:cNvCxnSpPr/>
          <p:nvPr/>
        </p:nvCxnSpPr>
        <p:spPr>
          <a:xfrm>
            <a:off x="2128883" y="2991394"/>
            <a:ext cx="114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9" name="Google Shape;329;p3"/>
          <p:cNvCxnSpPr>
            <a:endCxn id="315" idx="1"/>
          </p:cNvCxnSpPr>
          <p:nvPr/>
        </p:nvCxnSpPr>
        <p:spPr>
          <a:xfrm flipH="1" rot="10800000">
            <a:off x="1996120" y="2927867"/>
            <a:ext cx="1300800" cy="76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0" name="Google Shape;330;p3"/>
          <p:cNvCxnSpPr>
            <a:endCxn id="304" idx="1"/>
          </p:cNvCxnSpPr>
          <p:nvPr/>
        </p:nvCxnSpPr>
        <p:spPr>
          <a:xfrm flipH="1" rot="10800000">
            <a:off x="2128937" y="2930434"/>
            <a:ext cx="1134600" cy="164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1" name="Google Shape;331;p3"/>
          <p:cNvCxnSpPr>
            <a:endCxn id="317" idx="1"/>
          </p:cNvCxnSpPr>
          <p:nvPr/>
        </p:nvCxnSpPr>
        <p:spPr>
          <a:xfrm flipH="1" rot="10800000">
            <a:off x="1942501" y="4595950"/>
            <a:ext cx="1296000" cy="80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2" name="Google Shape;332;p3"/>
          <p:cNvCxnSpPr>
            <a:endCxn id="316" idx="1"/>
          </p:cNvCxnSpPr>
          <p:nvPr/>
        </p:nvCxnSpPr>
        <p:spPr>
          <a:xfrm flipH="1" rot="10800000">
            <a:off x="2128948" y="3786052"/>
            <a:ext cx="1120800" cy="225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3" name="Google Shape;333;p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S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"/>
          <p:cNvSpPr txBox="1"/>
          <p:nvPr>
            <p:ph type="title"/>
          </p:nvPr>
        </p:nvSpPr>
        <p:spPr>
          <a:xfrm>
            <a:off x="645017" y="-34672"/>
            <a:ext cx="10515600" cy="1051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aramond"/>
              <a:buNone/>
            </a:pPr>
            <a:r>
              <a:rPr lang="fr-SN"/>
              <a:t>Round Robin</a:t>
            </a:r>
            <a:endParaRPr/>
          </a:p>
        </p:txBody>
      </p:sp>
      <p:sp>
        <p:nvSpPr>
          <p:cNvPr id="339" name="Google Shape;339;p2"/>
          <p:cNvSpPr/>
          <p:nvPr/>
        </p:nvSpPr>
        <p:spPr>
          <a:xfrm>
            <a:off x="250007" y="1625293"/>
            <a:ext cx="2349501" cy="5095546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0" name="Google Shape;340;p2"/>
          <p:cNvGraphicFramePr/>
          <p:nvPr/>
        </p:nvGraphicFramePr>
        <p:xfrm>
          <a:off x="597623" y="18533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{C1E4B3DC-0382-4AEE-8C83-C0D815E5BA11}</a:tableStyleId>
              </a:tblPr>
              <a:tblGrid>
                <a:gridCol w="809900"/>
                <a:gridCol w="900600"/>
              </a:tblGrid>
              <a:tr h="61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chemeClr val="lt1"/>
                          </a:solidFill>
                        </a:rPr>
                        <a:t>Key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07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chemeClr val="lt1"/>
                          </a:solidFill>
                        </a:rPr>
                        <a:t>Value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071"/>
                    </a:solidFill>
                  </a:tcPr>
                </a:tc>
              </a:tr>
              <a:tr h="767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A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toto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7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B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Tata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7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A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Titi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7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C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Tutu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7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B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titi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1" name="Google Shape;341;p2"/>
          <p:cNvGraphicFramePr/>
          <p:nvPr/>
        </p:nvGraphicFramePr>
        <p:xfrm>
          <a:off x="4336869" y="1841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{826B8DF6-7162-42A4-8A76-086005FD4658}</a:tableStyleId>
              </a:tblPr>
              <a:tblGrid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2" name="Google Shape;342;p2"/>
          <p:cNvGraphicFramePr/>
          <p:nvPr/>
        </p:nvGraphicFramePr>
        <p:xfrm>
          <a:off x="470263" y="36314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{826B8DF6-7162-42A4-8A76-086005FD4658}</a:tableStyleId>
              </a:tblPr>
              <a:tblGrid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3" name="Google Shape;343;p2"/>
          <p:cNvSpPr/>
          <p:nvPr/>
        </p:nvSpPr>
        <p:spPr>
          <a:xfrm>
            <a:off x="3122022" y="2483463"/>
            <a:ext cx="8778240" cy="264733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"/>
          <p:cNvSpPr/>
          <p:nvPr/>
        </p:nvSpPr>
        <p:spPr>
          <a:xfrm>
            <a:off x="3263537" y="2660468"/>
            <a:ext cx="8495211" cy="539931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5" name="Google Shape;345;p2"/>
          <p:cNvGraphicFramePr/>
          <p:nvPr/>
        </p:nvGraphicFramePr>
        <p:xfrm>
          <a:off x="4585063" y="27693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{826B8DF6-7162-42A4-8A76-086005FD4658}</a:tableStyleId>
              </a:tblPr>
              <a:tblGrid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6" name="Google Shape;346;p2"/>
          <p:cNvGraphicFramePr/>
          <p:nvPr/>
        </p:nvGraphicFramePr>
        <p:xfrm>
          <a:off x="3435531" y="28607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{826B8DF6-7162-42A4-8A76-086005FD4658}</a:tableStyleId>
              </a:tblPr>
              <a:tblGrid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7" name="Google Shape;347;p2"/>
          <p:cNvGraphicFramePr/>
          <p:nvPr/>
        </p:nvGraphicFramePr>
        <p:xfrm>
          <a:off x="8530046" y="28999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{826B8DF6-7162-42A4-8A76-086005FD4658}</a:tableStyleId>
              </a:tblPr>
              <a:tblGrid>
                <a:gridCol w="208275"/>
              </a:tblGrid>
              <a:tr h="1188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8" name="Google Shape;348;p2"/>
          <p:cNvGraphicFramePr/>
          <p:nvPr/>
        </p:nvGraphicFramePr>
        <p:xfrm>
          <a:off x="8530046" y="29391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{826B8DF6-7162-42A4-8A76-086005FD4658}</a:tableStyleId>
              </a:tblPr>
              <a:tblGrid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9" name="Google Shape;349;p2"/>
          <p:cNvGraphicFramePr/>
          <p:nvPr/>
        </p:nvGraphicFramePr>
        <p:xfrm>
          <a:off x="7001691" y="42454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{826B8DF6-7162-42A4-8A76-086005FD4658}</a:tableStyleId>
              </a:tblPr>
              <a:tblGrid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0" name="Google Shape;350;p2"/>
          <p:cNvGraphicFramePr/>
          <p:nvPr/>
        </p:nvGraphicFramePr>
        <p:xfrm>
          <a:off x="9548949" y="28868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{826B8DF6-7162-42A4-8A76-086005FD4658}</a:tableStyleId>
              </a:tblPr>
              <a:tblGrid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1" name="Google Shape;351;p2"/>
          <p:cNvGraphicFramePr/>
          <p:nvPr/>
        </p:nvGraphicFramePr>
        <p:xfrm>
          <a:off x="7027817" y="7184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{826B8DF6-7162-42A4-8A76-086005FD4658}</a:tableStyleId>
              </a:tblPr>
              <a:tblGrid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2" name="Google Shape;352;p2"/>
          <p:cNvGraphicFramePr/>
          <p:nvPr/>
        </p:nvGraphicFramePr>
        <p:xfrm>
          <a:off x="2024743" y="29913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{826B8DF6-7162-42A4-8A76-086005FD4658}</a:tableStyleId>
              </a:tblPr>
              <a:tblGrid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3" name="Google Shape;353;p2"/>
          <p:cNvGraphicFramePr/>
          <p:nvPr/>
        </p:nvGraphicFramePr>
        <p:xfrm>
          <a:off x="4911634" y="7445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{826B8DF6-7162-42A4-8A76-086005FD4658}</a:tableStyleId>
              </a:tblPr>
              <a:tblGrid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4" name="Google Shape;354;p2"/>
          <p:cNvGraphicFramePr/>
          <p:nvPr/>
        </p:nvGraphicFramePr>
        <p:xfrm>
          <a:off x="4564742" y="27432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{C1E4B3DC-0382-4AEE-8C83-C0D815E5BA11}</a:tableStyleId>
              </a:tblPr>
              <a:tblGrid>
                <a:gridCol w="782775"/>
                <a:gridCol w="782775"/>
                <a:gridCol w="782775"/>
                <a:gridCol w="782775"/>
                <a:gridCol w="782775"/>
                <a:gridCol w="782775"/>
                <a:gridCol w="782775"/>
                <a:gridCol w="782775"/>
                <a:gridCol w="782775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0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3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4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5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6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7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8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5" name="Google Shape;355;p2"/>
          <p:cNvSpPr txBox="1"/>
          <p:nvPr/>
        </p:nvSpPr>
        <p:spPr>
          <a:xfrm>
            <a:off x="3296920" y="2743201"/>
            <a:ext cx="12678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Partition 0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56" name="Google Shape;356;p2"/>
          <p:cNvSpPr/>
          <p:nvPr/>
        </p:nvSpPr>
        <p:spPr>
          <a:xfrm>
            <a:off x="3249748" y="3516086"/>
            <a:ext cx="8495211" cy="539931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"/>
          <p:cNvSpPr/>
          <p:nvPr/>
        </p:nvSpPr>
        <p:spPr>
          <a:xfrm>
            <a:off x="3263537" y="4325984"/>
            <a:ext cx="8495211" cy="539931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8" name="Google Shape;358;p2"/>
          <p:cNvGraphicFramePr/>
          <p:nvPr/>
        </p:nvGraphicFramePr>
        <p:xfrm>
          <a:off x="6818811" y="23643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{826B8DF6-7162-42A4-8A76-086005FD4658}</a:tableStyleId>
              </a:tblPr>
              <a:tblGrid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9" name="Google Shape;359;p2"/>
          <p:cNvSpPr txBox="1"/>
          <p:nvPr/>
        </p:nvSpPr>
        <p:spPr>
          <a:xfrm>
            <a:off x="3296920" y="3582852"/>
            <a:ext cx="12678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Partition 1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aphicFrame>
        <p:nvGraphicFramePr>
          <p:cNvPr id="360" name="Google Shape;360;p2"/>
          <p:cNvGraphicFramePr/>
          <p:nvPr/>
        </p:nvGraphicFramePr>
        <p:xfrm>
          <a:off x="4564738" y="36205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{C1E4B3DC-0382-4AEE-8C83-C0D815E5BA11}</a:tableStyleId>
              </a:tblPr>
              <a:tblGrid>
                <a:gridCol w="865425"/>
                <a:gridCol w="865425"/>
                <a:gridCol w="865425"/>
                <a:gridCol w="865425"/>
                <a:gridCol w="865425"/>
                <a:gridCol w="865425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0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3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4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5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1" name="Google Shape;361;p2"/>
          <p:cNvSpPr txBox="1"/>
          <p:nvPr/>
        </p:nvSpPr>
        <p:spPr>
          <a:xfrm>
            <a:off x="3311795" y="4388853"/>
            <a:ext cx="12678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Partition 2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aphicFrame>
        <p:nvGraphicFramePr>
          <p:cNvPr id="362" name="Google Shape;362;p2"/>
          <p:cNvGraphicFramePr/>
          <p:nvPr/>
        </p:nvGraphicFramePr>
        <p:xfrm>
          <a:off x="4598126" y="44278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{C1E4B3DC-0382-4AEE-8C83-C0D815E5BA11}</a:tableStyleId>
              </a:tblPr>
              <a:tblGrid>
                <a:gridCol w="814550"/>
                <a:gridCol w="814550"/>
                <a:gridCol w="814550"/>
                <a:gridCol w="814550"/>
                <a:gridCol w="814550"/>
                <a:gridCol w="814550"/>
                <a:gridCol w="814550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0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3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4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5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6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3" name="Google Shape;363;p2"/>
          <p:cNvSpPr/>
          <p:nvPr/>
        </p:nvSpPr>
        <p:spPr>
          <a:xfrm>
            <a:off x="4512762" y="5450842"/>
            <a:ext cx="6326051" cy="21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"/>
          <p:cNvSpPr txBox="1"/>
          <p:nvPr/>
        </p:nvSpPr>
        <p:spPr>
          <a:xfrm>
            <a:off x="3544203" y="5368110"/>
            <a:ext cx="8030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S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Vieux</a:t>
            </a:r>
            <a:endParaRPr b="1"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65" name="Google Shape;365;p2"/>
          <p:cNvSpPr txBox="1"/>
          <p:nvPr/>
        </p:nvSpPr>
        <p:spPr>
          <a:xfrm>
            <a:off x="11004367" y="5368110"/>
            <a:ext cx="12373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S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Récents</a:t>
            </a:r>
            <a:endParaRPr b="1"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66" name="Google Shape;366;p2"/>
          <p:cNvSpPr txBox="1"/>
          <p:nvPr/>
        </p:nvSpPr>
        <p:spPr>
          <a:xfrm>
            <a:off x="3435531" y="1980077"/>
            <a:ext cx="12678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Topic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67" name="Google Shape;367;p2"/>
          <p:cNvSpPr txBox="1"/>
          <p:nvPr/>
        </p:nvSpPr>
        <p:spPr>
          <a:xfrm>
            <a:off x="470263" y="1183530"/>
            <a:ext cx="12678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Producer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368" name="Google Shape;368;p2"/>
          <p:cNvCxnSpPr/>
          <p:nvPr/>
        </p:nvCxnSpPr>
        <p:spPr>
          <a:xfrm>
            <a:off x="2024743" y="2899954"/>
            <a:ext cx="1238794" cy="9144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9" name="Google Shape;369;p2"/>
          <p:cNvCxnSpPr/>
          <p:nvPr/>
        </p:nvCxnSpPr>
        <p:spPr>
          <a:xfrm flipH="1" rot="10800000">
            <a:off x="2049599" y="3108961"/>
            <a:ext cx="1199785" cy="187604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0" name="Google Shape;370;p2"/>
          <p:cNvCxnSpPr>
            <a:endCxn id="359" idx="1"/>
          </p:cNvCxnSpPr>
          <p:nvPr/>
        </p:nvCxnSpPr>
        <p:spPr>
          <a:xfrm>
            <a:off x="2035420" y="3692218"/>
            <a:ext cx="1261500" cy="7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1" name="Google Shape;371;p2"/>
          <p:cNvCxnSpPr/>
          <p:nvPr/>
        </p:nvCxnSpPr>
        <p:spPr>
          <a:xfrm flipH="1" rot="10800000">
            <a:off x="1908085" y="3917752"/>
            <a:ext cx="1440813" cy="18894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2" name="Google Shape;372;p2"/>
          <p:cNvCxnSpPr>
            <a:endCxn id="361" idx="1"/>
          </p:cNvCxnSpPr>
          <p:nvPr/>
        </p:nvCxnSpPr>
        <p:spPr>
          <a:xfrm>
            <a:off x="1900595" y="4421419"/>
            <a:ext cx="1411200" cy="15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3" name="Google Shape;373;p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S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"/>
          <p:cNvSpPr txBox="1"/>
          <p:nvPr>
            <p:ph type="title"/>
          </p:nvPr>
        </p:nvSpPr>
        <p:spPr>
          <a:xfrm>
            <a:off x="645017" y="4517"/>
            <a:ext cx="10515600" cy="1051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aramond"/>
              <a:buNone/>
            </a:pPr>
            <a:r>
              <a:rPr lang="fr-SN"/>
              <a:t>ACKS = 0</a:t>
            </a:r>
            <a:endParaRPr/>
          </a:p>
        </p:txBody>
      </p:sp>
      <p:sp>
        <p:nvSpPr>
          <p:cNvPr id="379" name="Google Shape;379;p5"/>
          <p:cNvSpPr/>
          <p:nvPr/>
        </p:nvSpPr>
        <p:spPr>
          <a:xfrm>
            <a:off x="196850" y="3550166"/>
            <a:ext cx="2159000" cy="50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5"/>
          <p:cNvSpPr txBox="1"/>
          <p:nvPr/>
        </p:nvSpPr>
        <p:spPr>
          <a:xfrm>
            <a:off x="342900" y="3619500"/>
            <a:ext cx="18669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Producer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5"/>
          <p:cNvSpPr/>
          <p:nvPr/>
        </p:nvSpPr>
        <p:spPr>
          <a:xfrm>
            <a:off x="4836017" y="4483100"/>
            <a:ext cx="2159000" cy="50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5"/>
          <p:cNvSpPr/>
          <p:nvPr/>
        </p:nvSpPr>
        <p:spPr>
          <a:xfrm>
            <a:off x="4836017" y="3619500"/>
            <a:ext cx="2159000" cy="50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5"/>
          <p:cNvSpPr/>
          <p:nvPr/>
        </p:nvSpPr>
        <p:spPr>
          <a:xfrm>
            <a:off x="4836017" y="2755900"/>
            <a:ext cx="2159000" cy="50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5"/>
          <p:cNvSpPr txBox="1"/>
          <p:nvPr/>
        </p:nvSpPr>
        <p:spPr>
          <a:xfrm>
            <a:off x="4969367" y="2825234"/>
            <a:ext cx="18669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Broker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5"/>
          <p:cNvSpPr txBox="1"/>
          <p:nvPr/>
        </p:nvSpPr>
        <p:spPr>
          <a:xfrm>
            <a:off x="4982067" y="3688834"/>
            <a:ext cx="18669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Broker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5"/>
          <p:cNvSpPr txBox="1"/>
          <p:nvPr/>
        </p:nvSpPr>
        <p:spPr>
          <a:xfrm>
            <a:off x="4982067" y="4552434"/>
            <a:ext cx="18669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Broker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5"/>
          <p:cNvSpPr txBox="1"/>
          <p:nvPr/>
        </p:nvSpPr>
        <p:spPr>
          <a:xfrm>
            <a:off x="8004667" y="2755900"/>
            <a:ext cx="18669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5"/>
          <p:cNvSpPr txBox="1"/>
          <p:nvPr/>
        </p:nvSpPr>
        <p:spPr>
          <a:xfrm>
            <a:off x="8004667" y="3669268"/>
            <a:ext cx="18669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5"/>
          <p:cNvSpPr txBox="1"/>
          <p:nvPr/>
        </p:nvSpPr>
        <p:spPr>
          <a:xfrm>
            <a:off x="8004667" y="4545568"/>
            <a:ext cx="18669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0" name="Google Shape;390;p5"/>
          <p:cNvCxnSpPr>
            <a:endCxn id="383" idx="1"/>
          </p:cNvCxnSpPr>
          <p:nvPr/>
        </p:nvCxnSpPr>
        <p:spPr>
          <a:xfrm flipH="1" rot="10800000">
            <a:off x="2616317" y="3009900"/>
            <a:ext cx="2219700" cy="7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1" name="Google Shape;391;p5"/>
          <p:cNvSpPr txBox="1"/>
          <p:nvPr/>
        </p:nvSpPr>
        <p:spPr>
          <a:xfrm rot="-1148051">
            <a:off x="3033182" y="2820304"/>
            <a:ext cx="18669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Ecrit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5"/>
          <p:cNvSpPr/>
          <p:nvPr/>
        </p:nvSpPr>
        <p:spPr>
          <a:xfrm>
            <a:off x="3703635" y="2582902"/>
            <a:ext cx="452968" cy="299998"/>
          </a:xfrm>
          <a:prstGeom prst="ellipse">
            <a:avLst/>
          </a:prstGeom>
          <a:solidFill>
            <a:srgbClr val="00807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5"/>
          <p:cNvSpPr txBox="1"/>
          <p:nvPr/>
        </p:nvSpPr>
        <p:spPr>
          <a:xfrm>
            <a:off x="3793383" y="2537354"/>
            <a:ext cx="4686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S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"/>
          <p:cNvSpPr txBox="1"/>
          <p:nvPr>
            <p:ph type="title"/>
          </p:nvPr>
        </p:nvSpPr>
        <p:spPr>
          <a:xfrm>
            <a:off x="645017" y="4517"/>
            <a:ext cx="10515600" cy="1051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aramond"/>
              <a:buNone/>
            </a:pPr>
            <a:r>
              <a:rPr lang="fr-SN"/>
              <a:t>ACKS = 1</a:t>
            </a:r>
            <a:endParaRPr/>
          </a:p>
        </p:txBody>
      </p:sp>
      <p:sp>
        <p:nvSpPr>
          <p:cNvPr id="400" name="Google Shape;400;p6"/>
          <p:cNvSpPr/>
          <p:nvPr/>
        </p:nvSpPr>
        <p:spPr>
          <a:xfrm>
            <a:off x="196850" y="3550166"/>
            <a:ext cx="2159000" cy="50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6"/>
          <p:cNvSpPr txBox="1"/>
          <p:nvPr/>
        </p:nvSpPr>
        <p:spPr>
          <a:xfrm>
            <a:off x="342900" y="3619500"/>
            <a:ext cx="18669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Producer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6"/>
          <p:cNvSpPr/>
          <p:nvPr/>
        </p:nvSpPr>
        <p:spPr>
          <a:xfrm>
            <a:off x="4836017" y="4483100"/>
            <a:ext cx="2159000" cy="50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6"/>
          <p:cNvSpPr/>
          <p:nvPr/>
        </p:nvSpPr>
        <p:spPr>
          <a:xfrm>
            <a:off x="4836017" y="3619500"/>
            <a:ext cx="2159000" cy="50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6"/>
          <p:cNvSpPr/>
          <p:nvPr/>
        </p:nvSpPr>
        <p:spPr>
          <a:xfrm>
            <a:off x="4836017" y="2755900"/>
            <a:ext cx="2159000" cy="50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6"/>
          <p:cNvSpPr txBox="1"/>
          <p:nvPr/>
        </p:nvSpPr>
        <p:spPr>
          <a:xfrm>
            <a:off x="4969367" y="2825234"/>
            <a:ext cx="18669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Broker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6"/>
          <p:cNvSpPr txBox="1"/>
          <p:nvPr/>
        </p:nvSpPr>
        <p:spPr>
          <a:xfrm>
            <a:off x="4982067" y="3688834"/>
            <a:ext cx="18669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Broker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6"/>
          <p:cNvSpPr txBox="1"/>
          <p:nvPr/>
        </p:nvSpPr>
        <p:spPr>
          <a:xfrm>
            <a:off x="4982067" y="4552434"/>
            <a:ext cx="18669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Broker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6"/>
          <p:cNvSpPr txBox="1"/>
          <p:nvPr/>
        </p:nvSpPr>
        <p:spPr>
          <a:xfrm>
            <a:off x="8004667" y="2755900"/>
            <a:ext cx="18669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6"/>
          <p:cNvSpPr txBox="1"/>
          <p:nvPr/>
        </p:nvSpPr>
        <p:spPr>
          <a:xfrm>
            <a:off x="8004667" y="3669268"/>
            <a:ext cx="18669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6"/>
          <p:cNvSpPr txBox="1"/>
          <p:nvPr/>
        </p:nvSpPr>
        <p:spPr>
          <a:xfrm>
            <a:off x="8004667" y="4545568"/>
            <a:ext cx="18669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1" name="Google Shape;411;p6"/>
          <p:cNvCxnSpPr>
            <a:endCxn id="404" idx="1"/>
          </p:cNvCxnSpPr>
          <p:nvPr/>
        </p:nvCxnSpPr>
        <p:spPr>
          <a:xfrm flipH="1" rot="10800000">
            <a:off x="2616317" y="3009900"/>
            <a:ext cx="2219700" cy="7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2" name="Google Shape;412;p6"/>
          <p:cNvSpPr txBox="1"/>
          <p:nvPr/>
        </p:nvSpPr>
        <p:spPr>
          <a:xfrm rot="-1148051">
            <a:off x="3033182" y="2820304"/>
            <a:ext cx="18669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Ecrit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6"/>
          <p:cNvSpPr/>
          <p:nvPr/>
        </p:nvSpPr>
        <p:spPr>
          <a:xfrm>
            <a:off x="3703635" y="2582902"/>
            <a:ext cx="452968" cy="299998"/>
          </a:xfrm>
          <a:prstGeom prst="ellipse">
            <a:avLst/>
          </a:prstGeom>
          <a:solidFill>
            <a:srgbClr val="00807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6"/>
          <p:cNvSpPr txBox="1"/>
          <p:nvPr/>
        </p:nvSpPr>
        <p:spPr>
          <a:xfrm>
            <a:off x="3793383" y="2537354"/>
            <a:ext cx="4686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5" name="Google Shape;415;p6"/>
          <p:cNvCxnSpPr/>
          <p:nvPr/>
        </p:nvCxnSpPr>
        <p:spPr>
          <a:xfrm flipH="1">
            <a:off x="2355918" y="3125232"/>
            <a:ext cx="2480100" cy="863700"/>
          </a:xfrm>
          <a:prstGeom prst="curvedConnector3">
            <a:avLst>
              <a:gd fmla="val 2747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6" name="Google Shape;416;p6"/>
          <p:cNvSpPr/>
          <p:nvPr/>
        </p:nvSpPr>
        <p:spPr>
          <a:xfrm>
            <a:off x="3703635" y="4289528"/>
            <a:ext cx="452968" cy="299998"/>
          </a:xfrm>
          <a:prstGeom prst="ellipse">
            <a:avLst/>
          </a:prstGeom>
          <a:solidFill>
            <a:srgbClr val="00807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6"/>
          <p:cNvSpPr txBox="1"/>
          <p:nvPr/>
        </p:nvSpPr>
        <p:spPr>
          <a:xfrm>
            <a:off x="3774315" y="4254861"/>
            <a:ext cx="4686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6"/>
          <p:cNvSpPr txBox="1"/>
          <p:nvPr/>
        </p:nvSpPr>
        <p:spPr>
          <a:xfrm>
            <a:off x="2770185" y="4340663"/>
            <a:ext cx="8580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SN" sz="2400">
                <a:solidFill>
                  <a:srgbClr val="C55A11"/>
                </a:solidFill>
                <a:latin typeface="Garamond"/>
                <a:ea typeface="Garamond"/>
                <a:cs typeface="Garamond"/>
                <a:sym typeface="Garamond"/>
              </a:rPr>
              <a:t>acks</a:t>
            </a:r>
            <a:endParaRPr b="1" sz="2800">
              <a:solidFill>
                <a:srgbClr val="C55A1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19" name="Google Shape;419;p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S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"/>
          <p:cNvSpPr/>
          <p:nvPr/>
        </p:nvSpPr>
        <p:spPr>
          <a:xfrm>
            <a:off x="7114475" y="2062670"/>
            <a:ext cx="452968" cy="299998"/>
          </a:xfrm>
          <a:prstGeom prst="ellipse">
            <a:avLst/>
          </a:prstGeom>
          <a:solidFill>
            <a:srgbClr val="00807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7"/>
          <p:cNvSpPr txBox="1"/>
          <p:nvPr>
            <p:ph type="title"/>
          </p:nvPr>
        </p:nvSpPr>
        <p:spPr>
          <a:xfrm>
            <a:off x="645017" y="4517"/>
            <a:ext cx="10515600" cy="1051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aramond"/>
              <a:buNone/>
            </a:pPr>
            <a:r>
              <a:rPr lang="fr-SN"/>
              <a:t>ACKS = all, ACKS = -1</a:t>
            </a:r>
            <a:endParaRPr/>
          </a:p>
        </p:txBody>
      </p:sp>
      <p:sp>
        <p:nvSpPr>
          <p:cNvPr id="426" name="Google Shape;426;p7"/>
          <p:cNvSpPr/>
          <p:nvPr/>
        </p:nvSpPr>
        <p:spPr>
          <a:xfrm>
            <a:off x="196850" y="3550166"/>
            <a:ext cx="2159000" cy="50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7"/>
          <p:cNvSpPr txBox="1"/>
          <p:nvPr/>
        </p:nvSpPr>
        <p:spPr>
          <a:xfrm>
            <a:off x="342900" y="3619500"/>
            <a:ext cx="18669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Producer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7"/>
          <p:cNvSpPr/>
          <p:nvPr/>
        </p:nvSpPr>
        <p:spPr>
          <a:xfrm>
            <a:off x="4836017" y="4483100"/>
            <a:ext cx="2159000" cy="50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7"/>
          <p:cNvSpPr/>
          <p:nvPr/>
        </p:nvSpPr>
        <p:spPr>
          <a:xfrm>
            <a:off x="4836017" y="3619500"/>
            <a:ext cx="2159000" cy="50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7"/>
          <p:cNvSpPr/>
          <p:nvPr/>
        </p:nvSpPr>
        <p:spPr>
          <a:xfrm>
            <a:off x="4836017" y="2755900"/>
            <a:ext cx="2159000" cy="50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7"/>
          <p:cNvSpPr txBox="1"/>
          <p:nvPr/>
        </p:nvSpPr>
        <p:spPr>
          <a:xfrm>
            <a:off x="4969367" y="2825234"/>
            <a:ext cx="18669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Broker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7"/>
          <p:cNvSpPr txBox="1"/>
          <p:nvPr/>
        </p:nvSpPr>
        <p:spPr>
          <a:xfrm>
            <a:off x="4982067" y="3688834"/>
            <a:ext cx="18669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Broker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7"/>
          <p:cNvSpPr txBox="1"/>
          <p:nvPr/>
        </p:nvSpPr>
        <p:spPr>
          <a:xfrm>
            <a:off x="4982067" y="4552434"/>
            <a:ext cx="18669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Broker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7"/>
          <p:cNvSpPr txBox="1"/>
          <p:nvPr/>
        </p:nvSpPr>
        <p:spPr>
          <a:xfrm>
            <a:off x="8004667" y="2755900"/>
            <a:ext cx="18669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7"/>
          <p:cNvSpPr txBox="1"/>
          <p:nvPr/>
        </p:nvSpPr>
        <p:spPr>
          <a:xfrm>
            <a:off x="8004667" y="3669268"/>
            <a:ext cx="18669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7"/>
          <p:cNvSpPr txBox="1"/>
          <p:nvPr/>
        </p:nvSpPr>
        <p:spPr>
          <a:xfrm>
            <a:off x="8004667" y="4545568"/>
            <a:ext cx="18669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7" name="Google Shape;437;p7"/>
          <p:cNvCxnSpPr/>
          <p:nvPr/>
        </p:nvCxnSpPr>
        <p:spPr>
          <a:xfrm flipH="1" rot="10800000">
            <a:off x="2616200" y="2857501"/>
            <a:ext cx="2232509" cy="94666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8" name="Google Shape;438;p7"/>
          <p:cNvSpPr txBox="1"/>
          <p:nvPr/>
        </p:nvSpPr>
        <p:spPr>
          <a:xfrm rot="-1148051">
            <a:off x="3033176" y="2820303"/>
            <a:ext cx="18669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Ecrit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7"/>
          <p:cNvSpPr/>
          <p:nvPr/>
        </p:nvSpPr>
        <p:spPr>
          <a:xfrm>
            <a:off x="3703635" y="2582902"/>
            <a:ext cx="452968" cy="299998"/>
          </a:xfrm>
          <a:prstGeom prst="ellipse">
            <a:avLst/>
          </a:prstGeom>
          <a:solidFill>
            <a:srgbClr val="00807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7"/>
          <p:cNvSpPr txBox="1"/>
          <p:nvPr/>
        </p:nvSpPr>
        <p:spPr>
          <a:xfrm>
            <a:off x="3770548" y="2548235"/>
            <a:ext cx="4101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1" name="Google Shape;441;p7"/>
          <p:cNvCxnSpPr/>
          <p:nvPr/>
        </p:nvCxnSpPr>
        <p:spPr>
          <a:xfrm flipH="1">
            <a:off x="2343496" y="3009900"/>
            <a:ext cx="2480100" cy="863700"/>
          </a:xfrm>
          <a:prstGeom prst="curvedConnector3">
            <a:avLst>
              <a:gd fmla="val 2747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42" name="Google Shape;442;p7"/>
          <p:cNvSpPr/>
          <p:nvPr/>
        </p:nvSpPr>
        <p:spPr>
          <a:xfrm>
            <a:off x="3884082" y="3999907"/>
            <a:ext cx="452968" cy="299998"/>
          </a:xfrm>
          <a:prstGeom prst="ellipse">
            <a:avLst/>
          </a:prstGeom>
          <a:solidFill>
            <a:srgbClr val="00807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7"/>
          <p:cNvSpPr txBox="1"/>
          <p:nvPr/>
        </p:nvSpPr>
        <p:spPr>
          <a:xfrm>
            <a:off x="2469397" y="4182485"/>
            <a:ext cx="8580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SN" sz="1600">
                <a:solidFill>
                  <a:srgbClr val="FF3300"/>
                </a:solidFill>
                <a:latin typeface="Arial Black"/>
                <a:ea typeface="Arial Black"/>
                <a:cs typeface="Arial Black"/>
                <a:sym typeface="Arial Black"/>
              </a:rPr>
              <a:t>acks</a:t>
            </a:r>
            <a:endParaRPr b="1" sz="2000">
              <a:solidFill>
                <a:srgbClr val="FF33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444" name="Google Shape;444;p7"/>
          <p:cNvCxnSpPr>
            <a:stCxn id="431" idx="3"/>
            <a:endCxn id="429" idx="3"/>
          </p:cNvCxnSpPr>
          <p:nvPr/>
        </p:nvCxnSpPr>
        <p:spPr>
          <a:xfrm>
            <a:off x="6836267" y="3009900"/>
            <a:ext cx="158700" cy="863700"/>
          </a:xfrm>
          <a:prstGeom prst="bentConnector3">
            <a:avLst>
              <a:gd fmla="val 250079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5" name="Google Shape;445;p7"/>
          <p:cNvCxnSpPr>
            <a:endCxn id="433" idx="3"/>
          </p:cNvCxnSpPr>
          <p:nvPr/>
        </p:nvCxnSpPr>
        <p:spPr>
          <a:xfrm rot="5400000">
            <a:off x="6458217" y="3961750"/>
            <a:ext cx="1166100" cy="3846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6" name="Google Shape;446;p7"/>
          <p:cNvCxnSpPr>
            <a:stCxn id="428" idx="1"/>
          </p:cNvCxnSpPr>
          <p:nvPr/>
        </p:nvCxnSpPr>
        <p:spPr>
          <a:xfrm rot="10800000">
            <a:off x="4597517" y="4737100"/>
            <a:ext cx="238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7" name="Google Shape;447;p7"/>
          <p:cNvCxnSpPr/>
          <p:nvPr/>
        </p:nvCxnSpPr>
        <p:spPr>
          <a:xfrm rot="10800000">
            <a:off x="4597400" y="3886200"/>
            <a:ext cx="23861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8" name="Google Shape;448;p7"/>
          <p:cNvCxnSpPr/>
          <p:nvPr/>
        </p:nvCxnSpPr>
        <p:spPr>
          <a:xfrm rot="-5400000">
            <a:off x="3891650" y="3790036"/>
            <a:ext cx="1650000" cy="2385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49" name="Google Shape;449;p7"/>
          <p:cNvSpPr txBox="1"/>
          <p:nvPr/>
        </p:nvSpPr>
        <p:spPr>
          <a:xfrm>
            <a:off x="3739320" y="4370403"/>
            <a:ext cx="8580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SN" sz="1600">
                <a:solidFill>
                  <a:srgbClr val="FF3300"/>
                </a:solidFill>
                <a:latin typeface="Arial Black"/>
                <a:ea typeface="Arial Black"/>
                <a:cs typeface="Arial Black"/>
                <a:sym typeface="Arial Black"/>
              </a:rPr>
              <a:t>acks</a:t>
            </a:r>
            <a:endParaRPr b="1" sz="2000">
              <a:solidFill>
                <a:srgbClr val="FF33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50" name="Google Shape;450;p7"/>
          <p:cNvSpPr txBox="1"/>
          <p:nvPr/>
        </p:nvSpPr>
        <p:spPr>
          <a:xfrm>
            <a:off x="3964296" y="3975432"/>
            <a:ext cx="3352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7"/>
          <p:cNvSpPr/>
          <p:nvPr/>
        </p:nvSpPr>
        <p:spPr>
          <a:xfrm>
            <a:off x="1902882" y="4284541"/>
            <a:ext cx="452968" cy="299998"/>
          </a:xfrm>
          <a:prstGeom prst="ellipse">
            <a:avLst/>
          </a:prstGeom>
          <a:solidFill>
            <a:srgbClr val="00807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7"/>
          <p:cNvSpPr txBox="1"/>
          <p:nvPr/>
        </p:nvSpPr>
        <p:spPr>
          <a:xfrm>
            <a:off x="1985605" y="4249874"/>
            <a:ext cx="4686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7"/>
          <p:cNvSpPr txBox="1"/>
          <p:nvPr/>
        </p:nvSpPr>
        <p:spPr>
          <a:xfrm>
            <a:off x="7181495" y="2386568"/>
            <a:ext cx="7750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Ecrit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7"/>
          <p:cNvSpPr txBox="1"/>
          <p:nvPr/>
        </p:nvSpPr>
        <p:spPr>
          <a:xfrm>
            <a:off x="7205933" y="2028003"/>
            <a:ext cx="299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S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8e484490c0_1_36"/>
          <p:cNvSpPr txBox="1"/>
          <p:nvPr>
            <p:ph type="title"/>
          </p:nvPr>
        </p:nvSpPr>
        <p:spPr>
          <a:xfrm>
            <a:off x="645017" y="4517"/>
            <a:ext cx="105156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aramond"/>
              <a:buNone/>
            </a:pPr>
            <a:r>
              <a:rPr lang="fr-SN"/>
              <a:t>Consumer</a:t>
            </a:r>
            <a:endParaRPr/>
          </a:p>
        </p:txBody>
      </p:sp>
      <p:sp>
        <p:nvSpPr>
          <p:cNvPr id="461" name="Google Shape;461;g18e484490c0_1_36"/>
          <p:cNvSpPr/>
          <p:nvPr/>
        </p:nvSpPr>
        <p:spPr>
          <a:xfrm>
            <a:off x="3809620" y="1949197"/>
            <a:ext cx="4070100" cy="4070100"/>
          </a:xfrm>
          <a:prstGeom prst="ellipse">
            <a:avLst/>
          </a:prstGeom>
          <a:solidFill>
            <a:srgbClr val="E1EF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g18e484490c0_1_36"/>
          <p:cNvSpPr/>
          <p:nvPr/>
        </p:nvSpPr>
        <p:spPr>
          <a:xfrm>
            <a:off x="6441900" y="2599450"/>
            <a:ext cx="2779200" cy="1151700"/>
          </a:xfrm>
          <a:prstGeom prst="roundRect">
            <a:avLst>
              <a:gd fmla="val 10929" name="adj"/>
            </a:avLst>
          </a:prstGeom>
          <a:solidFill>
            <a:srgbClr val="B7BBB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g18e484490c0_1_36"/>
          <p:cNvSpPr/>
          <p:nvPr/>
        </p:nvSpPr>
        <p:spPr>
          <a:xfrm>
            <a:off x="2487325" y="2599450"/>
            <a:ext cx="2779200" cy="1151700"/>
          </a:xfrm>
          <a:prstGeom prst="roundRect">
            <a:avLst>
              <a:gd fmla="val 10929" name="adj"/>
            </a:avLst>
          </a:prstGeom>
          <a:solidFill>
            <a:srgbClr val="7B7B7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g18e484490c0_1_36"/>
          <p:cNvSpPr/>
          <p:nvPr/>
        </p:nvSpPr>
        <p:spPr>
          <a:xfrm>
            <a:off x="6441275" y="4452300"/>
            <a:ext cx="2779200" cy="1151700"/>
          </a:xfrm>
          <a:prstGeom prst="roundRect">
            <a:avLst>
              <a:gd fmla="val 10929" name="adj"/>
            </a:avLst>
          </a:prstGeom>
          <a:solidFill>
            <a:srgbClr val="69717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g18e484490c0_1_36"/>
          <p:cNvSpPr/>
          <p:nvPr/>
        </p:nvSpPr>
        <p:spPr>
          <a:xfrm>
            <a:off x="2492125" y="4452300"/>
            <a:ext cx="2779200" cy="1151700"/>
          </a:xfrm>
          <a:prstGeom prst="roundRect">
            <a:avLst>
              <a:gd fmla="val 10929" name="adj"/>
            </a:avLst>
          </a:prstGeom>
          <a:solidFill>
            <a:srgbClr val="97979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g18e484490c0_1_36"/>
          <p:cNvSpPr/>
          <p:nvPr/>
        </p:nvSpPr>
        <p:spPr>
          <a:xfrm>
            <a:off x="4722450" y="2865892"/>
            <a:ext cx="2244405" cy="2236676"/>
          </a:xfrm>
          <a:custGeom>
            <a:rect b="b" l="l" r="r" t="t"/>
            <a:pathLst>
              <a:path extrusionOk="0" h="20423" w="20502">
                <a:moveTo>
                  <a:pt x="1658" y="0"/>
                </a:moveTo>
                <a:cubicBezTo>
                  <a:pt x="1418" y="0"/>
                  <a:pt x="1178" y="52"/>
                  <a:pt x="956" y="156"/>
                </a:cubicBezTo>
                <a:cubicBezTo>
                  <a:pt x="781" y="237"/>
                  <a:pt x="622" y="349"/>
                  <a:pt x="485" y="485"/>
                </a:cubicBezTo>
                <a:cubicBezTo>
                  <a:pt x="348" y="622"/>
                  <a:pt x="237" y="781"/>
                  <a:pt x="155" y="957"/>
                </a:cubicBezTo>
                <a:cubicBezTo>
                  <a:pt x="-52" y="1401"/>
                  <a:pt x="-52" y="1913"/>
                  <a:pt x="155" y="2357"/>
                </a:cubicBezTo>
                <a:cubicBezTo>
                  <a:pt x="288" y="2632"/>
                  <a:pt x="594" y="2940"/>
                  <a:pt x="1105" y="3450"/>
                </a:cubicBezTo>
                <a:lnTo>
                  <a:pt x="2022" y="4367"/>
                </a:lnTo>
                <a:cubicBezTo>
                  <a:pt x="-490" y="7882"/>
                  <a:pt x="-494" y="12627"/>
                  <a:pt x="2011" y="16146"/>
                </a:cubicBezTo>
                <a:lnTo>
                  <a:pt x="1203" y="16954"/>
                </a:lnTo>
                <a:cubicBezTo>
                  <a:pt x="692" y="17464"/>
                  <a:pt x="386" y="17770"/>
                  <a:pt x="253" y="18045"/>
                </a:cubicBezTo>
                <a:cubicBezTo>
                  <a:pt x="46" y="18489"/>
                  <a:pt x="46" y="19001"/>
                  <a:pt x="253" y="19445"/>
                </a:cubicBezTo>
                <a:cubicBezTo>
                  <a:pt x="335" y="19621"/>
                  <a:pt x="446" y="19780"/>
                  <a:pt x="583" y="19916"/>
                </a:cubicBezTo>
                <a:cubicBezTo>
                  <a:pt x="719" y="20053"/>
                  <a:pt x="879" y="20166"/>
                  <a:pt x="1054" y="20248"/>
                </a:cubicBezTo>
                <a:cubicBezTo>
                  <a:pt x="1498" y="20455"/>
                  <a:pt x="2011" y="20455"/>
                  <a:pt x="2455" y="20248"/>
                </a:cubicBezTo>
                <a:cubicBezTo>
                  <a:pt x="2730" y="20115"/>
                  <a:pt x="3036" y="19809"/>
                  <a:pt x="3546" y="19299"/>
                </a:cubicBezTo>
                <a:lnTo>
                  <a:pt x="4348" y="18498"/>
                </a:lnTo>
                <a:cubicBezTo>
                  <a:pt x="7875" y="21051"/>
                  <a:pt x="12659" y="21065"/>
                  <a:pt x="16199" y="18538"/>
                </a:cubicBezTo>
                <a:lnTo>
                  <a:pt x="16953" y="19291"/>
                </a:lnTo>
                <a:cubicBezTo>
                  <a:pt x="17464" y="19802"/>
                  <a:pt x="17770" y="20107"/>
                  <a:pt x="18045" y="20241"/>
                </a:cubicBezTo>
                <a:cubicBezTo>
                  <a:pt x="18489" y="20448"/>
                  <a:pt x="19003" y="20448"/>
                  <a:pt x="19448" y="20241"/>
                </a:cubicBezTo>
                <a:cubicBezTo>
                  <a:pt x="19623" y="20159"/>
                  <a:pt x="19782" y="20048"/>
                  <a:pt x="19919" y="19911"/>
                </a:cubicBezTo>
                <a:cubicBezTo>
                  <a:pt x="20056" y="19774"/>
                  <a:pt x="20167" y="19615"/>
                  <a:pt x="20249" y="19440"/>
                </a:cubicBezTo>
                <a:cubicBezTo>
                  <a:pt x="20456" y="18996"/>
                  <a:pt x="20456" y="18483"/>
                  <a:pt x="20249" y="18039"/>
                </a:cubicBezTo>
                <a:cubicBezTo>
                  <a:pt x="20115" y="17765"/>
                  <a:pt x="19809" y="17457"/>
                  <a:pt x="19299" y="16947"/>
                </a:cubicBezTo>
                <a:lnTo>
                  <a:pt x="18550" y="16198"/>
                </a:lnTo>
                <a:cubicBezTo>
                  <a:pt x="21106" y="12656"/>
                  <a:pt x="21102" y="7851"/>
                  <a:pt x="18539" y="4312"/>
                </a:cubicBezTo>
                <a:lnTo>
                  <a:pt x="19397" y="3455"/>
                </a:lnTo>
                <a:cubicBezTo>
                  <a:pt x="19907" y="2945"/>
                  <a:pt x="20213" y="2639"/>
                  <a:pt x="20347" y="2364"/>
                </a:cubicBezTo>
                <a:cubicBezTo>
                  <a:pt x="20554" y="1920"/>
                  <a:pt x="20554" y="1408"/>
                  <a:pt x="20347" y="964"/>
                </a:cubicBezTo>
                <a:cubicBezTo>
                  <a:pt x="20265" y="789"/>
                  <a:pt x="20154" y="629"/>
                  <a:pt x="20017" y="493"/>
                </a:cubicBezTo>
                <a:cubicBezTo>
                  <a:pt x="19880" y="356"/>
                  <a:pt x="19719" y="245"/>
                  <a:pt x="19544" y="163"/>
                </a:cubicBezTo>
                <a:cubicBezTo>
                  <a:pt x="19099" y="-44"/>
                  <a:pt x="18587" y="-44"/>
                  <a:pt x="18142" y="163"/>
                </a:cubicBezTo>
                <a:cubicBezTo>
                  <a:pt x="17868" y="296"/>
                  <a:pt x="17562" y="602"/>
                  <a:pt x="17051" y="1112"/>
                </a:cubicBezTo>
                <a:lnTo>
                  <a:pt x="16185" y="1978"/>
                </a:lnTo>
                <a:cubicBezTo>
                  <a:pt x="12651" y="-535"/>
                  <a:pt x="7883" y="-522"/>
                  <a:pt x="4362" y="2017"/>
                </a:cubicBezTo>
                <a:lnTo>
                  <a:pt x="3450" y="1105"/>
                </a:lnTo>
                <a:cubicBezTo>
                  <a:pt x="2940" y="595"/>
                  <a:pt x="2632" y="289"/>
                  <a:pt x="2357" y="156"/>
                </a:cubicBezTo>
                <a:cubicBezTo>
                  <a:pt x="2135" y="52"/>
                  <a:pt x="1897" y="0"/>
                  <a:pt x="16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g18e484490c0_1_36"/>
          <p:cNvSpPr txBox="1"/>
          <p:nvPr/>
        </p:nvSpPr>
        <p:spPr>
          <a:xfrm>
            <a:off x="3026729" y="2856548"/>
            <a:ext cx="15654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5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S’abonner à un ou plusieurs topics</a:t>
            </a:r>
            <a:endParaRPr b="0" sz="1500">
              <a:solidFill>
                <a:schemeClr val="lt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68" name="Google Shape;468;g18e484490c0_1_36"/>
          <p:cNvSpPr txBox="1"/>
          <p:nvPr/>
        </p:nvSpPr>
        <p:spPr>
          <a:xfrm>
            <a:off x="2947525" y="4523700"/>
            <a:ext cx="1723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6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Ordre de lecture garanti au sein de la </a:t>
            </a:r>
            <a:r>
              <a:rPr lang="fr-SN" sz="16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même</a:t>
            </a:r>
            <a:r>
              <a:rPr lang="fr-SN" sz="16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fr-SN" sz="16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partition</a:t>
            </a:r>
            <a:endParaRPr b="0" sz="1600">
              <a:solidFill>
                <a:schemeClr val="lt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69" name="Google Shape;469;g18e484490c0_1_36"/>
          <p:cNvSpPr txBox="1"/>
          <p:nvPr/>
        </p:nvSpPr>
        <p:spPr>
          <a:xfrm>
            <a:off x="7212875" y="2716301"/>
            <a:ext cx="1565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6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Les consumers “fetch request” les données au broker </a:t>
            </a:r>
            <a:endParaRPr b="0" sz="1600">
              <a:solidFill>
                <a:schemeClr val="lt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70" name="Google Shape;470;g18e484490c0_1_36"/>
          <p:cNvSpPr txBox="1"/>
          <p:nvPr/>
        </p:nvSpPr>
        <p:spPr>
          <a:xfrm>
            <a:off x="7097175" y="4452300"/>
            <a:ext cx="21240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6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Vous ne pouvez pas garantir l’ordre de lecture  inter-partition pour un consumer</a:t>
            </a:r>
            <a:endParaRPr b="0" sz="1600">
              <a:solidFill>
                <a:schemeClr val="lt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71" name="Google Shape;471;g18e484490c0_1_36"/>
          <p:cNvSpPr/>
          <p:nvPr/>
        </p:nvSpPr>
        <p:spPr>
          <a:xfrm>
            <a:off x="4815105" y="2952924"/>
            <a:ext cx="175500" cy="175500"/>
          </a:xfrm>
          <a:prstGeom prst="ellipse">
            <a:avLst/>
          </a:prstGeom>
          <a:solidFill>
            <a:srgbClr val="7C7C7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g18e484490c0_1_36"/>
          <p:cNvSpPr/>
          <p:nvPr/>
        </p:nvSpPr>
        <p:spPr>
          <a:xfrm>
            <a:off x="4827805" y="4831096"/>
            <a:ext cx="175500" cy="1755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g18e484490c0_1_36"/>
          <p:cNvSpPr/>
          <p:nvPr/>
        </p:nvSpPr>
        <p:spPr>
          <a:xfrm>
            <a:off x="6702758" y="2957443"/>
            <a:ext cx="175500" cy="175500"/>
          </a:xfrm>
          <a:prstGeom prst="ellipse">
            <a:avLst/>
          </a:prstGeom>
          <a:solidFill>
            <a:srgbClr val="ADB9C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g18e484490c0_1_36"/>
          <p:cNvSpPr/>
          <p:nvPr/>
        </p:nvSpPr>
        <p:spPr>
          <a:xfrm>
            <a:off x="6690073" y="4835615"/>
            <a:ext cx="175500" cy="175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5" name="Google Shape;475;g18e484490c0_1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1831" y="3375243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g18e484490c0_1_3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S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/>
          <p:nvPr>
            <p:ph type="title"/>
          </p:nvPr>
        </p:nvSpPr>
        <p:spPr>
          <a:xfrm>
            <a:off x="403133" y="86087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Garamond"/>
              <a:buNone/>
            </a:pPr>
            <a:r>
              <a:rPr lang="fr-SN" sz="8000"/>
              <a:t>Consumer</a:t>
            </a:r>
            <a:endParaRPr sz="8000"/>
          </a:p>
        </p:txBody>
      </p:sp>
      <p:graphicFrame>
        <p:nvGraphicFramePr>
          <p:cNvPr id="482" name="Google Shape;482;p4"/>
          <p:cNvGraphicFramePr/>
          <p:nvPr/>
        </p:nvGraphicFramePr>
        <p:xfrm>
          <a:off x="1879963" y="36710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{826B8DF6-7162-42A4-8A76-086005FD4658}</a:tableStyleId>
              </a:tblPr>
              <a:tblGrid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3" name="Google Shape;483;p4"/>
          <p:cNvGraphicFramePr/>
          <p:nvPr/>
        </p:nvGraphicFramePr>
        <p:xfrm>
          <a:off x="730431" y="37624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{826B8DF6-7162-42A4-8A76-086005FD4658}</a:tableStyleId>
              </a:tblPr>
              <a:tblGrid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4" name="Google Shape;484;p4"/>
          <p:cNvGraphicFramePr/>
          <p:nvPr/>
        </p:nvGraphicFramePr>
        <p:xfrm>
          <a:off x="5824946" y="38016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{826B8DF6-7162-42A4-8A76-086005FD4658}</a:tableStyleId>
              </a:tblPr>
              <a:tblGrid>
                <a:gridCol w="208275"/>
              </a:tblGrid>
              <a:tr h="1188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5" name="Google Shape;485;p4"/>
          <p:cNvGraphicFramePr/>
          <p:nvPr/>
        </p:nvGraphicFramePr>
        <p:xfrm>
          <a:off x="5824946" y="38408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{826B8DF6-7162-42A4-8A76-086005FD4658}</a:tableStyleId>
              </a:tblPr>
              <a:tblGrid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6" name="Google Shape;486;p4"/>
          <p:cNvGraphicFramePr/>
          <p:nvPr/>
        </p:nvGraphicFramePr>
        <p:xfrm>
          <a:off x="4296591" y="51471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{826B8DF6-7162-42A4-8A76-086005FD4658}</a:tableStyleId>
              </a:tblPr>
              <a:tblGrid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7" name="Google Shape;487;p4"/>
          <p:cNvGraphicFramePr/>
          <p:nvPr/>
        </p:nvGraphicFramePr>
        <p:xfrm>
          <a:off x="6843849" y="37885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{826B8DF6-7162-42A4-8A76-086005FD4658}</a:tableStyleId>
              </a:tblPr>
              <a:tblGrid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8" name="Google Shape;488;p4"/>
          <p:cNvGraphicFramePr/>
          <p:nvPr/>
        </p:nvGraphicFramePr>
        <p:xfrm>
          <a:off x="1859642" y="36449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{C1E4B3DC-0382-4AEE-8C83-C0D815E5BA11}</a:tableStyleId>
              </a:tblPr>
              <a:tblGrid>
                <a:gridCol w="824825"/>
                <a:gridCol w="824825"/>
                <a:gridCol w="824825"/>
                <a:gridCol w="824825"/>
                <a:gridCol w="824825"/>
                <a:gridCol w="824825"/>
                <a:gridCol w="824825"/>
                <a:gridCol w="824825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0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3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4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5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6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7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9" name="Google Shape;489;p4"/>
          <p:cNvSpPr txBox="1"/>
          <p:nvPr/>
        </p:nvSpPr>
        <p:spPr>
          <a:xfrm>
            <a:off x="591820" y="3644901"/>
            <a:ext cx="12678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Partition 0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aphicFrame>
        <p:nvGraphicFramePr>
          <p:cNvPr id="490" name="Google Shape;490;p4"/>
          <p:cNvGraphicFramePr/>
          <p:nvPr/>
        </p:nvGraphicFramePr>
        <p:xfrm>
          <a:off x="4113711" y="32660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{826B8DF6-7162-42A4-8A76-086005FD4658}</a:tableStyleId>
              </a:tblPr>
              <a:tblGrid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1" name="Google Shape;491;p4"/>
          <p:cNvSpPr txBox="1"/>
          <p:nvPr/>
        </p:nvSpPr>
        <p:spPr>
          <a:xfrm>
            <a:off x="591820" y="4484552"/>
            <a:ext cx="12678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Partition 1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aphicFrame>
        <p:nvGraphicFramePr>
          <p:cNvPr id="492" name="Google Shape;492;p4"/>
          <p:cNvGraphicFramePr/>
          <p:nvPr/>
        </p:nvGraphicFramePr>
        <p:xfrm>
          <a:off x="1859638" y="45222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{C1E4B3DC-0382-4AEE-8C83-C0D815E5BA11}</a:tableStyleId>
              </a:tblPr>
              <a:tblGrid>
                <a:gridCol w="865425"/>
                <a:gridCol w="865425"/>
                <a:gridCol w="865425"/>
                <a:gridCol w="865425"/>
                <a:gridCol w="865425"/>
                <a:gridCol w="865425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0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3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4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5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3" name="Google Shape;493;p4"/>
          <p:cNvSpPr txBox="1"/>
          <p:nvPr/>
        </p:nvSpPr>
        <p:spPr>
          <a:xfrm>
            <a:off x="606695" y="5290553"/>
            <a:ext cx="12678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Partition 2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aphicFrame>
        <p:nvGraphicFramePr>
          <p:cNvPr id="494" name="Google Shape;494;p4"/>
          <p:cNvGraphicFramePr/>
          <p:nvPr/>
        </p:nvGraphicFramePr>
        <p:xfrm>
          <a:off x="1893026" y="53295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{C1E4B3DC-0382-4AEE-8C83-C0D815E5BA11}</a:tableStyleId>
              </a:tblPr>
              <a:tblGrid>
                <a:gridCol w="814550"/>
                <a:gridCol w="814550"/>
                <a:gridCol w="814550"/>
                <a:gridCol w="814550"/>
                <a:gridCol w="814550"/>
                <a:gridCol w="814550"/>
                <a:gridCol w="814550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0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3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4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5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6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5" name="Google Shape;495;p4"/>
          <p:cNvSpPr/>
          <p:nvPr/>
        </p:nvSpPr>
        <p:spPr>
          <a:xfrm>
            <a:off x="403133" y="3345549"/>
            <a:ext cx="8321767" cy="264733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4"/>
          <p:cNvSpPr/>
          <p:nvPr/>
        </p:nvSpPr>
        <p:spPr>
          <a:xfrm>
            <a:off x="9375143" y="3345548"/>
            <a:ext cx="2265857" cy="2647337"/>
          </a:xfrm>
          <a:prstGeom prst="roundRect">
            <a:avLst>
              <a:gd fmla="val 16667" name="adj"/>
            </a:avLst>
          </a:prstGeom>
          <a:solidFill>
            <a:srgbClr val="008071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"/>
          <p:cNvSpPr/>
          <p:nvPr/>
        </p:nvSpPr>
        <p:spPr>
          <a:xfrm>
            <a:off x="9561106" y="3671026"/>
            <a:ext cx="1893933" cy="45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4"/>
          <p:cNvSpPr txBox="1"/>
          <p:nvPr/>
        </p:nvSpPr>
        <p:spPr>
          <a:xfrm>
            <a:off x="9769929" y="3714960"/>
            <a:ext cx="16851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Consumer 1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"/>
          <p:cNvSpPr/>
          <p:nvPr/>
        </p:nvSpPr>
        <p:spPr>
          <a:xfrm>
            <a:off x="9561106" y="4423955"/>
            <a:ext cx="1893933" cy="45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4"/>
          <p:cNvSpPr txBox="1"/>
          <p:nvPr/>
        </p:nvSpPr>
        <p:spPr>
          <a:xfrm>
            <a:off x="9770291" y="4431207"/>
            <a:ext cx="16851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Consumer 2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4"/>
          <p:cNvSpPr txBox="1"/>
          <p:nvPr/>
        </p:nvSpPr>
        <p:spPr>
          <a:xfrm>
            <a:off x="9561106" y="2862277"/>
            <a:ext cx="23077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Consumer group 1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4"/>
          <p:cNvSpPr/>
          <p:nvPr/>
        </p:nvSpPr>
        <p:spPr>
          <a:xfrm>
            <a:off x="1859639" y="6321555"/>
            <a:ext cx="5849262" cy="1997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4"/>
          <p:cNvSpPr txBox="1"/>
          <p:nvPr/>
        </p:nvSpPr>
        <p:spPr>
          <a:xfrm>
            <a:off x="938711" y="6210723"/>
            <a:ext cx="8030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S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Vieux</a:t>
            </a:r>
            <a:endParaRPr b="1"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04" name="Google Shape;504;p4"/>
          <p:cNvSpPr txBox="1"/>
          <p:nvPr/>
        </p:nvSpPr>
        <p:spPr>
          <a:xfrm>
            <a:off x="7826824" y="6210723"/>
            <a:ext cx="10631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S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Récents</a:t>
            </a:r>
            <a:endParaRPr b="1"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505" name="Google Shape;505;p4"/>
          <p:cNvCxnSpPr/>
          <p:nvPr/>
        </p:nvCxnSpPr>
        <p:spPr>
          <a:xfrm>
            <a:off x="8305800" y="3801654"/>
            <a:ext cx="0" cy="834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6" name="Google Shape;506;p4"/>
          <p:cNvCxnSpPr>
            <a:endCxn id="497" idx="1"/>
          </p:cNvCxnSpPr>
          <p:nvPr/>
        </p:nvCxnSpPr>
        <p:spPr>
          <a:xfrm>
            <a:off x="8305906" y="3840826"/>
            <a:ext cx="1255200" cy="5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7" name="Google Shape;507;p4"/>
          <p:cNvCxnSpPr>
            <a:endCxn id="499" idx="1"/>
          </p:cNvCxnSpPr>
          <p:nvPr/>
        </p:nvCxnSpPr>
        <p:spPr>
          <a:xfrm flipH="1" rot="10800000">
            <a:off x="7447606" y="4652555"/>
            <a:ext cx="2113500" cy="85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8" name="Google Shape;508;p4"/>
          <p:cNvCxnSpPr>
            <a:endCxn id="499" idx="1"/>
          </p:cNvCxnSpPr>
          <p:nvPr/>
        </p:nvCxnSpPr>
        <p:spPr>
          <a:xfrm flipH="1" rot="10800000">
            <a:off x="6946906" y="4652555"/>
            <a:ext cx="2614200" cy="14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9" name="Google Shape;509;p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S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2"/>
          <p:cNvSpPr txBox="1"/>
          <p:nvPr>
            <p:ph type="title"/>
          </p:nvPr>
        </p:nvSpPr>
        <p:spPr>
          <a:xfrm>
            <a:off x="838200" y="55455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Garamond"/>
              <a:buNone/>
            </a:pPr>
            <a:r>
              <a:rPr lang="fr-SN" sz="6600"/>
              <a:t>IV. </a:t>
            </a:r>
            <a:r>
              <a:rPr lang="fr-SN" sz="6600"/>
              <a:t>Message</a:t>
            </a:r>
            <a:endParaRPr sz="6600"/>
          </a:p>
        </p:txBody>
      </p:sp>
      <p:sp>
        <p:nvSpPr>
          <p:cNvPr id="515" name="Google Shape;515;p12"/>
          <p:cNvSpPr txBox="1"/>
          <p:nvPr/>
        </p:nvSpPr>
        <p:spPr>
          <a:xfrm>
            <a:off x="1460500" y="3073400"/>
            <a:ext cx="6908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SN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Message ou record = plus petite unité de données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SN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Taille </a:t>
            </a:r>
            <a:r>
              <a:rPr lang="fr-SN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maximum</a:t>
            </a:r>
            <a:r>
              <a:rPr lang="fr-SN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de  1 Mo par défaut ( message.max.bytes)</a:t>
            </a:r>
            <a:endParaRPr sz="2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16" name="Google Shape;516;p12"/>
          <p:cNvSpPr/>
          <p:nvPr/>
        </p:nvSpPr>
        <p:spPr>
          <a:xfrm>
            <a:off x="1460500" y="4330700"/>
            <a:ext cx="3454400" cy="228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12"/>
          <p:cNvSpPr/>
          <p:nvPr/>
        </p:nvSpPr>
        <p:spPr>
          <a:xfrm>
            <a:off x="5181600" y="4330700"/>
            <a:ext cx="457200" cy="21971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12"/>
          <p:cNvSpPr/>
          <p:nvPr/>
        </p:nvSpPr>
        <p:spPr>
          <a:xfrm>
            <a:off x="1905000" y="4533900"/>
            <a:ext cx="2565400" cy="419100"/>
          </a:xfrm>
          <a:prstGeom prst="flowChartAlternateProcess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12"/>
          <p:cNvSpPr/>
          <p:nvPr/>
        </p:nvSpPr>
        <p:spPr>
          <a:xfrm>
            <a:off x="1905000" y="5004504"/>
            <a:ext cx="2565400" cy="419100"/>
          </a:xfrm>
          <a:prstGeom prst="flowChartAlternateProcess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12"/>
          <p:cNvSpPr/>
          <p:nvPr/>
        </p:nvSpPr>
        <p:spPr>
          <a:xfrm>
            <a:off x="1905000" y="5945712"/>
            <a:ext cx="2565400" cy="419100"/>
          </a:xfrm>
          <a:prstGeom prst="flowChartAlternateProcess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12"/>
          <p:cNvSpPr/>
          <p:nvPr/>
        </p:nvSpPr>
        <p:spPr>
          <a:xfrm>
            <a:off x="1905000" y="5475108"/>
            <a:ext cx="2565400" cy="419100"/>
          </a:xfrm>
          <a:prstGeom prst="flowChartAlternateProcess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12"/>
          <p:cNvSpPr txBox="1"/>
          <p:nvPr/>
        </p:nvSpPr>
        <p:spPr>
          <a:xfrm>
            <a:off x="2540000" y="4550346"/>
            <a:ext cx="15875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Timestamp</a:t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23" name="Google Shape;523;p12"/>
          <p:cNvSpPr txBox="1"/>
          <p:nvPr/>
        </p:nvSpPr>
        <p:spPr>
          <a:xfrm>
            <a:off x="2768600" y="5020058"/>
            <a:ext cx="838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Entête</a:t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24" name="Google Shape;524;p12"/>
          <p:cNvSpPr txBox="1"/>
          <p:nvPr/>
        </p:nvSpPr>
        <p:spPr>
          <a:xfrm>
            <a:off x="2882900" y="5501212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Clé</a:t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25" name="Google Shape;525;p12"/>
          <p:cNvSpPr txBox="1"/>
          <p:nvPr/>
        </p:nvSpPr>
        <p:spPr>
          <a:xfrm>
            <a:off x="2755900" y="5964270"/>
            <a:ext cx="86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Valeur</a:t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26" name="Google Shape;526;p12"/>
          <p:cNvSpPr txBox="1"/>
          <p:nvPr/>
        </p:nvSpPr>
        <p:spPr>
          <a:xfrm>
            <a:off x="5905500" y="5238938"/>
            <a:ext cx="30861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rgbClr val="0C0C0C"/>
                </a:solidFill>
                <a:latin typeface="Garamond"/>
                <a:ea typeface="Garamond"/>
                <a:cs typeface="Garamond"/>
                <a:sym typeface="Garamond"/>
              </a:rPr>
              <a:t>RECORD = Tableau d’octets</a:t>
            </a:r>
            <a:endParaRPr sz="1800">
              <a:solidFill>
                <a:srgbClr val="0C0C0C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27" name="Google Shape;527;p1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S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3"/>
          <p:cNvSpPr/>
          <p:nvPr/>
        </p:nvSpPr>
        <p:spPr>
          <a:xfrm>
            <a:off x="978207" y="2550372"/>
            <a:ext cx="2677800" cy="365700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13"/>
          <p:cNvSpPr/>
          <p:nvPr/>
        </p:nvSpPr>
        <p:spPr>
          <a:xfrm>
            <a:off x="978199" y="2929500"/>
            <a:ext cx="3135300" cy="1528200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4" name="Google Shape;53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9640" y="2400301"/>
            <a:ext cx="599503" cy="599503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13"/>
          <p:cNvSpPr/>
          <p:nvPr/>
        </p:nvSpPr>
        <p:spPr>
          <a:xfrm>
            <a:off x="5668375" y="2839575"/>
            <a:ext cx="5194200" cy="365700"/>
          </a:xfrm>
          <a:prstGeom prst="rect">
            <a:avLst/>
          </a:prstGeom>
          <a:solidFill>
            <a:srgbClr val="2491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13"/>
          <p:cNvSpPr/>
          <p:nvPr/>
        </p:nvSpPr>
        <p:spPr>
          <a:xfrm>
            <a:off x="5668175" y="3231150"/>
            <a:ext cx="5194200" cy="365700"/>
          </a:xfrm>
          <a:prstGeom prst="rect">
            <a:avLst/>
          </a:prstGeom>
          <a:solidFill>
            <a:srgbClr val="2491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13"/>
          <p:cNvSpPr/>
          <p:nvPr/>
        </p:nvSpPr>
        <p:spPr>
          <a:xfrm>
            <a:off x="5668175" y="4014325"/>
            <a:ext cx="5194500" cy="365700"/>
          </a:xfrm>
          <a:prstGeom prst="rect">
            <a:avLst/>
          </a:prstGeom>
          <a:solidFill>
            <a:srgbClr val="2491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13"/>
          <p:cNvSpPr/>
          <p:nvPr/>
        </p:nvSpPr>
        <p:spPr>
          <a:xfrm>
            <a:off x="5668375" y="3622750"/>
            <a:ext cx="5194200" cy="365700"/>
          </a:xfrm>
          <a:prstGeom prst="rect">
            <a:avLst/>
          </a:prstGeom>
          <a:solidFill>
            <a:srgbClr val="2491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9" name="Google Shape;53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87474" y="2614025"/>
            <a:ext cx="604213" cy="604213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13"/>
          <p:cNvSpPr txBox="1"/>
          <p:nvPr/>
        </p:nvSpPr>
        <p:spPr>
          <a:xfrm>
            <a:off x="1229305" y="2563738"/>
            <a:ext cx="188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-S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Schema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41" name="Google Shape;541;p13"/>
          <p:cNvSpPr txBox="1"/>
          <p:nvPr/>
        </p:nvSpPr>
        <p:spPr>
          <a:xfrm>
            <a:off x="978200" y="2999800"/>
            <a:ext cx="3135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Décrit les structures de données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fr-SN" sz="1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Nom de champ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fr-SN" sz="1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Typer les champs de données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fr-SN"/>
              <a:t>Null / Non null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fr-SN" sz="1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Valeur par </a:t>
            </a:r>
            <a:r>
              <a:rPr lang="fr-SN" sz="1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défaut</a:t>
            </a:r>
            <a:endParaRPr sz="1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42" name="Google Shape;542;p13"/>
          <p:cNvSpPr txBox="1"/>
          <p:nvPr/>
        </p:nvSpPr>
        <p:spPr>
          <a:xfrm>
            <a:off x="5821094" y="2864500"/>
            <a:ext cx="284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Schema registry</a:t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43" name="Google Shape;543;p13"/>
          <p:cNvSpPr txBox="1"/>
          <p:nvPr/>
        </p:nvSpPr>
        <p:spPr>
          <a:xfrm>
            <a:off x="5677678" y="3235825"/>
            <a:ext cx="58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Accessible par le producteur et le consommateur kafka</a:t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44" name="Google Shape;544;p13"/>
          <p:cNvSpPr txBox="1"/>
          <p:nvPr/>
        </p:nvSpPr>
        <p:spPr>
          <a:xfrm>
            <a:off x="5677677" y="3593950"/>
            <a:ext cx="499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Article séparé du courtier kafka </a:t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45" name="Google Shape;545;p13"/>
          <p:cNvSpPr txBox="1"/>
          <p:nvPr/>
        </p:nvSpPr>
        <p:spPr>
          <a:xfrm>
            <a:off x="5821104" y="4006072"/>
            <a:ext cx="385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Validé er rejeté les mauvaises données</a:t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46" name="Google Shape;546;p13"/>
          <p:cNvSpPr txBox="1"/>
          <p:nvPr/>
        </p:nvSpPr>
        <p:spPr>
          <a:xfrm>
            <a:off x="4113548" y="367075"/>
            <a:ext cx="5487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SN" sz="4000">
                <a:solidFill>
                  <a:srgbClr val="00807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1" lang="fr-SN" sz="4000">
                <a:solidFill>
                  <a:srgbClr val="008071"/>
                </a:solidFill>
                <a:latin typeface="Garamond"/>
                <a:ea typeface="Garamond"/>
                <a:cs typeface="Garamond"/>
                <a:sym typeface="Garamond"/>
              </a:rPr>
              <a:t>What we Needs ?</a:t>
            </a:r>
            <a:endParaRPr b="1" sz="4000">
              <a:solidFill>
                <a:srgbClr val="00807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47" name="Google Shape;547;p1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SN"/>
              <a:t>‹#›</a:t>
            </a:fld>
            <a:endParaRPr/>
          </a:p>
        </p:txBody>
      </p:sp>
      <p:cxnSp>
        <p:nvCxnSpPr>
          <p:cNvPr id="548" name="Google Shape;548;p13"/>
          <p:cNvCxnSpPr>
            <a:stCxn id="541" idx="2"/>
            <a:endCxn id="545" idx="2"/>
          </p:cNvCxnSpPr>
          <p:nvPr/>
        </p:nvCxnSpPr>
        <p:spPr>
          <a:xfrm flipH="1" rot="-5400000">
            <a:off x="5120900" y="1748350"/>
            <a:ext cx="51900" cy="5202000"/>
          </a:xfrm>
          <a:prstGeom prst="bentConnector3">
            <a:avLst>
              <a:gd fmla="val 1126445" name="adj1"/>
            </a:avLst>
          </a:prstGeom>
          <a:noFill/>
          <a:ln cap="flat" cmpd="sng" w="9525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 txBox="1"/>
          <p:nvPr>
            <p:ph type="title"/>
          </p:nvPr>
        </p:nvSpPr>
        <p:spPr>
          <a:xfrm>
            <a:off x="502361" y="2766162"/>
            <a:ext cx="3454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aramond"/>
              <a:buNone/>
            </a:pPr>
            <a:r>
              <a:rPr lang="fr-SN" sz="3200"/>
              <a:t>EXEMPLE DE </a:t>
            </a:r>
            <a:r>
              <a:rPr lang="fr-SN" sz="3200"/>
              <a:t>SCHÉMA</a:t>
            </a:r>
            <a:endParaRPr sz="3200"/>
          </a:p>
        </p:txBody>
      </p:sp>
      <p:sp>
        <p:nvSpPr>
          <p:cNvPr id="554" name="Google Shape;554;p9"/>
          <p:cNvSpPr txBox="1"/>
          <p:nvPr/>
        </p:nvSpPr>
        <p:spPr>
          <a:xfrm>
            <a:off x="6022340" y="359707"/>
            <a:ext cx="5473800" cy="7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‘‘ namespace ’’ </a:t>
            </a:r>
            <a:r>
              <a:rPr lang="fr-SN"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: ‘‘ com.example.user’’ </a:t>
            </a: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‘‘ type’’ :  </a:t>
            </a:r>
            <a:r>
              <a:rPr lang="fr-SN"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‘‘record’’ </a:t>
            </a: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‘‘ name’’ :   </a:t>
            </a:r>
            <a:r>
              <a:rPr lang="fr-SN"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‘‘ user’’ </a:t>
            </a: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‘‘ doc’’ :  </a:t>
            </a:r>
            <a:r>
              <a:rPr lang="fr-SN"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‘‘Représente un utilisateur ’’ </a:t>
            </a: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‘‘field’’ :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[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‘‘name’’ :  </a:t>
            </a:r>
            <a:r>
              <a:rPr lang="fr-SN"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‘‘nom’’ </a:t>
            </a: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‘‘type’’ :  </a:t>
            </a:r>
            <a:r>
              <a:rPr lang="fr-SN"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‘‘string’’ </a:t>
            </a: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‘‘doc’’ :  </a:t>
            </a:r>
            <a:r>
              <a:rPr lang="fr-SN"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‘‘le nom de la personne’’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‘‘name’’ : </a:t>
            </a:r>
            <a:r>
              <a:rPr lang="fr-SN"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‘‘prenom’’ </a:t>
            </a: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‘‘type’’   :  [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fr-SN"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‘‘null’’ </a:t>
            </a: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</a:t>
            </a:r>
            <a:r>
              <a:rPr lang="fr-SN"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‘‘string’’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] 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‘‘default’’ :  </a:t>
            </a:r>
            <a:r>
              <a:rPr lang="fr-SN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S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8e484490c0_1_6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SN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9" name="Google Shape;49;g18e484490c0_1_69"/>
          <p:cNvSpPr txBox="1"/>
          <p:nvPr>
            <p:ph type="title"/>
          </p:nvPr>
        </p:nvSpPr>
        <p:spPr>
          <a:xfrm>
            <a:off x="231350" y="2766150"/>
            <a:ext cx="41313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4700"/>
              <a:t>Plan de travail</a:t>
            </a:r>
            <a:endParaRPr sz="4700"/>
          </a:p>
        </p:txBody>
      </p:sp>
      <p:sp>
        <p:nvSpPr>
          <p:cNvPr id="50" name="Google Shape;50;g18e484490c0_1_69"/>
          <p:cNvSpPr/>
          <p:nvPr/>
        </p:nvSpPr>
        <p:spPr>
          <a:xfrm>
            <a:off x="11095825" y="6828875"/>
            <a:ext cx="4131300" cy="525000"/>
          </a:xfrm>
          <a:prstGeom prst="homePlate">
            <a:avLst>
              <a:gd fmla="val 50000" name="adj"/>
            </a:avLst>
          </a:prstGeom>
          <a:solidFill>
            <a:srgbClr val="B4D4A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g18e484490c0_1_69"/>
          <p:cNvSpPr/>
          <p:nvPr/>
        </p:nvSpPr>
        <p:spPr>
          <a:xfrm>
            <a:off x="6329200" y="1970200"/>
            <a:ext cx="606000" cy="525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00807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18e484490c0_1_69"/>
          <p:cNvSpPr txBox="1"/>
          <p:nvPr/>
        </p:nvSpPr>
        <p:spPr>
          <a:xfrm>
            <a:off x="6467350" y="1994500"/>
            <a:ext cx="32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2000">
                <a:solidFill>
                  <a:schemeClr val="lt1"/>
                </a:solidFill>
              </a:rPr>
              <a:t>II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53" name="Google Shape;53;g18e484490c0_1_69"/>
          <p:cNvSpPr txBox="1"/>
          <p:nvPr/>
        </p:nvSpPr>
        <p:spPr>
          <a:xfrm>
            <a:off x="7034350" y="1971100"/>
            <a:ext cx="3516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2200">
                <a:latin typeface="Garamond"/>
                <a:ea typeface="Garamond"/>
                <a:cs typeface="Garamond"/>
                <a:sym typeface="Garamond"/>
              </a:rPr>
              <a:t>Les cores APIs</a:t>
            </a:r>
            <a:endParaRPr sz="2200"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54" name="Google Shape;54;g18e484490c0_1_69"/>
          <p:cNvCxnSpPr/>
          <p:nvPr/>
        </p:nvCxnSpPr>
        <p:spPr>
          <a:xfrm>
            <a:off x="6780925" y="2495200"/>
            <a:ext cx="311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g18e484490c0_1_69"/>
          <p:cNvSpPr/>
          <p:nvPr/>
        </p:nvSpPr>
        <p:spPr>
          <a:xfrm>
            <a:off x="6329200" y="2898650"/>
            <a:ext cx="606000" cy="525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00807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18e484490c0_1_69"/>
          <p:cNvSpPr txBox="1"/>
          <p:nvPr/>
        </p:nvSpPr>
        <p:spPr>
          <a:xfrm>
            <a:off x="6428350" y="2914850"/>
            <a:ext cx="60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2000">
                <a:solidFill>
                  <a:schemeClr val="lt1"/>
                </a:solidFill>
              </a:rPr>
              <a:t>III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57" name="Google Shape;57;g18e484490c0_1_69"/>
          <p:cNvSpPr txBox="1"/>
          <p:nvPr/>
        </p:nvSpPr>
        <p:spPr>
          <a:xfrm>
            <a:off x="7034350" y="2899550"/>
            <a:ext cx="4797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2200">
                <a:latin typeface="Garamond"/>
                <a:ea typeface="Garamond"/>
                <a:cs typeface="Garamond"/>
                <a:sym typeface="Garamond"/>
              </a:rPr>
              <a:t>les concepts élémentaires de KAFKA</a:t>
            </a:r>
            <a:endParaRPr sz="2200"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58" name="Google Shape;58;g18e484490c0_1_69"/>
          <p:cNvCxnSpPr/>
          <p:nvPr/>
        </p:nvCxnSpPr>
        <p:spPr>
          <a:xfrm>
            <a:off x="6780925" y="3423650"/>
            <a:ext cx="455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g18e484490c0_1_69"/>
          <p:cNvSpPr/>
          <p:nvPr/>
        </p:nvSpPr>
        <p:spPr>
          <a:xfrm>
            <a:off x="6329200" y="3873300"/>
            <a:ext cx="606000" cy="525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00807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18e484490c0_1_69"/>
          <p:cNvSpPr txBox="1"/>
          <p:nvPr/>
        </p:nvSpPr>
        <p:spPr>
          <a:xfrm>
            <a:off x="6428350" y="3889500"/>
            <a:ext cx="60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2000">
                <a:solidFill>
                  <a:schemeClr val="lt1"/>
                </a:solidFill>
              </a:rPr>
              <a:t>IV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61" name="Google Shape;61;g18e484490c0_1_69"/>
          <p:cNvSpPr txBox="1"/>
          <p:nvPr/>
        </p:nvSpPr>
        <p:spPr>
          <a:xfrm>
            <a:off x="7034350" y="3874200"/>
            <a:ext cx="3516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2200">
                <a:latin typeface="Garamond"/>
                <a:ea typeface="Garamond"/>
                <a:cs typeface="Garamond"/>
                <a:sym typeface="Garamond"/>
              </a:rPr>
              <a:t>Schema Registry</a:t>
            </a:r>
            <a:endParaRPr sz="2200"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62" name="Google Shape;62;g18e484490c0_1_69"/>
          <p:cNvCxnSpPr/>
          <p:nvPr/>
        </p:nvCxnSpPr>
        <p:spPr>
          <a:xfrm>
            <a:off x="6780925" y="4398300"/>
            <a:ext cx="311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g18e484490c0_1_69"/>
          <p:cNvSpPr/>
          <p:nvPr/>
        </p:nvSpPr>
        <p:spPr>
          <a:xfrm>
            <a:off x="6329200" y="1057950"/>
            <a:ext cx="606000" cy="525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00807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18e484490c0_1_69"/>
          <p:cNvSpPr txBox="1"/>
          <p:nvPr/>
        </p:nvSpPr>
        <p:spPr>
          <a:xfrm>
            <a:off x="6519750" y="1074150"/>
            <a:ext cx="32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2000">
                <a:solidFill>
                  <a:schemeClr val="lt1"/>
                </a:solidFill>
              </a:rPr>
              <a:t>I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65" name="Google Shape;65;g18e484490c0_1_69"/>
          <p:cNvSpPr txBox="1"/>
          <p:nvPr/>
        </p:nvSpPr>
        <p:spPr>
          <a:xfrm>
            <a:off x="7034350" y="1058850"/>
            <a:ext cx="3516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2200">
                <a:latin typeface="Garamond"/>
                <a:ea typeface="Garamond"/>
                <a:cs typeface="Garamond"/>
                <a:sym typeface="Garamond"/>
              </a:rPr>
              <a:t>Introduction de Kafka</a:t>
            </a:r>
            <a:endParaRPr sz="2200"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66" name="Google Shape;66;g18e484490c0_1_69"/>
          <p:cNvCxnSpPr/>
          <p:nvPr/>
        </p:nvCxnSpPr>
        <p:spPr>
          <a:xfrm>
            <a:off x="6780925" y="1582950"/>
            <a:ext cx="311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g18e484490c0_1_69"/>
          <p:cNvSpPr/>
          <p:nvPr/>
        </p:nvSpPr>
        <p:spPr>
          <a:xfrm>
            <a:off x="6329200" y="4739350"/>
            <a:ext cx="606000" cy="525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00807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18e484490c0_1_69"/>
          <p:cNvSpPr txBox="1"/>
          <p:nvPr/>
        </p:nvSpPr>
        <p:spPr>
          <a:xfrm>
            <a:off x="6467350" y="4755550"/>
            <a:ext cx="38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2000">
                <a:solidFill>
                  <a:schemeClr val="lt1"/>
                </a:solidFill>
              </a:rPr>
              <a:t>V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69" name="Google Shape;69;g18e484490c0_1_69"/>
          <p:cNvSpPr txBox="1"/>
          <p:nvPr/>
        </p:nvSpPr>
        <p:spPr>
          <a:xfrm>
            <a:off x="7034350" y="4740250"/>
            <a:ext cx="3516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2200">
                <a:latin typeface="Garamond"/>
                <a:ea typeface="Garamond"/>
                <a:cs typeface="Garamond"/>
                <a:sym typeface="Garamond"/>
              </a:rPr>
              <a:t>Architecture</a:t>
            </a:r>
            <a:endParaRPr sz="2200"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70" name="Google Shape;70;g18e484490c0_1_69"/>
          <p:cNvCxnSpPr/>
          <p:nvPr/>
        </p:nvCxnSpPr>
        <p:spPr>
          <a:xfrm>
            <a:off x="6780925" y="5264350"/>
            <a:ext cx="311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0"/>
          <p:cNvSpPr txBox="1"/>
          <p:nvPr/>
        </p:nvSpPr>
        <p:spPr>
          <a:xfrm>
            <a:off x="1308100" y="544530"/>
            <a:ext cx="9978209" cy="766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71"/>
              </a:buClr>
              <a:buSzPct val="100000"/>
              <a:buFont typeface="Garamond"/>
              <a:buNone/>
            </a:pPr>
            <a:r>
              <a:rPr b="1" lang="fr-SN" sz="4400">
                <a:solidFill>
                  <a:srgbClr val="008071"/>
                </a:solidFill>
                <a:latin typeface="Garamond"/>
                <a:ea typeface="Garamond"/>
                <a:cs typeface="Garamond"/>
                <a:sym typeface="Garamond"/>
              </a:rPr>
              <a:t>V. </a:t>
            </a:r>
            <a:r>
              <a:rPr b="1" lang="fr-SN" sz="4400">
                <a:solidFill>
                  <a:srgbClr val="008071"/>
                </a:solidFill>
                <a:latin typeface="Garamond"/>
                <a:ea typeface="Garamond"/>
                <a:cs typeface="Garamond"/>
                <a:sym typeface="Garamond"/>
              </a:rPr>
              <a:t>Architecture (avec</a:t>
            </a:r>
            <a:r>
              <a:rPr b="1" lang="fr-SN" sz="4400">
                <a:solidFill>
                  <a:srgbClr val="008071"/>
                </a:solidFill>
                <a:latin typeface="Garamond"/>
                <a:ea typeface="Garamond"/>
                <a:cs typeface="Garamond"/>
                <a:sym typeface="Garamond"/>
              </a:rPr>
              <a:t> un Schema Registry</a:t>
            </a:r>
            <a:r>
              <a:rPr b="1" lang="fr-SN" sz="4400">
                <a:solidFill>
                  <a:srgbClr val="008071"/>
                </a:solidFill>
                <a:latin typeface="Garamond"/>
                <a:ea typeface="Garamond"/>
                <a:cs typeface="Garamond"/>
                <a:sym typeface="Garamond"/>
              </a:rPr>
              <a:t>)</a:t>
            </a:r>
            <a:endParaRPr b="1" sz="4400">
              <a:solidFill>
                <a:srgbClr val="00807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61" name="Google Shape;561;p10"/>
          <p:cNvSpPr/>
          <p:nvPr/>
        </p:nvSpPr>
        <p:spPr>
          <a:xfrm>
            <a:off x="585020" y="1852946"/>
            <a:ext cx="1968500" cy="1835306"/>
          </a:xfrm>
          <a:prstGeom prst="roundRect">
            <a:avLst>
              <a:gd fmla="val 16667" name="adj"/>
            </a:avLst>
          </a:prstGeom>
          <a:solidFill>
            <a:srgbClr val="C9D7ED"/>
          </a:soli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5C9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10"/>
          <p:cNvSpPr txBox="1"/>
          <p:nvPr/>
        </p:nvSpPr>
        <p:spPr>
          <a:xfrm>
            <a:off x="1103130" y="2034500"/>
            <a:ext cx="9322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SN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Source</a:t>
            </a:r>
            <a:endParaRPr b="1"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63" name="Google Shape;563;p10"/>
          <p:cNvSpPr txBox="1"/>
          <p:nvPr/>
        </p:nvSpPr>
        <p:spPr>
          <a:xfrm>
            <a:off x="1391360" y="3152208"/>
            <a:ext cx="12815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Producer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64" name="Google Shape;564;p10"/>
          <p:cNvSpPr/>
          <p:nvPr/>
        </p:nvSpPr>
        <p:spPr>
          <a:xfrm>
            <a:off x="9598082" y="2030105"/>
            <a:ext cx="2099842" cy="1717645"/>
          </a:xfrm>
          <a:prstGeom prst="roundRect">
            <a:avLst>
              <a:gd fmla="val 16667" name="adj"/>
            </a:avLst>
          </a:prstGeom>
          <a:solidFill>
            <a:srgbClr val="E89466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BE4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10"/>
          <p:cNvSpPr txBox="1"/>
          <p:nvPr/>
        </p:nvSpPr>
        <p:spPr>
          <a:xfrm>
            <a:off x="10402524" y="3220055"/>
            <a:ext cx="12954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Consumer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66" name="Google Shape;566;p10"/>
          <p:cNvSpPr txBox="1"/>
          <p:nvPr/>
        </p:nvSpPr>
        <p:spPr>
          <a:xfrm>
            <a:off x="10269942" y="2154597"/>
            <a:ext cx="88821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SN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Target</a:t>
            </a:r>
            <a:endParaRPr b="1"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67" name="Google Shape;567;p10"/>
          <p:cNvSpPr/>
          <p:nvPr/>
        </p:nvSpPr>
        <p:spPr>
          <a:xfrm>
            <a:off x="4993805" y="5207210"/>
            <a:ext cx="2032000" cy="1590645"/>
          </a:xfrm>
          <a:prstGeom prst="roundRect">
            <a:avLst>
              <a:gd fmla="val 16667" name="adj"/>
            </a:avLst>
          </a:prstGeom>
          <a:solidFill>
            <a:srgbClr val="008071"/>
          </a:soli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BE4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10"/>
          <p:cNvSpPr txBox="1"/>
          <p:nvPr/>
        </p:nvSpPr>
        <p:spPr>
          <a:xfrm>
            <a:off x="5100375" y="5282947"/>
            <a:ext cx="206469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SN" sz="20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Schema registry</a:t>
            </a:r>
            <a:endParaRPr b="1"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569" name="Google Shape;569;p10"/>
          <p:cNvCxnSpPr>
            <a:stCxn id="561" idx="2"/>
            <a:endCxn id="567" idx="1"/>
          </p:cNvCxnSpPr>
          <p:nvPr/>
        </p:nvCxnSpPr>
        <p:spPr>
          <a:xfrm flipH="1" rot="-5400000">
            <a:off x="2124420" y="3133102"/>
            <a:ext cx="2314200" cy="34245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70" name="Google Shape;570;p10"/>
          <p:cNvCxnSpPr>
            <a:endCxn id="561" idx="3"/>
          </p:cNvCxnSpPr>
          <p:nvPr/>
        </p:nvCxnSpPr>
        <p:spPr>
          <a:xfrm rot="10800000">
            <a:off x="2553520" y="2770599"/>
            <a:ext cx="2438400" cy="2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1" name="Google Shape;571;p10"/>
          <p:cNvCxnSpPr/>
          <p:nvPr/>
        </p:nvCxnSpPr>
        <p:spPr>
          <a:xfrm rot="10800000">
            <a:off x="7007282" y="2878161"/>
            <a:ext cx="2590800" cy="2550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72" name="Google Shape;57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4959" y="2267415"/>
            <a:ext cx="2169692" cy="10848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3" name="Google Shape;573;p10"/>
          <p:cNvCxnSpPr>
            <a:stCxn id="564" idx="2"/>
            <a:endCxn id="567" idx="3"/>
          </p:cNvCxnSpPr>
          <p:nvPr/>
        </p:nvCxnSpPr>
        <p:spPr>
          <a:xfrm rot="5400000">
            <a:off x="7709503" y="3064050"/>
            <a:ext cx="2254800" cy="36222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74" name="Google Shape;574;p10"/>
          <p:cNvSpPr/>
          <p:nvPr/>
        </p:nvSpPr>
        <p:spPr>
          <a:xfrm>
            <a:off x="3170549" y="3486826"/>
            <a:ext cx="2000903" cy="49645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10"/>
          <p:cNvSpPr txBox="1"/>
          <p:nvPr/>
        </p:nvSpPr>
        <p:spPr>
          <a:xfrm>
            <a:off x="3247379" y="3552318"/>
            <a:ext cx="19659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Local schéma cache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76" name="Google Shape;576;p10"/>
          <p:cNvSpPr/>
          <p:nvPr/>
        </p:nvSpPr>
        <p:spPr>
          <a:xfrm>
            <a:off x="7220858" y="3490685"/>
            <a:ext cx="2000903" cy="4925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10"/>
          <p:cNvSpPr txBox="1"/>
          <p:nvPr/>
        </p:nvSpPr>
        <p:spPr>
          <a:xfrm>
            <a:off x="7311505" y="3550386"/>
            <a:ext cx="198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Local schéma cache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78" name="Google Shape;578;p10"/>
          <p:cNvSpPr/>
          <p:nvPr/>
        </p:nvSpPr>
        <p:spPr>
          <a:xfrm>
            <a:off x="3071630" y="2256932"/>
            <a:ext cx="1030927" cy="434017"/>
          </a:xfrm>
          <a:prstGeom prst="rect">
            <a:avLst/>
          </a:prstGeom>
          <a:solidFill>
            <a:srgbClr val="00807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10"/>
          <p:cNvSpPr txBox="1"/>
          <p:nvPr/>
        </p:nvSpPr>
        <p:spPr>
          <a:xfrm>
            <a:off x="3253636" y="2296487"/>
            <a:ext cx="7231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AVRO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10"/>
          <p:cNvSpPr/>
          <p:nvPr/>
        </p:nvSpPr>
        <p:spPr>
          <a:xfrm>
            <a:off x="7917054" y="2252645"/>
            <a:ext cx="984506" cy="438304"/>
          </a:xfrm>
          <a:prstGeom prst="rect">
            <a:avLst/>
          </a:prstGeom>
          <a:solidFill>
            <a:srgbClr val="00807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10"/>
          <p:cNvSpPr txBox="1"/>
          <p:nvPr/>
        </p:nvSpPr>
        <p:spPr>
          <a:xfrm>
            <a:off x="8106537" y="2321618"/>
            <a:ext cx="7950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AVRO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2" name="Google Shape;58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99301" y="5916527"/>
            <a:ext cx="701499" cy="70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61123" y="5282946"/>
            <a:ext cx="633581" cy="633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68943" y="5282947"/>
            <a:ext cx="633581" cy="633581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10"/>
          <p:cNvSpPr txBox="1"/>
          <p:nvPr/>
        </p:nvSpPr>
        <p:spPr>
          <a:xfrm>
            <a:off x="1644184" y="4909489"/>
            <a:ext cx="984747" cy="373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Schéma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86" name="Google Shape;586;p10"/>
          <p:cNvSpPr txBox="1"/>
          <p:nvPr/>
        </p:nvSpPr>
        <p:spPr>
          <a:xfrm>
            <a:off x="9447199" y="4907275"/>
            <a:ext cx="984747" cy="373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Schéma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587" name="Google Shape;587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85415" y="3428000"/>
            <a:ext cx="713570" cy="713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33662" y="3349625"/>
            <a:ext cx="713570" cy="713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03659" y="2607929"/>
            <a:ext cx="665744" cy="665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1648" y="2438562"/>
            <a:ext cx="833127" cy="833127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1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S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8fd9658f82_0_0"/>
          <p:cNvSpPr txBox="1"/>
          <p:nvPr>
            <p:ph type="title"/>
          </p:nvPr>
        </p:nvSpPr>
        <p:spPr>
          <a:xfrm>
            <a:off x="3476171" y="2653476"/>
            <a:ext cx="5914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0"/>
              <a:buFont typeface="Garamond"/>
              <a:buNone/>
            </a:pPr>
            <a:r>
              <a:rPr lang="fr-SN" sz="12800"/>
              <a:t>Merci</a:t>
            </a:r>
            <a:endParaRPr sz="12800"/>
          </a:p>
        </p:txBody>
      </p:sp>
      <p:sp>
        <p:nvSpPr>
          <p:cNvPr id="597" name="Google Shape;597;g18fd9658f82_0_0"/>
          <p:cNvSpPr/>
          <p:nvPr/>
        </p:nvSpPr>
        <p:spPr>
          <a:xfrm>
            <a:off x="2569028" y="1719684"/>
            <a:ext cx="232200" cy="319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80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g18fd9658f82_0_0"/>
          <p:cNvSpPr/>
          <p:nvPr/>
        </p:nvSpPr>
        <p:spPr>
          <a:xfrm rot="-5400000">
            <a:off x="4281757" y="239213"/>
            <a:ext cx="232200" cy="319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80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g18fd9658f82_0_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S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7746274" y="0"/>
            <a:ext cx="4445726" cy="6858000"/>
          </a:xfrm>
          <a:prstGeom prst="rect">
            <a:avLst/>
          </a:prstGeom>
          <a:solidFill>
            <a:srgbClr val="0080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1"/>
          <p:cNvSpPr txBox="1"/>
          <p:nvPr/>
        </p:nvSpPr>
        <p:spPr>
          <a:xfrm>
            <a:off x="2292524" y="431075"/>
            <a:ext cx="450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08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Garamond"/>
              <a:buAutoNum type="romanUcPeriod"/>
            </a:pPr>
            <a:r>
              <a:rPr b="1" lang="fr-SN" sz="44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1" lang="fr-SN" sz="44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Apache Kafka</a:t>
            </a:r>
            <a:endParaRPr b="1" sz="440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7" name="Google Shape;77;p11"/>
          <p:cNvSpPr txBox="1"/>
          <p:nvPr/>
        </p:nvSpPr>
        <p:spPr>
          <a:xfrm>
            <a:off x="8138160" y="431075"/>
            <a:ext cx="3396343" cy="5164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fr-SN" sz="2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Système distribué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fr-SN" sz="2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Message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fr-SN" sz="2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Publish – subscribe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fr-SN" sz="2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Hautement performant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fr-SN" sz="2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Tolérance aux pannes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fr-SN" sz="2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Scalable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fr-SN" sz="2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Temps réel</a:t>
            </a:r>
            <a:endParaRPr sz="24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8" name="Google Shape;78;p11"/>
          <p:cNvSpPr/>
          <p:nvPr/>
        </p:nvSpPr>
        <p:spPr>
          <a:xfrm>
            <a:off x="470262" y="4081467"/>
            <a:ext cx="6618515" cy="832756"/>
          </a:xfrm>
          <a:prstGeom prst="roundRect">
            <a:avLst>
              <a:gd fmla="val 16667" name="adj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1"/>
          <p:cNvSpPr txBox="1"/>
          <p:nvPr/>
        </p:nvSpPr>
        <p:spPr>
          <a:xfrm>
            <a:off x="2614750" y="4219584"/>
            <a:ext cx="25472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SN" sz="2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Apache Kafka </a:t>
            </a:r>
            <a:endParaRPr b="1" sz="2800">
              <a:solidFill>
                <a:srgbClr val="7F7F7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0" name="Google Shape;80;p11"/>
          <p:cNvSpPr txBox="1"/>
          <p:nvPr/>
        </p:nvSpPr>
        <p:spPr>
          <a:xfrm>
            <a:off x="470262" y="1832760"/>
            <a:ext cx="8360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SN" sz="1800">
                <a:solidFill>
                  <a:srgbClr val="DDA998"/>
                </a:solidFill>
                <a:latin typeface="Garamond"/>
                <a:ea typeface="Garamond"/>
                <a:cs typeface="Garamond"/>
                <a:sym typeface="Garamond"/>
              </a:rPr>
              <a:t>Web</a:t>
            </a:r>
            <a:endParaRPr b="1" sz="1800">
              <a:solidFill>
                <a:srgbClr val="DDA998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1" name="Google Shape;81;p11"/>
          <p:cNvSpPr txBox="1"/>
          <p:nvPr/>
        </p:nvSpPr>
        <p:spPr>
          <a:xfrm>
            <a:off x="1306285" y="1832760"/>
            <a:ext cx="15588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SN" sz="1800">
                <a:solidFill>
                  <a:srgbClr val="DDA998"/>
                </a:solidFill>
                <a:latin typeface="Garamond"/>
                <a:ea typeface="Garamond"/>
                <a:cs typeface="Garamond"/>
                <a:sym typeface="Garamond"/>
              </a:rPr>
              <a:t>Custom app</a:t>
            </a:r>
            <a:endParaRPr b="1" sz="1800">
              <a:solidFill>
                <a:srgbClr val="DDA998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2" name="Google Shape;82;p11"/>
          <p:cNvSpPr txBox="1"/>
          <p:nvPr/>
        </p:nvSpPr>
        <p:spPr>
          <a:xfrm>
            <a:off x="2910838" y="1832760"/>
            <a:ext cx="15588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SN" sz="1800">
                <a:solidFill>
                  <a:srgbClr val="DDA998"/>
                </a:solidFill>
                <a:latin typeface="Garamond"/>
                <a:ea typeface="Garamond"/>
                <a:cs typeface="Garamond"/>
                <a:sym typeface="Garamond"/>
              </a:rPr>
              <a:t>Microservices</a:t>
            </a:r>
            <a:endParaRPr b="1" sz="1800">
              <a:solidFill>
                <a:srgbClr val="DDA998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3" name="Google Shape;83;p11"/>
          <p:cNvSpPr txBox="1"/>
          <p:nvPr/>
        </p:nvSpPr>
        <p:spPr>
          <a:xfrm>
            <a:off x="4685209" y="1832760"/>
            <a:ext cx="15588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SN" sz="1800">
                <a:solidFill>
                  <a:srgbClr val="DDA998"/>
                </a:solidFill>
                <a:latin typeface="Garamond"/>
                <a:ea typeface="Garamond"/>
                <a:cs typeface="Garamond"/>
                <a:sym typeface="Garamond"/>
              </a:rPr>
              <a:t>Monitoring</a:t>
            </a:r>
            <a:endParaRPr b="1" sz="1800">
              <a:solidFill>
                <a:srgbClr val="DDA998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4" name="Google Shape;84;p11"/>
          <p:cNvSpPr txBox="1"/>
          <p:nvPr/>
        </p:nvSpPr>
        <p:spPr>
          <a:xfrm>
            <a:off x="6172200" y="1853355"/>
            <a:ext cx="10885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SN" sz="1800">
                <a:solidFill>
                  <a:srgbClr val="DDA998"/>
                </a:solidFill>
                <a:latin typeface="Garamond"/>
                <a:ea typeface="Garamond"/>
                <a:cs typeface="Garamond"/>
                <a:sym typeface="Garamond"/>
              </a:rPr>
              <a:t>Analytics</a:t>
            </a:r>
            <a:endParaRPr b="1" sz="1800">
              <a:solidFill>
                <a:srgbClr val="DDA998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85" name="Google Shape;8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262" y="2611888"/>
            <a:ext cx="788125" cy="78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14701" y="2602090"/>
            <a:ext cx="807719" cy="80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30140" y="2658696"/>
            <a:ext cx="751113" cy="751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20245" y="2602090"/>
            <a:ext cx="768532" cy="7685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1"/>
          <p:cNvCxnSpPr/>
          <p:nvPr/>
        </p:nvCxnSpPr>
        <p:spPr>
          <a:xfrm>
            <a:off x="470262" y="2222687"/>
            <a:ext cx="640081" cy="0"/>
          </a:xfrm>
          <a:prstGeom prst="straightConnector1">
            <a:avLst/>
          </a:prstGeom>
          <a:noFill/>
          <a:ln cap="flat" cmpd="sng" w="19050">
            <a:solidFill>
              <a:srgbClr val="DDA99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0" name="Google Shape;90;p11"/>
          <p:cNvCxnSpPr/>
          <p:nvPr/>
        </p:nvCxnSpPr>
        <p:spPr>
          <a:xfrm>
            <a:off x="1367245" y="2233221"/>
            <a:ext cx="1247505" cy="0"/>
          </a:xfrm>
          <a:prstGeom prst="straightConnector1">
            <a:avLst/>
          </a:prstGeom>
          <a:noFill/>
          <a:ln cap="flat" cmpd="sng" w="19050">
            <a:solidFill>
              <a:srgbClr val="DDA99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" name="Google Shape;91;p11"/>
          <p:cNvCxnSpPr/>
          <p:nvPr/>
        </p:nvCxnSpPr>
        <p:spPr>
          <a:xfrm>
            <a:off x="3005545" y="2223248"/>
            <a:ext cx="1337855" cy="0"/>
          </a:xfrm>
          <a:prstGeom prst="straightConnector1">
            <a:avLst/>
          </a:prstGeom>
          <a:noFill/>
          <a:ln cap="flat" cmpd="sng" w="19050">
            <a:solidFill>
              <a:srgbClr val="DDA99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" name="Google Shape;92;p11"/>
          <p:cNvCxnSpPr/>
          <p:nvPr/>
        </p:nvCxnSpPr>
        <p:spPr>
          <a:xfrm>
            <a:off x="4685209" y="2220895"/>
            <a:ext cx="1251859" cy="0"/>
          </a:xfrm>
          <a:prstGeom prst="straightConnector1">
            <a:avLst/>
          </a:prstGeom>
          <a:noFill/>
          <a:ln cap="flat" cmpd="sng" w="19050">
            <a:solidFill>
              <a:srgbClr val="DDA99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" name="Google Shape;93;p11"/>
          <p:cNvCxnSpPr/>
          <p:nvPr/>
        </p:nvCxnSpPr>
        <p:spPr>
          <a:xfrm>
            <a:off x="6244043" y="2233221"/>
            <a:ext cx="1016728" cy="0"/>
          </a:xfrm>
          <a:prstGeom prst="straightConnector1">
            <a:avLst/>
          </a:prstGeom>
          <a:noFill/>
          <a:ln cap="flat" cmpd="sng" w="19050">
            <a:solidFill>
              <a:srgbClr val="DDA998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4" name="Google Shape;94;p11"/>
          <p:cNvGrpSpPr/>
          <p:nvPr/>
        </p:nvGrpSpPr>
        <p:grpSpPr>
          <a:xfrm>
            <a:off x="835388" y="3516902"/>
            <a:ext cx="46623" cy="447676"/>
            <a:chOff x="2144983" y="2911837"/>
            <a:chExt cx="46623" cy="447676"/>
          </a:xfrm>
        </p:grpSpPr>
        <p:sp>
          <p:nvSpPr>
            <p:cNvPr id="95" name="Google Shape;95;p11"/>
            <p:cNvSpPr/>
            <p:nvPr/>
          </p:nvSpPr>
          <p:spPr>
            <a:xfrm>
              <a:off x="2144983" y="2911837"/>
              <a:ext cx="45719" cy="45719"/>
            </a:xfrm>
            <a:prstGeom prst="ellipse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11"/>
            <p:cNvGrpSpPr/>
            <p:nvPr/>
          </p:nvGrpSpPr>
          <p:grpSpPr>
            <a:xfrm>
              <a:off x="2145887" y="2968900"/>
              <a:ext cx="45719" cy="390613"/>
              <a:chOff x="2145887" y="2968900"/>
              <a:chExt cx="45719" cy="390613"/>
            </a:xfrm>
          </p:grpSpPr>
          <p:cxnSp>
            <p:nvCxnSpPr>
              <p:cNvPr id="97" name="Google Shape;97;p11"/>
              <p:cNvCxnSpPr/>
              <p:nvPr/>
            </p:nvCxnSpPr>
            <p:spPr>
              <a:xfrm flipH="1">
                <a:off x="2170518" y="2968900"/>
                <a:ext cx="1" cy="344894"/>
              </a:xfrm>
              <a:prstGeom prst="straightConnector1">
                <a:avLst/>
              </a:prstGeom>
              <a:noFill/>
              <a:ln cap="flat" cmpd="sng" w="1905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98" name="Google Shape;98;p11"/>
              <p:cNvSpPr/>
              <p:nvPr/>
            </p:nvSpPr>
            <p:spPr>
              <a:xfrm>
                <a:off x="2145887" y="3313794"/>
                <a:ext cx="45719" cy="45719"/>
              </a:xfrm>
              <a:prstGeom prst="ellipse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9" name="Google Shape;99;p11"/>
          <p:cNvGrpSpPr/>
          <p:nvPr/>
        </p:nvGrpSpPr>
        <p:grpSpPr>
          <a:xfrm>
            <a:off x="3651160" y="3502207"/>
            <a:ext cx="46623" cy="447676"/>
            <a:chOff x="2144983" y="2911837"/>
            <a:chExt cx="46623" cy="447676"/>
          </a:xfrm>
        </p:grpSpPr>
        <p:sp>
          <p:nvSpPr>
            <p:cNvPr id="100" name="Google Shape;100;p11"/>
            <p:cNvSpPr/>
            <p:nvPr/>
          </p:nvSpPr>
          <p:spPr>
            <a:xfrm>
              <a:off x="2144983" y="2911837"/>
              <a:ext cx="45719" cy="45719"/>
            </a:xfrm>
            <a:prstGeom prst="ellipse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1" name="Google Shape;101;p11"/>
            <p:cNvGrpSpPr/>
            <p:nvPr/>
          </p:nvGrpSpPr>
          <p:grpSpPr>
            <a:xfrm>
              <a:off x="2145887" y="2968900"/>
              <a:ext cx="45719" cy="390613"/>
              <a:chOff x="2145887" y="2968900"/>
              <a:chExt cx="45719" cy="390613"/>
            </a:xfrm>
          </p:grpSpPr>
          <p:cxnSp>
            <p:nvCxnSpPr>
              <p:cNvPr id="102" name="Google Shape;102;p11"/>
              <p:cNvCxnSpPr/>
              <p:nvPr/>
            </p:nvCxnSpPr>
            <p:spPr>
              <a:xfrm flipH="1">
                <a:off x="2170518" y="2968900"/>
                <a:ext cx="1" cy="344894"/>
              </a:xfrm>
              <a:prstGeom prst="straightConnector1">
                <a:avLst/>
              </a:prstGeom>
              <a:noFill/>
              <a:ln cap="flat" cmpd="sng" w="1905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03" name="Google Shape;103;p11"/>
              <p:cNvSpPr/>
              <p:nvPr/>
            </p:nvSpPr>
            <p:spPr>
              <a:xfrm>
                <a:off x="2145887" y="3313794"/>
                <a:ext cx="45719" cy="45719"/>
              </a:xfrm>
              <a:prstGeom prst="ellipse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" name="Google Shape;104;p11"/>
          <p:cNvGrpSpPr/>
          <p:nvPr/>
        </p:nvGrpSpPr>
        <p:grpSpPr>
          <a:xfrm>
            <a:off x="2062390" y="3494042"/>
            <a:ext cx="46623" cy="447676"/>
            <a:chOff x="2144983" y="2911837"/>
            <a:chExt cx="46623" cy="447676"/>
          </a:xfrm>
        </p:grpSpPr>
        <p:sp>
          <p:nvSpPr>
            <p:cNvPr id="105" name="Google Shape;105;p11"/>
            <p:cNvSpPr/>
            <p:nvPr/>
          </p:nvSpPr>
          <p:spPr>
            <a:xfrm>
              <a:off x="2144983" y="2911837"/>
              <a:ext cx="45719" cy="45719"/>
            </a:xfrm>
            <a:prstGeom prst="ellipse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6" name="Google Shape;106;p11"/>
            <p:cNvGrpSpPr/>
            <p:nvPr/>
          </p:nvGrpSpPr>
          <p:grpSpPr>
            <a:xfrm>
              <a:off x="2145887" y="2968900"/>
              <a:ext cx="45719" cy="390613"/>
              <a:chOff x="2145887" y="2968900"/>
              <a:chExt cx="45719" cy="390613"/>
            </a:xfrm>
          </p:grpSpPr>
          <p:cxnSp>
            <p:nvCxnSpPr>
              <p:cNvPr id="107" name="Google Shape;107;p11"/>
              <p:cNvCxnSpPr/>
              <p:nvPr/>
            </p:nvCxnSpPr>
            <p:spPr>
              <a:xfrm flipH="1">
                <a:off x="2170518" y="2968900"/>
                <a:ext cx="1" cy="344894"/>
              </a:xfrm>
              <a:prstGeom prst="straightConnector1">
                <a:avLst/>
              </a:prstGeom>
              <a:noFill/>
              <a:ln cap="flat" cmpd="sng" w="1905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08" name="Google Shape;108;p11"/>
              <p:cNvSpPr/>
              <p:nvPr/>
            </p:nvSpPr>
            <p:spPr>
              <a:xfrm>
                <a:off x="2145887" y="3313794"/>
                <a:ext cx="45719" cy="45719"/>
              </a:xfrm>
              <a:prstGeom prst="ellipse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9" name="Google Shape;109;p11"/>
          <p:cNvGrpSpPr/>
          <p:nvPr/>
        </p:nvGrpSpPr>
        <p:grpSpPr>
          <a:xfrm>
            <a:off x="5279714" y="3507879"/>
            <a:ext cx="46623" cy="447676"/>
            <a:chOff x="2144983" y="2911837"/>
            <a:chExt cx="46623" cy="447676"/>
          </a:xfrm>
        </p:grpSpPr>
        <p:sp>
          <p:nvSpPr>
            <p:cNvPr id="110" name="Google Shape;110;p11"/>
            <p:cNvSpPr/>
            <p:nvPr/>
          </p:nvSpPr>
          <p:spPr>
            <a:xfrm>
              <a:off x="2144983" y="2911837"/>
              <a:ext cx="45719" cy="45719"/>
            </a:xfrm>
            <a:prstGeom prst="ellipse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1" name="Google Shape;111;p11"/>
            <p:cNvGrpSpPr/>
            <p:nvPr/>
          </p:nvGrpSpPr>
          <p:grpSpPr>
            <a:xfrm>
              <a:off x="2145887" y="2968900"/>
              <a:ext cx="45719" cy="390613"/>
              <a:chOff x="2145887" y="2968900"/>
              <a:chExt cx="45719" cy="390613"/>
            </a:xfrm>
          </p:grpSpPr>
          <p:cxnSp>
            <p:nvCxnSpPr>
              <p:cNvPr id="112" name="Google Shape;112;p11"/>
              <p:cNvCxnSpPr/>
              <p:nvPr/>
            </p:nvCxnSpPr>
            <p:spPr>
              <a:xfrm flipH="1">
                <a:off x="2170518" y="2968900"/>
                <a:ext cx="1" cy="344894"/>
              </a:xfrm>
              <a:prstGeom prst="straightConnector1">
                <a:avLst/>
              </a:prstGeom>
              <a:noFill/>
              <a:ln cap="flat" cmpd="sng" w="1905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13" name="Google Shape;113;p11"/>
              <p:cNvSpPr/>
              <p:nvPr/>
            </p:nvSpPr>
            <p:spPr>
              <a:xfrm>
                <a:off x="2145887" y="3313794"/>
                <a:ext cx="45719" cy="45719"/>
              </a:xfrm>
              <a:prstGeom prst="ellipse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4" name="Google Shape;114;p11"/>
          <p:cNvGrpSpPr/>
          <p:nvPr/>
        </p:nvGrpSpPr>
        <p:grpSpPr>
          <a:xfrm>
            <a:off x="6634302" y="3518757"/>
            <a:ext cx="46623" cy="447676"/>
            <a:chOff x="2144983" y="2911837"/>
            <a:chExt cx="46623" cy="447676"/>
          </a:xfrm>
        </p:grpSpPr>
        <p:sp>
          <p:nvSpPr>
            <p:cNvPr id="115" name="Google Shape;115;p11"/>
            <p:cNvSpPr/>
            <p:nvPr/>
          </p:nvSpPr>
          <p:spPr>
            <a:xfrm>
              <a:off x="2144983" y="2911837"/>
              <a:ext cx="45719" cy="45719"/>
            </a:xfrm>
            <a:prstGeom prst="ellipse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6" name="Google Shape;116;p11"/>
            <p:cNvGrpSpPr/>
            <p:nvPr/>
          </p:nvGrpSpPr>
          <p:grpSpPr>
            <a:xfrm>
              <a:off x="2145887" y="2968900"/>
              <a:ext cx="45719" cy="390613"/>
              <a:chOff x="2145887" y="2968900"/>
              <a:chExt cx="45719" cy="390613"/>
            </a:xfrm>
          </p:grpSpPr>
          <p:cxnSp>
            <p:nvCxnSpPr>
              <p:cNvPr id="117" name="Google Shape;117;p11"/>
              <p:cNvCxnSpPr/>
              <p:nvPr/>
            </p:nvCxnSpPr>
            <p:spPr>
              <a:xfrm flipH="1">
                <a:off x="2170518" y="2968900"/>
                <a:ext cx="1" cy="344894"/>
              </a:xfrm>
              <a:prstGeom prst="straightConnector1">
                <a:avLst/>
              </a:prstGeom>
              <a:noFill/>
              <a:ln cap="flat" cmpd="sng" w="1905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18" name="Google Shape;118;p11"/>
              <p:cNvSpPr/>
              <p:nvPr/>
            </p:nvSpPr>
            <p:spPr>
              <a:xfrm>
                <a:off x="2145887" y="3313794"/>
                <a:ext cx="45719" cy="45719"/>
              </a:xfrm>
              <a:prstGeom prst="ellipse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19" name="Google Shape;119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57288" y="2658339"/>
            <a:ext cx="741674" cy="7416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11"/>
          <p:cNvGrpSpPr/>
          <p:nvPr/>
        </p:nvGrpSpPr>
        <p:grpSpPr>
          <a:xfrm>
            <a:off x="1125971" y="6021344"/>
            <a:ext cx="927689" cy="366724"/>
            <a:chOff x="1395548" y="5567783"/>
            <a:chExt cx="927689" cy="398641"/>
          </a:xfrm>
        </p:grpSpPr>
        <p:sp>
          <p:nvSpPr>
            <p:cNvPr id="121" name="Google Shape;121;p11"/>
            <p:cNvSpPr/>
            <p:nvPr/>
          </p:nvSpPr>
          <p:spPr>
            <a:xfrm>
              <a:off x="1395548" y="5567783"/>
              <a:ext cx="896983" cy="398641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00807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1"/>
            <p:cNvSpPr txBox="1"/>
            <p:nvPr/>
          </p:nvSpPr>
          <p:spPr>
            <a:xfrm>
              <a:off x="1567406" y="5648997"/>
              <a:ext cx="7558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SN" sz="1200">
                  <a:solidFill>
                    <a:srgbClr val="249175"/>
                  </a:solidFill>
                  <a:latin typeface="Calibri"/>
                  <a:ea typeface="Calibri"/>
                  <a:cs typeface="Calibri"/>
                  <a:sym typeface="Calibri"/>
                </a:rPr>
                <a:t>Twitter</a:t>
              </a:r>
              <a:endParaRPr sz="1200">
                <a:solidFill>
                  <a:srgbClr val="24917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" name="Google Shape;123;p11"/>
          <p:cNvGrpSpPr/>
          <p:nvPr/>
        </p:nvGrpSpPr>
        <p:grpSpPr>
          <a:xfrm>
            <a:off x="3202554" y="6350877"/>
            <a:ext cx="896983" cy="338524"/>
            <a:chOff x="3857577" y="5706282"/>
            <a:chExt cx="896983" cy="398641"/>
          </a:xfrm>
        </p:grpSpPr>
        <p:sp>
          <p:nvSpPr>
            <p:cNvPr id="124" name="Google Shape;124;p11"/>
            <p:cNvSpPr/>
            <p:nvPr/>
          </p:nvSpPr>
          <p:spPr>
            <a:xfrm>
              <a:off x="3857577" y="5706282"/>
              <a:ext cx="896983" cy="398641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00807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1"/>
            <p:cNvSpPr txBox="1"/>
            <p:nvPr/>
          </p:nvSpPr>
          <p:spPr>
            <a:xfrm>
              <a:off x="3998729" y="5763567"/>
              <a:ext cx="7558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SN" sz="1200">
                  <a:solidFill>
                    <a:srgbClr val="249175"/>
                  </a:solidFill>
                  <a:latin typeface="Calibri"/>
                  <a:ea typeface="Calibri"/>
                  <a:cs typeface="Calibri"/>
                  <a:sym typeface="Calibri"/>
                </a:rPr>
                <a:t>Oracle</a:t>
              </a:r>
              <a:endParaRPr sz="1200">
                <a:solidFill>
                  <a:srgbClr val="24917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" name="Google Shape;126;p11"/>
          <p:cNvGrpSpPr/>
          <p:nvPr/>
        </p:nvGrpSpPr>
        <p:grpSpPr>
          <a:xfrm>
            <a:off x="5588672" y="6021344"/>
            <a:ext cx="896983" cy="341356"/>
            <a:chOff x="5643515" y="5648997"/>
            <a:chExt cx="896983" cy="398641"/>
          </a:xfrm>
        </p:grpSpPr>
        <p:sp>
          <p:nvSpPr>
            <p:cNvPr id="127" name="Google Shape;127;p11"/>
            <p:cNvSpPr/>
            <p:nvPr/>
          </p:nvSpPr>
          <p:spPr>
            <a:xfrm>
              <a:off x="5643515" y="5648997"/>
              <a:ext cx="896983" cy="398641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00807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1"/>
            <p:cNvSpPr txBox="1"/>
            <p:nvPr/>
          </p:nvSpPr>
          <p:spPr>
            <a:xfrm>
              <a:off x="5784667" y="5706282"/>
              <a:ext cx="7558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SN" sz="1200">
                  <a:solidFill>
                    <a:srgbClr val="249175"/>
                  </a:solidFill>
                  <a:latin typeface="Calibri"/>
                  <a:ea typeface="Calibri"/>
                  <a:cs typeface="Calibri"/>
                  <a:sym typeface="Calibri"/>
                </a:rPr>
                <a:t>Hadoop</a:t>
              </a:r>
              <a:endParaRPr sz="1200">
                <a:solidFill>
                  <a:srgbClr val="24917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9" name="Google Shape;129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780864" y="5635515"/>
            <a:ext cx="321784" cy="3217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11"/>
          <p:cNvGrpSpPr/>
          <p:nvPr/>
        </p:nvGrpSpPr>
        <p:grpSpPr>
          <a:xfrm>
            <a:off x="2899640" y="5115511"/>
            <a:ext cx="46623" cy="447676"/>
            <a:chOff x="2144983" y="2911837"/>
            <a:chExt cx="46623" cy="447676"/>
          </a:xfrm>
        </p:grpSpPr>
        <p:sp>
          <p:nvSpPr>
            <p:cNvPr id="131" name="Google Shape;131;p11"/>
            <p:cNvSpPr/>
            <p:nvPr/>
          </p:nvSpPr>
          <p:spPr>
            <a:xfrm>
              <a:off x="2144983" y="2911837"/>
              <a:ext cx="45719" cy="45719"/>
            </a:xfrm>
            <a:prstGeom prst="ellipse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2" name="Google Shape;132;p11"/>
            <p:cNvGrpSpPr/>
            <p:nvPr/>
          </p:nvGrpSpPr>
          <p:grpSpPr>
            <a:xfrm>
              <a:off x="2145887" y="2968900"/>
              <a:ext cx="45719" cy="390613"/>
              <a:chOff x="2145887" y="2968900"/>
              <a:chExt cx="45719" cy="390613"/>
            </a:xfrm>
          </p:grpSpPr>
          <p:cxnSp>
            <p:nvCxnSpPr>
              <p:cNvPr id="133" name="Google Shape;133;p11"/>
              <p:cNvCxnSpPr/>
              <p:nvPr/>
            </p:nvCxnSpPr>
            <p:spPr>
              <a:xfrm flipH="1">
                <a:off x="2170518" y="2968900"/>
                <a:ext cx="1" cy="344894"/>
              </a:xfrm>
              <a:prstGeom prst="straightConnector1">
                <a:avLst/>
              </a:prstGeom>
              <a:noFill/>
              <a:ln cap="flat" cmpd="sng" w="1905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34" name="Google Shape;134;p11"/>
              <p:cNvSpPr/>
              <p:nvPr/>
            </p:nvSpPr>
            <p:spPr>
              <a:xfrm>
                <a:off x="2145887" y="3313794"/>
                <a:ext cx="45719" cy="45719"/>
              </a:xfrm>
              <a:prstGeom prst="ellipse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135" name="Google Shape;135;p11"/>
          <p:cNvCxnSpPr/>
          <p:nvPr/>
        </p:nvCxnSpPr>
        <p:spPr>
          <a:xfrm flipH="1">
            <a:off x="3655408" y="5115511"/>
            <a:ext cx="21421" cy="1093629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36" name="Google Shape;136;p11"/>
          <p:cNvGrpSpPr/>
          <p:nvPr/>
        </p:nvGrpSpPr>
        <p:grpSpPr>
          <a:xfrm>
            <a:off x="4486396" y="5096941"/>
            <a:ext cx="46623" cy="447676"/>
            <a:chOff x="2144983" y="2911837"/>
            <a:chExt cx="46623" cy="447676"/>
          </a:xfrm>
        </p:grpSpPr>
        <p:sp>
          <p:nvSpPr>
            <p:cNvPr id="137" name="Google Shape;137;p11"/>
            <p:cNvSpPr/>
            <p:nvPr/>
          </p:nvSpPr>
          <p:spPr>
            <a:xfrm>
              <a:off x="2144983" y="2911837"/>
              <a:ext cx="45719" cy="45719"/>
            </a:xfrm>
            <a:prstGeom prst="ellipse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8" name="Google Shape;138;p11"/>
            <p:cNvGrpSpPr/>
            <p:nvPr/>
          </p:nvGrpSpPr>
          <p:grpSpPr>
            <a:xfrm>
              <a:off x="2145887" y="2968900"/>
              <a:ext cx="45719" cy="390613"/>
              <a:chOff x="2145887" y="2968900"/>
              <a:chExt cx="45719" cy="390613"/>
            </a:xfrm>
          </p:grpSpPr>
          <p:cxnSp>
            <p:nvCxnSpPr>
              <p:cNvPr id="139" name="Google Shape;139;p11"/>
              <p:cNvCxnSpPr/>
              <p:nvPr/>
            </p:nvCxnSpPr>
            <p:spPr>
              <a:xfrm flipH="1">
                <a:off x="2170518" y="2968900"/>
                <a:ext cx="1" cy="344894"/>
              </a:xfrm>
              <a:prstGeom prst="straightConnector1">
                <a:avLst/>
              </a:prstGeom>
              <a:noFill/>
              <a:ln cap="flat" cmpd="sng" w="1905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40" name="Google Shape;140;p11"/>
              <p:cNvSpPr/>
              <p:nvPr/>
            </p:nvSpPr>
            <p:spPr>
              <a:xfrm>
                <a:off x="2145887" y="3313794"/>
                <a:ext cx="45719" cy="45719"/>
              </a:xfrm>
              <a:prstGeom prst="ellipse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41" name="Google Shape;141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59271" y="5464121"/>
            <a:ext cx="315418" cy="3154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Google Shape;142;p11"/>
          <p:cNvGrpSpPr/>
          <p:nvPr/>
        </p:nvGrpSpPr>
        <p:grpSpPr>
          <a:xfrm>
            <a:off x="721363" y="5040135"/>
            <a:ext cx="72966" cy="1424141"/>
            <a:chOff x="714383" y="5109179"/>
            <a:chExt cx="72966" cy="1424141"/>
          </a:xfrm>
        </p:grpSpPr>
        <p:sp>
          <p:nvSpPr>
            <p:cNvPr id="143" name="Google Shape;143;p11"/>
            <p:cNvSpPr/>
            <p:nvPr/>
          </p:nvSpPr>
          <p:spPr>
            <a:xfrm>
              <a:off x="718490" y="6471780"/>
              <a:ext cx="68859" cy="61540"/>
            </a:xfrm>
            <a:prstGeom prst="ellipse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" name="Google Shape;144;p11"/>
            <p:cNvCxnSpPr/>
            <p:nvPr/>
          </p:nvCxnSpPr>
          <p:spPr>
            <a:xfrm>
              <a:off x="748813" y="5162809"/>
              <a:ext cx="0" cy="1308971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5" name="Google Shape;145;p11"/>
            <p:cNvSpPr/>
            <p:nvPr/>
          </p:nvSpPr>
          <p:spPr>
            <a:xfrm>
              <a:off x="714383" y="5109179"/>
              <a:ext cx="68859" cy="61540"/>
            </a:xfrm>
            <a:prstGeom prst="ellipse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" name="Google Shape;146;p11"/>
          <p:cNvSpPr/>
          <p:nvPr/>
        </p:nvSpPr>
        <p:spPr>
          <a:xfrm>
            <a:off x="1023290" y="6776580"/>
            <a:ext cx="68859" cy="61540"/>
          </a:xfrm>
          <a:prstGeom prst="ellipse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" name="Google Shape;147;p11"/>
          <p:cNvGrpSpPr/>
          <p:nvPr/>
        </p:nvGrpSpPr>
        <p:grpSpPr>
          <a:xfrm>
            <a:off x="1462302" y="5055172"/>
            <a:ext cx="68859" cy="887451"/>
            <a:chOff x="1447799" y="5013955"/>
            <a:chExt cx="68859" cy="887451"/>
          </a:xfrm>
        </p:grpSpPr>
        <p:cxnSp>
          <p:nvCxnSpPr>
            <p:cNvPr id="148" name="Google Shape;148;p11"/>
            <p:cNvCxnSpPr/>
            <p:nvPr/>
          </p:nvCxnSpPr>
          <p:spPr>
            <a:xfrm rot="10800000">
              <a:off x="1482229" y="5075495"/>
              <a:ext cx="0" cy="764371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9" name="Google Shape;149;p11"/>
            <p:cNvSpPr/>
            <p:nvPr/>
          </p:nvSpPr>
          <p:spPr>
            <a:xfrm>
              <a:off x="1447799" y="5839866"/>
              <a:ext cx="68859" cy="61540"/>
            </a:xfrm>
            <a:prstGeom prst="ellipse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1447799" y="5013955"/>
              <a:ext cx="68859" cy="61540"/>
            </a:xfrm>
            <a:prstGeom prst="ellipse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" name="Google Shape;151;p11"/>
          <p:cNvGrpSpPr/>
          <p:nvPr/>
        </p:nvGrpSpPr>
        <p:grpSpPr>
          <a:xfrm>
            <a:off x="2062391" y="5072276"/>
            <a:ext cx="60243" cy="291301"/>
            <a:chOff x="2062391" y="5072276"/>
            <a:chExt cx="60243" cy="291301"/>
          </a:xfrm>
        </p:grpSpPr>
        <p:grpSp>
          <p:nvGrpSpPr>
            <p:cNvPr id="152" name="Google Shape;152;p11"/>
            <p:cNvGrpSpPr/>
            <p:nvPr/>
          </p:nvGrpSpPr>
          <p:grpSpPr>
            <a:xfrm>
              <a:off x="2062391" y="5119057"/>
              <a:ext cx="59772" cy="244520"/>
              <a:chOff x="2062391" y="5119057"/>
              <a:chExt cx="59772" cy="244520"/>
            </a:xfrm>
          </p:grpSpPr>
          <p:cxnSp>
            <p:nvCxnSpPr>
              <p:cNvPr id="153" name="Google Shape;153;p11"/>
              <p:cNvCxnSpPr/>
              <p:nvPr/>
            </p:nvCxnSpPr>
            <p:spPr>
              <a:xfrm flipH="1">
                <a:off x="2094927" y="5119057"/>
                <a:ext cx="3744" cy="191101"/>
              </a:xfrm>
              <a:prstGeom prst="straightConnector1">
                <a:avLst/>
              </a:prstGeom>
              <a:noFill/>
              <a:ln cap="flat" cmpd="sng" w="1905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54" name="Google Shape;154;p11"/>
              <p:cNvSpPr/>
              <p:nvPr/>
            </p:nvSpPr>
            <p:spPr>
              <a:xfrm>
                <a:off x="2062391" y="5310158"/>
                <a:ext cx="59772" cy="53419"/>
              </a:xfrm>
              <a:prstGeom prst="ellipse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5" name="Google Shape;155;p11"/>
            <p:cNvSpPr/>
            <p:nvPr/>
          </p:nvSpPr>
          <p:spPr>
            <a:xfrm>
              <a:off x="2071478" y="5072276"/>
              <a:ext cx="51156" cy="45719"/>
            </a:xfrm>
            <a:prstGeom prst="ellipse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11"/>
          <p:cNvSpPr/>
          <p:nvPr/>
        </p:nvSpPr>
        <p:spPr>
          <a:xfrm>
            <a:off x="3626176" y="6204885"/>
            <a:ext cx="68859" cy="61540"/>
          </a:xfrm>
          <a:prstGeom prst="ellipse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3646591" y="5046393"/>
            <a:ext cx="68859" cy="61540"/>
          </a:xfrm>
          <a:prstGeom prst="ellipse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" name="Google Shape;158;p11"/>
          <p:cNvGrpSpPr/>
          <p:nvPr/>
        </p:nvGrpSpPr>
        <p:grpSpPr>
          <a:xfrm>
            <a:off x="5286108" y="5045566"/>
            <a:ext cx="59772" cy="291301"/>
            <a:chOff x="2068785" y="5072276"/>
            <a:chExt cx="59772" cy="291301"/>
          </a:xfrm>
        </p:grpSpPr>
        <p:grpSp>
          <p:nvGrpSpPr>
            <p:cNvPr id="159" name="Google Shape;159;p11"/>
            <p:cNvGrpSpPr/>
            <p:nvPr/>
          </p:nvGrpSpPr>
          <p:grpSpPr>
            <a:xfrm>
              <a:off x="2068785" y="5119057"/>
              <a:ext cx="59772" cy="244520"/>
              <a:chOff x="2068785" y="5119057"/>
              <a:chExt cx="59772" cy="244520"/>
            </a:xfrm>
          </p:grpSpPr>
          <p:cxnSp>
            <p:nvCxnSpPr>
              <p:cNvPr id="160" name="Google Shape;160;p11"/>
              <p:cNvCxnSpPr/>
              <p:nvPr/>
            </p:nvCxnSpPr>
            <p:spPr>
              <a:xfrm flipH="1">
                <a:off x="2094927" y="5119057"/>
                <a:ext cx="3744" cy="191101"/>
              </a:xfrm>
              <a:prstGeom prst="straightConnector1">
                <a:avLst/>
              </a:prstGeom>
              <a:noFill/>
              <a:ln cap="flat" cmpd="sng" w="1905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61" name="Google Shape;161;p11"/>
              <p:cNvSpPr/>
              <p:nvPr/>
            </p:nvSpPr>
            <p:spPr>
              <a:xfrm>
                <a:off x="2068785" y="5310158"/>
                <a:ext cx="59772" cy="53419"/>
              </a:xfrm>
              <a:prstGeom prst="ellipse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2" name="Google Shape;162;p11"/>
            <p:cNvSpPr/>
            <p:nvPr/>
          </p:nvSpPr>
          <p:spPr>
            <a:xfrm>
              <a:off x="2071478" y="5072276"/>
              <a:ext cx="51156" cy="45719"/>
            </a:xfrm>
            <a:prstGeom prst="ellipse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" name="Google Shape;163;p11"/>
          <p:cNvGrpSpPr/>
          <p:nvPr/>
        </p:nvGrpSpPr>
        <p:grpSpPr>
          <a:xfrm>
            <a:off x="6024938" y="5048706"/>
            <a:ext cx="68859" cy="887451"/>
            <a:chOff x="1447799" y="5013955"/>
            <a:chExt cx="68859" cy="887451"/>
          </a:xfrm>
        </p:grpSpPr>
        <p:cxnSp>
          <p:nvCxnSpPr>
            <p:cNvPr id="164" name="Google Shape;164;p11"/>
            <p:cNvCxnSpPr/>
            <p:nvPr/>
          </p:nvCxnSpPr>
          <p:spPr>
            <a:xfrm rot="10800000">
              <a:off x="1482229" y="5075495"/>
              <a:ext cx="0" cy="764371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5" name="Google Shape;165;p11"/>
            <p:cNvSpPr/>
            <p:nvPr/>
          </p:nvSpPr>
          <p:spPr>
            <a:xfrm>
              <a:off x="1447799" y="5839866"/>
              <a:ext cx="68859" cy="61540"/>
            </a:xfrm>
            <a:prstGeom prst="ellipse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1447799" y="5013955"/>
              <a:ext cx="68859" cy="61540"/>
            </a:xfrm>
            <a:prstGeom prst="ellipse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" name="Google Shape;167;p11"/>
          <p:cNvGrpSpPr/>
          <p:nvPr/>
        </p:nvGrpSpPr>
        <p:grpSpPr>
          <a:xfrm>
            <a:off x="6640653" y="5051134"/>
            <a:ext cx="72966" cy="1424141"/>
            <a:chOff x="714383" y="5109179"/>
            <a:chExt cx="72966" cy="1424141"/>
          </a:xfrm>
        </p:grpSpPr>
        <p:sp>
          <p:nvSpPr>
            <p:cNvPr id="168" name="Google Shape;168;p11"/>
            <p:cNvSpPr/>
            <p:nvPr/>
          </p:nvSpPr>
          <p:spPr>
            <a:xfrm>
              <a:off x="718490" y="6471780"/>
              <a:ext cx="68859" cy="61540"/>
            </a:xfrm>
            <a:prstGeom prst="ellipse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9" name="Google Shape;169;p11"/>
            <p:cNvCxnSpPr/>
            <p:nvPr/>
          </p:nvCxnSpPr>
          <p:spPr>
            <a:xfrm>
              <a:off x="748813" y="5162809"/>
              <a:ext cx="0" cy="1308971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0" name="Google Shape;170;p11"/>
            <p:cNvSpPr/>
            <p:nvPr/>
          </p:nvSpPr>
          <p:spPr>
            <a:xfrm>
              <a:off x="714383" y="5109179"/>
              <a:ext cx="68859" cy="61540"/>
            </a:xfrm>
            <a:prstGeom prst="ellipse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11"/>
          <p:cNvSpPr txBox="1"/>
          <p:nvPr/>
        </p:nvSpPr>
        <p:spPr>
          <a:xfrm>
            <a:off x="2671240" y="5942623"/>
            <a:ext cx="55452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900">
                <a:solidFill>
                  <a:srgbClr val="008071"/>
                </a:solidFill>
                <a:latin typeface="Calibri"/>
                <a:ea typeface="Calibri"/>
                <a:cs typeface="Calibri"/>
                <a:sym typeface="Calibri"/>
              </a:rPr>
              <a:t>NOSQL</a:t>
            </a:r>
            <a:endParaRPr sz="900">
              <a:solidFill>
                <a:srgbClr val="0080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5073475" y="5765667"/>
            <a:ext cx="55452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900">
                <a:solidFill>
                  <a:srgbClr val="008071"/>
                </a:solidFill>
                <a:latin typeface="Calibri"/>
                <a:ea typeface="Calibri"/>
                <a:cs typeface="Calibri"/>
                <a:sym typeface="Calibri"/>
              </a:rPr>
              <a:t>NOSQL</a:t>
            </a:r>
            <a:endParaRPr sz="900">
              <a:solidFill>
                <a:srgbClr val="0080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908066" y="5423199"/>
            <a:ext cx="344955" cy="34495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1"/>
          <p:cNvSpPr txBox="1"/>
          <p:nvPr/>
        </p:nvSpPr>
        <p:spPr>
          <a:xfrm>
            <a:off x="1887890" y="5729985"/>
            <a:ext cx="55452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900">
                <a:solidFill>
                  <a:srgbClr val="008071"/>
                </a:solidFill>
                <a:latin typeface="Calibri"/>
                <a:ea typeface="Calibri"/>
                <a:cs typeface="Calibri"/>
                <a:sym typeface="Calibri"/>
              </a:rPr>
              <a:t>APP</a:t>
            </a:r>
            <a:endParaRPr sz="900">
              <a:solidFill>
                <a:srgbClr val="0080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353334" y="5585881"/>
            <a:ext cx="344955" cy="34495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1"/>
          <p:cNvSpPr txBox="1"/>
          <p:nvPr/>
        </p:nvSpPr>
        <p:spPr>
          <a:xfrm>
            <a:off x="4345442" y="5874617"/>
            <a:ext cx="55452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900">
                <a:solidFill>
                  <a:srgbClr val="008071"/>
                </a:solidFill>
                <a:latin typeface="Calibri"/>
                <a:ea typeface="Calibri"/>
                <a:cs typeface="Calibri"/>
                <a:sym typeface="Calibri"/>
              </a:rPr>
              <a:t>APP</a:t>
            </a:r>
            <a:endParaRPr sz="900">
              <a:solidFill>
                <a:srgbClr val="0080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S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/>
          <p:nvPr/>
        </p:nvSpPr>
        <p:spPr>
          <a:xfrm>
            <a:off x="2168433" y="2105373"/>
            <a:ext cx="875212" cy="4043887"/>
          </a:xfrm>
          <a:prstGeom prst="rect">
            <a:avLst/>
          </a:prstGeom>
          <a:solidFill>
            <a:srgbClr val="0080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4"/>
          <p:cNvSpPr/>
          <p:nvPr/>
        </p:nvSpPr>
        <p:spPr>
          <a:xfrm>
            <a:off x="5336174" y="2056467"/>
            <a:ext cx="2991395" cy="457200"/>
          </a:xfrm>
          <a:prstGeom prst="roundRect">
            <a:avLst>
              <a:gd fmla="val 16667" name="adj"/>
            </a:avLst>
          </a:prstGeom>
          <a:solidFill>
            <a:srgbClr val="E1EF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4"/>
          <p:cNvSpPr/>
          <p:nvPr/>
        </p:nvSpPr>
        <p:spPr>
          <a:xfrm>
            <a:off x="5336175" y="2918537"/>
            <a:ext cx="2991395" cy="457200"/>
          </a:xfrm>
          <a:prstGeom prst="roundRect">
            <a:avLst>
              <a:gd fmla="val 16667" name="adj"/>
            </a:avLst>
          </a:prstGeom>
          <a:solidFill>
            <a:srgbClr val="E1EF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4"/>
          <p:cNvSpPr/>
          <p:nvPr/>
        </p:nvSpPr>
        <p:spPr>
          <a:xfrm>
            <a:off x="5336176" y="3868785"/>
            <a:ext cx="2991395" cy="457200"/>
          </a:xfrm>
          <a:prstGeom prst="roundRect">
            <a:avLst>
              <a:gd fmla="val 16667" name="adj"/>
            </a:avLst>
          </a:prstGeom>
          <a:solidFill>
            <a:srgbClr val="E1EF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/>
          <p:nvPr/>
        </p:nvSpPr>
        <p:spPr>
          <a:xfrm>
            <a:off x="5336176" y="4754881"/>
            <a:ext cx="2991395" cy="457200"/>
          </a:xfrm>
          <a:prstGeom prst="roundRect">
            <a:avLst>
              <a:gd fmla="val 16667" name="adj"/>
            </a:avLst>
          </a:prstGeom>
          <a:solidFill>
            <a:srgbClr val="E1EF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>
            <a:off x="5336177" y="5617029"/>
            <a:ext cx="2991395" cy="457200"/>
          </a:xfrm>
          <a:prstGeom prst="roundRect">
            <a:avLst>
              <a:gd fmla="val 16667" name="adj"/>
            </a:avLst>
          </a:prstGeom>
          <a:solidFill>
            <a:srgbClr val="E1EF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Google Shape;188;p14"/>
          <p:cNvCxnSpPr>
            <a:endCxn id="183" idx="1"/>
          </p:cNvCxnSpPr>
          <p:nvPr/>
        </p:nvCxnSpPr>
        <p:spPr>
          <a:xfrm>
            <a:off x="3043574" y="2285067"/>
            <a:ext cx="229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9" name="Google Shape;189;p14"/>
          <p:cNvCxnSpPr/>
          <p:nvPr/>
        </p:nvCxnSpPr>
        <p:spPr>
          <a:xfrm>
            <a:off x="3043646" y="3147137"/>
            <a:ext cx="2292528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0" name="Google Shape;190;p14"/>
          <p:cNvCxnSpPr/>
          <p:nvPr/>
        </p:nvCxnSpPr>
        <p:spPr>
          <a:xfrm>
            <a:off x="3043646" y="4105161"/>
            <a:ext cx="2292528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1" name="Google Shape;191;p14"/>
          <p:cNvCxnSpPr/>
          <p:nvPr/>
        </p:nvCxnSpPr>
        <p:spPr>
          <a:xfrm>
            <a:off x="3043646" y="5801153"/>
            <a:ext cx="2292528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" name="Google Shape;192;p14"/>
          <p:cNvCxnSpPr/>
          <p:nvPr/>
        </p:nvCxnSpPr>
        <p:spPr>
          <a:xfrm>
            <a:off x="3043646" y="4983481"/>
            <a:ext cx="2292528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p14"/>
          <p:cNvSpPr txBox="1"/>
          <p:nvPr/>
        </p:nvSpPr>
        <p:spPr>
          <a:xfrm>
            <a:off x="5904412" y="2105373"/>
            <a:ext cx="23251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S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Producer API</a:t>
            </a:r>
            <a:endParaRPr b="1"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4" name="Google Shape;194;p14"/>
          <p:cNvSpPr txBox="1"/>
          <p:nvPr/>
        </p:nvSpPr>
        <p:spPr>
          <a:xfrm>
            <a:off x="5969720" y="2969856"/>
            <a:ext cx="23251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S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Consumer API</a:t>
            </a:r>
            <a:endParaRPr b="1"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5" name="Google Shape;195;p14"/>
          <p:cNvSpPr txBox="1"/>
          <p:nvPr/>
        </p:nvSpPr>
        <p:spPr>
          <a:xfrm>
            <a:off x="6002380" y="3912719"/>
            <a:ext cx="23251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S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Streams  API</a:t>
            </a:r>
            <a:endParaRPr b="1"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6" name="Google Shape;196;p14"/>
          <p:cNvSpPr txBox="1"/>
          <p:nvPr/>
        </p:nvSpPr>
        <p:spPr>
          <a:xfrm>
            <a:off x="5904411" y="4771913"/>
            <a:ext cx="23251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S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Connector API</a:t>
            </a:r>
            <a:endParaRPr b="1"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7" name="Google Shape;197;p14"/>
          <p:cNvSpPr txBox="1"/>
          <p:nvPr/>
        </p:nvSpPr>
        <p:spPr>
          <a:xfrm>
            <a:off x="6126476" y="5640977"/>
            <a:ext cx="14107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S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Admin API</a:t>
            </a:r>
            <a:endParaRPr b="1"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8" name="Google Shape;198;p14"/>
          <p:cNvSpPr txBox="1"/>
          <p:nvPr/>
        </p:nvSpPr>
        <p:spPr>
          <a:xfrm>
            <a:off x="4047346" y="371525"/>
            <a:ext cx="60393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71"/>
              </a:buClr>
              <a:buSzPts val="4800"/>
              <a:buFont typeface="Garamond"/>
              <a:buNone/>
            </a:pPr>
            <a:r>
              <a:rPr b="1" lang="fr-SN" sz="4800">
                <a:solidFill>
                  <a:srgbClr val="008071"/>
                </a:solidFill>
                <a:latin typeface="Garamond"/>
                <a:ea typeface="Garamond"/>
                <a:cs typeface="Garamond"/>
                <a:sym typeface="Garamond"/>
              </a:rPr>
              <a:t>II.   </a:t>
            </a:r>
            <a:r>
              <a:rPr b="1" lang="fr-SN" sz="4800">
                <a:solidFill>
                  <a:srgbClr val="008071"/>
                </a:solidFill>
                <a:latin typeface="Garamond"/>
                <a:ea typeface="Garamond"/>
                <a:cs typeface="Garamond"/>
                <a:sym typeface="Garamond"/>
              </a:rPr>
              <a:t>5 Cores APIs</a:t>
            </a:r>
            <a:endParaRPr b="1" sz="4800">
              <a:solidFill>
                <a:srgbClr val="00807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9" name="Google Shape;199;p1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S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"/>
          <p:cNvSpPr txBox="1"/>
          <p:nvPr>
            <p:ph type="title"/>
          </p:nvPr>
        </p:nvSpPr>
        <p:spPr>
          <a:xfrm>
            <a:off x="645017" y="4517"/>
            <a:ext cx="105156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Garamond"/>
              <a:buNone/>
            </a:pPr>
            <a:r>
              <a:rPr b="1" lang="fr-SN" sz="5400"/>
              <a:t>III.  </a:t>
            </a:r>
            <a:r>
              <a:rPr b="1" lang="fr-SN" sz="5400">
                <a:latin typeface="Garamond"/>
                <a:ea typeface="Garamond"/>
                <a:cs typeface="Garamond"/>
                <a:sym typeface="Garamond"/>
              </a:rPr>
              <a:t>Concepts élémentaires</a:t>
            </a:r>
            <a:endParaRPr b="1" sz="54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5" name="Google Shape;205;p15"/>
          <p:cNvSpPr txBox="1"/>
          <p:nvPr/>
        </p:nvSpPr>
        <p:spPr>
          <a:xfrm>
            <a:off x="1021579" y="2247303"/>
            <a:ext cx="8961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SN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Brokers 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SN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Topic, partitions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SN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Offsets 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SN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Producers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SN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Consumers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6" name="Google Shape;206;p1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SN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/>
          <p:nvPr/>
        </p:nvSpPr>
        <p:spPr>
          <a:xfrm>
            <a:off x="4197257" y="2523316"/>
            <a:ext cx="3500700" cy="3670800"/>
          </a:xfrm>
          <a:prstGeom prst="rect">
            <a:avLst/>
          </a:prstGeom>
          <a:solidFill>
            <a:srgbClr val="C8CDD3">
              <a:alpha val="60000"/>
            </a:srgbClr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4850401" y="2314310"/>
            <a:ext cx="2194500" cy="417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1214846" y="0"/>
            <a:ext cx="45719" cy="4571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4559751" y="3287492"/>
            <a:ext cx="483300" cy="2351400"/>
          </a:xfrm>
          <a:prstGeom prst="rect">
            <a:avLst/>
          </a:prstGeom>
          <a:solidFill>
            <a:srgbClr val="6971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5655398" y="3287492"/>
            <a:ext cx="483300" cy="2351400"/>
          </a:xfrm>
          <a:prstGeom prst="rect">
            <a:avLst/>
          </a:prstGeom>
          <a:solidFill>
            <a:srgbClr val="6971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7"/>
          <p:cNvSpPr/>
          <p:nvPr/>
        </p:nvSpPr>
        <p:spPr>
          <a:xfrm>
            <a:off x="6803298" y="3287492"/>
            <a:ext cx="483300" cy="2351400"/>
          </a:xfrm>
          <a:prstGeom prst="rect">
            <a:avLst/>
          </a:prstGeom>
          <a:solidFill>
            <a:srgbClr val="6971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7"/>
          <p:cNvSpPr txBox="1"/>
          <p:nvPr/>
        </p:nvSpPr>
        <p:spPr>
          <a:xfrm>
            <a:off x="5346788" y="2338650"/>
            <a:ext cx="12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CLUSTER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8" name="Google Shape;218;p17"/>
          <p:cNvSpPr txBox="1"/>
          <p:nvPr/>
        </p:nvSpPr>
        <p:spPr>
          <a:xfrm rot="5400000">
            <a:off x="4220668" y="4302848"/>
            <a:ext cx="12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BROKER</a:t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9" name="Google Shape;219;p17"/>
          <p:cNvSpPr txBox="1"/>
          <p:nvPr/>
        </p:nvSpPr>
        <p:spPr>
          <a:xfrm rot="5400000">
            <a:off x="5285840" y="4305806"/>
            <a:ext cx="12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BROKER</a:t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20" name="Google Shape;220;p17"/>
          <p:cNvSpPr txBox="1"/>
          <p:nvPr/>
        </p:nvSpPr>
        <p:spPr>
          <a:xfrm rot="5400000">
            <a:off x="6425021" y="4270191"/>
            <a:ext cx="12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BROKER</a:t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21" name="Google Shape;221;p17"/>
          <p:cNvSpPr txBox="1"/>
          <p:nvPr/>
        </p:nvSpPr>
        <p:spPr>
          <a:xfrm>
            <a:off x="4688199" y="1586923"/>
            <a:ext cx="335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SN" sz="2400">
                <a:solidFill>
                  <a:srgbClr val="646060"/>
                </a:solidFill>
                <a:latin typeface="Garamond"/>
                <a:ea typeface="Garamond"/>
                <a:cs typeface="Garamond"/>
                <a:sym typeface="Garamond"/>
              </a:rPr>
              <a:t>APACHE KAFKA</a:t>
            </a:r>
            <a:endParaRPr b="1" sz="2400">
              <a:solidFill>
                <a:srgbClr val="64606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22" name="Google Shape;222;p1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SN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23" name="Google Shape;223;p17"/>
          <p:cNvSpPr txBox="1"/>
          <p:nvPr>
            <p:ph type="title"/>
          </p:nvPr>
        </p:nvSpPr>
        <p:spPr>
          <a:xfrm>
            <a:off x="645017" y="4517"/>
            <a:ext cx="10515600" cy="105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/>
              <a:t>Cluster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/>
          <p:nvPr/>
        </p:nvSpPr>
        <p:spPr>
          <a:xfrm>
            <a:off x="4333057" y="2528405"/>
            <a:ext cx="3500700" cy="2777700"/>
          </a:xfrm>
          <a:prstGeom prst="rect">
            <a:avLst/>
          </a:prstGeom>
          <a:solidFill>
            <a:srgbClr val="F2F2F2">
              <a:alpha val="60000"/>
            </a:srgbClr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8"/>
          <p:cNvSpPr/>
          <p:nvPr/>
        </p:nvSpPr>
        <p:spPr>
          <a:xfrm>
            <a:off x="5011783" y="2288245"/>
            <a:ext cx="2194500" cy="417900"/>
          </a:xfrm>
          <a:prstGeom prst="rect">
            <a:avLst/>
          </a:prstGeom>
          <a:solidFill>
            <a:srgbClr val="697179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8"/>
          <p:cNvSpPr/>
          <p:nvPr/>
        </p:nvSpPr>
        <p:spPr>
          <a:xfrm>
            <a:off x="1214846" y="0"/>
            <a:ext cx="45719" cy="4571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8"/>
          <p:cNvSpPr/>
          <p:nvPr/>
        </p:nvSpPr>
        <p:spPr>
          <a:xfrm rot="-5400000">
            <a:off x="5520300" y="2686725"/>
            <a:ext cx="1151400" cy="2660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8"/>
          <p:cNvSpPr/>
          <p:nvPr/>
        </p:nvSpPr>
        <p:spPr>
          <a:xfrm>
            <a:off x="622115" y="3849538"/>
            <a:ext cx="1894200" cy="365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" name="Google Shape;233;p18"/>
          <p:cNvCxnSpPr/>
          <p:nvPr/>
        </p:nvCxnSpPr>
        <p:spPr>
          <a:xfrm>
            <a:off x="2516230" y="4032418"/>
            <a:ext cx="16077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4" name="Google Shape;234;p18"/>
          <p:cNvCxnSpPr/>
          <p:nvPr/>
        </p:nvCxnSpPr>
        <p:spPr>
          <a:xfrm>
            <a:off x="7833903" y="4017080"/>
            <a:ext cx="1389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5" name="Google Shape;235;p18"/>
          <p:cNvSpPr txBox="1"/>
          <p:nvPr/>
        </p:nvSpPr>
        <p:spPr>
          <a:xfrm>
            <a:off x="938891" y="3878529"/>
            <a:ext cx="146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Producer</a:t>
            </a:r>
            <a:endParaRPr sz="1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36" name="Google Shape;236;p18"/>
          <p:cNvSpPr txBox="1"/>
          <p:nvPr/>
        </p:nvSpPr>
        <p:spPr>
          <a:xfrm>
            <a:off x="5588018" y="2288245"/>
            <a:ext cx="12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BROKER</a:t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37" name="Google Shape;237;p18"/>
          <p:cNvSpPr txBox="1"/>
          <p:nvPr/>
        </p:nvSpPr>
        <p:spPr>
          <a:xfrm>
            <a:off x="5619443" y="3477660"/>
            <a:ext cx="12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TOPIC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238" name="Google Shape;238;p18"/>
          <p:cNvGrpSpPr/>
          <p:nvPr/>
        </p:nvGrpSpPr>
        <p:grpSpPr>
          <a:xfrm>
            <a:off x="9675766" y="3849537"/>
            <a:ext cx="1894115" cy="365760"/>
            <a:chOff x="9262655" y="3167743"/>
            <a:chExt cx="1894115" cy="365760"/>
          </a:xfrm>
        </p:grpSpPr>
        <p:sp>
          <p:nvSpPr>
            <p:cNvPr id="239" name="Google Shape;239;p18"/>
            <p:cNvSpPr/>
            <p:nvPr/>
          </p:nvSpPr>
          <p:spPr>
            <a:xfrm>
              <a:off x="9262655" y="3167743"/>
              <a:ext cx="1894115" cy="36576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8"/>
            <p:cNvSpPr txBox="1"/>
            <p:nvPr/>
          </p:nvSpPr>
          <p:spPr>
            <a:xfrm>
              <a:off x="9482545" y="3190899"/>
              <a:ext cx="146848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SN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Consumer</a:t>
              </a:r>
              <a:endPara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  <p:pic>
        <p:nvPicPr>
          <p:cNvPr id="241" name="Google Shape;24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9369" y="4289629"/>
            <a:ext cx="492120" cy="492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18465" y="4289629"/>
            <a:ext cx="492120" cy="49212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SN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44" name="Google Shape;244;p18"/>
          <p:cNvSpPr/>
          <p:nvPr/>
        </p:nvSpPr>
        <p:spPr>
          <a:xfrm rot="-5400000">
            <a:off x="5885780" y="3053729"/>
            <a:ext cx="483300" cy="2351400"/>
          </a:xfrm>
          <a:prstGeom prst="rect">
            <a:avLst/>
          </a:prstGeom>
          <a:solidFill>
            <a:srgbClr val="ADB9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8"/>
          <p:cNvSpPr txBox="1"/>
          <p:nvPr/>
        </p:nvSpPr>
        <p:spPr>
          <a:xfrm>
            <a:off x="5320673" y="4044751"/>
            <a:ext cx="161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PARTITIONS</a:t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46" name="Google Shape;246;p18"/>
          <p:cNvSpPr txBox="1"/>
          <p:nvPr>
            <p:ph type="title"/>
          </p:nvPr>
        </p:nvSpPr>
        <p:spPr>
          <a:xfrm>
            <a:off x="645017" y="4517"/>
            <a:ext cx="10515600" cy="105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/>
              <a:t>Broker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"/>
          <p:cNvSpPr/>
          <p:nvPr/>
        </p:nvSpPr>
        <p:spPr>
          <a:xfrm>
            <a:off x="1536160" y="2505963"/>
            <a:ext cx="8778300" cy="26472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"/>
          <p:cNvSpPr/>
          <p:nvPr/>
        </p:nvSpPr>
        <p:spPr>
          <a:xfrm>
            <a:off x="1677674" y="2682968"/>
            <a:ext cx="8495100" cy="5400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3" name="Google Shape;253;p1"/>
          <p:cNvGraphicFramePr/>
          <p:nvPr/>
        </p:nvGraphicFramePr>
        <p:xfrm>
          <a:off x="2999201" y="27918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{826B8DF6-7162-42A4-8A76-086005FD4658}</a:tableStyleId>
              </a:tblPr>
              <a:tblGrid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4" name="Google Shape;254;p1"/>
          <p:cNvGraphicFramePr/>
          <p:nvPr/>
        </p:nvGraphicFramePr>
        <p:xfrm>
          <a:off x="1849668" y="28832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{826B8DF6-7162-42A4-8A76-086005FD4658}</a:tableStyleId>
              </a:tblPr>
              <a:tblGrid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5" name="Google Shape;255;p1"/>
          <p:cNvGraphicFramePr/>
          <p:nvPr/>
        </p:nvGraphicFramePr>
        <p:xfrm>
          <a:off x="6944184" y="29224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{826B8DF6-7162-42A4-8A76-086005FD4658}</a:tableStyleId>
              </a:tblPr>
              <a:tblGrid>
                <a:gridCol w="208275"/>
              </a:tblGrid>
              <a:tr h="1188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6" name="Google Shape;256;p1"/>
          <p:cNvGraphicFramePr/>
          <p:nvPr/>
        </p:nvGraphicFramePr>
        <p:xfrm>
          <a:off x="6944184" y="29616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{826B8DF6-7162-42A4-8A76-086005FD4658}</a:tableStyleId>
              </a:tblPr>
              <a:tblGrid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7" name="Google Shape;257;p1"/>
          <p:cNvGraphicFramePr/>
          <p:nvPr/>
        </p:nvGraphicFramePr>
        <p:xfrm>
          <a:off x="5415829" y="42679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{826B8DF6-7162-42A4-8A76-086005FD4658}</a:tableStyleId>
              </a:tblPr>
              <a:tblGrid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8" name="Google Shape;258;p1"/>
          <p:cNvGraphicFramePr/>
          <p:nvPr/>
        </p:nvGraphicFramePr>
        <p:xfrm>
          <a:off x="7963087" y="29093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{826B8DF6-7162-42A4-8A76-086005FD4658}</a:tableStyleId>
              </a:tblPr>
              <a:tblGrid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9" name="Google Shape;259;p1"/>
          <p:cNvGraphicFramePr/>
          <p:nvPr/>
        </p:nvGraphicFramePr>
        <p:xfrm>
          <a:off x="2978880" y="27657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{C1E4B3DC-0382-4AEE-8C83-C0D815E5BA11}</a:tableStyleId>
              </a:tblPr>
              <a:tblGrid>
                <a:gridCol w="782775"/>
                <a:gridCol w="782775"/>
                <a:gridCol w="782775"/>
                <a:gridCol w="782775"/>
                <a:gridCol w="782775"/>
                <a:gridCol w="782775"/>
                <a:gridCol w="782775"/>
                <a:gridCol w="782775"/>
                <a:gridCol w="782775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0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3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4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5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6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7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8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0" name="Google Shape;260;p1"/>
          <p:cNvSpPr txBox="1"/>
          <p:nvPr/>
        </p:nvSpPr>
        <p:spPr>
          <a:xfrm>
            <a:off x="1711058" y="2765701"/>
            <a:ext cx="126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SN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Partition 0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61" name="Google Shape;261;p1"/>
          <p:cNvSpPr/>
          <p:nvPr/>
        </p:nvSpPr>
        <p:spPr>
          <a:xfrm>
            <a:off x="1663885" y="3538586"/>
            <a:ext cx="8495100" cy="5400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"/>
          <p:cNvSpPr/>
          <p:nvPr/>
        </p:nvSpPr>
        <p:spPr>
          <a:xfrm>
            <a:off x="1677674" y="4348484"/>
            <a:ext cx="8495100" cy="5400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3" name="Google Shape;263;p1"/>
          <p:cNvGraphicFramePr/>
          <p:nvPr/>
        </p:nvGraphicFramePr>
        <p:xfrm>
          <a:off x="5232949" y="23868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{826B8DF6-7162-42A4-8A76-086005FD4658}</a:tableStyleId>
              </a:tblPr>
              <a:tblGrid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4" name="Google Shape;264;p1"/>
          <p:cNvSpPr txBox="1"/>
          <p:nvPr/>
        </p:nvSpPr>
        <p:spPr>
          <a:xfrm>
            <a:off x="1711058" y="3605352"/>
            <a:ext cx="126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Partition 1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aphicFrame>
        <p:nvGraphicFramePr>
          <p:cNvPr id="265" name="Google Shape;265;p1"/>
          <p:cNvGraphicFramePr/>
          <p:nvPr/>
        </p:nvGraphicFramePr>
        <p:xfrm>
          <a:off x="2978876" y="36430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{C1E4B3DC-0382-4AEE-8C83-C0D815E5BA11}</a:tableStyleId>
              </a:tblPr>
              <a:tblGrid>
                <a:gridCol w="865425"/>
                <a:gridCol w="865425"/>
                <a:gridCol w="865425"/>
                <a:gridCol w="865425"/>
                <a:gridCol w="865425"/>
                <a:gridCol w="865425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0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3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4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5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6" name="Google Shape;266;p1"/>
          <p:cNvSpPr txBox="1"/>
          <p:nvPr/>
        </p:nvSpPr>
        <p:spPr>
          <a:xfrm>
            <a:off x="1725933" y="4411353"/>
            <a:ext cx="126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Partition 2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aphicFrame>
        <p:nvGraphicFramePr>
          <p:cNvPr id="267" name="Google Shape;267;p1"/>
          <p:cNvGraphicFramePr/>
          <p:nvPr/>
        </p:nvGraphicFramePr>
        <p:xfrm>
          <a:off x="3012263" y="44503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{C1E4B3DC-0382-4AEE-8C83-C0D815E5BA11}</a:tableStyleId>
              </a:tblPr>
              <a:tblGrid>
                <a:gridCol w="814550"/>
                <a:gridCol w="814550"/>
                <a:gridCol w="814550"/>
                <a:gridCol w="814550"/>
                <a:gridCol w="814550"/>
                <a:gridCol w="814550"/>
                <a:gridCol w="814550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0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3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4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5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SN" sz="1800">
                          <a:solidFill>
                            <a:srgbClr val="0C0C0C"/>
                          </a:solidFill>
                        </a:rPr>
                        <a:t>6</a:t>
                      </a:r>
                      <a:endParaRPr sz="1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570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EABA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8" name="Google Shape;268;p1"/>
          <p:cNvSpPr txBox="1"/>
          <p:nvPr/>
        </p:nvSpPr>
        <p:spPr>
          <a:xfrm>
            <a:off x="1849669" y="2002577"/>
            <a:ext cx="126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Topic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69" name="Google Shape;269;p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SN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70" name="Google Shape;270;p1"/>
          <p:cNvSpPr txBox="1"/>
          <p:nvPr>
            <p:ph type="title"/>
          </p:nvPr>
        </p:nvSpPr>
        <p:spPr>
          <a:xfrm>
            <a:off x="645017" y="4517"/>
            <a:ext cx="10515600" cy="105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/>
              <a:t>Topic</a:t>
            </a:r>
            <a:endParaRPr/>
          </a:p>
        </p:txBody>
      </p:sp>
      <p:cxnSp>
        <p:nvCxnSpPr>
          <p:cNvPr id="271" name="Google Shape;271;p1"/>
          <p:cNvCxnSpPr/>
          <p:nvPr/>
        </p:nvCxnSpPr>
        <p:spPr>
          <a:xfrm flipH="1">
            <a:off x="5106400" y="2049125"/>
            <a:ext cx="644400" cy="85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1"/>
          <p:cNvSpPr txBox="1"/>
          <p:nvPr/>
        </p:nvSpPr>
        <p:spPr>
          <a:xfrm>
            <a:off x="5453350" y="1669050"/>
            <a:ext cx="16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SN"/>
              <a:t>Offset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"/>
          <p:cNvSpPr txBox="1"/>
          <p:nvPr>
            <p:ph type="title"/>
          </p:nvPr>
        </p:nvSpPr>
        <p:spPr>
          <a:xfrm>
            <a:off x="645017" y="4517"/>
            <a:ext cx="10515600" cy="1051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aramond"/>
              <a:buNone/>
            </a:pPr>
            <a:r>
              <a:rPr lang="fr-SN"/>
              <a:t>Producer</a:t>
            </a:r>
            <a:endParaRPr/>
          </a:p>
        </p:txBody>
      </p:sp>
      <p:sp>
        <p:nvSpPr>
          <p:cNvPr id="278" name="Google Shape;278;p16"/>
          <p:cNvSpPr/>
          <p:nvPr/>
        </p:nvSpPr>
        <p:spPr>
          <a:xfrm>
            <a:off x="3809620" y="1949197"/>
            <a:ext cx="4070068" cy="4070068"/>
          </a:xfrm>
          <a:prstGeom prst="ellipse">
            <a:avLst/>
          </a:prstGeom>
          <a:solidFill>
            <a:srgbClr val="E1EF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6"/>
          <p:cNvSpPr/>
          <p:nvPr/>
        </p:nvSpPr>
        <p:spPr>
          <a:xfrm>
            <a:off x="6441894" y="2599441"/>
            <a:ext cx="2414698" cy="917941"/>
          </a:xfrm>
          <a:prstGeom prst="roundRect">
            <a:avLst>
              <a:gd fmla="val 10929" name="adj"/>
            </a:avLst>
          </a:prstGeom>
          <a:solidFill>
            <a:srgbClr val="B7BBB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6"/>
          <p:cNvSpPr/>
          <p:nvPr/>
        </p:nvSpPr>
        <p:spPr>
          <a:xfrm>
            <a:off x="2856626" y="2599441"/>
            <a:ext cx="2409825" cy="917941"/>
          </a:xfrm>
          <a:prstGeom prst="roundRect">
            <a:avLst>
              <a:gd fmla="val 10929" name="adj"/>
            </a:avLst>
          </a:prstGeom>
          <a:solidFill>
            <a:srgbClr val="7B7B7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6"/>
          <p:cNvSpPr/>
          <p:nvPr/>
        </p:nvSpPr>
        <p:spPr>
          <a:xfrm>
            <a:off x="6441283" y="4452304"/>
            <a:ext cx="2415920" cy="917941"/>
          </a:xfrm>
          <a:prstGeom prst="roundRect">
            <a:avLst>
              <a:gd fmla="val 10929" name="adj"/>
            </a:avLst>
          </a:prstGeom>
          <a:solidFill>
            <a:srgbClr val="69717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6"/>
          <p:cNvSpPr/>
          <p:nvPr/>
        </p:nvSpPr>
        <p:spPr>
          <a:xfrm>
            <a:off x="2856626" y="4452304"/>
            <a:ext cx="2414697" cy="917941"/>
          </a:xfrm>
          <a:prstGeom prst="roundRect">
            <a:avLst>
              <a:gd fmla="val 10929" name="adj"/>
            </a:avLst>
          </a:prstGeom>
          <a:solidFill>
            <a:srgbClr val="97979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6"/>
          <p:cNvSpPr/>
          <p:nvPr/>
        </p:nvSpPr>
        <p:spPr>
          <a:xfrm>
            <a:off x="4722450" y="2865892"/>
            <a:ext cx="2244407" cy="2236679"/>
          </a:xfrm>
          <a:custGeom>
            <a:rect b="b" l="l" r="r" t="t"/>
            <a:pathLst>
              <a:path extrusionOk="0" h="20423" w="20502">
                <a:moveTo>
                  <a:pt x="1658" y="0"/>
                </a:moveTo>
                <a:cubicBezTo>
                  <a:pt x="1418" y="0"/>
                  <a:pt x="1178" y="52"/>
                  <a:pt x="956" y="156"/>
                </a:cubicBezTo>
                <a:cubicBezTo>
                  <a:pt x="781" y="237"/>
                  <a:pt x="622" y="349"/>
                  <a:pt x="485" y="485"/>
                </a:cubicBezTo>
                <a:cubicBezTo>
                  <a:pt x="348" y="622"/>
                  <a:pt x="237" y="781"/>
                  <a:pt x="155" y="957"/>
                </a:cubicBezTo>
                <a:cubicBezTo>
                  <a:pt x="-52" y="1401"/>
                  <a:pt x="-52" y="1913"/>
                  <a:pt x="155" y="2357"/>
                </a:cubicBezTo>
                <a:cubicBezTo>
                  <a:pt x="288" y="2632"/>
                  <a:pt x="594" y="2940"/>
                  <a:pt x="1105" y="3450"/>
                </a:cubicBezTo>
                <a:lnTo>
                  <a:pt x="2022" y="4367"/>
                </a:lnTo>
                <a:cubicBezTo>
                  <a:pt x="-490" y="7882"/>
                  <a:pt x="-494" y="12627"/>
                  <a:pt x="2011" y="16146"/>
                </a:cubicBezTo>
                <a:lnTo>
                  <a:pt x="1203" y="16954"/>
                </a:lnTo>
                <a:cubicBezTo>
                  <a:pt x="692" y="17464"/>
                  <a:pt x="386" y="17770"/>
                  <a:pt x="253" y="18045"/>
                </a:cubicBezTo>
                <a:cubicBezTo>
                  <a:pt x="46" y="18489"/>
                  <a:pt x="46" y="19001"/>
                  <a:pt x="253" y="19445"/>
                </a:cubicBezTo>
                <a:cubicBezTo>
                  <a:pt x="335" y="19621"/>
                  <a:pt x="446" y="19780"/>
                  <a:pt x="583" y="19916"/>
                </a:cubicBezTo>
                <a:cubicBezTo>
                  <a:pt x="719" y="20053"/>
                  <a:pt x="879" y="20166"/>
                  <a:pt x="1054" y="20248"/>
                </a:cubicBezTo>
                <a:cubicBezTo>
                  <a:pt x="1498" y="20455"/>
                  <a:pt x="2011" y="20455"/>
                  <a:pt x="2455" y="20248"/>
                </a:cubicBezTo>
                <a:cubicBezTo>
                  <a:pt x="2730" y="20115"/>
                  <a:pt x="3036" y="19809"/>
                  <a:pt x="3546" y="19299"/>
                </a:cubicBezTo>
                <a:lnTo>
                  <a:pt x="4348" y="18498"/>
                </a:lnTo>
                <a:cubicBezTo>
                  <a:pt x="7875" y="21051"/>
                  <a:pt x="12659" y="21065"/>
                  <a:pt x="16199" y="18538"/>
                </a:cubicBezTo>
                <a:lnTo>
                  <a:pt x="16953" y="19291"/>
                </a:lnTo>
                <a:cubicBezTo>
                  <a:pt x="17464" y="19802"/>
                  <a:pt x="17770" y="20107"/>
                  <a:pt x="18045" y="20241"/>
                </a:cubicBezTo>
                <a:cubicBezTo>
                  <a:pt x="18489" y="20448"/>
                  <a:pt x="19003" y="20448"/>
                  <a:pt x="19448" y="20241"/>
                </a:cubicBezTo>
                <a:cubicBezTo>
                  <a:pt x="19623" y="20159"/>
                  <a:pt x="19782" y="20048"/>
                  <a:pt x="19919" y="19911"/>
                </a:cubicBezTo>
                <a:cubicBezTo>
                  <a:pt x="20056" y="19774"/>
                  <a:pt x="20167" y="19615"/>
                  <a:pt x="20249" y="19440"/>
                </a:cubicBezTo>
                <a:cubicBezTo>
                  <a:pt x="20456" y="18996"/>
                  <a:pt x="20456" y="18483"/>
                  <a:pt x="20249" y="18039"/>
                </a:cubicBezTo>
                <a:cubicBezTo>
                  <a:pt x="20115" y="17765"/>
                  <a:pt x="19809" y="17457"/>
                  <a:pt x="19299" y="16947"/>
                </a:cubicBezTo>
                <a:lnTo>
                  <a:pt x="18550" y="16198"/>
                </a:lnTo>
                <a:cubicBezTo>
                  <a:pt x="21106" y="12656"/>
                  <a:pt x="21102" y="7851"/>
                  <a:pt x="18539" y="4312"/>
                </a:cubicBezTo>
                <a:lnTo>
                  <a:pt x="19397" y="3455"/>
                </a:lnTo>
                <a:cubicBezTo>
                  <a:pt x="19907" y="2945"/>
                  <a:pt x="20213" y="2639"/>
                  <a:pt x="20347" y="2364"/>
                </a:cubicBezTo>
                <a:cubicBezTo>
                  <a:pt x="20554" y="1920"/>
                  <a:pt x="20554" y="1408"/>
                  <a:pt x="20347" y="964"/>
                </a:cubicBezTo>
                <a:cubicBezTo>
                  <a:pt x="20265" y="789"/>
                  <a:pt x="20154" y="629"/>
                  <a:pt x="20017" y="493"/>
                </a:cubicBezTo>
                <a:cubicBezTo>
                  <a:pt x="19880" y="356"/>
                  <a:pt x="19719" y="245"/>
                  <a:pt x="19544" y="163"/>
                </a:cubicBezTo>
                <a:cubicBezTo>
                  <a:pt x="19099" y="-44"/>
                  <a:pt x="18587" y="-44"/>
                  <a:pt x="18142" y="163"/>
                </a:cubicBezTo>
                <a:cubicBezTo>
                  <a:pt x="17868" y="296"/>
                  <a:pt x="17562" y="602"/>
                  <a:pt x="17051" y="1112"/>
                </a:cubicBezTo>
                <a:lnTo>
                  <a:pt x="16185" y="1978"/>
                </a:lnTo>
                <a:cubicBezTo>
                  <a:pt x="12651" y="-535"/>
                  <a:pt x="7883" y="-522"/>
                  <a:pt x="4362" y="2017"/>
                </a:cubicBezTo>
                <a:lnTo>
                  <a:pt x="3450" y="1105"/>
                </a:lnTo>
                <a:cubicBezTo>
                  <a:pt x="2940" y="595"/>
                  <a:pt x="2632" y="289"/>
                  <a:pt x="2357" y="156"/>
                </a:cubicBezTo>
                <a:cubicBezTo>
                  <a:pt x="2135" y="52"/>
                  <a:pt x="1897" y="0"/>
                  <a:pt x="16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6"/>
          <p:cNvSpPr txBox="1"/>
          <p:nvPr/>
        </p:nvSpPr>
        <p:spPr>
          <a:xfrm>
            <a:off x="3026729" y="2697423"/>
            <a:ext cx="1565289" cy="637447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SN" sz="15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Publier les données dans les topics de leur choix</a:t>
            </a:r>
            <a:endParaRPr b="0" sz="1500">
              <a:solidFill>
                <a:schemeClr val="lt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85" name="Google Shape;285;p16"/>
          <p:cNvSpPr txBox="1"/>
          <p:nvPr/>
        </p:nvSpPr>
        <p:spPr>
          <a:xfrm>
            <a:off x="3180070" y="4672427"/>
            <a:ext cx="1400396" cy="511001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SN" sz="16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Envoie les records au leader</a:t>
            </a:r>
            <a:endParaRPr b="0" sz="1600">
              <a:solidFill>
                <a:schemeClr val="lt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86" name="Google Shape;286;p16"/>
          <p:cNvSpPr txBox="1"/>
          <p:nvPr/>
        </p:nvSpPr>
        <p:spPr>
          <a:xfrm>
            <a:off x="7139026" y="2809374"/>
            <a:ext cx="1565289" cy="5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SN" sz="16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Envoie les messages par batch </a:t>
            </a:r>
            <a:endParaRPr b="0" sz="1600">
              <a:solidFill>
                <a:schemeClr val="lt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87" name="Google Shape;287;p16"/>
          <p:cNvSpPr txBox="1"/>
          <p:nvPr/>
        </p:nvSpPr>
        <p:spPr>
          <a:xfrm>
            <a:off x="7139846" y="4606694"/>
            <a:ext cx="1400396" cy="725374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SN" sz="16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Stratégie de </a:t>
            </a:r>
            <a:r>
              <a:rPr lang="fr-SN" sz="160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partitionnement</a:t>
            </a:r>
            <a:endParaRPr b="0" sz="1600">
              <a:solidFill>
                <a:schemeClr val="lt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88" name="Google Shape;288;p16"/>
          <p:cNvSpPr/>
          <p:nvPr/>
        </p:nvSpPr>
        <p:spPr>
          <a:xfrm>
            <a:off x="4815105" y="2952924"/>
            <a:ext cx="175404" cy="175403"/>
          </a:xfrm>
          <a:prstGeom prst="ellipse">
            <a:avLst/>
          </a:prstGeom>
          <a:solidFill>
            <a:srgbClr val="7C7C7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6"/>
          <p:cNvSpPr/>
          <p:nvPr/>
        </p:nvSpPr>
        <p:spPr>
          <a:xfrm>
            <a:off x="4827805" y="4831096"/>
            <a:ext cx="175404" cy="17540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6"/>
          <p:cNvSpPr/>
          <p:nvPr/>
        </p:nvSpPr>
        <p:spPr>
          <a:xfrm>
            <a:off x="6702758" y="2957443"/>
            <a:ext cx="175404" cy="175404"/>
          </a:xfrm>
          <a:prstGeom prst="ellipse">
            <a:avLst/>
          </a:prstGeom>
          <a:solidFill>
            <a:srgbClr val="ADB9C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6"/>
          <p:cNvSpPr/>
          <p:nvPr/>
        </p:nvSpPr>
        <p:spPr>
          <a:xfrm>
            <a:off x="6690073" y="4835615"/>
            <a:ext cx="175403" cy="1754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1831" y="3375243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S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2022-11-12T11:36:28Z</dcterms:created>
  <dc:creator>babs</dc:creator>
</cp:coreProperties>
</file>