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6" r:id="rId9"/>
    <p:sldId id="267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00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1271-9E5F-4172-9D74-EA8ED04E99E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BA4547-E0B2-4149-BF66-C57856B162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1271-9E5F-4172-9D74-EA8ED04E99E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4547-E0B2-4149-BF66-C57856B16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1271-9E5F-4172-9D74-EA8ED04E99E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4547-E0B2-4149-BF66-C57856B16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1271-9E5F-4172-9D74-EA8ED04E99E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4547-E0B2-4149-BF66-C57856B16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1271-9E5F-4172-9D74-EA8ED04E99E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4547-E0B2-4149-BF66-C57856B16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1271-9E5F-4172-9D74-EA8ED04E99E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4547-E0B2-4149-BF66-C57856B162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1271-9E5F-4172-9D74-EA8ED04E99E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4547-E0B2-4149-BF66-C57856B162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1271-9E5F-4172-9D74-EA8ED04E99E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4547-E0B2-4149-BF66-C57856B16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1271-9E5F-4172-9D74-EA8ED04E99E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4547-E0B2-4149-BF66-C57856B16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1271-9E5F-4172-9D74-EA8ED04E99E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4547-E0B2-4149-BF66-C57856B16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1271-9E5F-4172-9D74-EA8ED04E99E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4547-E0B2-4149-BF66-C57856B16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83A1271-9E5F-4172-9D74-EA8ED04E99E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6BA4547-E0B2-4149-BF66-C57856B162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14400"/>
            <a:ext cx="7315200" cy="3206649"/>
          </a:xfrm>
        </p:spPr>
        <p:txBody>
          <a:bodyPr>
            <a:normAutofit/>
          </a:bodyPr>
          <a:lstStyle/>
          <a:p>
            <a:r>
              <a:rPr lang="en-US" sz="11500" dirty="0" smtClean="0">
                <a:latin typeface="S 2Century21" pitchFamily="2" charset="0"/>
              </a:rPr>
              <a:t>k</a:t>
            </a:r>
            <a:endParaRPr lang="en-US" sz="11500" dirty="0">
              <a:latin typeface="S 2Century2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00200"/>
            <a:ext cx="7315200" cy="1369576"/>
          </a:xfrm>
        </p:spPr>
        <p:txBody>
          <a:bodyPr/>
          <a:lstStyle/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روش کار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76600"/>
            <a:ext cx="7315200" cy="2120162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 smtClean="0">
                <a:cs typeface="B Nazanin" panose="00000400000000000000" pitchFamily="2" charset="-78"/>
              </a:rPr>
              <a:t>استفاده از </a:t>
            </a:r>
            <a:r>
              <a:rPr lang="fa-IR" sz="2800" dirty="0" smtClean="0">
                <a:cs typeface="B Nazanin" panose="00000400000000000000" pitchFamily="2" charset="-78"/>
              </a:rPr>
              <a:t>الگوریتم های طبقه بندی یادگیری ماشین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90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1154097"/>
          </a:xfrm>
        </p:spPr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نتیجه گیری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15200" cy="4267200"/>
          </a:xfrm>
        </p:spPr>
        <p:txBody>
          <a:bodyPr>
            <a:noAutofit/>
          </a:bodyPr>
          <a:lstStyle/>
          <a:p>
            <a:pPr marL="45720" indent="0" algn="just" rtl="1">
              <a:buNone/>
            </a:pPr>
            <a:r>
              <a:rPr lang="fa-IR" sz="1800" b="1" dirty="0">
                <a:cs typeface="B Nazanin" panose="00000400000000000000" pitchFamily="2" charset="-78"/>
              </a:rPr>
              <a:t>در این مقاله هدف , بررسی و مقایسه اثر بخشی الگوریتم های داده </a:t>
            </a:r>
            <a:r>
              <a:rPr lang="fa-IR" sz="1800" b="1" dirty="0" smtClean="0">
                <a:cs typeface="B Nazanin" panose="00000400000000000000" pitchFamily="2" charset="-78"/>
              </a:rPr>
              <a:t>کاوی ،جهت آناليز </a:t>
            </a:r>
            <a:r>
              <a:rPr lang="fa-IR" sz="1800" b="1" dirty="0">
                <a:cs typeface="B Nazanin" panose="00000400000000000000" pitchFamily="2" charset="-78"/>
              </a:rPr>
              <a:t>احساس به روش نظارت شده مبتني بر </a:t>
            </a:r>
            <a:r>
              <a:rPr lang="fa-IR" sz="1800" b="1" dirty="0" smtClean="0">
                <a:cs typeface="B Nazanin" panose="00000400000000000000" pitchFamily="2" charset="-78"/>
              </a:rPr>
              <a:t>داده های </a:t>
            </a:r>
            <a:r>
              <a:rPr lang="fa-IR" sz="1800" b="1" dirty="0">
                <a:cs typeface="B Nazanin" panose="00000400000000000000" pitchFamily="2" charset="-78"/>
              </a:rPr>
              <a:t>لیبل دار انجام شده است . در این راستا از الگوریتم های </a:t>
            </a:r>
            <a:r>
              <a:rPr lang="fa-IR" sz="1800" b="1" dirty="0" smtClean="0">
                <a:cs typeface="B Nazanin" panose="00000400000000000000" pitchFamily="2" charset="-78"/>
              </a:rPr>
              <a:t>جنگل های تصادفی، درخت اضافی، بردار پشتیبان و نایو بیز استفاده </a:t>
            </a:r>
            <a:r>
              <a:rPr lang="fa-IR" sz="1800" b="1" dirty="0">
                <a:cs typeface="B Nazanin" panose="00000400000000000000" pitchFamily="2" charset="-78"/>
              </a:rPr>
              <a:t>شده است </a:t>
            </a:r>
            <a:r>
              <a:rPr lang="fa-IR" sz="1800" b="1" dirty="0" smtClean="0">
                <a:cs typeface="B Nazanin" panose="00000400000000000000" pitchFamily="2" charset="-78"/>
              </a:rPr>
              <a:t> </a:t>
            </a:r>
            <a:r>
              <a:rPr lang="fa-IR" sz="1800" b="1" dirty="0">
                <a:cs typeface="B Nazanin" panose="00000400000000000000" pitchFamily="2" charset="-78"/>
              </a:rPr>
              <a:t>که </a:t>
            </a:r>
            <a:r>
              <a:rPr lang="fa-IR" sz="1800" b="1" dirty="0" smtClean="0">
                <a:cs typeface="B Nazanin" panose="00000400000000000000" pitchFamily="2" charset="-78"/>
              </a:rPr>
              <a:t>با بررسی چگونگی عملکرد </a:t>
            </a:r>
            <a:r>
              <a:rPr lang="fa-IR" sz="1800" b="1" dirty="0">
                <a:cs typeface="B Nazanin" panose="00000400000000000000" pitchFamily="2" charset="-78"/>
              </a:rPr>
              <a:t>هر الگوریتم و </a:t>
            </a:r>
            <a:r>
              <a:rPr lang="fa-IR" sz="1800" b="1" dirty="0" smtClean="0">
                <a:cs typeface="B Nazanin" panose="00000400000000000000" pitchFamily="2" charset="-78"/>
              </a:rPr>
              <a:t>پارامترهای تاثیرگزار آن مورد </a:t>
            </a:r>
            <a:r>
              <a:rPr lang="fa-IR" sz="1800" b="1" dirty="0">
                <a:cs typeface="B Nazanin" panose="00000400000000000000" pitchFamily="2" charset="-78"/>
              </a:rPr>
              <a:t>ارزیابی و بررسی قرار گرفت </a:t>
            </a:r>
            <a:r>
              <a:rPr lang="fa-IR" sz="1800" b="1" dirty="0" smtClean="0">
                <a:cs typeface="B Nazanin" panose="00000400000000000000" pitchFamily="2" charset="-78"/>
              </a:rPr>
              <a:t>. در ابتدای </a:t>
            </a:r>
            <a:r>
              <a:rPr lang="fa-IR" sz="1800" b="1" dirty="0">
                <a:cs typeface="B Nazanin" panose="00000400000000000000" pitchFamily="2" charset="-78"/>
              </a:rPr>
              <a:t>این </a:t>
            </a:r>
            <a:r>
              <a:rPr lang="fa-IR" sz="1800" b="1" dirty="0" smtClean="0">
                <a:cs typeface="B Nazanin" panose="00000400000000000000" pitchFamily="2" charset="-78"/>
              </a:rPr>
              <a:t>پژوهش، </a:t>
            </a:r>
            <a:r>
              <a:rPr lang="fa-IR" sz="1800" b="1" dirty="0">
                <a:cs typeface="B Nazanin" panose="00000400000000000000" pitchFamily="2" charset="-78"/>
              </a:rPr>
              <a:t>متون با دو رویکرد به فضای برداری انتقال داده می شود.که در رویکرد اول از تکنیک </a:t>
            </a:r>
            <a:r>
              <a:rPr lang="fa-IR" sz="1800" b="1" dirty="0" smtClean="0">
                <a:cs typeface="B Nazanin" panose="00000400000000000000" pitchFamily="2" charset="-78"/>
              </a:rPr>
              <a:t> </a:t>
            </a:r>
            <a:r>
              <a:rPr lang="en-US" sz="1800" b="1" dirty="0" smtClean="0">
                <a:cs typeface="B Nazanin" panose="00000400000000000000" pitchFamily="2" charset="-78"/>
              </a:rPr>
              <a:t>BOW </a:t>
            </a:r>
            <a:r>
              <a:rPr lang="fa-IR" sz="1800" b="1" dirty="0" smtClean="0">
                <a:cs typeface="B Nazanin" panose="00000400000000000000" pitchFamily="2" charset="-78"/>
              </a:rPr>
              <a:t>و </a:t>
            </a:r>
            <a:r>
              <a:rPr lang="fa-IR" sz="1800" b="1" dirty="0">
                <a:cs typeface="B Nazanin" panose="00000400000000000000" pitchFamily="2" charset="-78"/>
              </a:rPr>
              <a:t>در رویکرد دوم از </a:t>
            </a:r>
            <a:r>
              <a:rPr lang="en-US" sz="1800" b="1" dirty="0" smtClean="0">
                <a:cs typeface="B Nazanin" panose="00000400000000000000" pitchFamily="2" charset="-78"/>
              </a:rPr>
              <a:t>TF-IDF </a:t>
            </a:r>
            <a:r>
              <a:rPr lang="fa-IR" sz="1800" b="1" dirty="0">
                <a:cs typeface="B Nazanin" panose="00000400000000000000" pitchFamily="2" charset="-78"/>
              </a:rPr>
              <a:t>استفاده گردید . </a:t>
            </a:r>
            <a:r>
              <a:rPr lang="fa-IR" sz="1800" b="1" dirty="0" smtClean="0">
                <a:cs typeface="B Nazanin" panose="00000400000000000000" pitchFamily="2" charset="-78"/>
              </a:rPr>
              <a:t>در </a:t>
            </a:r>
            <a:r>
              <a:rPr lang="fa-IR" sz="1800" b="1" dirty="0">
                <a:cs typeface="B Nazanin" panose="00000400000000000000" pitchFamily="2" charset="-78"/>
              </a:rPr>
              <a:t>همه الگوریتم ها با توجه به ویژگی ها تکنیک </a:t>
            </a:r>
            <a:r>
              <a:rPr lang="en-US" sz="1800" b="1" dirty="0">
                <a:cs typeface="B Nazanin" panose="00000400000000000000" pitchFamily="2" charset="-78"/>
              </a:rPr>
              <a:t>TF-IDF </a:t>
            </a:r>
            <a:r>
              <a:rPr lang="fa-IR" sz="1800" b="1" dirty="0" smtClean="0">
                <a:cs typeface="B Nazanin" panose="00000400000000000000" pitchFamily="2" charset="-78"/>
              </a:rPr>
              <a:t>نتایج </a:t>
            </a:r>
            <a:r>
              <a:rPr lang="fa-IR" sz="1800" b="1" dirty="0">
                <a:cs typeface="B Nazanin" panose="00000400000000000000" pitchFamily="2" charset="-78"/>
              </a:rPr>
              <a:t>بهتری حاصل گردید</a:t>
            </a:r>
            <a:r>
              <a:rPr lang="fa-IR" sz="1800" b="1" dirty="0" smtClean="0">
                <a:cs typeface="B Nazanin" panose="00000400000000000000" pitchFamily="2" charset="-78"/>
              </a:rPr>
              <a:t>. در ضمن جنگل های تصادفی عملکرد بهتری نشان دادند . </a:t>
            </a:r>
            <a:r>
              <a:rPr lang="fa-IR" sz="1800" b="1" dirty="0">
                <a:cs typeface="B Nazanin" panose="00000400000000000000" pitchFamily="2" charset="-78"/>
              </a:rPr>
              <a:t>دلیل اصلی آن  بکارگیری  تکنیک ترکیب در این الگوریتم می باشد </a:t>
            </a:r>
            <a:r>
              <a:rPr lang="fa-IR" sz="1800" b="1" dirty="0" smtClean="0">
                <a:cs typeface="B Nazanin" panose="00000400000000000000" pitchFamily="2" charset="-78"/>
              </a:rPr>
              <a:t>.</a:t>
            </a:r>
          </a:p>
          <a:p>
            <a:pPr marL="45720" indent="0" algn="just" rtl="1">
              <a:buNone/>
            </a:pPr>
            <a:r>
              <a:rPr lang="fa-IR" sz="1800" b="1" dirty="0" smtClean="0">
                <a:cs typeface="B Nazanin" panose="00000400000000000000" pitchFamily="2" charset="-78"/>
              </a:rPr>
              <a:t>که </a:t>
            </a:r>
            <a:r>
              <a:rPr lang="fa-IR" sz="1800" b="1" dirty="0">
                <a:cs typeface="B Nazanin" panose="00000400000000000000" pitchFamily="2" charset="-78"/>
              </a:rPr>
              <a:t>با استفاده از تعدادی از الگوریتم های درخت تصمیم و تهیه دیتاست های مختلف با تکنیک </a:t>
            </a:r>
            <a:r>
              <a:rPr lang="fa-IR" sz="1800" b="1" dirty="0" smtClean="0">
                <a:cs typeface="B Nazanin" panose="00000400000000000000" pitchFamily="2" charset="-78"/>
              </a:rPr>
              <a:t>جایگ</a:t>
            </a:r>
            <a:r>
              <a:rPr lang="fa-IR" sz="1800" b="1" dirty="0">
                <a:cs typeface="B Nazanin" panose="00000400000000000000" pitchFamily="2" charset="-78"/>
              </a:rPr>
              <a:t>ش</a:t>
            </a:r>
            <a:r>
              <a:rPr lang="fa-IR" sz="1800" b="1" dirty="0" smtClean="0">
                <a:cs typeface="B Nazanin" panose="00000400000000000000" pitchFamily="2" charset="-78"/>
              </a:rPr>
              <a:t>تی </a:t>
            </a:r>
            <a:r>
              <a:rPr lang="fa-IR" sz="1800" b="1" dirty="0">
                <a:cs typeface="B Nazanin" panose="00000400000000000000" pitchFamily="2" charset="-78"/>
              </a:rPr>
              <a:t>و در نهایت رای گیری اکثریت </a:t>
            </a:r>
            <a:r>
              <a:rPr lang="fa-IR" sz="1800" b="1" dirty="0" smtClean="0">
                <a:cs typeface="B Nazanin" panose="00000400000000000000" pitchFamily="2" charset="-78"/>
              </a:rPr>
              <a:t>ما بین </a:t>
            </a:r>
            <a:r>
              <a:rPr lang="fa-IR" sz="1800" b="1" dirty="0">
                <a:cs typeface="B Nazanin" panose="00000400000000000000" pitchFamily="2" charset="-78"/>
              </a:rPr>
              <a:t>این درختان ، نتیجه </a:t>
            </a:r>
            <a:r>
              <a:rPr lang="fa-IR" sz="1800" b="1" dirty="0" smtClean="0">
                <a:cs typeface="B Nazanin" panose="00000400000000000000" pitchFamily="2" charset="-78"/>
              </a:rPr>
              <a:t>نهایی بدست آمد. </a:t>
            </a:r>
            <a:r>
              <a:rPr lang="fa-IR" sz="1800" b="1" dirty="0">
                <a:cs typeface="B Nazanin" panose="00000400000000000000" pitchFamily="2" charset="-78"/>
              </a:rPr>
              <a:t>با توجه به كاربرد و اهميت نتايج حاصل از تحلیل احساسات در حوزه هاي مختلف ، </a:t>
            </a:r>
            <a:r>
              <a:rPr lang="fa-IR" sz="1800" b="1" dirty="0" smtClean="0">
                <a:cs typeface="B Nazanin" panose="00000400000000000000" pitchFamily="2" charset="-78"/>
              </a:rPr>
              <a:t>به کارگیری مدل </a:t>
            </a:r>
            <a:r>
              <a:rPr lang="fa-IR" sz="1800" b="1" dirty="0">
                <a:cs typeface="B Nazanin" panose="00000400000000000000" pitchFamily="2" charset="-78"/>
              </a:rPr>
              <a:t>پيشنهادي  </a:t>
            </a:r>
            <a:r>
              <a:rPr lang="fa-IR" sz="1800" b="1" dirty="0" smtClean="0">
                <a:cs typeface="B Nazanin" panose="00000400000000000000" pitchFamily="2" charset="-78"/>
              </a:rPr>
              <a:t>جنگل های تصادفی  توصیه شود</a:t>
            </a:r>
            <a:r>
              <a:rPr lang="fa-IR" sz="1800" b="1" dirty="0">
                <a:cs typeface="B Nazanin" panose="00000400000000000000" pitchFamily="2" charset="-78"/>
              </a:rPr>
              <a:t>. در ضمن نظرات </a:t>
            </a:r>
            <a:r>
              <a:rPr lang="fa-IR" sz="1800" b="1" dirty="0" smtClean="0">
                <a:cs typeface="B Nazanin" panose="00000400000000000000" pitchFamily="2" charset="-78"/>
              </a:rPr>
              <a:t>كاربران، منعكس </a:t>
            </a:r>
            <a:r>
              <a:rPr lang="fa-IR" sz="1800" b="1" dirty="0">
                <a:cs typeface="B Nazanin" panose="00000400000000000000" pitchFamily="2" charset="-78"/>
              </a:rPr>
              <a:t>كننده </a:t>
            </a:r>
            <a:r>
              <a:rPr lang="fa-IR" sz="1800" b="1" dirty="0" smtClean="0">
                <a:cs typeface="B Nazanin" panose="00000400000000000000" pitchFamily="2" charset="-78"/>
              </a:rPr>
              <a:t>عقاید </a:t>
            </a:r>
            <a:r>
              <a:rPr lang="fa-IR" sz="1800" b="1" dirty="0">
                <a:cs typeface="B Nazanin" panose="00000400000000000000" pitchFamily="2" charset="-78"/>
              </a:rPr>
              <a:t>و </a:t>
            </a:r>
            <a:r>
              <a:rPr lang="fa-IR" sz="1800" b="1" dirty="0" smtClean="0">
                <a:cs typeface="B Nazanin" panose="00000400000000000000" pitchFamily="2" charset="-78"/>
              </a:rPr>
              <a:t>نظرات </a:t>
            </a:r>
            <a:r>
              <a:rPr lang="fa-IR" sz="1800" b="1" dirty="0">
                <a:cs typeface="B Nazanin" panose="00000400000000000000" pitchFamily="2" charset="-78"/>
              </a:rPr>
              <a:t>واقعي </a:t>
            </a:r>
            <a:r>
              <a:rPr lang="fa-IR" sz="1800" b="1" dirty="0" smtClean="0">
                <a:cs typeface="B Nazanin" panose="00000400000000000000" pitchFamily="2" charset="-78"/>
              </a:rPr>
              <a:t>آنها </a:t>
            </a:r>
            <a:r>
              <a:rPr lang="fa-IR" sz="1800" b="1" dirty="0">
                <a:cs typeface="B Nazanin" panose="00000400000000000000" pitchFamily="2" charset="-78"/>
              </a:rPr>
              <a:t>در مورد محصولات و خدمات </a:t>
            </a:r>
            <a:r>
              <a:rPr lang="fa-IR" sz="1800" b="1" dirty="0" smtClean="0">
                <a:cs typeface="B Nazanin" panose="00000400000000000000" pitchFamily="2" charset="-78"/>
              </a:rPr>
              <a:t>مي باشد </a:t>
            </a:r>
            <a:r>
              <a:rPr lang="fa-IR" sz="1800" b="1" dirty="0">
                <a:cs typeface="B Nazanin" panose="00000400000000000000" pitchFamily="2" charset="-78"/>
              </a:rPr>
              <a:t>و </a:t>
            </a:r>
            <a:r>
              <a:rPr lang="fa-IR" sz="1800" b="1" dirty="0" smtClean="0">
                <a:cs typeface="B Nazanin" panose="00000400000000000000" pitchFamily="2" charset="-78"/>
              </a:rPr>
              <a:t>از اين </a:t>
            </a:r>
            <a:r>
              <a:rPr lang="fa-IR" sz="1800" b="1" dirty="0">
                <a:cs typeface="B Nazanin" panose="00000400000000000000" pitchFamily="2" charset="-78"/>
              </a:rPr>
              <a:t>جهت منبع ارزشمندي براي ارائه </a:t>
            </a:r>
            <a:r>
              <a:rPr lang="fa-IR" sz="1800" b="1" dirty="0" smtClean="0">
                <a:cs typeface="B Nazanin" panose="00000400000000000000" pitchFamily="2" charset="-78"/>
              </a:rPr>
              <a:t>پيشنهاد </a:t>
            </a:r>
            <a:r>
              <a:rPr lang="fa-IR" sz="1800" b="1" dirty="0">
                <a:cs typeface="B Nazanin" panose="00000400000000000000" pitchFamily="2" charset="-78"/>
              </a:rPr>
              <a:t>به مخاطبین </a:t>
            </a:r>
            <a:r>
              <a:rPr lang="fa-IR" sz="1800" b="1" dirty="0" smtClean="0">
                <a:cs typeface="B Nazanin" panose="00000400000000000000" pitchFamily="2" charset="-78"/>
              </a:rPr>
              <a:t>است.</a:t>
            </a:r>
            <a:endParaRPr lang="fa-IR" sz="1800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75" y="2590800"/>
            <a:ext cx="4648200" cy="990601"/>
          </a:xfrm>
        </p:spPr>
        <p:txBody>
          <a:bodyPr>
            <a:noAutofit/>
          </a:bodyPr>
          <a:lstStyle/>
          <a:p>
            <a:pPr algn="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534400" cy="20574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fa-IR" sz="5400" dirty="0" smtClean="0">
                <a:latin typeface="Bmitra"/>
                <a:cs typeface="B Homa" panose="00000400000000000000" pitchFamily="2" charset="-78"/>
              </a:rPr>
              <a:t>بررسی ده مقاله در زمینه:</a:t>
            </a:r>
          </a:p>
          <a:p>
            <a:pPr algn="ctr"/>
            <a:endParaRPr lang="fa-IR" sz="5400" dirty="0" smtClean="0">
              <a:latin typeface="Bmitra"/>
              <a:cs typeface="B Homa" panose="00000400000000000000" pitchFamily="2" charset="-78"/>
            </a:endParaRPr>
          </a:p>
          <a:p>
            <a:pPr algn="ctr"/>
            <a:r>
              <a:rPr lang="fa-IR" sz="4600" dirty="0" smtClean="0">
                <a:latin typeface="Bmitra"/>
                <a:cs typeface="B Homa" panose="00000400000000000000" pitchFamily="2" charset="-78"/>
              </a:rPr>
              <a:t>تشخیص حس متن با استفاده از </a:t>
            </a:r>
          </a:p>
          <a:p>
            <a:pPr algn="ctr"/>
            <a:r>
              <a:rPr lang="fa-IR" sz="4600" dirty="0" smtClean="0">
                <a:latin typeface="Bmitra"/>
                <a:cs typeface="B Homa" panose="00000400000000000000" pitchFamily="2" charset="-78"/>
              </a:rPr>
              <a:t>روشهای یادگیری ماشین</a:t>
            </a:r>
            <a:endParaRPr lang="en-US" sz="4600" dirty="0">
              <a:latin typeface="Bmitra"/>
              <a:cs typeface="B Homa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40386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cs typeface="B Homa" panose="00000400000000000000" pitchFamily="2" charset="-78"/>
              </a:rPr>
              <a:t>پژوهشگران</a:t>
            </a:r>
            <a:r>
              <a:rPr lang="fa-IR" dirty="0" smtClean="0">
                <a:cs typeface="B Homa" panose="00000400000000000000" pitchFamily="2" charset="-78"/>
              </a:rPr>
              <a:t>:</a:t>
            </a:r>
          </a:p>
          <a:p>
            <a:pPr algn="ctr" rtl="1"/>
            <a:endParaRPr lang="fa-IR" dirty="0" smtClean="0">
              <a:cs typeface="B Homa" panose="00000400000000000000" pitchFamily="2" charset="-78"/>
            </a:endParaRPr>
          </a:p>
          <a:p>
            <a:pPr algn="ctr" rtl="1"/>
            <a:r>
              <a:rPr lang="fa-IR" dirty="0" smtClean="0">
                <a:cs typeface="B Homa" panose="00000400000000000000" pitchFamily="2" charset="-78"/>
              </a:rPr>
              <a:t>کمیل آقا بابایی</a:t>
            </a:r>
          </a:p>
          <a:p>
            <a:pPr algn="ctr" rtl="1"/>
            <a:r>
              <a:rPr lang="fa-IR" dirty="0" smtClean="0">
                <a:cs typeface="B Homa" panose="00000400000000000000" pitchFamily="2" charset="-78"/>
              </a:rPr>
              <a:t>مریم یوسفی زاده</a:t>
            </a:r>
          </a:p>
          <a:p>
            <a:pPr algn="ctr" rtl="1"/>
            <a:r>
              <a:rPr lang="fa-IR" dirty="0" smtClean="0">
                <a:cs typeface="B Homa" panose="00000400000000000000" pitchFamily="2" charset="-78"/>
              </a:rPr>
              <a:t>مونا رجبی فرد</a:t>
            </a:r>
          </a:p>
          <a:p>
            <a:pPr algn="ctr" rtl="1"/>
            <a:r>
              <a:rPr lang="fa-IR" dirty="0" smtClean="0">
                <a:cs typeface="B Homa" panose="00000400000000000000" pitchFamily="2" charset="-78"/>
              </a:rPr>
              <a:t>پری دریاکش </a:t>
            </a:r>
            <a:endParaRPr lang="fa-IR" dirty="0" smtClean="0">
              <a:cs typeface="B Homa" panose="00000400000000000000" pitchFamily="2" charset="-78"/>
            </a:endParaRPr>
          </a:p>
          <a:p>
            <a:pPr algn="ctr" rtl="1"/>
            <a:r>
              <a:rPr lang="fa-IR" dirty="0" smtClean="0">
                <a:cs typeface="B Homa" panose="00000400000000000000" pitchFamily="2" charset="-78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930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7772400" cy="5181600"/>
          </a:xfrm>
        </p:spPr>
      </p:pic>
    </p:spTree>
    <p:extLst>
      <p:ext uri="{BB962C8B-B14F-4D97-AF65-F5344CB8AC3E}">
        <p14:creationId xmlns:p14="http://schemas.microsoft.com/office/powerpoint/2010/main" val="386591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696199" cy="4876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7696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9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6044"/>
            <a:ext cx="7467600" cy="8382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4244"/>
            <a:ext cx="7467600" cy="4800600"/>
          </a:xfrm>
        </p:spPr>
      </p:pic>
    </p:spTree>
    <p:extLst>
      <p:ext uri="{BB962C8B-B14F-4D97-AF65-F5344CB8AC3E}">
        <p14:creationId xmlns:p14="http://schemas.microsoft.com/office/powerpoint/2010/main" val="34473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7315200" cy="2595025"/>
          </a:xfrm>
        </p:spPr>
        <p:txBody>
          <a:bodyPr>
            <a:normAutofit/>
          </a:bodyPr>
          <a:lstStyle/>
          <a:p>
            <a:pPr algn="ctr"/>
            <a:r>
              <a:rPr lang="fa-IR" sz="5400" b="1" dirty="0" smtClean="0">
                <a:cs typeface="B Nazanin" panose="00000400000000000000" pitchFamily="2" charset="-78"/>
              </a:rPr>
              <a:t>موضوع مقاله :</a:t>
            </a:r>
            <a:br>
              <a:rPr lang="fa-IR" sz="5400" b="1" dirty="0" smtClean="0">
                <a:cs typeface="B Nazanin" panose="00000400000000000000" pitchFamily="2" charset="-78"/>
              </a:rPr>
            </a:br>
            <a:endParaRPr lang="en-US" sz="5400" b="1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7315200" cy="1828800"/>
          </a:xfrm>
        </p:spPr>
        <p:txBody>
          <a:bodyPr>
            <a:noAutofit/>
          </a:bodyPr>
          <a:lstStyle/>
          <a:p>
            <a:pPr algn="ctr"/>
            <a:r>
              <a:rPr lang="fa-IR" sz="3600" dirty="0" smtClean="0">
                <a:latin typeface="Bmitra"/>
                <a:cs typeface="B Homa" panose="00000400000000000000" pitchFamily="2" charset="-78"/>
              </a:rPr>
              <a:t>تشخیص </a:t>
            </a:r>
            <a:r>
              <a:rPr lang="fa-IR" sz="3600" dirty="0">
                <a:latin typeface="Bmitra"/>
                <a:cs typeface="B Homa" panose="00000400000000000000" pitchFamily="2" charset="-78"/>
              </a:rPr>
              <a:t>حس متن با استفاده از </a:t>
            </a:r>
          </a:p>
          <a:p>
            <a:pPr algn="ctr"/>
            <a:r>
              <a:rPr lang="fa-IR" sz="3600" dirty="0">
                <a:latin typeface="Bmitra"/>
                <a:cs typeface="B Homa" panose="00000400000000000000" pitchFamily="2" charset="-78"/>
              </a:rPr>
              <a:t>روشهای یادگیری ماشین</a:t>
            </a:r>
            <a:endParaRPr lang="en-US" sz="3600" dirty="0">
              <a:latin typeface="Bmitra"/>
              <a:cs typeface="B Hom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663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چکیده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315200" cy="4114800"/>
          </a:xfrm>
        </p:spPr>
        <p:txBody>
          <a:bodyPr>
            <a:normAutofit/>
          </a:bodyPr>
          <a:lstStyle/>
          <a:p>
            <a:pPr marL="45720" indent="0" algn="just" rtl="1">
              <a:buNone/>
            </a:pPr>
            <a:r>
              <a:rPr lang="fa-IR" sz="1800" dirty="0" smtClean="0">
                <a:cs typeface="B Nazanin" panose="00000400000000000000" pitchFamily="2" charset="-78"/>
              </a:rPr>
              <a:t>در </a:t>
            </a:r>
            <a:r>
              <a:rPr lang="fa-IR" sz="1800" dirty="0">
                <a:cs typeface="B Nazanin" panose="00000400000000000000" pitchFamily="2" charset="-78"/>
              </a:rPr>
              <a:t>متن كاوي </a:t>
            </a:r>
            <a:r>
              <a:rPr lang="fa-IR" sz="1800" dirty="0" smtClean="0">
                <a:cs typeface="B Nazanin" panose="00000400000000000000" pitchFamily="2" charset="-78"/>
              </a:rPr>
              <a:t>،در </a:t>
            </a:r>
            <a:r>
              <a:rPr lang="fa-IR" sz="1800" dirty="0">
                <a:cs typeface="B Nazanin" panose="00000400000000000000" pitchFamily="2" charset="-78"/>
              </a:rPr>
              <a:t>زمينة چگونگي تشخیص احساس متن براي دسته بندي و بررسي نظرها در </a:t>
            </a:r>
            <a:r>
              <a:rPr lang="fa-IR" sz="1800" dirty="0" smtClean="0">
                <a:cs typeface="B Nazanin" panose="00000400000000000000" pitchFamily="2" charset="-78"/>
              </a:rPr>
              <a:t>سايت هاي </a:t>
            </a:r>
            <a:r>
              <a:rPr lang="fa-IR" sz="1800" dirty="0">
                <a:cs typeface="B Nazanin" panose="00000400000000000000" pitchFamily="2" charset="-78"/>
              </a:rPr>
              <a:t>اجتماعي به منظور تشخيص قطبيت متن، مطالعاتي انجام شده است. هدف اين مقاله، بررسی تأثیر </a:t>
            </a:r>
            <a:r>
              <a:rPr lang="fa-IR" sz="1800" dirty="0" smtClean="0">
                <a:cs typeface="B Nazanin" panose="00000400000000000000" pitchFamily="2" charset="-78"/>
              </a:rPr>
              <a:t>الگوریتم های طبقه بندی </a:t>
            </a:r>
            <a:r>
              <a:rPr lang="fa-IR" sz="1800" dirty="0">
                <a:cs typeface="B Nazanin" panose="00000400000000000000" pitchFamily="2" charset="-78"/>
              </a:rPr>
              <a:t>براي آناليز حس متن </a:t>
            </a:r>
            <a:r>
              <a:rPr lang="fa-IR" sz="1800" dirty="0" smtClean="0">
                <a:cs typeface="B Nazanin" panose="00000400000000000000" pitchFamily="2" charset="-78"/>
              </a:rPr>
              <a:t>می باشد</a:t>
            </a:r>
            <a:r>
              <a:rPr lang="fa-IR" sz="1800" dirty="0">
                <a:cs typeface="B Nazanin" panose="00000400000000000000" pitchFamily="2" charset="-78"/>
              </a:rPr>
              <a:t>. در اين مقاله ، آناليز احساس به روش نظارت شده مبتني بر دادهای </a:t>
            </a:r>
            <a:r>
              <a:rPr lang="fa-IR" sz="1800" dirty="0" smtClean="0">
                <a:cs typeface="B Nazanin" panose="00000400000000000000" pitchFamily="2" charset="-78"/>
              </a:rPr>
              <a:t>برچسب گذاری </a:t>
            </a:r>
            <a:r>
              <a:rPr lang="fa-IR" sz="1800" dirty="0">
                <a:cs typeface="B Nazanin" panose="00000400000000000000" pitchFamily="2" charset="-78"/>
              </a:rPr>
              <a:t>انجام شده است. </a:t>
            </a:r>
            <a:r>
              <a:rPr lang="fa-IR" sz="1800" dirty="0" smtClean="0">
                <a:cs typeface="B Nazanin" panose="00000400000000000000" pitchFamily="2" charset="-78"/>
              </a:rPr>
              <a:t>به کارگیری الگوریتم های </a:t>
            </a:r>
            <a:r>
              <a:rPr lang="fa-IR" sz="1800" dirty="0">
                <a:cs typeface="B Nazanin" panose="00000400000000000000" pitchFamily="2" charset="-78"/>
              </a:rPr>
              <a:t>متفاوت در میزان تشخیص حس جمله </a:t>
            </a:r>
            <a:r>
              <a:rPr lang="fa-IR" sz="1800" dirty="0" smtClean="0">
                <a:cs typeface="B Nazanin" panose="00000400000000000000" pitchFamily="2" charset="-78"/>
              </a:rPr>
              <a:t>می تواند </a:t>
            </a:r>
            <a:r>
              <a:rPr lang="fa-IR" sz="1800" dirty="0">
                <a:cs typeface="B Nazanin" panose="00000400000000000000" pitchFamily="2" charset="-78"/>
              </a:rPr>
              <a:t>بسیار موثر باشد. از اين رو این مقاله، با در نظر گرفتن </a:t>
            </a:r>
            <a:r>
              <a:rPr lang="fa-IR" sz="1800" dirty="0" smtClean="0">
                <a:cs typeface="B Nazanin" panose="00000400000000000000" pitchFamily="2" charset="-78"/>
              </a:rPr>
              <a:t>الگوریتم های طبقه بندی </a:t>
            </a:r>
            <a:r>
              <a:rPr lang="fa-IR" sz="1800" dirty="0">
                <a:cs typeface="B Nazanin" panose="00000400000000000000" pitchFamily="2" charset="-78"/>
              </a:rPr>
              <a:t>جنگل های تصادفی، نایو بیز، درخت اضافی و </a:t>
            </a:r>
            <a:r>
              <a:rPr lang="en-US" sz="1800" dirty="0">
                <a:cs typeface="B Nazanin" panose="00000400000000000000" pitchFamily="2" charset="-78"/>
              </a:rPr>
              <a:t>SVC </a:t>
            </a:r>
            <a:r>
              <a:rPr lang="fa-IR" sz="1800" dirty="0">
                <a:cs typeface="B Nazanin" panose="00000400000000000000" pitchFamily="2" charset="-78"/>
              </a:rPr>
              <a:t>خطی بررسی و نوشته شده است. بررسی میزان تاثیر با استفاده از معیارهای </a:t>
            </a:r>
            <a:r>
              <a:rPr lang="en-US" sz="1800" dirty="0">
                <a:cs typeface="B Nazanin" panose="00000400000000000000" pitchFamily="2" charset="-78"/>
              </a:rPr>
              <a:t>Recall </a:t>
            </a:r>
            <a:r>
              <a:rPr lang="fa-IR" sz="1800" dirty="0">
                <a:cs typeface="B Nazanin" panose="00000400000000000000" pitchFamily="2" charset="-78"/>
              </a:rPr>
              <a:t>و </a:t>
            </a:r>
            <a:r>
              <a:rPr lang="en-US" sz="1800" dirty="0">
                <a:cs typeface="B Nazanin" panose="00000400000000000000" pitchFamily="2" charset="-78"/>
              </a:rPr>
              <a:t>Precision </a:t>
            </a:r>
            <a:r>
              <a:rPr lang="fa-IR" sz="1800" dirty="0">
                <a:cs typeface="B Nazanin" panose="00000400000000000000" pitchFamily="2" charset="-78"/>
              </a:rPr>
              <a:t>و </a:t>
            </a:r>
            <a:r>
              <a:rPr lang="fa-IR" sz="1800" dirty="0" smtClean="0">
                <a:cs typeface="B Nazanin" panose="00000400000000000000" pitchFamily="2" charset="-78"/>
              </a:rPr>
              <a:t> </a:t>
            </a:r>
            <a:r>
              <a:rPr lang="en-US" sz="1800" dirty="0" smtClean="0">
                <a:cs typeface="B Nazanin" panose="00000400000000000000" pitchFamily="2" charset="-78"/>
              </a:rPr>
              <a:t>F-score </a:t>
            </a:r>
            <a:r>
              <a:rPr lang="fa-IR" sz="1800" dirty="0">
                <a:cs typeface="B Nazanin" panose="00000400000000000000" pitchFamily="2" charset="-78"/>
              </a:rPr>
              <a:t>سنجیده </a:t>
            </a:r>
            <a:r>
              <a:rPr lang="fa-IR" sz="1800" dirty="0" smtClean="0">
                <a:cs typeface="B Nazanin" panose="00000400000000000000" pitchFamily="2" charset="-78"/>
              </a:rPr>
              <a:t>می شود</a:t>
            </a:r>
            <a:r>
              <a:rPr lang="fa-IR" sz="1800" dirty="0">
                <a:cs typeface="B Nazanin" panose="00000400000000000000" pitchFamily="2" charset="-78"/>
              </a:rPr>
              <a:t>. نتايج به دست آمده از اجراي الگوريتم ها بر روی داده های آزمون، سنجیده خواهند شد. بررسی  نتایج نشان </a:t>
            </a:r>
            <a:r>
              <a:rPr lang="fa-IR" sz="1800" dirty="0" smtClean="0">
                <a:cs typeface="B Nazanin" panose="00000400000000000000" pitchFamily="2" charset="-78"/>
              </a:rPr>
              <a:t>مي دهد انتخاب </a:t>
            </a:r>
            <a:r>
              <a:rPr lang="fa-IR" sz="1800" dirty="0">
                <a:cs typeface="B Nazanin" panose="00000400000000000000" pitchFamily="2" charset="-78"/>
              </a:rPr>
              <a:t>الگوریتم </a:t>
            </a:r>
            <a:r>
              <a:rPr lang="en-US" sz="1800" dirty="0">
                <a:cs typeface="B Nazanin" panose="00000400000000000000" pitchFamily="2" charset="-78"/>
              </a:rPr>
              <a:t>Random </a:t>
            </a:r>
            <a:r>
              <a:rPr lang="fa-IR" sz="1800" dirty="0" smtClean="0">
                <a:cs typeface="B Nazanin" panose="00000400000000000000" pitchFamily="2" charset="-78"/>
              </a:rPr>
              <a:t> </a:t>
            </a:r>
            <a:r>
              <a:rPr lang="en-US" sz="1800" dirty="0" smtClean="0">
                <a:cs typeface="B Nazanin" panose="00000400000000000000" pitchFamily="2" charset="-78"/>
              </a:rPr>
              <a:t>Forest </a:t>
            </a:r>
            <a:r>
              <a:rPr lang="fa-IR" sz="1800" dirty="0" smtClean="0">
                <a:cs typeface="B Nazanin" panose="00000400000000000000" pitchFamily="2" charset="-78"/>
              </a:rPr>
              <a:t>می </a:t>
            </a:r>
            <a:r>
              <a:rPr lang="fa-IR" sz="1800" dirty="0">
                <a:cs typeface="B Nazanin" panose="00000400000000000000" pitchFamily="2" charset="-78"/>
              </a:rPr>
              <a:t>تواند ، میزان دقت  را افزايش دهد</a:t>
            </a:r>
            <a:r>
              <a:rPr lang="fa-IR" sz="1800" dirty="0" smtClean="0">
                <a:cs typeface="B Nazanin" panose="00000400000000000000" pitchFamily="2" charset="-78"/>
              </a:rPr>
              <a:t>.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59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315200" cy="1369576"/>
          </a:xfrm>
        </p:spPr>
        <p:txBody>
          <a:bodyPr/>
          <a:lstStyle/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مشکل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15200" cy="2120162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 smtClean="0">
                <a:cs typeface="B Nazanin" panose="00000400000000000000" pitchFamily="2" charset="-78"/>
              </a:rPr>
              <a:t>یافتن روشی برای برچسب </a:t>
            </a:r>
            <a:r>
              <a:rPr lang="fa-IR" sz="2800" dirty="0" smtClean="0">
                <a:cs typeface="B Nazanin" panose="00000400000000000000" pitchFamily="2" charset="-78"/>
              </a:rPr>
              <a:t>زنی احساسات در متن با رویکرد نظارتی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887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447800"/>
            <a:ext cx="7315200" cy="1369576"/>
          </a:xfrm>
        </p:spPr>
        <p:txBody>
          <a:bodyPr/>
          <a:lstStyle/>
          <a:p>
            <a:pPr algn="ctr" rtl="1"/>
            <a:r>
              <a:rPr lang="fa-IR" b="1" dirty="0" smtClean="0">
                <a:cs typeface="B Nazanin" panose="00000400000000000000" pitchFamily="2" charset="-78"/>
              </a:rPr>
              <a:t>مسـأله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71800"/>
            <a:ext cx="7315200" cy="2120162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 smtClean="0">
                <a:cs typeface="B Nazanin" panose="00000400000000000000" pitchFamily="2" charset="-78"/>
              </a:rPr>
              <a:t>بهبود آموزش ویژگی </a:t>
            </a:r>
            <a:r>
              <a:rPr lang="en-US" sz="2800" dirty="0" smtClean="0">
                <a:cs typeface="B Nazanin" panose="00000400000000000000" pitchFamily="2" charset="-78"/>
              </a:rPr>
              <a:t>Word </a:t>
            </a:r>
            <a:r>
              <a:rPr lang="en-US" sz="2800" dirty="0">
                <a:cs typeface="B Nazanin" panose="00000400000000000000" pitchFamily="2" charset="-78"/>
              </a:rPr>
              <a:t>Embedding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ctr" rtl="1"/>
            <a:r>
              <a:rPr lang="fa-IR" sz="2800" dirty="0" smtClean="0">
                <a:cs typeface="B Nazanin" panose="00000400000000000000" pitchFamily="2" charset="-78"/>
              </a:rPr>
              <a:t>در یادگیری ماشین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36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725</TotalTime>
  <Words>475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k</vt:lpstr>
      <vt:lpstr> </vt:lpstr>
      <vt:lpstr>PowerPoint Presentation</vt:lpstr>
      <vt:lpstr>PowerPoint Presentation</vt:lpstr>
      <vt:lpstr>PowerPoint Presentation</vt:lpstr>
      <vt:lpstr>موضوع مقاله : </vt:lpstr>
      <vt:lpstr>چکیده</vt:lpstr>
      <vt:lpstr>مشکل</vt:lpstr>
      <vt:lpstr>مسـأله</vt:lpstr>
      <vt:lpstr>روش کار</vt:lpstr>
      <vt:lpstr>نتیجه گیری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48</cp:revision>
  <dcterms:created xsi:type="dcterms:W3CDTF">2019-04-24T09:32:36Z</dcterms:created>
  <dcterms:modified xsi:type="dcterms:W3CDTF">2019-05-26T14:25:07Z</dcterms:modified>
</cp:coreProperties>
</file>