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3"/>
    <p:sldId id="1277" r:id="rId4"/>
    <p:sldId id="1186" r:id="rId5"/>
    <p:sldId id="1187" r:id="rId6"/>
    <p:sldId id="1058" r:id="rId7"/>
    <p:sldId id="1059" r:id="rId8"/>
    <p:sldId id="1060" r:id="rId9"/>
    <p:sldId id="1061" r:id="rId10"/>
    <p:sldId id="1062" r:id="rId11"/>
    <p:sldId id="1063" r:id="rId12"/>
    <p:sldId id="1064" r:id="rId13"/>
    <p:sldId id="1065" r:id="rId14"/>
    <p:sldId id="1066" r:id="rId15"/>
    <p:sldId id="1067" r:id="rId16"/>
    <p:sldId id="1068" r:id="rId17"/>
    <p:sldId id="1069" r:id="rId18"/>
    <p:sldId id="1070" r:id="rId19"/>
    <p:sldId id="1071" r:id="rId20"/>
    <p:sldId id="1072" r:id="rId21"/>
    <p:sldId id="1073" r:id="rId22"/>
    <p:sldId id="1074" r:id="rId23"/>
    <p:sldId id="1075" r:id="rId24"/>
    <p:sldId id="1076" r:id="rId25"/>
    <p:sldId id="1077" r:id="rId26"/>
    <p:sldId id="1078" r:id="rId27"/>
    <p:sldId id="1079" r:id="rId28"/>
    <p:sldId id="1080" r:id="rId29"/>
    <p:sldId id="1081" r:id="rId30"/>
    <p:sldId id="1082" r:id="rId31"/>
    <p:sldId id="1083" r:id="rId32"/>
    <p:sldId id="1084" r:id="rId33"/>
    <p:sldId id="1085" r:id="rId34"/>
    <p:sldId id="1086" r:id="rId35"/>
    <p:sldId id="1087" r:id="rId36"/>
    <p:sldId id="1088" r:id="rId37"/>
    <p:sldId id="1089" r:id="rId38"/>
    <p:sldId id="1090" r:id="rId39"/>
    <p:sldId id="1091" r:id="rId40"/>
    <p:sldId id="1092" r:id="rId41"/>
    <p:sldId id="1093" r:id="rId42"/>
    <p:sldId id="1094" r:id="rId43"/>
    <p:sldId id="1095" r:id="rId44"/>
    <p:sldId id="1096" r:id="rId45"/>
    <p:sldId id="1097" r:id="rId46"/>
    <p:sldId id="1098" r:id="rId47"/>
    <p:sldId id="1099" r:id="rId48"/>
    <p:sldId id="1100" r:id="rId49"/>
    <p:sldId id="1101" r:id="rId50"/>
    <p:sldId id="1102" r:id="rId51"/>
    <p:sldId id="1103" r:id="rId52"/>
    <p:sldId id="1104" r:id="rId53"/>
    <p:sldId id="1105" r:id="rId54"/>
    <p:sldId id="1106" r:id="rId55"/>
    <p:sldId id="1107" r:id="rId56"/>
    <p:sldId id="1108" r:id="rId57"/>
    <p:sldId id="1109" r:id="rId58"/>
    <p:sldId id="1110" r:id="rId59"/>
    <p:sldId id="1111" r:id="rId60"/>
    <p:sldId id="1112" r:id="rId61"/>
    <p:sldId id="1113" r:id="rId62"/>
    <p:sldId id="1114" r:id="rId63"/>
    <p:sldId id="1115" r:id="rId64"/>
    <p:sldId id="1116" r:id="rId65"/>
    <p:sldId id="1117" r:id="rId66"/>
    <p:sldId id="1118" r:id="rId67"/>
    <p:sldId id="1119" r:id="rId68"/>
    <p:sldId id="1120" r:id="rId69"/>
    <p:sldId id="1121" r:id="rId70"/>
    <p:sldId id="1122" r:id="rId71"/>
    <p:sldId id="1123" r:id="rId72"/>
    <p:sldId id="1124" r:id="rId73"/>
    <p:sldId id="1125" r:id="rId74"/>
    <p:sldId id="1126" r:id="rId75"/>
    <p:sldId id="1127" r:id="rId76"/>
    <p:sldId id="1128" r:id="rId77"/>
    <p:sldId id="1129" r:id="rId78"/>
    <p:sldId id="1130" r:id="rId79"/>
    <p:sldId id="1131" r:id="rId80"/>
    <p:sldId id="1132" r:id="rId81"/>
    <p:sldId id="1133" r:id="rId82"/>
    <p:sldId id="1134" r:id="rId83"/>
    <p:sldId id="1135" r:id="rId84"/>
    <p:sldId id="1136" r:id="rId85"/>
    <p:sldId id="1137" r:id="rId86"/>
    <p:sldId id="1138" r:id="rId87"/>
    <p:sldId id="1139" r:id="rId88"/>
    <p:sldId id="1140" r:id="rId89"/>
    <p:sldId id="1141" r:id="rId90"/>
    <p:sldId id="1142" r:id="rId91"/>
    <p:sldId id="1143" r:id="rId92"/>
    <p:sldId id="1144" r:id="rId93"/>
    <p:sldId id="1145" r:id="rId94"/>
    <p:sldId id="259" r:id="rId9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handoutMaster" Target="handoutMasters/handoutMaster1.xml"/><Relationship Id="rId96" Type="http://schemas.openxmlformats.org/officeDocument/2006/relationships/notesMaster" Target="notesMasters/notesMaster1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5850" y="2638989"/>
            <a:ext cx="632269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从内存角度认识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世界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数据类型检测的重要性</a:t>
            </a:r>
            <a:endParaRPr lang="zh-CN" altLang="en-US" sz="440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9036050" cy="5473700"/>
          </a:xfrm>
        </p:spPr>
        <p:txBody>
          <a:bodyPr vert="horz">
            <a:normAutofit/>
          </a:bodyPr>
          <a:p>
            <a:pPr lvl="1" indent="-342900">
              <a:buFont typeface="Arial" charset="0"/>
              <a:buChar char="•"/>
            </a:pPr>
            <a:r>
              <a:rPr lang="zh-CN" altLang="en-US" sz="2800" dirty="0"/>
              <a:t>数据类型检测的重要性 </a:t>
            </a:r>
            <a:r>
              <a:rPr lang="en-US" altLang="x-none" sz="2800" dirty="0"/>
              <a:t>– Typeof parseInt(num1)</a:t>
            </a:r>
            <a:endParaRPr lang="zh-CN" altLang="en-US" sz="2800" dirty="0"/>
          </a:p>
          <a:p>
            <a:pPr lvl="1" indent="-342900">
              <a:buFont typeface="Arial" charset="0"/>
              <a:buChar char="•"/>
            </a:pPr>
            <a:endParaRPr lang="zh-CN" altLang="en-US" sz="2800" dirty="0"/>
          </a:p>
          <a:p>
            <a:endParaRPr lang="zh-CN" altLang="en-US" sz="3200" dirty="0"/>
          </a:p>
        </p:txBody>
      </p:sp>
      <p:sp>
        <p:nvSpPr>
          <p:cNvPr id="8196" name="文本框 1"/>
          <p:cNvSpPr/>
          <p:nvPr/>
        </p:nvSpPr>
        <p:spPr>
          <a:xfrm>
            <a:off x="1130300" y="3059113"/>
            <a:ext cx="2808288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0"/>
              </a:spcBef>
              <a:buFont typeface="Arial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小王 薪水 </a:t>
            </a:r>
            <a:r>
              <a:rPr lang="en-US" altLang="x-none" sz="28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4000</a:t>
            </a:r>
            <a:endParaRPr lang="zh-CN" altLang="en-US" sz="2800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197" name="文本框 4"/>
          <p:cNvSpPr/>
          <p:nvPr/>
        </p:nvSpPr>
        <p:spPr>
          <a:xfrm>
            <a:off x="4284663" y="3065463"/>
            <a:ext cx="2808287" cy="4619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0"/>
              </a:spcBef>
              <a:buFont typeface="Arial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小李 薪水 </a:t>
            </a:r>
            <a:r>
              <a:rPr lang="en-US" altLang="x-none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5000</a:t>
            </a:r>
            <a:endParaRPr lang="zh-CN" altLang="en-US" sz="2400" b="1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198" name="文本框 2"/>
          <p:cNvSpPr/>
          <p:nvPr/>
        </p:nvSpPr>
        <p:spPr>
          <a:xfrm>
            <a:off x="0" y="3802063"/>
            <a:ext cx="9144000" cy="1384300"/>
          </a:xfrm>
          <a:prstGeom prst="rect">
            <a:avLst/>
          </a:prstGeom>
          <a:solidFill>
            <a:srgbClr val="B7CCE4"/>
          </a:solidFill>
          <a:ln w="9525">
            <a:noFill/>
            <a:miter/>
          </a:ln>
        </p:spPr>
        <p:txBody>
          <a:bodyPr>
            <a:spAutoFit/>
          </a:bodyPr>
          <a:p>
            <a:pPr lvl="0" algn="ctr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4000+5000 = 9000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algn="ctr"/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algn="ctr"/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5000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= 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40005000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199" name="文本框 3"/>
          <p:cNvSpPr/>
          <p:nvPr/>
        </p:nvSpPr>
        <p:spPr>
          <a:xfrm>
            <a:off x="900113" y="2092325"/>
            <a:ext cx="5327650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0"/>
              </a:spcBef>
              <a:buFont typeface="Arial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一个引号引发的公司倒闭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1341438" y="2276475"/>
            <a:ext cx="6623050" cy="1470025"/>
          </a:xfrm>
          <a:solidFill>
            <a:srgbClr val="00B050"/>
          </a:solidFill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1.2 如何判断数据类型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x-none" sz="4400" dirty="0"/>
              <a:t>typeof</a:t>
            </a:r>
            <a:endParaRPr lang="zh-CN" altLang="en-US" sz="4400" dirty="0"/>
          </a:p>
        </p:txBody>
      </p:sp>
      <p:sp>
        <p:nvSpPr>
          <p:cNvPr id="10243" name="Rectangle 1"/>
          <p:cNvSpPr>
            <a:spLocks noGrp="1"/>
          </p:cNvSpPr>
          <p:nvPr>
            <p:ph idx="1"/>
          </p:nvPr>
        </p:nvSpPr>
        <p:spPr>
          <a:xfrm>
            <a:off x="317500" y="1700213"/>
            <a:ext cx="8510588" cy="3416300"/>
          </a:xfrm>
          <a:solidFill>
            <a:srgbClr val="272822"/>
          </a:solidFill>
        </p:spPr>
        <p:txBody>
          <a:bodyPr vert="horz" wrap="none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undefined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//'undefined'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null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 well-known bug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true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//'boolean'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123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//'number'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"abc"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//'string'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function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() {})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//'function'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{})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//'object'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[])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//'object'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unknownVariable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//'undefined'</a:t>
            </a:r>
            <a:endParaRPr lang="en-US" altLang="zh-CN" sz="3200" baseline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x-none" sz="4400" dirty="0"/>
              <a:t>Typeof</a:t>
            </a:r>
            <a:r>
              <a:rPr lang="zh-CN" altLang="en-US" sz="4400" dirty="0"/>
              <a:t>存在的问题</a:t>
            </a:r>
            <a:endParaRPr lang="zh-CN" altLang="en-US" sz="4400" dirty="0"/>
          </a:p>
        </p:txBody>
      </p:sp>
      <p:sp>
        <p:nvSpPr>
          <p:cNvPr id="11267" name="Rectangle 1"/>
          <p:cNvSpPr>
            <a:spLocks noGrp="1"/>
          </p:cNvSpPr>
          <p:nvPr>
            <p:ph idx="1"/>
          </p:nvPr>
        </p:nvSpPr>
        <p:spPr>
          <a:xfrm>
            <a:off x="250825" y="2060575"/>
            <a:ext cx="8931275" cy="831850"/>
          </a:xfrm>
          <a:solidFill>
            <a:srgbClr val="272822"/>
          </a:solidFill>
        </p:spPr>
        <p:txBody>
          <a:bodyPr vert="horz" wrap="none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在使用</a:t>
            </a:r>
            <a:r>
              <a:rPr lang="zh-CN" altLang="en-US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运算符时采用引用类型存储值会出现一个问题，</a:t>
            </a:r>
            <a:b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无论引用的是什么类型的对象，它都返回</a:t>
            </a:r>
            <a:r>
              <a:rPr lang="zh-CN" altLang="en-US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"object"</a:t>
            </a: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。</a:t>
            </a:r>
            <a:endParaRPr lang="zh-CN" altLang="en-US" sz="3200" baseline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第二种方式</a:t>
            </a:r>
            <a:endParaRPr lang="zh-CN" altLang="en-US" sz="440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vert="horz">
            <a:normAutofit/>
          </a:bodyPr>
          <a:p>
            <a:r>
              <a:rPr lang="zh-CN" altLang="en-US" sz="3200" dirty="0"/>
              <a:t>面试，笔试必考，框架开发必用，</a:t>
            </a:r>
            <a:r>
              <a:rPr lang="zh-CN" altLang="en-US" sz="3200" b="1" dirty="0">
                <a:solidFill>
                  <a:srgbClr val="00B050"/>
                </a:solidFill>
              </a:rPr>
              <a:t>五星级</a:t>
            </a:r>
            <a:r>
              <a:rPr lang="zh-CN" altLang="en-US" sz="3200" dirty="0"/>
              <a:t>知识点</a:t>
            </a:r>
            <a:endParaRPr lang="en-US" altLang="x-none" sz="3200" dirty="0"/>
          </a:p>
          <a:p>
            <a:pPr lvl="1"/>
            <a:r>
              <a:rPr lang="zh-CN" altLang="en-US" sz="2800" dirty="0"/>
              <a:t>尤其是</a:t>
            </a:r>
            <a:r>
              <a:rPr lang="en-US" altLang="x-none" sz="2800" dirty="0"/>
              <a:t>BAT</a:t>
            </a:r>
            <a:r>
              <a:rPr lang="zh-CN" altLang="en-US" sz="2800" dirty="0"/>
              <a:t>公司，面试必问</a:t>
            </a:r>
            <a:endParaRPr lang="zh-CN" altLang="en-US" sz="2800" dirty="0"/>
          </a:p>
        </p:txBody>
      </p:sp>
      <p:sp>
        <p:nvSpPr>
          <p:cNvPr id="12292" name="Rectangle 1"/>
          <p:cNvSpPr/>
          <p:nvPr/>
        </p:nvSpPr>
        <p:spPr>
          <a:xfrm>
            <a:off x="46038" y="3170238"/>
            <a:ext cx="9097962" cy="2246312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vert="horz" wrap="square" anchor="ctr">
            <a:spAutoFit/>
          </a:bodyPr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123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Number]</a:t>
            </a:r>
            <a:b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'123'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String]</a:t>
            </a:r>
            <a:b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undefined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Undefined]</a:t>
            </a:r>
            <a:b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true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Boolean]</a:t>
            </a:r>
            <a:b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({}))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Object]</a:t>
            </a:r>
            <a:b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([]))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Array]</a:t>
            </a:r>
            <a:b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(){}))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Function]</a:t>
            </a:r>
            <a:endParaRPr lang="zh-CN" altLang="en-US" sz="2800" baseline="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第三种方法</a:t>
            </a:r>
            <a:endParaRPr lang="zh-CN" altLang="en-US" sz="4400"/>
          </a:p>
        </p:txBody>
      </p:sp>
      <p:sp>
        <p:nvSpPr>
          <p:cNvPr id="13315" name="Rectangle 1"/>
          <p:cNvSpPr/>
          <p:nvPr/>
        </p:nvSpPr>
        <p:spPr>
          <a:xfrm>
            <a:off x="107950" y="1565275"/>
            <a:ext cx="8696325" cy="2830513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vert="horz" wrap="none" anchor="ctr">
            <a:spAutoFit/>
          </a:bodyPr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/******************************************************************************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- instanceof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*******************************************************************************/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//   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判断已知对象类型的方法：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instanceof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400" baseline="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</a:t>
            </a:r>
            <a:r>
              <a:rPr lang="zh-CN" altLang="en-US" sz="14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- instanceof'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 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sz="1400" baseline="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Array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 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//---------------&gt; true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 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sz="1400" baseline="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 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//---------------&gt; true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fn 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//------------&gt; true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alert(f instanceof function)        //------------&gt; false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注意：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后面一定要是对象类型，并且大小写不能错，该方法适合一些条件选择或分支。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endParaRPr lang="zh-CN" altLang="en-US" sz="2000" baseline="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第四种方法</a:t>
            </a:r>
            <a:endParaRPr lang="zh-CN" altLang="en-US" sz="440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endParaRPr sz="3200"/>
          </a:p>
        </p:txBody>
      </p:sp>
      <p:sp>
        <p:nvSpPr>
          <p:cNvPr id="14340" name="Rectangle 1"/>
          <p:cNvSpPr/>
          <p:nvPr/>
        </p:nvSpPr>
        <p:spPr>
          <a:xfrm>
            <a:off x="53975" y="1568450"/>
            <a:ext cx="8632825" cy="212407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vert="horz" wrap="none" anchor="ctr">
            <a:spAutoFit/>
          </a:bodyPr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/******************************************************************************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-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根据对象的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判断：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*******************************************************************************/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根据对象的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判断：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constructor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400" baseline="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</a:t>
            </a:r>
            <a:r>
              <a:rPr lang="zh-CN" altLang="en-US" sz="14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- constructor'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baseline="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Array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//----------&gt; true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baseline="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//-----------&gt; true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fn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//-------&gt; true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endParaRPr lang="zh-CN" altLang="en-US" sz="2000" baseline="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x-none" sz="4400" dirty="0"/>
              <a:t>Jquery</a:t>
            </a:r>
            <a:r>
              <a:rPr lang="zh-CN" altLang="en-US" sz="4400" dirty="0"/>
              <a:t>中</a:t>
            </a:r>
            <a:endParaRPr lang="zh-CN" altLang="en-US" sz="44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endParaRPr sz="3200"/>
          </a:p>
        </p:txBody>
      </p:sp>
      <p:sp>
        <p:nvSpPr>
          <p:cNvPr id="15364" name="Rectangle 1"/>
          <p:cNvSpPr/>
          <p:nvPr/>
        </p:nvSpPr>
        <p:spPr>
          <a:xfrm>
            <a:off x="0" y="2276475"/>
            <a:ext cx="9725025" cy="22479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vert="horz" wrap="none" anchor="ctr">
            <a:spAutoFit/>
          </a:bodyPr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提供一系列工具方法，用来判断数据类型，以弥补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JavaScript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原生的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typeof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运算符的不足。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以下方法对参数进行判断，返回一个布尔值。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jQuery.isArray()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：是否为数组。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jQuery.isEmptyObject()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：是否为空对象（不含可枚举的属性）。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jQuery.isFunction()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：是否为函数。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jQuery.isNumeric()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：是否为数字。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jQuery.isPlainObject()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：是否为使用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“{}”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或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“new Object”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生成的对象，而不是浏览器原生提供的对象。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jQuery.isWindow()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window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对象。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jQuery.isXMLDoc()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：判断一个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DOM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节点是否处于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XML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文档之中。</a:t>
            </a:r>
            <a:endParaRPr lang="zh-CN" altLang="en-US" sz="2000" baseline="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1341438" y="2276475"/>
            <a:ext cx="6623050" cy="1470025"/>
          </a:xfrm>
          <a:solidFill>
            <a:srgbClr val="00B050"/>
          </a:solidFill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1.3 面试题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16387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/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/>
        <p:txBody>
          <a:bodyPr vert="horz">
            <a:normAutofit/>
          </a:bodyPr>
          <a:p>
            <a:pPr>
              <a:lnSpc>
                <a:spcPct val="80000"/>
              </a:lnSpc>
            </a:pPr>
            <a:r>
              <a:rPr lang="zh-CN" altLang="en-US" sz="2800" dirty="0"/>
              <a:t>JavaScript的数据类型都有什么？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如何对数据类型进行判断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如何判断一个变量是不是数组数据类型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34" charset="0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分析网站开发中对象的属性和方法</a:t>
            </a:r>
            <a:endParaRPr lang="zh-CN" altLang="en-US"/>
          </a:p>
        </p:txBody>
      </p:sp>
      <p:sp>
        <p:nvSpPr>
          <p:cNvPr id="45059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/>
            <a:r>
              <a:rPr lang="zh-CN" altLang="en-US"/>
              <a:t>教学目标：从生活中的对象发现如何寻找对象的属性和方法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/>
        <p:txBody>
          <a:bodyPr vert="horz">
            <a:normAutofit/>
          </a:bodyPr>
          <a:p>
            <a:r>
              <a:rPr lang="zh-CN" altLang="en-US" b="1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zh-CN" altLang="en-US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zh-CN" altLang="en-US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zh-CN" altLang="en-US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toString</a:t>
            </a:r>
            <a:r>
              <a:rPr lang="zh-CN" altLang="en-US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zh-CN" altLang="en-US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call</a:t>
            </a:r>
            <a:r>
              <a:rPr lang="zh-CN" altLang="en-US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([])) </a:t>
            </a:r>
            <a:r>
              <a:rPr lang="zh-CN" altLang="en-US" baseline="0" dirty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//[object Array]</a:t>
            </a:r>
            <a:endParaRPr lang="zh-CN" altLang="en-US" baseline="0" dirty="0">
              <a:solidFill>
                <a:srgbClr val="28D813"/>
              </a:solidFill>
              <a:latin typeface="Consolas" pitchFamily="1" charset="0"/>
              <a:sym typeface="Consolas" pitchFamily="1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sym typeface="Calibri" pitchFamily="2" charset="0"/>
              </a:rPr>
              <a:t>主题：引用类型和值类型</a:t>
            </a:r>
            <a:endParaRPr lang="zh-CN" altLang="en-US" sz="4400" kern="1200" dirty="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19459" name="副标题 1945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pitchFamily="2" charset="0"/>
                <a:ea typeface="宋体" charset="-122"/>
                <a:sym typeface="Calibri" pitchFamily="2" charset="0"/>
              </a:rPr>
              <a:t>教学目标：</a:t>
            </a:r>
            <a:endParaRPr lang="zh-CN" altLang="en-US" sz="3200" kern="12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pitchFamily="2" charset="0"/>
                <a:ea typeface="宋体" charset="-122"/>
                <a:sym typeface="Calibri" pitchFamily="2" charset="0"/>
              </a:rPr>
              <a:t>掌握引用和值类型的基础知识</a:t>
            </a:r>
            <a:endParaRPr lang="zh-CN" altLang="en-US" sz="3200" kern="12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pitchFamily="2" charset="0"/>
                <a:ea typeface="宋体" charset="-122"/>
                <a:sym typeface="Calibri" pitchFamily="2" charset="0"/>
              </a:rPr>
              <a:t>会用堆栈图解决必考面试题</a:t>
            </a:r>
            <a:endParaRPr lang="zh-CN" altLang="en-US" sz="3200" kern="1200" dirty="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1341438" y="2276475"/>
            <a:ext cx="6623050" cy="1470025"/>
          </a:xfrm>
          <a:solidFill>
            <a:srgbClr val="00B050"/>
          </a:solidFill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1.1 二进制 指针 内存地址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2048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endParaRPr sz="4400"/>
          </a:p>
        </p:txBody>
      </p:sp>
      <p:sp>
        <p:nvSpPr>
          <p:cNvPr id="21507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编程世界 </a:t>
            </a:r>
            <a:endParaRPr lang="en-US" altLang="x-none" sz="3200" dirty="0"/>
          </a:p>
          <a:p>
            <a:pPr algn="l"/>
            <a:r>
              <a:rPr lang="en-US" altLang="x-none" sz="3200" dirty="0"/>
              <a:t>CPU </a:t>
            </a:r>
            <a:r>
              <a:rPr lang="zh-CN" altLang="en-US" sz="3200" dirty="0"/>
              <a:t>硬盘 内存 代码  二进制之间的关系</a:t>
            </a:r>
            <a:endParaRPr lang="en-US" altLang="x-none" sz="3200" dirty="0"/>
          </a:p>
          <a:p>
            <a:pPr algn="l"/>
            <a:r>
              <a:rPr lang="en-US" altLang="x-none" sz="3200" dirty="0"/>
              <a:t>CPU</a:t>
            </a:r>
            <a:r>
              <a:rPr lang="zh-CN" altLang="en-US" sz="3200" dirty="0"/>
              <a:t>只负责和内存（缓存）等沟通</a:t>
            </a:r>
            <a:endParaRPr lang="en-US" altLang="x-none" sz="3200" dirty="0"/>
          </a:p>
          <a:p>
            <a:pPr algn="l"/>
            <a:r>
              <a:rPr lang="zh-CN" altLang="en-US" sz="3200" dirty="0"/>
              <a:t>所有代码都会编译成二进制存放在内存中等待</a:t>
            </a:r>
            <a:r>
              <a:rPr lang="en-US" altLang="x-none" sz="3200" dirty="0"/>
              <a:t>CPU</a:t>
            </a:r>
            <a:r>
              <a:rPr lang="zh-CN" altLang="en-US" sz="3200" dirty="0"/>
              <a:t>来计算</a:t>
            </a:r>
            <a:endParaRPr lang="en-US" altLang="x-none" sz="3200" dirty="0"/>
          </a:p>
          <a:p>
            <a:pPr algn="l"/>
            <a:r>
              <a:rPr lang="zh-CN" altLang="en-US" sz="3200" dirty="0"/>
              <a:t>数据是如何在内存中存储的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 dirty="0"/>
              <a:t>什么是指针  </a:t>
            </a:r>
            <a:r>
              <a:rPr lang="en-US" altLang="x-none" sz="4400" dirty="0"/>
              <a:t>-- </a:t>
            </a:r>
            <a:r>
              <a:rPr lang="zh-CN" altLang="en-US" sz="4400" dirty="0"/>
              <a:t>代号 门牌号</a:t>
            </a:r>
            <a:endParaRPr lang="zh-CN" altLang="en-US" sz="4400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9036050" cy="4911725"/>
          </a:xfrm>
        </p:spPr>
        <p:txBody>
          <a:bodyPr vert="horz">
            <a:normAutofit/>
          </a:bodyPr>
          <a:p>
            <a:pPr algn="l"/>
            <a:r>
              <a:rPr lang="zh-CN" altLang="en-US" sz="2800" dirty="0"/>
              <a:t>当定义一个变量的时候 有两个重要的量：</a:t>
            </a:r>
            <a:endParaRPr lang="en-US" altLang="x-none" sz="2800" dirty="0"/>
          </a:p>
          <a:p>
            <a:pPr lvl="1" algn="l"/>
            <a:r>
              <a:rPr lang="en-US" altLang="x-none" sz="2400" dirty="0"/>
              <a:t>   </a:t>
            </a:r>
            <a:r>
              <a:rPr lang="zh-CN" altLang="en-US" sz="2400" dirty="0"/>
              <a:t>值</a:t>
            </a:r>
            <a:endParaRPr lang="en-US" altLang="x-none" sz="2400" dirty="0"/>
          </a:p>
          <a:p>
            <a:pPr lvl="1" algn="l"/>
            <a:r>
              <a:rPr lang="zh-CN" altLang="en-US" sz="2400" dirty="0"/>
              <a:t>地址 </a:t>
            </a:r>
            <a:r>
              <a:rPr lang="en-US" altLang="x-none" sz="2400" dirty="0"/>
              <a:t>–</a:t>
            </a:r>
            <a:r>
              <a:rPr lang="zh-CN" altLang="en-US" sz="2400" dirty="0"/>
              <a:t>指针（这个地址学名就是指针</a:t>
            </a:r>
            <a:r>
              <a:rPr lang="en-US" altLang="x-none" sz="2400" dirty="0"/>
              <a:t>—C C++ JAVA C#</a:t>
            </a:r>
            <a:r>
              <a:rPr lang="zh-CN" altLang="en-US" sz="2400" dirty="0"/>
              <a:t>）</a:t>
            </a:r>
            <a:endParaRPr lang="en-US" altLang="x-none" sz="2400" dirty="0"/>
          </a:p>
          <a:p>
            <a:pPr lvl="1" algn="l"/>
            <a:endParaRPr lang="zh-CN" altLang="en-US" sz="2400" dirty="0"/>
          </a:p>
          <a:p>
            <a:pPr algn="l"/>
            <a:r>
              <a:rPr lang="zh-CN" altLang="en-US" sz="3200" dirty="0"/>
              <a:t>指针解释</a:t>
            </a:r>
            <a:endParaRPr lang="en-US" altLang="x-none" sz="3200" dirty="0"/>
          </a:p>
          <a:p>
            <a:pPr lvl="1" algn="l"/>
            <a:r>
              <a:rPr lang="zh-CN" altLang="en-US" sz="2800" dirty="0"/>
              <a:t>指针就类似门牌号  方便搜索  搜索引擎优化</a:t>
            </a:r>
            <a:endParaRPr lang="en-US" altLang="x-none" sz="2400" dirty="0"/>
          </a:p>
          <a:p>
            <a:pPr lvl="1" algn="l"/>
            <a:r>
              <a:rPr lang="zh-CN" altLang="en-US" sz="2400" dirty="0"/>
              <a:t>一个变量如果保存的是门牌号，就称其指向某个变量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变量和内存</a:t>
            </a:r>
            <a:endParaRPr lang="zh-CN" altLang="en-US" sz="440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578850" cy="5310187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一切数据都是保存在内存中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/>
            <a:r>
              <a:rPr lang="zh-CN" altLang="en-US" sz="3200" dirty="0"/>
              <a:t>定义变量</a:t>
            </a:r>
            <a:endParaRPr lang="en-US" altLang="x-none" sz="3200" dirty="0"/>
          </a:p>
          <a:p>
            <a:pPr algn="l"/>
            <a:r>
              <a:rPr lang="zh-CN" altLang="en-US" sz="3200" dirty="0"/>
              <a:t>每个数据都会在内存中有一个地址</a:t>
            </a:r>
            <a:r>
              <a:rPr lang="en-US" altLang="x-none" sz="3200" dirty="0"/>
              <a:t>(</a:t>
            </a:r>
            <a:r>
              <a:rPr lang="zh-CN" altLang="en-US" sz="3200" dirty="0"/>
              <a:t>门牌号</a:t>
            </a:r>
            <a:r>
              <a:rPr lang="en-US" altLang="x-none" sz="3200" dirty="0"/>
              <a:t>)</a:t>
            </a:r>
            <a:endParaRPr lang="zh-CN" altLang="en-US" sz="3200" dirty="0"/>
          </a:p>
          <a:p>
            <a:pPr algn="l">
              <a:buFont typeface="Arial" charset="0"/>
              <a:buNone/>
            </a:pPr>
            <a:r>
              <a:rPr lang="zh-CN" altLang="en-US" sz="3200" dirty="0"/>
              <a:t>因为数据可能很复杂</a:t>
            </a:r>
            <a:r>
              <a:rPr lang="en-US" altLang="x-none" sz="3200" dirty="0"/>
              <a:t>,</a:t>
            </a:r>
            <a:r>
              <a:rPr lang="zh-CN" altLang="en-US" sz="3200" dirty="0"/>
              <a:t>为了能够快速找到</a:t>
            </a:r>
            <a:r>
              <a:rPr lang="en-US" altLang="x-none" sz="3200" dirty="0"/>
              <a:t>,</a:t>
            </a:r>
            <a:r>
              <a:rPr lang="zh-CN" altLang="en-US" sz="3200" dirty="0"/>
              <a:t>对数字的搜索很快</a:t>
            </a:r>
            <a:endParaRPr lang="en-US" altLang="x-none" sz="3200" dirty="0"/>
          </a:p>
          <a:p>
            <a:pPr algn="l">
              <a:buFont typeface="Arial" charset="0"/>
              <a:buNone/>
            </a:pPr>
            <a:endParaRPr lang="zh-CN" altLang="en-US" sz="3200" dirty="0"/>
          </a:p>
          <a:p>
            <a:pPr algn="l">
              <a:buFont typeface="Arial" charset="0"/>
              <a:buNone/>
            </a:pPr>
            <a:r>
              <a:rPr lang="en-US" altLang="x-none" sz="3200" dirty="0"/>
              <a:t>Var x =0</a:t>
            </a:r>
            <a:r>
              <a:rPr lang="zh-CN" altLang="en-US" sz="3200" dirty="0"/>
              <a:t>； </a:t>
            </a:r>
            <a:endParaRPr lang="en-US" altLang="x-none" sz="3200" dirty="0"/>
          </a:p>
          <a:p>
            <a:pPr algn="l">
              <a:buFont typeface="Arial" charset="0"/>
              <a:buNone/>
            </a:pPr>
            <a:r>
              <a:rPr lang="en-US" altLang="x-none" sz="3200" dirty="0"/>
              <a:t>Var y=9</a:t>
            </a:r>
            <a:r>
              <a:rPr lang="zh-CN" altLang="en-US" sz="3200" dirty="0"/>
              <a:t>；</a:t>
            </a:r>
            <a:endParaRPr lang="en-US" altLang="x-none" sz="3200" dirty="0"/>
          </a:p>
          <a:p>
            <a:pPr algn="l">
              <a:buFont typeface="Arial" charset="0"/>
              <a:buNone/>
            </a:pPr>
            <a:r>
              <a:rPr lang="en-US" altLang="x-none" sz="3200" dirty="0"/>
              <a:t>Var y=x</a:t>
            </a:r>
            <a:r>
              <a:rPr lang="zh-CN" altLang="en-US" sz="3200" dirty="0"/>
              <a:t>；</a:t>
            </a:r>
            <a:endParaRPr lang="zh-CN" altLang="en-US" sz="3200" dirty="0"/>
          </a:p>
        </p:txBody>
      </p:sp>
      <p:sp>
        <p:nvSpPr>
          <p:cNvPr id="23556" name="矩形 3"/>
          <p:cNvSpPr/>
          <p:nvPr/>
        </p:nvSpPr>
        <p:spPr>
          <a:xfrm>
            <a:off x="7231063" y="3716338"/>
            <a:ext cx="1296987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3557" name="矩形 4"/>
          <p:cNvSpPr/>
          <p:nvPr/>
        </p:nvSpPr>
        <p:spPr>
          <a:xfrm>
            <a:off x="7235825" y="3716338"/>
            <a:ext cx="1292225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x-none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endParaRPr lang="zh-CN" altLang="en-US" sz="180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3558" name="矩形 5"/>
          <p:cNvSpPr/>
          <p:nvPr/>
        </p:nvSpPr>
        <p:spPr>
          <a:xfrm>
            <a:off x="7231063" y="4076700"/>
            <a:ext cx="1290637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x-none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endParaRPr lang="zh-CN" altLang="en-US" sz="180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3559" name="矩形 6"/>
          <p:cNvSpPr/>
          <p:nvPr/>
        </p:nvSpPr>
        <p:spPr>
          <a:xfrm>
            <a:off x="7231063" y="4460875"/>
            <a:ext cx="1290637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x-none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person</a:t>
            </a:r>
            <a:endParaRPr lang="zh-CN" altLang="en-US" sz="180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3560" name="矩形 7"/>
          <p:cNvSpPr/>
          <p:nvPr/>
        </p:nvSpPr>
        <p:spPr>
          <a:xfrm>
            <a:off x="7237413" y="4856163"/>
            <a:ext cx="1292225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3561" name="矩形 8"/>
          <p:cNvSpPr/>
          <p:nvPr/>
        </p:nvSpPr>
        <p:spPr>
          <a:xfrm>
            <a:off x="7245350" y="5240338"/>
            <a:ext cx="1290638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3562" name="矩形 9"/>
          <p:cNvSpPr/>
          <p:nvPr/>
        </p:nvSpPr>
        <p:spPr>
          <a:xfrm>
            <a:off x="7246938" y="5683250"/>
            <a:ext cx="1290637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对象在内存中的保存</a:t>
            </a:r>
            <a:endParaRPr lang="zh-CN" altLang="en-US" sz="440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 vert="horz">
            <a:normAutofit/>
          </a:bodyPr>
          <a:p>
            <a:r>
              <a:rPr lang="zh-CN" altLang="en-US" sz="2800" dirty="0"/>
              <a:t>当你创建一个对象</a:t>
            </a:r>
            <a:r>
              <a:rPr lang="en-US" altLang="x-none" sz="2800" dirty="0"/>
              <a:t>,</a:t>
            </a:r>
            <a:r>
              <a:rPr lang="zh-CN" altLang="en-US" sz="2800" dirty="0"/>
              <a:t>对象的属性是一个对象的时候</a:t>
            </a:r>
            <a:r>
              <a:rPr lang="en-US" altLang="x-none" sz="2800" dirty="0"/>
              <a:t>,</a:t>
            </a:r>
            <a:r>
              <a:rPr lang="zh-CN" altLang="en-US" sz="2800" dirty="0"/>
              <a:t>那么内存中会开辟一段内存</a:t>
            </a:r>
            <a:r>
              <a:rPr lang="en-US" altLang="x-none" sz="2800" dirty="0"/>
              <a:t>,</a:t>
            </a:r>
            <a:r>
              <a:rPr lang="zh-CN" altLang="en-US" sz="2800" dirty="0"/>
              <a:t>并保存另一个对象的入口地址</a:t>
            </a:r>
            <a:r>
              <a:rPr lang="en-US" altLang="x-none" sz="2800" dirty="0"/>
              <a:t>,</a:t>
            </a:r>
            <a:r>
              <a:rPr lang="zh-CN" altLang="en-US" sz="2800" dirty="0"/>
              <a:t>就是地址</a:t>
            </a:r>
            <a:r>
              <a:rPr lang="en-US" altLang="x-none" sz="2800" dirty="0"/>
              <a:t>.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24580" name="矩形 3"/>
          <p:cNvSpPr/>
          <p:nvPr/>
        </p:nvSpPr>
        <p:spPr>
          <a:xfrm>
            <a:off x="4065588" y="2989263"/>
            <a:ext cx="1295400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4581" name="矩形 4"/>
          <p:cNvSpPr/>
          <p:nvPr/>
        </p:nvSpPr>
        <p:spPr>
          <a:xfrm>
            <a:off x="1470025" y="2997200"/>
            <a:ext cx="1296988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4582" name="矩形 5"/>
          <p:cNvSpPr/>
          <p:nvPr/>
        </p:nvSpPr>
        <p:spPr>
          <a:xfrm>
            <a:off x="1476375" y="2997200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x-none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endParaRPr lang="zh-CN" altLang="en-US" sz="180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4583" name="矩形 6"/>
          <p:cNvSpPr/>
          <p:nvPr/>
        </p:nvSpPr>
        <p:spPr>
          <a:xfrm>
            <a:off x="1470025" y="3357563"/>
            <a:ext cx="1290638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x-none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endParaRPr lang="zh-CN" altLang="en-US" sz="180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4584" name="矩形 7"/>
          <p:cNvSpPr/>
          <p:nvPr/>
        </p:nvSpPr>
        <p:spPr>
          <a:xfrm>
            <a:off x="1470025" y="3740150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x-none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Person</a:t>
            </a:r>
            <a:endParaRPr lang="zh-CN" altLang="en-US" sz="180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4585" name="矩形 8"/>
          <p:cNvSpPr/>
          <p:nvPr/>
        </p:nvSpPr>
        <p:spPr>
          <a:xfrm>
            <a:off x="1477963" y="4135438"/>
            <a:ext cx="1290637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4586" name="矩形 9"/>
          <p:cNvSpPr/>
          <p:nvPr/>
        </p:nvSpPr>
        <p:spPr>
          <a:xfrm>
            <a:off x="1484313" y="4519613"/>
            <a:ext cx="1290637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4587" name="矩形 10"/>
          <p:cNvSpPr/>
          <p:nvPr/>
        </p:nvSpPr>
        <p:spPr>
          <a:xfrm>
            <a:off x="1485900" y="4962525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24588" name="直接箭头连接符 12"/>
          <p:cNvCxnSpPr/>
          <p:nvPr/>
        </p:nvCxnSpPr>
        <p:spPr>
          <a:xfrm flipV="1">
            <a:off x="2760663" y="3113088"/>
            <a:ext cx="1289050" cy="8080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4589" name="文本框 1"/>
          <p:cNvSpPr/>
          <p:nvPr/>
        </p:nvSpPr>
        <p:spPr>
          <a:xfrm>
            <a:off x="4065588" y="2997200"/>
            <a:ext cx="1295400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name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24590" name="文本框 13"/>
          <p:cNvSpPr/>
          <p:nvPr/>
        </p:nvSpPr>
        <p:spPr>
          <a:xfrm>
            <a:off x="4049713" y="3460750"/>
            <a:ext cx="129540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Age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1.2 每种数据类型的内存分配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2560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数值型</a:t>
            </a:r>
            <a:endParaRPr lang="zh-CN" altLang="en-US" sz="4400"/>
          </a:p>
        </p:txBody>
      </p:sp>
      <p:sp>
        <p:nvSpPr>
          <p:cNvPr id="26627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endParaRPr sz="3200"/>
          </a:p>
        </p:txBody>
      </p:sp>
      <p:sp>
        <p:nvSpPr>
          <p:cNvPr id="26628" name="Rectangle 1"/>
          <p:cNvSpPr/>
          <p:nvPr/>
        </p:nvSpPr>
        <p:spPr>
          <a:xfrm>
            <a:off x="468313" y="1628775"/>
            <a:ext cx="8288337" cy="26511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vert="horz" wrap="none" anchor="ctr">
            <a:spAutoFit/>
          </a:bodyPr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这个时候不进行内存分配</a:t>
            </a:r>
            <a:b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</a:t>
            </a:r>
            <a:r>
              <a:rPr lang="zh-CN" altLang="en-US" sz="2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9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r>
              <a:rPr lang="zh-CN" altLang="en-US" sz="2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y=x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不分配内存</a:t>
            </a:r>
            <a:r>
              <a:rPr lang="zh-CN" altLang="en-US" sz="2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y</a:t>
            </a:r>
            <a: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变量和</a:t>
            </a:r>
            <a:r>
              <a:rPr lang="zh-CN" altLang="en-US" sz="2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</a:t>
            </a:r>
            <a: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变量公用同一个地址</a:t>
            </a:r>
            <a:b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x==y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//值等于，比较的时候做类型转换</a:t>
            </a:r>
            <a:b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x===y</a:t>
            </a:r>
            <a:r>
              <a:rPr lang="zh-CN" altLang="en-US" sz="2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全等于（值，数据类型都相等），</a:t>
            </a:r>
            <a:endParaRPr lang="zh-CN" altLang="en-US" sz="2400" baseline="0" dirty="0">
              <a:solidFill>
                <a:srgbClr val="28D813"/>
              </a:solidFill>
              <a:latin typeface="宋体" charset="-122"/>
              <a:ea typeface="宋体" charset="-122"/>
              <a:sym typeface="Consolas" pitchFamily="1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				比较的时候不做类型转换</a:t>
            </a:r>
            <a:endParaRPr lang="zh-CN" altLang="en-US" sz="3200" baseline="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字符串</a:t>
            </a:r>
            <a:endParaRPr lang="zh-CN" altLang="en-US" sz="440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endParaRPr sz="3200"/>
          </a:p>
        </p:txBody>
      </p:sp>
      <p:sp>
        <p:nvSpPr>
          <p:cNvPr id="27652" name="Rectangle 1"/>
          <p:cNvSpPr/>
          <p:nvPr/>
        </p:nvSpPr>
        <p:spPr>
          <a:xfrm>
            <a:off x="200025" y="1600200"/>
            <a:ext cx="8467725" cy="19399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vert="horz" wrap="none" anchor="ctr">
            <a:spAutoFit/>
          </a:bodyPr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这个时候不进行内存分配</a:t>
            </a:r>
            <a:br>
              <a:rPr lang="zh-CN" altLang="en-US" sz="20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 = 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aseline="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20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str3=str2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str2==str3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比较的是指针指向的内存空间中存储的值</a:t>
            </a:r>
            <a:br>
              <a:rPr lang="zh-CN" altLang="en-US" sz="20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str2===str3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0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比较的是地址和地址中存储的值</a:t>
            </a:r>
            <a:endParaRPr lang="zh-CN" altLang="en-US" sz="2800" baseline="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TextBox 3"/>
          <p:cNvSpPr/>
          <p:nvPr/>
        </p:nvSpPr>
        <p:spPr>
          <a:xfrm>
            <a:off x="2411413" y="2687003"/>
            <a:ext cx="4450080" cy="874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语言的发展历程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数组</a:t>
            </a:r>
            <a:endParaRPr lang="zh-CN" altLang="en-US" sz="440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endParaRPr sz="3200"/>
          </a:p>
        </p:txBody>
      </p:sp>
      <p:sp>
        <p:nvSpPr>
          <p:cNvPr id="28676" name="Rectangle 1"/>
          <p:cNvSpPr/>
          <p:nvPr/>
        </p:nvSpPr>
        <p:spPr>
          <a:xfrm>
            <a:off x="0" y="1625600"/>
            <a:ext cx="9417050" cy="280035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vert="horz" wrap="none" anchor="ctr">
            <a:spAutoFit/>
          </a:bodyPr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6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arr1=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baseline="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</a:t>
            </a:r>
            <a:r>
              <a:rPr lang="zh-CN" altLang="en-US" sz="16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6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baseline="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传智播客黑马</a:t>
            </a:r>
            <a:r>
              <a:rPr lang="zh-CN" altLang="en-US" sz="16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];</a:t>
            </a: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引用类型其实是指向同一个地址</a:t>
            </a: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也就是操纵的其实是同一个位置</a:t>
            </a:r>
            <a:b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6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arr2=arr1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  </a:t>
            </a: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问题：这里</a:t>
            </a: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会不会分配内存  答案：不会</a:t>
            </a:r>
            <a:b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</a:t>
            </a:r>
            <a:b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 </a:t>
            </a: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一样</a:t>
            </a:r>
            <a:b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修改数组</a:t>
            </a: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</a:t>
            </a:r>
            <a:b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</a:t>
            </a:r>
            <a:r>
              <a:rPr lang="zh-CN" altLang="en-US" sz="16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sz="16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baseline="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射雕英雄传 西游记 三国演义</a:t>
            </a:r>
            <a:r>
              <a:rPr lang="zh-CN" altLang="en-US" sz="1600" baseline="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</a:t>
            </a:r>
            <a:b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 </a:t>
            </a: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一样 说明这里不分配内存，其实</a:t>
            </a: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变量中存的是地址，指向</a:t>
            </a:r>
            <a:r>
              <a:rPr lang="zh-CN" altLang="en-US" sz="16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内存</a:t>
            </a:r>
            <a:endParaRPr lang="zh-CN" altLang="en-US" sz="2400" baseline="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函数</a:t>
            </a:r>
            <a:endParaRPr lang="zh-CN" altLang="en-US" sz="440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endParaRPr sz="3200"/>
          </a:p>
        </p:txBody>
      </p:sp>
      <p:sp>
        <p:nvSpPr>
          <p:cNvPr id="29700" name="Rectangle 1"/>
          <p:cNvSpPr/>
          <p:nvPr/>
        </p:nvSpPr>
        <p:spPr>
          <a:xfrm>
            <a:off x="179388" y="1568450"/>
            <a:ext cx="11657012" cy="33242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vert="horz" wrap="none" anchor="ctr">
            <a:spAutoFit/>
          </a:bodyPr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系统都会在内存中生成两个区域：一个存储变量，一个用来存储函数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而变量中存放的只是函数空间所在的地址（指针）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由于函数是对象，因此函数名实际上也是一个指向函数对象的指针，不会与某个函数绑定。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由于函数名仅仅是指向函数的指针，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因此函数名与包含对象指针的其他变量没有什么不同。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换句话说，一个函数可能会有多个名字，例如：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 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num1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baseline="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num2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{</a:t>
            </a:r>
            <a:b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return </a:t>
            </a:r>
            <a:r>
              <a:rPr lang="zh-CN" altLang="en-US" sz="1400" baseline="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num1 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+ </a:t>
            </a:r>
            <a:r>
              <a:rPr lang="zh-CN" altLang="en-US" sz="1400" baseline="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num2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}</a:t>
            </a:r>
            <a:b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anotherSum = sum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 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内存是如何分配的？ 这里不会在内存生成新的空间，存储函数，而是生成一个变量，变量中保存的是同一个地址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 = 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null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这里只是将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变量中原来保存的是函数地址，然后赋值成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null</a:t>
            </a:r>
            <a: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，这样做并不会影响到函数对象对应的内存空间</a:t>
            </a:r>
            <a:br>
              <a:rPr lang="zh-CN" altLang="en-US" sz="1400" baseline="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anotherSum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b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aseline="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baseline="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baseline="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baseline="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endParaRPr lang="zh-CN" altLang="en-US" sz="2000" baseline="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对象</a:t>
            </a:r>
            <a:endParaRPr lang="zh-CN" altLang="en-US" sz="440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/>
              <a:t>前面我们已经见过了</a:t>
            </a:r>
            <a:endParaRPr lang="zh-CN" altLang="en-US"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1.3 引用类型和值类型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31747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值类型内存分配</a:t>
            </a:r>
            <a:endParaRPr lang="zh-CN" altLang="en-US" sz="440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9036050" cy="4911725"/>
          </a:xfrm>
        </p:spPr>
        <p:txBody>
          <a:bodyPr vert="horz">
            <a:normAutofit/>
          </a:bodyPr>
          <a:p>
            <a:pPr algn="l"/>
            <a:r>
              <a:rPr lang="en-US" altLang="x-none" sz="2400" dirty="0"/>
              <a:t>function chainStore()</a:t>
            </a:r>
            <a:br>
              <a:rPr lang="zh-CN" altLang="en-US" sz="2400" dirty="0"/>
            </a:br>
            <a:r>
              <a:rPr lang="en-US" altLang="x-none" sz="2400" dirty="0"/>
              <a:t>{</a:t>
            </a:r>
            <a:br>
              <a:rPr lang="zh-CN" altLang="en-US" sz="2400" dirty="0"/>
            </a:br>
            <a:r>
              <a:rPr lang="en-US" altLang="x-none" sz="2400" dirty="0"/>
              <a:t>    var store1='Nike China';</a:t>
            </a:r>
            <a:br>
              <a:rPr lang="zh-CN" altLang="en-US" sz="2400" dirty="0"/>
            </a:br>
            <a:r>
              <a:rPr lang="en-US" altLang="x-none" sz="2400" dirty="0"/>
              <a:t>  </a:t>
            </a:r>
            <a:r>
              <a:rPr lang="en-US" altLang="x-none" sz="3600" b="1" dirty="0">
                <a:solidFill>
                  <a:srgbClr val="FF0000"/>
                </a:solidFill>
              </a:rPr>
              <a:t>  var store2=store1;</a:t>
            </a:r>
            <a:br>
              <a:rPr lang="zh-CN" altLang="en-US" sz="3600" b="1" dirty="0">
                <a:solidFill>
                  <a:srgbClr val="FF0000"/>
                </a:solidFill>
              </a:rPr>
            </a:br>
            <a:r>
              <a:rPr lang="en-US" altLang="x-none" sz="2400" dirty="0"/>
              <a:t>    store1='Nike U.S.A.';</a:t>
            </a:r>
            <a:br>
              <a:rPr lang="zh-CN" altLang="en-US" sz="2400" dirty="0"/>
            </a:br>
            <a:r>
              <a:rPr lang="en-US" altLang="x-none" sz="2400" dirty="0"/>
              <a:t>    alert(store2); //Nike China</a:t>
            </a:r>
            <a:br>
              <a:rPr lang="zh-CN" altLang="en-US" sz="2400" dirty="0"/>
            </a:br>
            <a:r>
              <a:rPr lang="en-US" altLang="x-none" sz="2400" dirty="0"/>
              <a:t>}</a:t>
            </a:r>
            <a:br>
              <a:rPr lang="zh-CN" altLang="en-US" sz="2400" dirty="0"/>
            </a:br>
            <a:r>
              <a:rPr lang="en-US" altLang="x-none" sz="2400" dirty="0"/>
              <a:t>chainStore();</a:t>
            </a:r>
            <a:br>
              <a:rPr lang="zh-CN" altLang="en-US" sz="2400" dirty="0"/>
            </a:br>
            <a:r>
              <a:rPr lang="en-US" altLang="x-none" sz="2400" dirty="0"/>
              <a:t>//</a:t>
            </a:r>
            <a:r>
              <a:rPr lang="zh-CN" altLang="en-US" sz="2400" dirty="0"/>
              <a:t>把一个值类型（也可以叫基本类型）</a:t>
            </a:r>
            <a:r>
              <a:rPr lang="en-US" altLang="x-none" sz="2400" dirty="0"/>
              <a:t>store2</a:t>
            </a:r>
            <a:r>
              <a:rPr lang="zh-CN" altLang="en-US" sz="2400" dirty="0"/>
              <a:t>传递给另一个变量（赋值）时，其实是分配了一块新的内存空间，因此改变</a:t>
            </a:r>
            <a:r>
              <a:rPr lang="en-US" altLang="x-none" sz="2400" dirty="0"/>
              <a:t>store1</a:t>
            </a:r>
            <a:r>
              <a:rPr lang="zh-CN" altLang="en-US" sz="2400" dirty="0"/>
              <a:t>的值对</a:t>
            </a:r>
            <a:r>
              <a:rPr lang="en-US" altLang="x-none" sz="2400" dirty="0"/>
              <a:t>store2</a:t>
            </a:r>
            <a:r>
              <a:rPr lang="zh-CN" altLang="en-US" sz="2400" dirty="0"/>
              <a:t>没有任何影响，因为它不像引用类型，变量的交换其实是交换了指像同一个内容的地址</a:t>
            </a:r>
            <a:r>
              <a:rPr lang="zh-CN" altLang="en-US" sz="3200" dirty="0"/>
              <a:t>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对象是引用类型</a:t>
            </a:r>
            <a:endParaRPr lang="zh-CN" altLang="en-US" sz="440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9251950" cy="5165725"/>
          </a:xfrm>
        </p:spPr>
        <p:txBody>
          <a:bodyPr vert="horz">
            <a:normAutofit/>
          </a:bodyPr>
          <a:p>
            <a:pPr algn="l"/>
            <a:r>
              <a:rPr lang="zh-CN" altLang="en-US" sz="2800" dirty="0">
                <a:solidFill>
                  <a:srgbClr val="00B050"/>
                </a:solidFill>
              </a:rPr>
              <a:t>对象是引用类型，赋值只是生成一个内存保存地址而已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algn="l"/>
            <a:r>
              <a:rPr lang="en-US" altLang="x-none" sz="2800" dirty="0">
                <a:solidFill>
                  <a:srgbClr val="FF0000"/>
                </a:solidFill>
              </a:rPr>
              <a:t>var y = x;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400" dirty="0"/>
              <a:t>如果变量</a:t>
            </a:r>
            <a:r>
              <a:rPr lang="en-US" altLang="x-none" sz="2400" dirty="0"/>
              <a:t>x</a:t>
            </a:r>
            <a:r>
              <a:rPr lang="zh-CN" altLang="en-US" sz="2400" dirty="0"/>
              <a:t>表示一个对象</a:t>
            </a:r>
            <a:r>
              <a:rPr lang="en-US" altLang="x-none" sz="2400" dirty="0"/>
              <a:t>.</a:t>
            </a:r>
            <a:endParaRPr lang="zh-CN" altLang="en-US" sz="2400" dirty="0"/>
          </a:p>
          <a:p>
            <a:pPr lvl="1" algn="l"/>
            <a:r>
              <a:rPr lang="zh-CN" altLang="en-US" sz="2000" dirty="0"/>
              <a:t>则通过赋值后</a:t>
            </a:r>
            <a:r>
              <a:rPr lang="en-US" altLang="x-none" sz="2000" dirty="0"/>
              <a:t>,y</a:t>
            </a:r>
            <a:r>
              <a:rPr lang="zh-CN" altLang="en-US" sz="2000" dirty="0"/>
              <a:t>生成一个变量</a:t>
            </a:r>
            <a:r>
              <a:rPr lang="en-US" altLang="x-none" sz="2000" dirty="0"/>
              <a:t>,</a:t>
            </a:r>
            <a:r>
              <a:rPr lang="zh-CN" altLang="en-US" sz="2000" dirty="0"/>
              <a:t>变量包含一个地址</a:t>
            </a:r>
            <a:r>
              <a:rPr lang="en-US" altLang="x-none" sz="2000" dirty="0"/>
              <a:t>,</a:t>
            </a:r>
            <a:r>
              <a:rPr lang="zh-CN" altLang="en-US" sz="2000" dirty="0"/>
              <a:t>地址指向对象</a:t>
            </a:r>
            <a:r>
              <a:rPr lang="en-US" altLang="x-none" sz="2000" dirty="0"/>
              <a:t>x.</a:t>
            </a:r>
            <a:endParaRPr lang="zh-CN" altLang="en-US" sz="2000" dirty="0"/>
          </a:p>
          <a:p>
            <a:pPr lvl="1" algn="l"/>
            <a:r>
              <a:rPr lang="zh-CN" altLang="en-US" sz="2000" dirty="0"/>
              <a:t>所以从本质上而言</a:t>
            </a:r>
            <a:r>
              <a:rPr lang="en-US" altLang="x-none" sz="2000" dirty="0"/>
              <a:t>,</a:t>
            </a:r>
            <a:r>
              <a:rPr lang="zh-CN" altLang="en-US" sz="2000" dirty="0"/>
              <a:t>不会生成新的变量</a:t>
            </a:r>
            <a:r>
              <a:rPr lang="en-US" altLang="x-none" sz="2000" dirty="0"/>
              <a:t>, x,y</a:t>
            </a:r>
            <a:r>
              <a:rPr lang="zh-CN" altLang="en-US" sz="2000" dirty="0"/>
              <a:t>指向内存中的同一位置</a:t>
            </a:r>
            <a:endParaRPr lang="en-US" altLang="x-none" sz="2800" dirty="0"/>
          </a:p>
          <a:p>
            <a:pPr lvl="1" algn="l"/>
            <a:r>
              <a:rPr lang="zh-CN" altLang="en-US" sz="2400" dirty="0"/>
              <a:t>当你通过</a:t>
            </a:r>
            <a:r>
              <a:rPr lang="en-US" altLang="x-none" sz="2400" dirty="0"/>
              <a:t>y</a:t>
            </a:r>
            <a:r>
              <a:rPr lang="zh-CN" altLang="en-US" sz="2400" dirty="0"/>
              <a:t>改变对象的值，这种变化也会反映到</a:t>
            </a:r>
            <a:r>
              <a:rPr lang="en-US" altLang="x-none" sz="2400" dirty="0"/>
              <a:t>x</a:t>
            </a:r>
            <a:r>
              <a:rPr lang="zh-CN" altLang="en-US" sz="2400" dirty="0"/>
              <a:t>上。</a:t>
            </a:r>
            <a:endParaRPr lang="zh-CN" altLang="en-US" sz="2800" dirty="0"/>
          </a:p>
        </p:txBody>
      </p:sp>
      <p:sp>
        <p:nvSpPr>
          <p:cNvPr id="33796" name="矩形 3"/>
          <p:cNvSpPr/>
          <p:nvPr/>
        </p:nvSpPr>
        <p:spPr>
          <a:xfrm>
            <a:off x="4932363" y="4005263"/>
            <a:ext cx="1079500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3797" name="矩形 4"/>
          <p:cNvSpPr/>
          <p:nvPr/>
        </p:nvSpPr>
        <p:spPr>
          <a:xfrm>
            <a:off x="1403350" y="4005263"/>
            <a:ext cx="1152525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3798" name="文本框 5"/>
          <p:cNvSpPr/>
          <p:nvPr/>
        </p:nvSpPr>
        <p:spPr>
          <a:xfrm>
            <a:off x="1403350" y="4005263"/>
            <a:ext cx="1152525" cy="369887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0"/>
              </a:spcBef>
              <a:buFont typeface="Arial" charset="0"/>
              <a:buNone/>
            </a:pPr>
            <a:r>
              <a:rPr lang="en-US" altLang="x-none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0101010</a:t>
            </a:r>
            <a:endParaRPr lang="zh-CN" altLang="en-US" sz="1800" dirty="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33799" name="直接箭头连接符 7"/>
          <p:cNvCxnSpPr/>
          <p:nvPr/>
        </p:nvCxnSpPr>
        <p:spPr>
          <a:xfrm>
            <a:off x="2555875" y="4221163"/>
            <a:ext cx="2070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3800" name="文本框 8"/>
          <p:cNvSpPr/>
          <p:nvPr/>
        </p:nvSpPr>
        <p:spPr>
          <a:xfrm>
            <a:off x="4895850" y="4032250"/>
            <a:ext cx="11525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>
            <a:spAutoFit/>
          </a:bodyPr>
          <a:p>
            <a:pPr lvl="0" algn="ctr">
              <a:spcBef>
                <a:spcPct val="0"/>
              </a:spcBef>
              <a:buFont typeface="Arial" charset="0"/>
              <a:buNone/>
            </a:pPr>
            <a:r>
              <a:rPr lang="en-US" altLang="x-none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3801" name="文本框 9"/>
          <p:cNvSpPr/>
          <p:nvPr/>
        </p:nvSpPr>
        <p:spPr>
          <a:xfrm>
            <a:off x="1187450" y="5192713"/>
            <a:ext cx="201612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0"/>
              </a:spcBef>
              <a:buFont typeface="Arial" charset="0"/>
              <a:buNone/>
            </a:pPr>
            <a:r>
              <a:rPr lang="en-US" altLang="x-none" sz="18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18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变量内存空间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3802" name="文本框 10"/>
          <p:cNvSpPr/>
          <p:nvPr/>
        </p:nvSpPr>
        <p:spPr>
          <a:xfrm>
            <a:off x="4546600" y="5154613"/>
            <a:ext cx="201612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0"/>
              </a:spcBef>
              <a:buFont typeface="Arial" charset="0"/>
              <a:buNone/>
            </a:pPr>
            <a:r>
              <a:rPr lang="en-US" altLang="x-none" sz="18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18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变量内存空间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3803" name="文本框 11"/>
          <p:cNvSpPr/>
          <p:nvPr/>
        </p:nvSpPr>
        <p:spPr>
          <a:xfrm>
            <a:off x="0" y="5657850"/>
            <a:ext cx="9144000" cy="1200150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>
            <a:spAutoFit/>
          </a:bodyPr>
          <a:p>
            <a:pPr lvl="0" algn="ctr">
              <a:spcBef>
                <a:spcPct val="0"/>
              </a:spcBef>
              <a:buFont typeface="Arial" charset="0"/>
              <a:buNone/>
            </a:pP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不会完全拷贝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对象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endParaRPr lang="zh-CN" altLang="en-US" sz="2400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algn="ctr">
              <a:spcBef>
                <a:spcPct val="0"/>
              </a:spcBef>
              <a:buFont typeface="Arial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而只是生成一个变量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变量中存储的是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的地址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endParaRPr lang="zh-CN" altLang="en-US" sz="2400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algn="ctr">
              <a:spcBef>
                <a:spcPct val="0"/>
              </a:spcBef>
              <a:buFont typeface="Arial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所以 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其实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是一回事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引用类型内存分配</a:t>
            </a:r>
            <a:endParaRPr lang="zh-CN" altLang="en-US" sz="440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101600" y="1093788"/>
            <a:ext cx="9042400" cy="5575300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其实操纵的就是地址</a:t>
            </a:r>
            <a:r>
              <a:rPr lang="en-US" altLang="x-none" sz="3200" dirty="0"/>
              <a:t>,</a:t>
            </a:r>
            <a:r>
              <a:rPr lang="zh-CN" altLang="en-US" sz="3200" dirty="0"/>
              <a:t>他们指向同一片地址</a:t>
            </a:r>
            <a:r>
              <a:rPr lang="en-US" altLang="x-none" sz="3200" dirty="0"/>
              <a:t>,</a:t>
            </a:r>
            <a:r>
              <a:rPr lang="zh-CN" altLang="en-US" sz="3200" dirty="0"/>
              <a:t>所以修改任何一个变量都是修改自身</a:t>
            </a:r>
            <a:endParaRPr lang="en-US" altLang="x-none" sz="3200" dirty="0"/>
          </a:p>
          <a:p>
            <a:pPr algn="l"/>
            <a:r>
              <a:rPr lang="en-US" altLang="x-none" sz="2400" dirty="0"/>
              <a:t>function chainStore()</a:t>
            </a:r>
            <a:br>
              <a:rPr lang="zh-CN" altLang="en-US" sz="2400" dirty="0"/>
            </a:br>
            <a:r>
              <a:rPr lang="en-US" altLang="x-none" sz="2400" dirty="0"/>
              <a:t>{</a:t>
            </a:r>
            <a:br>
              <a:rPr lang="zh-CN" altLang="en-US" sz="2400" dirty="0"/>
            </a:br>
            <a:r>
              <a:rPr lang="en-US" altLang="x-none" sz="2400" dirty="0"/>
              <a:t>      var store1=['Nike China'];</a:t>
            </a:r>
            <a:br>
              <a:rPr lang="zh-CN" altLang="en-US" sz="2400" dirty="0"/>
            </a:br>
            <a:r>
              <a:rPr lang="en-US" altLang="x-none" sz="2400" dirty="0"/>
              <a:t>    var store2=store1;</a:t>
            </a:r>
            <a:br>
              <a:rPr lang="zh-CN" altLang="en-US" sz="2400" dirty="0"/>
            </a:br>
            <a:r>
              <a:rPr lang="en-US" altLang="x-none" sz="2400" dirty="0"/>
              <a:t>    store1[0]='Nike U.S.A.';</a:t>
            </a:r>
            <a:br>
              <a:rPr lang="zh-CN" altLang="en-US" sz="2400" dirty="0"/>
            </a:br>
            <a:r>
              <a:rPr lang="en-US" altLang="x-none" sz="2400" dirty="0"/>
              <a:t>    alert(store2[0]); //Nike U.S.A.</a:t>
            </a:r>
            <a:br>
              <a:rPr lang="zh-CN" altLang="en-US" sz="2400" dirty="0"/>
            </a:br>
            <a:r>
              <a:rPr lang="en-US" altLang="x-none" sz="2400" dirty="0"/>
              <a:t>}</a:t>
            </a:r>
            <a:br>
              <a:rPr lang="zh-CN" altLang="en-US" sz="2400" dirty="0"/>
            </a:br>
            <a:r>
              <a:rPr lang="en-US" altLang="x-none" sz="2400" dirty="0"/>
              <a:t>chainStore();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x-none" sz="2000" dirty="0"/>
              <a:t>//</a:t>
            </a:r>
            <a:r>
              <a:rPr lang="zh-CN" altLang="en-US" sz="2000" dirty="0"/>
              <a:t>在上面的代码中，</a:t>
            </a:r>
            <a:r>
              <a:rPr lang="en-US" altLang="x-none" sz="2000" dirty="0"/>
              <a:t>store2</a:t>
            </a:r>
            <a:r>
              <a:rPr lang="zh-CN" altLang="en-US" sz="2000" dirty="0"/>
              <a:t>只进行了一次赋值，理论上它的值已定，但后面通过改写</a:t>
            </a:r>
            <a:r>
              <a:rPr lang="en-US" altLang="x-none" sz="2000" dirty="0"/>
              <a:t>store1</a:t>
            </a:r>
            <a:r>
              <a:rPr lang="zh-CN" altLang="en-US" sz="2000" dirty="0"/>
              <a:t>的值，发现</a:t>
            </a:r>
            <a:r>
              <a:rPr lang="en-US" altLang="x-none" sz="2000" dirty="0"/>
              <a:t>store2</a:t>
            </a:r>
            <a:r>
              <a:rPr lang="zh-CN" altLang="en-US" sz="2000" dirty="0"/>
              <a:t>的值也发生了改变，这正是引用类型的特征，也是我们要注意的地方。</a:t>
            </a:r>
            <a:endParaRPr lang="en-US" altLang="x-none" sz="20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</p:txBody>
      </p:sp>
      <p:sp>
        <p:nvSpPr>
          <p:cNvPr id="34820" name="矩形 3"/>
          <p:cNvSpPr/>
          <p:nvPr/>
        </p:nvSpPr>
        <p:spPr>
          <a:xfrm>
            <a:off x="7681913" y="2360613"/>
            <a:ext cx="1296987" cy="29511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endParaRPr sz="1800">
              <a:solidFill>
                <a:schemeClr val="tx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grpSp>
        <p:nvGrpSpPr>
          <p:cNvPr id="34821" name="组合 14"/>
          <p:cNvGrpSpPr/>
          <p:nvPr/>
        </p:nvGrpSpPr>
        <p:grpSpPr>
          <a:xfrm>
            <a:off x="5364163" y="2395538"/>
            <a:ext cx="1306512" cy="2952750"/>
            <a:chOff x="0" y="0"/>
            <a:chExt cx="1306809" cy="2952328"/>
          </a:xfrm>
        </p:grpSpPr>
        <p:sp>
          <p:nvSpPr>
            <p:cNvPr id="34822" name="矩形 4"/>
            <p:cNvSpPr/>
            <p:nvPr/>
          </p:nvSpPr>
          <p:spPr>
            <a:xfrm>
              <a:off x="0" y="0"/>
              <a:ext cx="1296144" cy="295232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spcBef>
                  <a:spcPct val="0"/>
                </a:spcBef>
                <a:buFont typeface="Arial" charset="0"/>
                <a:buNone/>
              </a:pPr>
              <a:endParaRPr sz="180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4823" name="矩形 5"/>
            <p:cNvSpPr/>
            <p:nvPr/>
          </p:nvSpPr>
          <p:spPr>
            <a:xfrm>
              <a:off x="5172" y="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x-none" sz="1800" dirty="0">
                  <a:solidFill>
                    <a:schemeClr val="tx1"/>
                  </a:solidFill>
                  <a:latin typeface="Arial" charset="0"/>
                  <a:ea typeface="宋体" charset="-122"/>
                  <a:sym typeface="Arial" charset="0"/>
                </a:rPr>
                <a:t>00011101</a:t>
              </a:r>
              <a:endParaRPr lang="zh-CN" altLang="en-US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4824" name="矩形 6"/>
            <p:cNvSpPr/>
            <p:nvPr/>
          </p:nvSpPr>
          <p:spPr>
            <a:xfrm>
              <a:off x="0" y="36004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x-none" sz="1800" dirty="0">
                  <a:solidFill>
                    <a:schemeClr val="tx1"/>
                  </a:solidFill>
                  <a:latin typeface="Arial" charset="0"/>
                  <a:ea typeface="宋体" charset="-122"/>
                  <a:sym typeface="Arial" charset="0"/>
                </a:rPr>
                <a:t>00101011</a:t>
              </a:r>
              <a:endParaRPr lang="zh-CN" altLang="en-US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4825" name="矩形 7"/>
            <p:cNvSpPr/>
            <p:nvPr/>
          </p:nvSpPr>
          <p:spPr>
            <a:xfrm>
              <a:off x="0" y="74326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x-none" sz="1800" dirty="0">
                  <a:solidFill>
                    <a:schemeClr val="tx1"/>
                  </a:solidFill>
                  <a:latin typeface="Arial" charset="0"/>
                  <a:ea typeface="宋体" charset="-122"/>
                  <a:sym typeface="Arial" charset="0"/>
                </a:rPr>
                <a:t>person</a:t>
              </a:r>
              <a:endParaRPr lang="zh-CN" altLang="en-US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4826" name="矩形 8"/>
            <p:cNvSpPr/>
            <p:nvPr/>
          </p:nvSpPr>
          <p:spPr>
            <a:xfrm>
              <a:off x="6896" y="113918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spcBef>
                  <a:spcPct val="0"/>
                </a:spcBef>
                <a:buFont typeface="Arial" charset="0"/>
                <a:buNone/>
              </a:pPr>
              <a:endParaRPr sz="180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4827" name="矩形 9"/>
            <p:cNvSpPr/>
            <p:nvPr/>
          </p:nvSpPr>
          <p:spPr>
            <a:xfrm>
              <a:off x="13792" y="1523395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spcBef>
                  <a:spcPct val="0"/>
                </a:spcBef>
                <a:buFont typeface="Arial" charset="0"/>
                <a:buNone/>
              </a:pPr>
              <a:endParaRPr sz="180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4828" name="矩形 10"/>
            <p:cNvSpPr/>
            <p:nvPr/>
          </p:nvSpPr>
          <p:spPr>
            <a:xfrm>
              <a:off x="15837" y="1966263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spcBef>
                  <a:spcPct val="0"/>
                </a:spcBef>
                <a:buFont typeface="Arial" charset="0"/>
                <a:buNone/>
              </a:pPr>
              <a:endParaRPr sz="180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endParaRPr>
            </a:p>
          </p:txBody>
        </p:sp>
      </p:grpSp>
      <p:cxnSp>
        <p:nvCxnSpPr>
          <p:cNvPr id="34829" name="直接箭头连接符 11"/>
          <p:cNvCxnSpPr/>
          <p:nvPr/>
        </p:nvCxnSpPr>
        <p:spPr>
          <a:xfrm flipV="1">
            <a:off x="6781800" y="2454275"/>
            <a:ext cx="862013" cy="1222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830" name="矩形 19"/>
          <p:cNvSpPr/>
          <p:nvPr/>
        </p:nvSpPr>
        <p:spPr>
          <a:xfrm>
            <a:off x="7700963" y="2360613"/>
            <a:ext cx="1290637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数组入口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4831" name="文本框 17"/>
          <p:cNvSpPr/>
          <p:nvPr/>
        </p:nvSpPr>
        <p:spPr>
          <a:xfrm>
            <a:off x="5459413" y="4856163"/>
            <a:ext cx="1149350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0"/>
              </a:spcBef>
              <a:buFont typeface="Arial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函数对象</a:t>
            </a:r>
            <a:endParaRPr lang="zh-CN" altLang="en-US" dirty="0">
              <a:ea typeface="宋体" charset="-122"/>
            </a:endParaRPr>
          </a:p>
        </p:txBody>
      </p:sp>
      <p:cxnSp>
        <p:nvCxnSpPr>
          <p:cNvPr id="34832" name="直接箭头连接符 21"/>
          <p:cNvCxnSpPr/>
          <p:nvPr/>
        </p:nvCxnSpPr>
        <p:spPr>
          <a:xfrm flipV="1">
            <a:off x="6724650" y="2514600"/>
            <a:ext cx="955675" cy="338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r>
              <a:rPr lang="zh-CN" altLang="en-US" sz="3200" dirty="0">
                <a:solidFill>
                  <a:srgbClr val="00B050"/>
                </a:solidFill>
              </a:rPr>
              <a:t>值类型赋值，会重新分配内存</a:t>
            </a:r>
            <a:endParaRPr lang="en-US" altLang="x-none" sz="3200" dirty="0">
              <a:solidFill>
                <a:srgbClr val="00B050"/>
              </a:solidFill>
            </a:endParaRPr>
          </a:p>
          <a:p>
            <a:r>
              <a:rPr lang="zh-CN" altLang="en-US" sz="3200" dirty="0">
                <a:solidFill>
                  <a:srgbClr val="00B050"/>
                </a:solidFill>
              </a:rPr>
              <a:t>引用类型赋值其实赋的是指针</a:t>
            </a:r>
            <a:endParaRPr lang="en-US" altLang="x-none" sz="3200" dirty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1.4 总结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36867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 dirty="0"/>
              <a:t>总结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0" y="1011238"/>
            <a:ext cx="9144000" cy="5383212"/>
          </a:xfrm>
        </p:spPr>
        <p:txBody>
          <a:bodyPr vert="horz">
            <a:normAutofit/>
          </a:bodyPr>
          <a:p>
            <a:pPr algn="l">
              <a:lnSpc>
                <a:spcPct val="90000"/>
              </a:lnSpc>
            </a:pPr>
            <a:r>
              <a:rPr lang="en-US" altLang="x-none" sz="2000" dirty="0"/>
              <a:t> function show(x) {</a:t>
            </a:r>
            <a:endParaRPr lang="zh-CN" altLang="en-US" sz="2000" dirty="0"/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    console.log(typeof(x));    </a:t>
            </a:r>
            <a:r>
              <a:rPr lang="en-US" altLang="x-none" sz="2000" b="1" dirty="0">
                <a:solidFill>
                  <a:srgbClr val="00B050"/>
                </a:solidFill>
              </a:rPr>
              <a:t>// undefined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    console.log(typeof(10));   </a:t>
            </a:r>
            <a:r>
              <a:rPr lang="en-US" altLang="x-none" sz="2000" b="1" dirty="0">
                <a:solidFill>
                  <a:srgbClr val="00B050"/>
                </a:solidFill>
              </a:rPr>
              <a:t>// number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    console.log(typeof(‘abc’)); </a:t>
            </a:r>
            <a:r>
              <a:rPr lang="en-US" altLang="x-none" sz="2000" b="1" dirty="0">
                <a:solidFill>
                  <a:srgbClr val="00B050"/>
                </a:solidFill>
              </a:rPr>
              <a:t>// string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    console.log(typeof(true));  </a:t>
            </a:r>
            <a:r>
              <a:rPr lang="en-US" altLang="x-none" sz="2000" b="1" dirty="0">
                <a:solidFill>
                  <a:srgbClr val="00B050"/>
                </a:solidFill>
              </a:rPr>
              <a:t>// Boolean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    console.log(typeof(function () { }));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函数</a:t>
            </a:r>
            <a:r>
              <a:rPr lang="en-US" altLang="x-none" sz="2000" dirty="0"/>
              <a:t> </a:t>
            </a:r>
            <a:r>
              <a:rPr lang="zh-CN" altLang="en-US" sz="2000" dirty="0"/>
              <a:t> Object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    console.log(typeof([1, ‘a’, true]));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数组 Object </a:t>
            </a:r>
            <a:r>
              <a:rPr lang="en-US" altLang="x-none" sz="2000" dirty="0"/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    console.log(typeof ({ a: 10, b: 20 }));  </a:t>
            </a:r>
            <a:r>
              <a:rPr lang="en-US" altLang="x-none" sz="2000" b="1" dirty="0">
                <a:solidFill>
                  <a:srgbClr val="00B050"/>
                </a:solidFill>
              </a:rPr>
              <a:t>//object 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    console.log(typeof (null));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Object</a:t>
            </a:r>
            <a:r>
              <a:rPr lang="en-US" altLang="x-none" sz="2000" b="1" dirty="0">
                <a:solidFill>
                  <a:srgbClr val="00B050"/>
                </a:solidFill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    console.log(typeof (new Number(10)));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 Object 内置对象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2000" b="1" dirty="0">
                <a:solidFill>
                  <a:srgbClr val="FF0000"/>
                </a:solidFill>
              </a:rPr>
              <a:t>Var na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}</a:t>
            </a:r>
            <a:endParaRPr lang="zh-CN" altLang="en-US" sz="2000" dirty="0"/>
          </a:p>
          <a:p>
            <a:pPr algn="l">
              <a:lnSpc>
                <a:spcPct val="90000"/>
              </a:lnSpc>
            </a:pPr>
            <a:r>
              <a:rPr lang="en-US" altLang="x-none" sz="2000" dirty="0"/>
              <a:t>        show();</a:t>
            </a:r>
            <a:endParaRPr lang="zh-CN" altLang="en-US" sz="2000" dirty="0"/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其中上面的四种（</a:t>
            </a:r>
            <a:r>
              <a:rPr lang="en-US" altLang="x-none" sz="2000" dirty="0">
                <a:solidFill>
                  <a:srgbClr val="FF0000"/>
                </a:solidFill>
              </a:rPr>
              <a:t>undefined, number, string, boolean</a:t>
            </a:r>
            <a:r>
              <a:rPr lang="zh-CN" altLang="en-US" sz="2000" dirty="0">
                <a:solidFill>
                  <a:srgbClr val="FF0000"/>
                </a:solidFill>
              </a:rPr>
              <a:t>）属于值类型，不是对象。</a:t>
            </a:r>
            <a:endParaRPr lang="en-US" altLang="x-none" sz="2000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函数、数组、对象、</a:t>
            </a:r>
            <a:r>
              <a:rPr lang="en-US" altLang="x-none" sz="2000" dirty="0">
                <a:solidFill>
                  <a:srgbClr val="FF0000"/>
                </a:solidFill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x-none" sz="2000" dirty="0">
                <a:solidFill>
                  <a:srgbClr val="FF0000"/>
                </a:solidFill>
              </a:rPr>
              <a:t>new Number(10)</a:t>
            </a:r>
            <a:r>
              <a:rPr lang="zh-CN" altLang="en-US" sz="2000" dirty="0">
                <a:solidFill>
                  <a:srgbClr val="FF0000"/>
                </a:solidFill>
              </a:rPr>
              <a:t>都是对象。他们都是引用类型。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0" y="900113"/>
            <a:ext cx="9144000" cy="473075"/>
          </a:xfrm>
        </p:spPr>
        <p:txBody>
          <a:bodyPr wrap="square" anchor="ctr"/>
          <a:p>
            <a:pPr marL="0" lvl="0" indent="0" eaLnBrk="1" hangingPunct="1"/>
            <a:r>
              <a:rPr lang="zh-CN" altLang="en-US" sz="2800" dirty="0"/>
              <a:t>软件的发展历程</a:t>
            </a:r>
            <a:r>
              <a:rPr lang="en-US" altLang="x-none" sz="2800" dirty="0"/>
              <a:t>1</a:t>
            </a:r>
            <a:r>
              <a:rPr lang="zh-CN" altLang="en-US" sz="2800" dirty="0"/>
              <a:t> </a:t>
            </a:r>
            <a:r>
              <a:rPr lang="en-US" altLang="x-none" sz="2800" dirty="0"/>
              <a:t>– </a:t>
            </a:r>
            <a:r>
              <a:rPr lang="zh-CN" altLang="en-US" sz="2800" dirty="0"/>
              <a:t>世界理论都是相同的</a:t>
            </a:r>
            <a:endParaRPr lang="en-US" altLang="x-none" sz="2800" dirty="0"/>
          </a:p>
        </p:txBody>
      </p:sp>
      <p:sp>
        <p:nvSpPr>
          <p:cNvPr id="7170" name="标题 1"/>
          <p:cNvSpPr/>
          <p:nvPr/>
        </p:nvSpPr>
        <p:spPr>
          <a:xfrm>
            <a:off x="561975" y="2184400"/>
            <a:ext cx="78867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>
              <a:lnSpc>
                <a:spcPct val="81000"/>
              </a:lnSpc>
              <a:spcAft>
                <a:spcPct val="30000"/>
              </a:spcAft>
            </a:pPr>
            <a:endParaRPr lang="zh-CN" altLang="en-US" sz="2900" dirty="0">
              <a:solidFill>
                <a:srgbClr val="F86B16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7171" name="矩形 3"/>
          <p:cNvSpPr/>
          <p:nvPr/>
        </p:nvSpPr>
        <p:spPr>
          <a:xfrm>
            <a:off x="93663" y="2655888"/>
            <a:ext cx="131286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0 1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2" name="矩形 4"/>
          <p:cNvSpPr/>
          <p:nvPr/>
        </p:nvSpPr>
        <p:spPr>
          <a:xfrm>
            <a:off x="1525588" y="2105025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3" name="矩形 5"/>
          <p:cNvSpPr/>
          <p:nvPr/>
        </p:nvSpPr>
        <p:spPr>
          <a:xfrm>
            <a:off x="1525588" y="2525713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1525588" y="2949575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5" name="矩形 7"/>
          <p:cNvSpPr/>
          <p:nvPr/>
        </p:nvSpPr>
        <p:spPr>
          <a:xfrm>
            <a:off x="1525588" y="3373438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6" name="矩形 8"/>
          <p:cNvSpPr/>
          <p:nvPr/>
        </p:nvSpPr>
        <p:spPr>
          <a:xfrm>
            <a:off x="2251075" y="2114550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重启电脑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7" name="矩形 9"/>
          <p:cNvSpPr/>
          <p:nvPr/>
        </p:nvSpPr>
        <p:spPr>
          <a:xfrm>
            <a:off x="2251075" y="2525713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8" name="矩形 10"/>
          <p:cNvSpPr/>
          <p:nvPr/>
        </p:nvSpPr>
        <p:spPr>
          <a:xfrm>
            <a:off x="2251075" y="2949575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9" name="矩形 11"/>
          <p:cNvSpPr/>
          <p:nvPr/>
        </p:nvSpPr>
        <p:spPr>
          <a:xfrm>
            <a:off x="2251075" y="3359150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0" name="矩形 12"/>
          <p:cNvSpPr/>
          <p:nvPr/>
        </p:nvSpPr>
        <p:spPr>
          <a:xfrm>
            <a:off x="103188" y="1738313"/>
            <a:ext cx="1303337" cy="738187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万物都是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单细胞动物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1" name="矩形 13"/>
          <p:cNvSpPr/>
          <p:nvPr/>
        </p:nvSpPr>
        <p:spPr>
          <a:xfrm>
            <a:off x="1517650" y="1701800"/>
            <a:ext cx="29210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四个命令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四细胞动物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2" name="矩形 14"/>
          <p:cNvSpPr/>
          <p:nvPr/>
        </p:nvSpPr>
        <p:spPr>
          <a:xfrm>
            <a:off x="4576763" y="1685925"/>
            <a:ext cx="2373312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无数命令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怎么记住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?(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多细胞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3" name="矩形 15"/>
          <p:cNvSpPr/>
          <p:nvPr/>
        </p:nvSpPr>
        <p:spPr>
          <a:xfrm>
            <a:off x="4616450" y="2105025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00111111111111111111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4" name="矩形 16"/>
          <p:cNvSpPr/>
          <p:nvPr/>
        </p:nvSpPr>
        <p:spPr>
          <a:xfrm>
            <a:off x="4616450" y="2522538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00111010111111111111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5" name="矩形 17"/>
          <p:cNvSpPr/>
          <p:nvPr/>
        </p:nvSpPr>
        <p:spPr>
          <a:xfrm>
            <a:off x="4616450" y="2949575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00111110101010101011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6" name="矩形 18"/>
          <p:cNvSpPr/>
          <p:nvPr/>
        </p:nvSpPr>
        <p:spPr>
          <a:xfrm>
            <a:off x="4616450" y="3373438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00111010101010101011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7" name="矩形 19"/>
          <p:cNvSpPr/>
          <p:nvPr/>
        </p:nvSpPr>
        <p:spPr>
          <a:xfrm>
            <a:off x="7218363" y="1692275"/>
            <a:ext cx="16891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汇编语言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?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组织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8" name="矩形 21"/>
          <p:cNvSpPr/>
          <p:nvPr/>
        </p:nvSpPr>
        <p:spPr>
          <a:xfrm>
            <a:off x="7218363" y="2079625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DEV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9" name="矩形 22"/>
          <p:cNvSpPr/>
          <p:nvPr/>
        </p:nvSpPr>
        <p:spPr>
          <a:xfrm>
            <a:off x="7218363" y="2498725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FME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0" name="矩形 23"/>
          <p:cNvSpPr/>
          <p:nvPr/>
        </p:nvSpPr>
        <p:spPr>
          <a:xfrm>
            <a:off x="7218363" y="2935288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CHY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1" name="矩形 24"/>
          <p:cNvSpPr/>
          <p:nvPr/>
        </p:nvSpPr>
        <p:spPr>
          <a:xfrm>
            <a:off x="7218363" y="3365500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EEF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2" name="矩形 25"/>
          <p:cNvSpPr/>
          <p:nvPr/>
        </p:nvSpPr>
        <p:spPr>
          <a:xfrm>
            <a:off x="44450" y="3825875"/>
            <a:ext cx="43942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半人类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函数式编程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3" name="矩形 26"/>
          <p:cNvSpPr/>
          <p:nvPr/>
        </p:nvSpPr>
        <p:spPr>
          <a:xfrm>
            <a:off x="4616450" y="3819525"/>
            <a:ext cx="4289425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C++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语言 其他面向对象语言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面向对象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人类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 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4" name="矩形 27"/>
          <p:cNvSpPr/>
          <p:nvPr/>
        </p:nvSpPr>
        <p:spPr>
          <a:xfrm>
            <a:off x="58738" y="4254500"/>
            <a:ext cx="187801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Print()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5" name="矩形 28"/>
          <p:cNvSpPr/>
          <p:nvPr/>
        </p:nvSpPr>
        <p:spPr>
          <a:xfrm>
            <a:off x="2055813" y="4264025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打印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6" name="矩形 29"/>
          <p:cNvSpPr/>
          <p:nvPr/>
        </p:nvSpPr>
        <p:spPr>
          <a:xfrm>
            <a:off x="58738" y="4678363"/>
            <a:ext cx="187801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OpenWord()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7" name="矩形 30"/>
          <p:cNvSpPr/>
          <p:nvPr/>
        </p:nvSpPr>
        <p:spPr>
          <a:xfrm>
            <a:off x="2055813" y="4679950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8" name="矩形 31"/>
          <p:cNvSpPr/>
          <p:nvPr/>
        </p:nvSpPr>
        <p:spPr>
          <a:xfrm>
            <a:off x="58738" y="5106988"/>
            <a:ext cx="1878012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ShutDownComputer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9" name="矩形 32"/>
          <p:cNvSpPr/>
          <p:nvPr/>
        </p:nvSpPr>
        <p:spPr>
          <a:xfrm>
            <a:off x="2055813" y="5108575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0" name="矩形 33"/>
          <p:cNvSpPr/>
          <p:nvPr/>
        </p:nvSpPr>
        <p:spPr>
          <a:xfrm>
            <a:off x="4616450" y="4264025"/>
            <a:ext cx="10287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对象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-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人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1" name="矩形 34"/>
          <p:cNvSpPr/>
          <p:nvPr/>
        </p:nvSpPr>
        <p:spPr>
          <a:xfrm>
            <a:off x="5762625" y="4270375"/>
            <a:ext cx="10287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年龄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身高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2" name="矩形 35"/>
          <p:cNvSpPr/>
          <p:nvPr/>
        </p:nvSpPr>
        <p:spPr>
          <a:xfrm>
            <a:off x="6910705" y="4255135"/>
            <a:ext cx="1951990" cy="30670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走路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说话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3" name="矩形 36"/>
          <p:cNvSpPr/>
          <p:nvPr/>
        </p:nvSpPr>
        <p:spPr>
          <a:xfrm>
            <a:off x="4616450" y="4691063"/>
            <a:ext cx="1028700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对象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4" name="矩形 37"/>
          <p:cNvSpPr/>
          <p:nvPr/>
        </p:nvSpPr>
        <p:spPr>
          <a:xfrm>
            <a:off x="5762625" y="4721225"/>
            <a:ext cx="1028700" cy="5238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品牌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系统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,CPU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205" name="矩形 38"/>
          <p:cNvSpPr/>
          <p:nvPr/>
        </p:nvSpPr>
        <p:spPr>
          <a:xfrm>
            <a:off x="6910388" y="4725988"/>
            <a:ext cx="1997075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 打开电脑 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 关闭文档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6" name="矩形 39"/>
          <p:cNvSpPr/>
          <p:nvPr/>
        </p:nvSpPr>
        <p:spPr>
          <a:xfrm>
            <a:off x="5762625" y="5368925"/>
            <a:ext cx="1028700" cy="307975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属性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7" name="矩形 40"/>
          <p:cNvSpPr/>
          <p:nvPr/>
        </p:nvSpPr>
        <p:spPr>
          <a:xfrm>
            <a:off x="6910388" y="5359400"/>
            <a:ext cx="1027112" cy="307975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行为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值类型</a:t>
            </a:r>
            <a:endParaRPr lang="zh-CN" altLang="en-US" sz="440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>
              <a:lnSpc>
                <a:spcPct val="90000"/>
              </a:lnSpc>
            </a:pPr>
            <a:r>
              <a:rPr lang="en-US" altLang="x-none" sz="3200" dirty="0"/>
              <a:t>undefined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3200" dirty="0"/>
              <a:t>number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3200" dirty="0"/>
              <a:t>string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x-none" sz="3200" dirty="0"/>
              <a:t>Boolean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en-US" sz="3200" dirty="0"/>
              <a:t>保存在栈内存中的简单数据段</a:t>
            </a:r>
            <a:endParaRPr lang="en-US" altLang="x-none" sz="3200" dirty="0"/>
          </a:p>
          <a:p>
            <a:pPr algn="l">
              <a:lnSpc>
                <a:spcPct val="90000"/>
              </a:lnSpc>
            </a:pPr>
            <a:r>
              <a:rPr lang="zh-CN" altLang="en-US" sz="3200" dirty="0"/>
              <a:t>栈是在内存中划分的固定内存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引用类型</a:t>
            </a:r>
            <a:endParaRPr lang="zh-CN" altLang="en-US" sz="440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函数 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数组 </a:t>
            </a:r>
            <a:r>
              <a:rPr lang="en-US" altLang="x-none" sz="3200" dirty="0"/>
              <a:t>[1, ‘a’, true] </a:t>
            </a:r>
            <a:endParaRPr lang="zh-CN" altLang="en-US" sz="3200" dirty="0"/>
          </a:p>
          <a:p>
            <a:pPr algn="l"/>
            <a:r>
              <a:rPr lang="en-US" altLang="x-none" sz="3200" b="1" dirty="0">
                <a:solidFill>
                  <a:srgbClr val="FF0000"/>
                </a:solidFill>
              </a:rPr>
              <a:t>Json</a:t>
            </a:r>
            <a:r>
              <a:rPr lang="zh-CN" altLang="en-US" sz="3200" b="1" dirty="0">
                <a:solidFill>
                  <a:srgbClr val="FF0000"/>
                </a:solidFill>
              </a:rPr>
              <a:t>类型</a:t>
            </a:r>
            <a:r>
              <a:rPr lang="en-US" altLang="x-none" sz="3200" dirty="0"/>
              <a:t>{ a: 10, b: 20 }</a:t>
            </a:r>
            <a:endParaRPr lang="zh-CN" altLang="en-US" sz="3200" dirty="0"/>
          </a:p>
          <a:p>
            <a:pPr algn="l"/>
            <a:r>
              <a:rPr lang="en-US" altLang="x-none" sz="3200" b="1" dirty="0">
                <a:solidFill>
                  <a:srgbClr val="FF0000"/>
                </a:solidFill>
              </a:rPr>
              <a:t> null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数值对象</a:t>
            </a:r>
            <a:endParaRPr lang="en-US" altLang="x-none" sz="3200" dirty="0"/>
          </a:p>
          <a:p>
            <a:pPr lvl="1" algn="l"/>
            <a:r>
              <a:rPr lang="zh-CN" altLang="en-US" sz="2800" dirty="0"/>
              <a:t>目的将数值型转换成引用类型</a:t>
            </a:r>
            <a:r>
              <a:rPr lang="en-US" altLang="x-none" sz="2800" dirty="0"/>
              <a:t>new Number(10)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1.5 堆栈</a:t>
            </a:r>
            <a:endParaRPr lang="zh-CN" altLang="en-US" sz="4400" kern="1200" dirty="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4096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 dirty="0"/>
              <a:t>解析</a:t>
            </a:r>
            <a:endParaRPr lang="zh-CN" altLang="en-US" dirty="0"/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037638" cy="4525963"/>
          </a:xfrm>
        </p:spPr>
        <p:txBody>
          <a:bodyPr vert="horz">
            <a:normAutofit/>
          </a:bodyPr>
          <a:p>
            <a:r>
              <a:rPr lang="zh-CN" altLang="en-US" dirty="0"/>
              <a:t>堆 栈都是内存分配的空间，一个用于存储值类型数据，一个用于存储引用类型数据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每当我们定义一个变量，就会分配内存存储。</a:t>
            </a:r>
            <a:endParaRPr lang="zh-CN" altLang="en-US" dirty="0"/>
          </a:p>
          <a:p>
            <a:r>
              <a:rPr lang="zh-CN" altLang="en-US" dirty="0"/>
              <a:t>如果定义的是值类型，存放在栈中</a:t>
            </a:r>
            <a:endParaRPr lang="zh-CN" altLang="en-US" dirty="0"/>
          </a:p>
          <a:p>
            <a:r>
              <a:rPr lang="zh-CN" altLang="en-US" dirty="0"/>
              <a:t>如果定义的是引用类型，存放在堆中。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 dirty="0"/>
              <a:t>堆和栈的区别</a:t>
            </a:r>
            <a:endParaRPr lang="zh-CN" altLang="en-US" dirty="0"/>
          </a:p>
        </p:txBody>
      </p:sp>
      <p:sp>
        <p:nvSpPr>
          <p:cNvPr id="43011" name="矩形 43010"/>
          <p:cNvSpPr/>
          <p:nvPr/>
        </p:nvSpPr>
        <p:spPr>
          <a:xfrm>
            <a:off x="396875" y="1701800"/>
            <a:ext cx="2016125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3012" name="矩形 43011"/>
          <p:cNvSpPr/>
          <p:nvPr/>
        </p:nvSpPr>
        <p:spPr>
          <a:xfrm>
            <a:off x="5148263" y="1628775"/>
            <a:ext cx="2016125" cy="21605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3013" name="矩形 43012"/>
          <p:cNvSpPr/>
          <p:nvPr/>
        </p:nvSpPr>
        <p:spPr>
          <a:xfrm>
            <a:off x="395288" y="1701800"/>
            <a:ext cx="2016125" cy="5032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dirty="0">
                <a:ea typeface="宋体" charset="-122"/>
              </a:rPr>
              <a:t>var num = 1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3014" name="矩形 43013"/>
          <p:cNvSpPr/>
          <p:nvPr/>
        </p:nvSpPr>
        <p:spPr>
          <a:xfrm>
            <a:off x="395288" y="2636838"/>
            <a:ext cx="2016125" cy="5048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lvl="0" algn="ctr"/>
            <a:r>
              <a:rPr lang="zh-CN" altLang="en-US" dirty="0">
                <a:ea typeface="宋体" charset="-122"/>
              </a:rPr>
              <a:t>var person 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3015" name="矩形 43014"/>
          <p:cNvSpPr/>
          <p:nvPr/>
        </p:nvSpPr>
        <p:spPr>
          <a:xfrm>
            <a:off x="5148263" y="1628775"/>
            <a:ext cx="2016125" cy="5048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lvl="0" algn="ctr"/>
            <a:r>
              <a:rPr lang="zh-CN" altLang="en-US" dirty="0">
                <a:ea typeface="宋体" charset="-122"/>
              </a:rPr>
              <a:t>name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3016" name="矩形 43015"/>
          <p:cNvSpPr/>
          <p:nvPr/>
        </p:nvSpPr>
        <p:spPr>
          <a:xfrm>
            <a:off x="5148263" y="2133600"/>
            <a:ext cx="2016125" cy="5032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lvl="0" algn="ctr"/>
            <a:r>
              <a:rPr lang="zh-CN" altLang="en-US" dirty="0">
                <a:ea typeface="宋体" charset="-122"/>
              </a:rPr>
              <a:t>age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3017" name="矩形 43016"/>
          <p:cNvSpPr/>
          <p:nvPr/>
        </p:nvSpPr>
        <p:spPr>
          <a:xfrm>
            <a:off x="5148263" y="2636838"/>
            <a:ext cx="2016125" cy="5048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lvl="0" algn="ctr"/>
            <a:r>
              <a:rPr lang="zh-CN" altLang="en-US" dirty="0">
                <a:ea typeface="宋体" charset="-122"/>
              </a:rPr>
              <a:t>sex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3018" name="箭头 708"/>
          <p:cNvSpPr/>
          <p:nvPr/>
        </p:nvSpPr>
        <p:spPr>
          <a:xfrm flipV="1">
            <a:off x="2339975" y="1917700"/>
            <a:ext cx="2663825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3019" name="文本框 43018"/>
          <p:cNvSpPr txBox="1"/>
          <p:nvPr/>
        </p:nvSpPr>
        <p:spPr>
          <a:xfrm>
            <a:off x="971550" y="4149725"/>
            <a:ext cx="936625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zh-CN" altLang="en-US" dirty="0">
                <a:ea typeface="宋体" charset="-122"/>
              </a:rPr>
              <a:t>栈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3020" name="文本框 43019"/>
          <p:cNvSpPr txBox="1"/>
          <p:nvPr/>
        </p:nvSpPr>
        <p:spPr>
          <a:xfrm>
            <a:off x="5795963" y="4149725"/>
            <a:ext cx="936625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/>
            <a:r>
              <a:rPr lang="zh-CN" altLang="en-US" dirty="0">
                <a:ea typeface="宋体" charset="-122"/>
              </a:rPr>
              <a:t>堆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3021" name="文本框 43020"/>
          <p:cNvSpPr txBox="1"/>
          <p:nvPr/>
        </p:nvSpPr>
        <p:spPr>
          <a:xfrm>
            <a:off x="468313" y="5216525"/>
            <a:ext cx="8280400" cy="11890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zh-CN" altLang="en-US" dirty="0">
                <a:ea typeface="宋体" charset="-122"/>
              </a:rPr>
              <a:t>栈中保存的是单个值</a:t>
            </a:r>
            <a:endParaRPr lang="zh-CN" altLang="en-US" dirty="0">
              <a:ea typeface="宋体" charset="-122"/>
            </a:endParaRPr>
          </a:p>
          <a:p>
            <a:pPr lvl="0"/>
            <a:r>
              <a:rPr lang="zh-CN" altLang="en-US" dirty="0">
                <a:ea typeface="宋体" charset="-122"/>
              </a:rPr>
              <a:t>堆一般将多个值看做一个整体，比如person对象有三个属性，那么在堆中会开辟连续的三个区域存储，这三个连续区域会看做一个整体，他的地址是第一个区域所在的地址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/>
              <a:t>引用类型数据</a:t>
            </a:r>
            <a:endParaRPr lang="zh-CN" altLang="en-US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/>
        <p:txBody>
          <a:bodyPr vert="horz">
            <a:normAutofit/>
          </a:bodyPr>
          <a:p>
            <a:r>
              <a:rPr lang="zh-CN" altLang="en-US"/>
              <a:t>栈：存放变量，变量中保存的只是对象所在的地址</a:t>
            </a:r>
            <a:endParaRPr lang="zh-CN" altLang="en-US"/>
          </a:p>
          <a:p>
            <a:r>
              <a:rPr lang="zh-CN" altLang="en-US"/>
              <a:t>堆：保存对象真正的数据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1.5 面试题</a:t>
            </a:r>
            <a:endParaRPr lang="zh-CN" altLang="en-US" sz="4400" kern="1200" dirty="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45059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/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/>
        <p:txBody>
          <a:bodyPr vert="horz">
            <a:normAutofit/>
          </a:bodyPr>
          <a:p>
            <a:pPr>
              <a:lnSpc>
                <a:spcPct val="80000"/>
              </a:lnSpc>
            </a:pPr>
            <a:r>
              <a:rPr lang="zh-CN" altLang="en-US" sz="2800"/>
              <a:t>基本数据类型：</a:t>
            </a:r>
            <a:r>
              <a:rPr lang="en-US" altLang="zh-CN" sz="2800"/>
              <a:t>String,Boolean,Number,Undefined,Null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zh-CN" altLang="en-US" sz="2800"/>
              <a:t>引用数据类型：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sz="2800"/>
              <a:t>Object(Array,Date,RegExp,Function)</a:t>
            </a:r>
            <a:endParaRPr lang="en-US" altLang="zh-CN"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/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/>
        <p:txBody>
          <a:bodyPr vert="horz">
            <a:normAutofit/>
          </a:bodyPr>
          <a:p>
            <a:pPr>
              <a:lnSpc>
                <a:spcPct val="90000"/>
              </a:lnSpc>
            </a:pPr>
            <a:r>
              <a:rPr lang="en-US" altLang="zh-CN" sz="3600"/>
              <a:t>var a = new Object();</a:t>
            </a:r>
            <a:endParaRPr lang="en-US" altLang="zh-CN" sz="3600"/>
          </a:p>
          <a:p>
            <a:pPr>
              <a:lnSpc>
                <a:spcPct val="90000"/>
              </a:lnSpc>
            </a:pPr>
            <a:r>
              <a:rPr lang="en-US" altLang="zh-CN" sz="3600"/>
              <a:t>a.value = 1;</a:t>
            </a:r>
            <a:endParaRPr lang="en-US" altLang="zh-CN" sz="3600"/>
          </a:p>
          <a:p>
            <a:pPr>
              <a:lnSpc>
                <a:spcPct val="90000"/>
              </a:lnSpc>
            </a:pPr>
            <a:r>
              <a:rPr lang="en-US" altLang="zh-CN" sz="3600"/>
              <a:t>b = a;</a:t>
            </a:r>
            <a:endParaRPr lang="en-US" altLang="zh-CN" sz="3600"/>
          </a:p>
          <a:p>
            <a:pPr>
              <a:lnSpc>
                <a:spcPct val="90000"/>
              </a:lnSpc>
            </a:pPr>
            <a:r>
              <a:rPr lang="en-US" altLang="zh-CN" sz="3600"/>
              <a:t>b.value = 2;</a:t>
            </a:r>
            <a:endParaRPr lang="en-US" altLang="zh-CN" sz="3600"/>
          </a:p>
          <a:p>
            <a:pPr>
              <a:lnSpc>
                <a:spcPct val="90000"/>
              </a:lnSpc>
            </a:pPr>
            <a:r>
              <a:rPr lang="en-US" altLang="zh-CN" sz="3600"/>
              <a:t>alert(a.value);</a:t>
            </a:r>
            <a:endParaRPr lang="en-US" altLang="zh-CN" sz="3600"/>
          </a:p>
          <a:p>
            <a:pPr>
              <a:lnSpc>
                <a:spcPct val="90000"/>
              </a:lnSpc>
            </a:pPr>
            <a:endParaRPr lang="en-US" altLang="zh-CN" sz="3600"/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 dirty="0"/>
              <a:t>答案--会画堆栈图</a:t>
            </a:r>
            <a:endParaRPr lang="zh-CN" altLang="en-US" dirty="0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/>
        <p:txBody>
          <a:bodyPr vert="horz">
            <a:normAutofit/>
          </a:bodyPr>
          <a:p>
            <a:r>
              <a:rPr lang="zh-CN" altLang="en-US"/>
              <a:t>答案：</a:t>
            </a:r>
            <a:r>
              <a:rPr lang="en-US" altLang="zh-CN"/>
              <a:t>2</a:t>
            </a:r>
            <a:r>
              <a:rPr lang="zh-CN" altLang="en-US"/>
              <a:t>（考察引用数据类型细节）</a:t>
            </a:r>
            <a:endParaRPr lang="zh-CN" altLang="en-US"/>
          </a:p>
        </p:txBody>
      </p:sp>
      <p:sp>
        <p:nvSpPr>
          <p:cNvPr id="48132" name="矩形 48131"/>
          <p:cNvSpPr/>
          <p:nvPr/>
        </p:nvSpPr>
        <p:spPr>
          <a:xfrm>
            <a:off x="684213" y="2565400"/>
            <a:ext cx="1728787" cy="2592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33" name="文本框 48132"/>
          <p:cNvSpPr txBox="1"/>
          <p:nvPr/>
        </p:nvSpPr>
        <p:spPr>
          <a:xfrm>
            <a:off x="1057275" y="5454650"/>
            <a:ext cx="706438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zh-CN" altLang="en-US" dirty="0">
                <a:ea typeface="宋体" charset="-122"/>
              </a:rPr>
              <a:t>栈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8134" name="矩形 48133"/>
          <p:cNvSpPr/>
          <p:nvPr/>
        </p:nvSpPr>
        <p:spPr>
          <a:xfrm>
            <a:off x="5148263" y="2565400"/>
            <a:ext cx="1727200" cy="25923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35" name="文本框 48134"/>
          <p:cNvSpPr txBox="1"/>
          <p:nvPr/>
        </p:nvSpPr>
        <p:spPr>
          <a:xfrm>
            <a:off x="5651500" y="5445125"/>
            <a:ext cx="70802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/>
            <a:r>
              <a:rPr lang="zh-CN" altLang="en-US" dirty="0">
                <a:ea typeface="宋体" charset="-122"/>
              </a:rPr>
              <a:t>堆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8136" name="矩形 48135"/>
          <p:cNvSpPr/>
          <p:nvPr/>
        </p:nvSpPr>
        <p:spPr>
          <a:xfrm>
            <a:off x="684213" y="2565400"/>
            <a:ext cx="1727200" cy="5048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3200" b="1" dirty="0">
                <a:solidFill>
                  <a:schemeClr val="bg1"/>
                </a:solidFill>
                <a:ea typeface="宋体" charset="-122"/>
              </a:rPr>
              <a:t>a</a:t>
            </a:r>
            <a:endParaRPr lang="zh-CN" altLang="en-US" sz="32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8137" name="矩形 48136"/>
          <p:cNvSpPr/>
          <p:nvPr/>
        </p:nvSpPr>
        <p:spPr>
          <a:xfrm>
            <a:off x="684213" y="3213100"/>
            <a:ext cx="1727200" cy="5048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lvl="0" algn="ctr"/>
            <a:r>
              <a:rPr lang="zh-CN" altLang="en-US" sz="2800" b="1" dirty="0">
                <a:solidFill>
                  <a:schemeClr val="bg1"/>
                </a:solidFill>
                <a:ea typeface="宋体" charset="-122"/>
              </a:rPr>
              <a:t>b</a:t>
            </a:r>
            <a:endParaRPr lang="zh-CN" altLang="en-US" sz="28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8138" name="箭头 808"/>
          <p:cNvSpPr/>
          <p:nvPr/>
        </p:nvSpPr>
        <p:spPr>
          <a:xfrm>
            <a:off x="2411413" y="2781300"/>
            <a:ext cx="2665412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39" name="箭头 809"/>
          <p:cNvSpPr/>
          <p:nvPr/>
        </p:nvSpPr>
        <p:spPr>
          <a:xfrm flipV="1">
            <a:off x="2484438" y="2997200"/>
            <a:ext cx="2592387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40" name="文本框 48139"/>
          <p:cNvSpPr txBox="1"/>
          <p:nvPr/>
        </p:nvSpPr>
        <p:spPr>
          <a:xfrm>
            <a:off x="2700338" y="3644900"/>
            <a:ext cx="2376487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zh-CN" altLang="en-US" sz="2000" b="1" dirty="0">
                <a:solidFill>
                  <a:srgbClr val="FF3300"/>
                </a:solidFill>
                <a:ea typeface="宋体" charset="-122"/>
              </a:rPr>
              <a:t>指向同一个对象</a:t>
            </a:r>
            <a:endParaRPr lang="zh-CN" altLang="en-US" sz="2000" b="1" dirty="0">
              <a:solidFill>
                <a:srgbClr val="FF3300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TextBox 3"/>
          <p:cNvSpPr/>
          <p:nvPr/>
        </p:nvSpPr>
        <p:spPr>
          <a:xfrm>
            <a:off x="2411413" y="2708275"/>
            <a:ext cx="5110162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引用类型和值类型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/>
              <a:t>经典面试题讲解 </a:t>
            </a:r>
            <a:r>
              <a:rPr lang="en-US" altLang="zh-CN"/>
              <a:t>- </a:t>
            </a:r>
            <a:r>
              <a:rPr lang="zh-CN" altLang="en-US"/>
              <a:t>必考</a:t>
            </a:r>
            <a:endParaRPr lang="zh-CN" altLang="en-US"/>
          </a:p>
        </p:txBody>
      </p:sp>
      <p:pic>
        <p:nvPicPr>
          <p:cNvPr id="49155" name="图片 49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773238"/>
            <a:ext cx="8232775" cy="2447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 dirty="0"/>
              <a:t>会画内存图</a:t>
            </a:r>
            <a:endParaRPr lang="zh-CN" altLang="en-US" dirty="0"/>
          </a:p>
        </p:txBody>
      </p:sp>
      <p:pic>
        <p:nvPicPr>
          <p:cNvPr id="50179" name="图片 50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1917700"/>
            <a:ext cx="5818187" cy="33416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0180" name="文本框 50179"/>
          <p:cNvSpPr txBox="1"/>
          <p:nvPr/>
        </p:nvSpPr>
        <p:spPr>
          <a:xfrm>
            <a:off x="1387475" y="5467350"/>
            <a:ext cx="7366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zh-CN" altLang="en-US" dirty="0">
                <a:ea typeface="宋体" charset="-122"/>
              </a:rPr>
              <a:t>栈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0181" name="文本框 50180"/>
          <p:cNvSpPr txBox="1"/>
          <p:nvPr/>
        </p:nvSpPr>
        <p:spPr>
          <a:xfrm>
            <a:off x="5003800" y="5373688"/>
            <a:ext cx="73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/>
            <a:r>
              <a:rPr lang="zh-CN" altLang="en-US" dirty="0">
                <a:ea typeface="宋体" charset="-122"/>
              </a:rPr>
              <a:t>堆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120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/>
        </p:txBody>
      </p:sp>
      <p:pic>
        <p:nvPicPr>
          <p:cNvPr id="51203" name="图片 51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2205038"/>
            <a:ext cx="8861425" cy="18716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52225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/>
        </p:txBody>
      </p:sp>
      <p:pic>
        <p:nvPicPr>
          <p:cNvPr id="52227" name="图片 522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557338"/>
            <a:ext cx="5791200" cy="38369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53249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/>
        </p:txBody>
      </p:sp>
      <p:pic>
        <p:nvPicPr>
          <p:cNvPr id="53251" name="图片 532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844675"/>
            <a:ext cx="7645400" cy="25209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54273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/>
        </p:txBody>
      </p:sp>
      <p:pic>
        <p:nvPicPr>
          <p:cNvPr id="54275" name="图片 542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557338"/>
            <a:ext cx="6911975" cy="42846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55297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/>
        <p:txBody>
          <a:bodyPr vert="horz">
            <a:normAutofit/>
          </a:bodyPr>
          <a:p/>
        </p:txBody>
      </p:sp>
      <p:pic>
        <p:nvPicPr>
          <p:cNvPr id="55300" name="图片 55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485900"/>
            <a:ext cx="7129462" cy="46402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5632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 dirty="0"/>
              <a:t>解析</a:t>
            </a:r>
            <a:endParaRPr lang="zh-CN" altLang="en-US" dirty="0"/>
          </a:p>
        </p:txBody>
      </p:sp>
      <p:sp>
        <p:nvSpPr>
          <p:cNvPr id="56323" name="文本占位符 56322"/>
          <p:cNvSpPr>
            <a:spLocks noGrp="1"/>
          </p:cNvSpPr>
          <p:nvPr>
            <p:ph type="body" idx="1"/>
          </p:nvPr>
        </p:nvSpPr>
        <p:spPr>
          <a:xfrm>
            <a:off x="180975" y="1600200"/>
            <a:ext cx="8928100" cy="4525963"/>
          </a:xfrm>
        </p:spPr>
        <p:txBody>
          <a:bodyPr vert="horz">
            <a:normAutofit/>
          </a:bodyPr>
          <a:p>
            <a:r>
              <a:rPr lang="zh-CN" altLang="en-US" dirty="0"/>
              <a:t>上面的例子看似简单，但结果并不好了解，很容易把人们给想绕了：</a:t>
            </a:r>
            <a:endParaRPr lang="zh-CN" altLang="en-US" dirty="0"/>
          </a:p>
          <a:p>
            <a:r>
              <a:rPr lang="zh-CN" altLang="en-US" dirty="0"/>
              <a:t>“a.x不是指向对象a了么？为啥log(a.x)是undefined?”、“b.x不是应该跟a.x是一样的么？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57345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/>
        </p:txBody>
      </p:sp>
      <p:sp>
        <p:nvSpPr>
          <p:cNvPr id="57347" name="文本占位符 57346"/>
          <p:cNvSpPr>
            <a:spLocks noGrp="1"/>
          </p:cNvSpPr>
          <p:nvPr>
            <p:ph type="body" idx="1"/>
          </p:nvPr>
        </p:nvSpPr>
        <p:spPr/>
        <p:txBody>
          <a:bodyPr vert="horz">
            <a:normAutofit/>
          </a:bodyPr>
          <a:p>
            <a:r>
              <a:rPr lang="zh-CN" altLang="en-US"/>
              <a:t>首先是</a:t>
            </a:r>
            <a:endParaRPr lang="zh-CN" altLang="en-US"/>
          </a:p>
          <a:p>
            <a:r>
              <a:rPr lang="en-US" altLang="zh-CN"/>
              <a:t>var a = {n:1};  </a:t>
            </a:r>
            <a:endParaRPr lang="en-US" altLang="zh-CN"/>
          </a:p>
          <a:p>
            <a:r>
              <a:rPr lang="en-US" altLang="zh-CN"/>
              <a:t>var b = a;</a:t>
            </a:r>
            <a:endParaRPr lang="en-US" altLang="zh-CN"/>
          </a:p>
          <a:p>
            <a:r>
              <a:rPr lang="zh-CN" altLang="en-US" sz="2400"/>
              <a:t>这一步很好理解，接着继续看下一行非常重要的代码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57348" name="图片 573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4005263"/>
            <a:ext cx="6059487" cy="23034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文本占位符 58369"/>
          <p:cNvSpPr>
            <a:spLocks noGrp="1"/>
          </p:cNvSpPr>
          <p:nvPr>
            <p:ph type="body" idx="1"/>
          </p:nvPr>
        </p:nvSpPr>
        <p:spPr>
          <a:xfrm>
            <a:off x="250825" y="766763"/>
            <a:ext cx="8858250" cy="3455987"/>
          </a:xfrm>
        </p:spPr>
        <p:txBody>
          <a:bodyPr vert="horz">
            <a:normAutofit/>
          </a:bodyPr>
          <a:p>
            <a:pPr>
              <a:lnSpc>
                <a:spcPct val="90000"/>
              </a:lnSpc>
            </a:pPr>
            <a:r>
              <a:rPr lang="en-US" altLang="zh-CN" sz="3600" b="1">
                <a:solidFill>
                  <a:srgbClr val="FF3300"/>
                </a:solidFill>
              </a:rPr>
              <a:t>a.x = a = {n:2};</a:t>
            </a:r>
            <a:endParaRPr lang="en-US" altLang="zh-CN" sz="36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/>
              <a:t>我们知道</a:t>
            </a:r>
            <a:r>
              <a:rPr lang="en-US" altLang="zh-CN" sz="2800"/>
              <a:t>js</a:t>
            </a:r>
            <a:r>
              <a:rPr lang="zh-CN" altLang="en-US" sz="2800"/>
              <a:t>的赋值运算顺序永远都是从右往左的，不过由于“</a:t>
            </a:r>
            <a:r>
              <a:rPr lang="en-US" altLang="zh-CN" sz="2800"/>
              <a:t>.”</a:t>
            </a:r>
            <a:r>
              <a:rPr lang="zh-CN" altLang="en-US" sz="2800"/>
              <a:t>是优先级最高的运算符，所以这行代码先“计算”了</a:t>
            </a:r>
            <a:r>
              <a:rPr lang="en-US" altLang="zh-CN" sz="2800"/>
              <a:t>a.x</a:t>
            </a:r>
            <a:r>
              <a:rPr lang="zh-CN" altLang="en-US" sz="2800"/>
              <a:t>。</a:t>
            </a:r>
            <a:endParaRPr lang="zh-CN" altLang="en-US" sz="2800"/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 sz="2800"/>
              <a:t>这时候发生了这个事情</a:t>
            </a:r>
            <a:r>
              <a:rPr lang="en-US" altLang="zh-CN" sz="2800"/>
              <a:t>——a</a:t>
            </a:r>
            <a:r>
              <a:rPr lang="zh-CN" altLang="en-US" sz="2800"/>
              <a:t>指向的对象</a:t>
            </a:r>
            <a:r>
              <a:rPr lang="en-US" altLang="zh-CN" sz="2800"/>
              <a:t>{n:1}</a:t>
            </a:r>
            <a:r>
              <a:rPr lang="zh-CN" altLang="en-US" sz="2800"/>
              <a:t>新增了属性</a:t>
            </a:r>
            <a:r>
              <a:rPr lang="en-US" altLang="zh-CN" sz="2800"/>
              <a:t>x</a:t>
            </a:r>
            <a:r>
              <a:rPr lang="zh-CN" altLang="en-US" sz="2800"/>
              <a:t>（虽然这个</a:t>
            </a:r>
            <a:r>
              <a:rPr lang="en-US" altLang="zh-CN" sz="2800"/>
              <a:t>x</a:t>
            </a:r>
            <a:r>
              <a:rPr lang="zh-CN" altLang="en-US" sz="2800"/>
              <a:t>是</a:t>
            </a:r>
            <a:r>
              <a:rPr lang="en-US" altLang="zh-CN" sz="2800"/>
              <a:t>undefined</a:t>
            </a:r>
            <a:r>
              <a:rPr lang="zh-CN" altLang="en-US" sz="2800"/>
              <a:t>的）：</a:t>
            </a:r>
            <a:endParaRPr lang="zh-CN" altLang="en-US" sz="2800"/>
          </a:p>
        </p:txBody>
      </p:sp>
      <p:pic>
        <p:nvPicPr>
          <p:cNvPr id="58371" name="图片 583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4292600"/>
            <a:ext cx="5678487" cy="21605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250825" y="1600200"/>
            <a:ext cx="8435975" cy="4525963"/>
          </a:xfrm>
        </p:spPr>
        <p:txBody>
          <a:bodyPr vert="horz">
            <a:normAutofit/>
          </a:bodyPr>
          <a:p>
            <a:r>
              <a:rPr lang="zh-CN" altLang="en-US" dirty="0"/>
              <a:t>引用类型，值类型</a:t>
            </a:r>
            <a:endParaRPr lang="zh-CN" altLang="en-US" dirty="0"/>
          </a:p>
          <a:p>
            <a:r>
              <a:rPr lang="zh-CN" altLang="en-US" dirty="0"/>
              <a:t>这里有一个必考面试题，熟练掌握解题思路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文本占位符 59393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229600" cy="4525963"/>
          </a:xfrm>
        </p:spPr>
        <p:txBody>
          <a:bodyPr vert="horz">
            <a:normAutofit/>
          </a:bodyPr>
          <a:p>
            <a:r>
              <a:rPr lang="zh-CN" altLang="en-US" sz="2400"/>
              <a:t>接着，依循“从右往左”的赋值运算顺序先执行 </a:t>
            </a:r>
            <a:r>
              <a:rPr lang="en-US" altLang="zh-CN" sz="2400"/>
              <a:t>a={n:2} </a:t>
            </a:r>
            <a:r>
              <a:rPr lang="zh-CN" altLang="en-US" sz="2400"/>
              <a:t>，这时候，</a:t>
            </a:r>
            <a:r>
              <a:rPr lang="en-US" altLang="zh-CN" sz="2400"/>
              <a:t>a</a:t>
            </a:r>
            <a:r>
              <a:rPr lang="zh-CN" altLang="en-US" sz="2400"/>
              <a:t>指向的对象发生了改变，变成了新对象</a:t>
            </a:r>
            <a:r>
              <a:rPr lang="en-US" altLang="zh-CN" sz="2400"/>
              <a:t>{n:2}</a:t>
            </a:r>
            <a:r>
              <a:rPr lang="zh-CN" altLang="en-US" sz="2400"/>
              <a:t>（我们称为对象</a:t>
            </a:r>
            <a:r>
              <a:rPr lang="en-US" altLang="zh-CN" sz="2400"/>
              <a:t>B</a:t>
            </a:r>
            <a:r>
              <a:rPr lang="zh-CN" altLang="en-US" sz="2400"/>
              <a:t>）：</a:t>
            </a:r>
            <a:endParaRPr lang="zh-CN" altLang="en-US" sz="2400"/>
          </a:p>
        </p:txBody>
      </p:sp>
      <p:pic>
        <p:nvPicPr>
          <p:cNvPr id="59395" name="图片 593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2636838"/>
            <a:ext cx="5688012" cy="40084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60417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/>
        </p:txBody>
      </p:sp>
      <p:sp>
        <p:nvSpPr>
          <p:cNvPr id="60419" name="文本占位符 60418"/>
          <p:cNvSpPr>
            <a:spLocks noGrp="1"/>
          </p:cNvSpPr>
          <p:nvPr>
            <p:ph type="body" idx="1"/>
          </p:nvPr>
        </p:nvSpPr>
        <p:spPr/>
        <p:txBody>
          <a:bodyPr vert="horz">
            <a:normAutofit/>
          </a:bodyPr>
          <a:p>
            <a:r>
              <a:rPr lang="zh-CN" altLang="en-US"/>
              <a:t>接着继续执行 </a:t>
            </a:r>
            <a:r>
              <a:rPr lang="en-US" altLang="zh-CN"/>
              <a:t>a.x=a</a:t>
            </a:r>
            <a:endParaRPr lang="en-US" altLang="zh-CN"/>
          </a:p>
        </p:txBody>
      </p:sp>
      <p:pic>
        <p:nvPicPr>
          <p:cNvPr id="60420" name="图片 604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2349500"/>
            <a:ext cx="5761037" cy="4073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6144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 dirty="0"/>
              <a:t>面试题详解</a:t>
            </a:r>
            <a:endParaRPr lang="zh-CN" altLang="en-US" dirty="0"/>
          </a:p>
        </p:txBody>
      </p:sp>
      <p:graphicFrame>
        <p:nvGraphicFramePr>
          <p:cNvPr id="61443" name="对象 614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2138" y="2420938"/>
          <a:ext cx="2262187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1" imgW="923925" imgH="838200" progId="Word.Document.8">
                  <p:embed/>
                </p:oleObj>
              </mc:Choice>
              <mc:Fallback>
                <p:oleObj name="" showAsIcon="1" r:id="rId1" imgW="923925" imgH="83820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2420938"/>
                        <a:ext cx="2262187" cy="205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2466" name="TextBox 3"/>
          <p:cNvSpPr/>
          <p:nvPr/>
        </p:nvSpPr>
        <p:spPr>
          <a:xfrm>
            <a:off x="2627313" y="2708275"/>
            <a:ext cx="3878262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内存生命周期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63489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63491" name="文本占位符 63490"/>
          <p:cNvSpPr>
            <a:spLocks noGrp="1"/>
          </p:cNvSpPr>
          <p:nvPr>
            <p:ph type="body" idx="1"/>
          </p:nvPr>
        </p:nvSpPr>
        <p:spPr/>
        <p:txBody>
          <a:bodyPr vert="horz">
            <a:normAutofit/>
          </a:bodyPr>
          <a:p>
            <a:r>
              <a:rPr lang="zh-CN" altLang="en-US" dirty="0"/>
              <a:t>了解内存生命周期</a:t>
            </a:r>
            <a:endParaRPr lang="zh-CN" altLang="en-US" dirty="0"/>
          </a:p>
          <a:p>
            <a:r>
              <a:rPr lang="zh-CN" altLang="en-US" dirty="0"/>
              <a:t>什么是引用计数器</a:t>
            </a:r>
            <a:endParaRPr lang="zh-CN" altLang="en-US" dirty="0"/>
          </a:p>
          <a:p>
            <a:r>
              <a:rPr lang="zh-CN" altLang="en-US" dirty="0"/>
              <a:t>这里的面试题一般是面试官问你</a:t>
            </a:r>
            <a:endParaRPr lang="zh-CN" altLang="en-US" dirty="0"/>
          </a:p>
          <a:p>
            <a:r>
              <a:rPr lang="zh-CN" altLang="en-US" dirty="0"/>
              <a:t>让你简述你对你对js生命周期的理解</a:t>
            </a:r>
            <a:endParaRPr lang="zh-CN" altLang="en-US" dirty="0"/>
          </a:p>
          <a:p>
            <a:r>
              <a:rPr lang="zh-CN" altLang="en-US" dirty="0"/>
              <a:t>js中如何垃圾回收的（3-5年工作经验 80%几率会碰到，1-3年工作经验40%几率碰到）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堆内存空间和栈内存空间</a:t>
            </a:r>
            <a:endParaRPr lang="zh-CN" altLang="en-US" sz="4400"/>
          </a:p>
        </p:txBody>
      </p:sp>
      <p:sp>
        <p:nvSpPr>
          <p:cNvPr id="6451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r>
              <a:rPr lang="zh-CN" altLang="en-US" sz="3200" dirty="0"/>
              <a:t>值类型都是存放在栈内存空间的</a:t>
            </a:r>
            <a:endParaRPr lang="en-US" altLang="x-none" sz="3200" dirty="0"/>
          </a:p>
          <a:p>
            <a:r>
              <a:rPr lang="zh-CN" altLang="en-US" sz="3200" dirty="0"/>
              <a:t>引用类型都是存放在堆内存空间的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sym typeface="Calibri" pitchFamily="2" charset="0"/>
              </a:rPr>
              <a:t>什么是内存使用生命周期</a:t>
            </a:r>
            <a:endParaRPr lang="zh-CN" altLang="en-US" sz="4400" kern="120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65539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内存的生命周期</a:t>
            </a:r>
            <a:endParaRPr lang="zh-CN" altLang="en-US" sz="440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 latinLnBrk="1"/>
            <a:r>
              <a:rPr lang="en-US" altLang="x-none" sz="3200" dirty="0"/>
              <a:t>JS</a:t>
            </a:r>
            <a:r>
              <a:rPr lang="zh-CN" altLang="en-US" sz="3200" dirty="0"/>
              <a:t>环境中分配的内存一般有如下生命周期</a:t>
            </a:r>
            <a:endParaRPr lang="zh-CN" altLang="en-US" sz="3200" dirty="0"/>
          </a:p>
          <a:p>
            <a:pPr lvl="1" algn="l" latinLnBrk="1"/>
            <a:r>
              <a:rPr lang="zh-CN" altLang="en-US" sz="3200" dirty="0">
                <a:solidFill>
                  <a:srgbClr val="FF0000"/>
                </a:solidFill>
              </a:rPr>
              <a:t>内存分配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2" algn="l" latinLnBrk="1"/>
            <a:r>
              <a:rPr lang="zh-CN" altLang="en-US" sz="2400" dirty="0">
                <a:solidFill>
                  <a:srgbClr val="00B050"/>
                </a:solidFill>
              </a:rPr>
              <a:t>当我们申明变量、函数、对象的时候，系统会自动为他们分配内存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 latinLnBrk="1"/>
            <a:r>
              <a:rPr lang="zh-CN" altLang="en-US" sz="3200" dirty="0">
                <a:solidFill>
                  <a:srgbClr val="FF0000"/>
                </a:solidFill>
              </a:rPr>
              <a:t>内存使用 </a:t>
            </a:r>
            <a:r>
              <a:rPr lang="en-US" altLang="x-none" sz="3200" dirty="0">
                <a:solidFill>
                  <a:srgbClr val="FF0000"/>
                </a:solidFill>
              </a:rPr>
              <a:t>var name=null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2" algn="l" latinLnBrk="1"/>
            <a:r>
              <a:rPr lang="zh-CN" altLang="en-US" sz="2400" dirty="0">
                <a:solidFill>
                  <a:srgbClr val="00B050"/>
                </a:solidFill>
              </a:rPr>
              <a:t>即读写内存，也就是使用变量、函数等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lvl="1" algn="l" latinLnBrk="1"/>
            <a:r>
              <a:rPr lang="zh-CN" altLang="en-US" sz="3200" dirty="0">
                <a:solidFill>
                  <a:srgbClr val="FF0000"/>
                </a:solidFill>
              </a:rPr>
              <a:t>内存回收：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lvl="2" algn="l" latinLnBrk="1"/>
            <a:r>
              <a:rPr lang="zh-CN" altLang="en-US" sz="2400" dirty="0">
                <a:solidFill>
                  <a:srgbClr val="00B050"/>
                </a:solidFill>
              </a:rPr>
              <a:t>使用完毕，由垃圾回收自动回收不再使用的内存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 latinLnBrk="1"/>
            <a:endParaRPr lang="zh-CN" altLang="en-US" sz="36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两个概念</a:t>
            </a:r>
            <a:endParaRPr lang="zh-CN" altLang="en-US" sz="4400"/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一切数据通过变量来管理</a:t>
            </a:r>
            <a:endParaRPr lang="en-US" altLang="x-none" sz="3200" dirty="0"/>
          </a:p>
          <a:p>
            <a:pPr algn="l"/>
            <a:r>
              <a:rPr lang="zh-CN" altLang="en-US" sz="3200" dirty="0"/>
              <a:t>定义变量的过程其实就是内存分配的过程</a:t>
            </a:r>
            <a:endParaRPr lang="en-US" altLang="x-none" sz="3200" dirty="0"/>
          </a:p>
          <a:p>
            <a:pPr algn="l"/>
            <a:r>
              <a:rPr lang="zh-CN" altLang="en-US" sz="3200" dirty="0"/>
              <a:t>所以本质上一切数据都是存放在内存中的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一切数据都是通过变量存储的</a:t>
            </a:r>
            <a:endParaRPr lang="zh-CN" altLang="en-US" sz="4400"/>
          </a:p>
        </p:txBody>
      </p:sp>
      <p:sp>
        <p:nvSpPr>
          <p:cNvPr id="68611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数据通过变量来管理，不管是字符串，数字，还是复杂的对象，都是存放在变量中的</a:t>
            </a:r>
            <a:endParaRPr lang="en-US" altLang="x-none" sz="3200" dirty="0"/>
          </a:p>
          <a:p>
            <a:pPr algn="l"/>
            <a:r>
              <a:rPr lang="zh-CN" altLang="en-US" sz="3200" dirty="0"/>
              <a:t>有些时候系统会自动生成变量存储，即使我们看不到</a:t>
            </a:r>
            <a:endParaRPr lang="en-US" altLang="x-none" sz="3200" dirty="0"/>
          </a:p>
          <a:p>
            <a:pPr algn="l"/>
            <a:r>
              <a:rPr lang="zh-CN" altLang="en-US" sz="3200" dirty="0"/>
              <a:t>总之一切数据都是通过变量存储的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sym typeface="Calibri" pitchFamily="2" charset="0"/>
              </a:rPr>
              <a:t>主题：数据类型复习和进阶</a:t>
            </a:r>
            <a:endParaRPr lang="zh-CN" altLang="en-US" sz="4400" kern="1200" dirty="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5123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3200"/>
              <a:t>什么是内存使用生命周期</a:t>
            </a:r>
            <a:br>
              <a:rPr lang="zh-CN" altLang="en-US" sz="3200"/>
            </a:br>
            <a:r>
              <a:rPr lang="zh-CN" altLang="en-US" sz="3200"/>
              <a:t>定义变量的过程就是内存分配的过程</a:t>
            </a:r>
            <a:endParaRPr lang="zh-CN" altLang="en-US" sz="320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内存分配就是使用内存</a:t>
            </a:r>
            <a:endParaRPr lang="en-US" altLang="x-none" sz="3200" dirty="0"/>
          </a:p>
          <a:p>
            <a:pPr algn="l"/>
            <a:r>
              <a:rPr lang="zh-CN" altLang="en-US" sz="3200" dirty="0"/>
              <a:t>内存空间是有限的，</a:t>
            </a:r>
            <a:r>
              <a:rPr lang="en-US" altLang="x-none" sz="3200" dirty="0"/>
              <a:t>4G</a:t>
            </a:r>
            <a:r>
              <a:rPr lang="zh-CN" altLang="en-US" sz="3200" dirty="0"/>
              <a:t>内存，</a:t>
            </a:r>
            <a:r>
              <a:rPr lang="en-US" altLang="x-none" sz="3200" dirty="0"/>
              <a:t>8G</a:t>
            </a:r>
            <a:r>
              <a:rPr lang="zh-CN" altLang="en-US" sz="3200" dirty="0"/>
              <a:t>内存，使用完就要回收</a:t>
            </a:r>
            <a:endParaRPr lang="en-US" altLang="x-none" sz="3200" dirty="0"/>
          </a:p>
          <a:p>
            <a:pPr algn="l"/>
            <a:r>
              <a:rPr lang="zh-CN" altLang="en-US" sz="3200" dirty="0"/>
              <a:t>好的程序都会处理这一点</a:t>
            </a:r>
            <a:endParaRPr lang="en-US" altLang="x-none" sz="3200" dirty="0"/>
          </a:p>
          <a:p>
            <a:pPr algn="l"/>
            <a:r>
              <a:rPr lang="zh-CN" altLang="en-US" sz="3200" dirty="0"/>
              <a:t>整个</a:t>
            </a:r>
            <a:r>
              <a:rPr lang="en-US" altLang="x-none" sz="3200" dirty="0"/>
              <a:t>C</a:t>
            </a:r>
            <a:r>
              <a:rPr lang="zh-CN" altLang="en-US" sz="3200" dirty="0"/>
              <a:t>语言编程就是针对内存编程。</a:t>
            </a:r>
            <a:endParaRPr lang="en-US" altLang="x-none" sz="3200" dirty="0"/>
          </a:p>
          <a:p>
            <a:pPr algn="l"/>
            <a:r>
              <a:rPr lang="zh-CN" altLang="en-US" sz="3200" dirty="0"/>
              <a:t>这就是内存使用生命周期，也就是变量的生命周期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查看内存</a:t>
            </a:r>
            <a:endParaRPr lang="zh-CN" altLang="en-US" sz="440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任务管理器查看内存</a:t>
            </a:r>
            <a:endParaRPr lang="en-US" altLang="x-none" sz="3200" dirty="0"/>
          </a:p>
          <a:p>
            <a:pPr algn="l"/>
            <a:r>
              <a:rPr lang="en-US" altLang="x-none" sz="3200" dirty="0"/>
              <a:t>360</a:t>
            </a:r>
            <a:r>
              <a:rPr lang="zh-CN" altLang="en-US" sz="3200" dirty="0"/>
              <a:t>优化都在优化什么</a:t>
            </a:r>
            <a:endParaRPr lang="en-US" altLang="x-none" sz="3200" dirty="0"/>
          </a:p>
          <a:p>
            <a:pPr algn="l">
              <a:buFont typeface="Arial" charset="0"/>
              <a:buNone/>
            </a:pPr>
            <a:endParaRPr lang="zh-CN" altLang="en-US" sz="3200" dirty="0"/>
          </a:p>
        </p:txBody>
      </p:sp>
      <p:pic>
        <p:nvPicPr>
          <p:cNvPr id="7066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3" y="3284538"/>
            <a:ext cx="4027487" cy="2482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 dirty="0"/>
              <a:t>查看内存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endParaRPr sz="3200"/>
          </a:p>
        </p:txBody>
      </p:sp>
      <p:pic>
        <p:nvPicPr>
          <p:cNvPr id="7168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1600200"/>
            <a:ext cx="7210425" cy="31718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 dirty="0"/>
              <a:t>查看内存</a:t>
            </a:r>
            <a:r>
              <a:rPr lang="en-US" altLang="x-none" sz="4400" dirty="0"/>
              <a:t>3</a:t>
            </a:r>
            <a:endParaRPr lang="zh-CN" altLang="en-US" sz="4400" dirty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endParaRPr sz="3200"/>
          </a:p>
        </p:txBody>
      </p:sp>
      <p:pic>
        <p:nvPicPr>
          <p:cNvPr id="7270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13" y="1404938"/>
            <a:ext cx="7448550" cy="5048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8101013" y="404813"/>
            <a:ext cx="968375" cy="5851525"/>
          </a:xfrm>
        </p:spPr>
        <p:txBody>
          <a:bodyPr anchor="ctr">
            <a:normAutofit/>
          </a:bodyPr>
          <a:p>
            <a:r>
              <a:rPr lang="zh-CN" altLang="en-US" sz="4400" dirty="0"/>
              <a:t>查看内存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sp>
        <p:nvSpPr>
          <p:cNvPr id="73731" name="竖排文字占位符 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</p:spPr>
        <p:txBody>
          <a:bodyPr>
            <a:normAutofit/>
          </a:bodyPr>
          <a:p>
            <a:endParaRPr sz="3200"/>
          </a:p>
        </p:txBody>
      </p:sp>
      <p:pic>
        <p:nvPicPr>
          <p:cNvPr id="7373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17463"/>
            <a:ext cx="7721600" cy="67960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sym typeface="Calibri" pitchFamily="2" charset="0"/>
              </a:rPr>
              <a:t>分配内存</a:t>
            </a:r>
            <a:endParaRPr lang="zh-CN" altLang="en-US" sz="4400" kern="120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74755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3"/>
          <p:cNvSpPr>
            <a:spLocks noGrp="1"/>
          </p:cNvSpPr>
          <p:nvPr>
            <p:ph type="title"/>
          </p:nvPr>
        </p:nvSpPr>
        <p:spPr>
          <a:xfrm>
            <a:off x="457200" y="835025"/>
            <a:ext cx="8229600" cy="582930"/>
          </a:xfrm>
        </p:spPr>
        <p:txBody>
          <a:bodyPr vert="horz" anchor="ctr">
            <a:noAutofit/>
          </a:bodyPr>
          <a:p>
            <a:r>
              <a:rPr lang="zh-CN" altLang="en-US" sz="3200" dirty="0"/>
              <a:t>变量初始化</a:t>
            </a:r>
            <a:br>
              <a:rPr lang="zh-CN" altLang="en-US" sz="3200" dirty="0"/>
            </a:br>
            <a:r>
              <a:rPr lang="zh-CN" altLang="en-US" sz="1600" b="0" dirty="0"/>
              <a:t>为了不让程序员为分配费心，</a:t>
            </a:r>
            <a:r>
              <a:rPr lang="en-US" altLang="x-none" sz="1600" b="0" dirty="0"/>
              <a:t>JavaScript</a:t>
            </a:r>
            <a:r>
              <a:rPr lang="zh-CN" altLang="en-US" sz="1600" b="0" dirty="0"/>
              <a:t>在定义变量时完成内存分配</a:t>
            </a:r>
            <a:endParaRPr lang="zh-CN" altLang="en-US" sz="1600" b="0" dirty="0"/>
          </a:p>
        </p:txBody>
      </p:sp>
      <p:sp>
        <p:nvSpPr>
          <p:cNvPr id="75779" name="Rectangle 2"/>
          <p:cNvSpPr>
            <a:spLocks noGrp="1"/>
          </p:cNvSpPr>
          <p:nvPr>
            <p:ph idx="1"/>
          </p:nvPr>
        </p:nvSpPr>
        <p:spPr>
          <a:xfrm>
            <a:off x="457200" y="1836262"/>
            <a:ext cx="6731000" cy="4053840"/>
          </a:xfrm>
        </p:spPr>
        <p:txBody>
          <a:bodyPr vert="horz" wrap="none" lIns="0" tIns="0" rIns="0" bIns="0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n = 123; </a:t>
            </a:r>
            <a:r>
              <a:rPr lang="en-US" altLang="zh-CN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4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给数值变量分配内存</a:t>
            </a:r>
            <a:endParaRPr lang="zh-CN" altLang="en-US" sz="14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 = </a:t>
            </a:r>
            <a:r>
              <a:rPr lang="en-US" altLang="zh-CN" sz="16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"azerty"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; </a:t>
            </a:r>
            <a:r>
              <a:rPr lang="en-US" altLang="zh-CN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4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给字符型 </a:t>
            </a:r>
            <a:endParaRPr lang="zh-CN" altLang="en-US" sz="14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4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4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o = {</a:t>
            </a:r>
            <a:endParaRPr lang="en-US" altLang="zh-CN" sz="14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4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a: 1,</a:t>
            </a:r>
            <a:endParaRPr lang="en-US" altLang="zh-CN" sz="14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b: </a:t>
            </a:r>
            <a:r>
              <a:rPr lang="en-US" altLang="zh-CN" sz="14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null</a:t>
            </a:r>
            <a:endParaRPr lang="en-US" altLang="zh-CN" sz="1400" b="1" baseline="0">
              <a:solidFill>
                <a:srgbClr val="006699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}; </a:t>
            </a:r>
            <a:r>
              <a:rPr lang="en-US" altLang="zh-CN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4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为对象及其包含变量分配内存</a:t>
            </a:r>
            <a:endParaRPr lang="zh-CN" altLang="en-US" sz="14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4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 = [1, </a:t>
            </a: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null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, </a:t>
            </a:r>
            <a:r>
              <a:rPr lang="en-US" altLang="zh-CN" sz="16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"abra"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]; </a:t>
            </a:r>
            <a:r>
              <a:rPr lang="en-US" altLang="zh-CN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4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为数组及其包含变量分配内存（就像对象）</a:t>
            </a:r>
            <a:endParaRPr lang="zh-CN" altLang="en-US" sz="14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4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f(a){</a:t>
            </a:r>
            <a:endParaRPr lang="en-US" altLang="zh-CN" sz="14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return</a:t>
            </a: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4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 + 2;</a:t>
            </a:r>
            <a:endParaRPr lang="en-US" altLang="zh-CN" sz="14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 </a:t>
            </a:r>
            <a:r>
              <a:rPr lang="en-US" altLang="zh-CN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4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为函数（可调用的对象）分配内存</a:t>
            </a:r>
            <a:endParaRPr lang="zh-CN" altLang="en-US" sz="14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4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4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函数表达式也能分配一个对象</a:t>
            </a:r>
            <a:endParaRPr lang="zh-CN" altLang="en-US" sz="14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someElement.addEventListener(</a:t>
            </a:r>
            <a:r>
              <a:rPr lang="en-US" altLang="zh-CN" sz="16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'click'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, </a:t>
            </a: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en-US" altLang="zh-CN" sz="14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(){</a:t>
            </a:r>
            <a:endParaRPr lang="en-US" altLang="zh-CN" sz="14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someElement.style.backgroundColor = </a:t>
            </a:r>
            <a:r>
              <a:rPr lang="en-US" altLang="zh-CN" sz="16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'blue'</a:t>
            </a:r>
            <a:r>
              <a:rPr lang="en-US" altLang="zh-CN" sz="14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;</a:t>
            </a:r>
            <a:endParaRPr lang="en-US" altLang="zh-CN" sz="14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}, </a:t>
            </a: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false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);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内存分配</a:t>
            </a:r>
            <a:endParaRPr lang="zh-CN" altLang="en-US" sz="4400"/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引用类型：堆</a:t>
            </a:r>
            <a:endParaRPr lang="en-US" altLang="x-none" sz="3200" dirty="0"/>
          </a:p>
          <a:p>
            <a:pPr algn="l"/>
            <a:r>
              <a:rPr lang="zh-CN" altLang="en-US" sz="3200" dirty="0"/>
              <a:t>值类型：栈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sym typeface="Calibri" pitchFamily="2" charset="0"/>
              </a:rPr>
              <a:t>内存回收 </a:t>
            </a:r>
            <a:r>
              <a:rPr lang="en-US" altLang="x-none" sz="4400" kern="1200" dirty="0">
                <a:latin typeface="Calibri" pitchFamily="2" charset="0"/>
                <a:ea typeface="宋体" charset="-122"/>
                <a:sym typeface="Calibri" pitchFamily="2" charset="0"/>
              </a:rPr>
              <a:t>– </a:t>
            </a:r>
            <a:r>
              <a:rPr lang="zh-CN" altLang="en-US" sz="4400" kern="1200" dirty="0">
                <a:latin typeface="Calibri" pitchFamily="2" charset="0"/>
                <a:ea typeface="宋体" charset="-122"/>
                <a:sym typeface="Calibri" pitchFamily="2" charset="0"/>
              </a:rPr>
              <a:t>自动释放篇</a:t>
            </a:r>
            <a:endParaRPr lang="zh-CN" altLang="en-US" sz="4400" kern="1200" dirty="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77827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释放内存</a:t>
            </a:r>
            <a:endParaRPr lang="zh-CN" altLang="en-US" sz="440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 vert="horz">
            <a:normAutofit/>
          </a:bodyPr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系统自动释放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释放定义的数组占用的内存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释放对象的每个属性</a:t>
            </a:r>
            <a:r>
              <a:rPr lang="en-US" altLang="x-none" sz="2800" dirty="0"/>
              <a:t>,</a:t>
            </a:r>
            <a:r>
              <a:rPr lang="zh-CN" altLang="en-US" sz="2800" dirty="0"/>
              <a:t>方法占用的内存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释放对象本身占用的内存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1341438" y="2276475"/>
            <a:ext cx="6623050" cy="1470025"/>
          </a:xfrm>
          <a:solidFill>
            <a:srgbClr val="00B050"/>
          </a:solidFill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1.1 数据类型复习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浏览器自动释放内存</a:t>
            </a:r>
            <a:endParaRPr lang="zh-CN" altLang="en-US" sz="440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en-US" altLang="x-none" sz="3200" dirty="0"/>
              <a:t>IE</a:t>
            </a:r>
            <a:r>
              <a:rPr lang="zh-CN" altLang="en-US" sz="3200" dirty="0"/>
              <a:t>在最小化和关闭时释放</a:t>
            </a:r>
            <a:endParaRPr lang="en-US" altLang="x-none" sz="3200" dirty="0"/>
          </a:p>
          <a:p>
            <a:pPr algn="l"/>
            <a:endParaRPr lang="zh-CN" altLang="en-US" sz="3200" dirty="0"/>
          </a:p>
          <a:p>
            <a:pPr algn="l"/>
            <a:endParaRPr lang="zh-CN" altLang="en-US" sz="32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值类型内存自动释放</a:t>
            </a:r>
            <a:endParaRPr lang="zh-CN" altLang="en-US" sz="4400"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当函数执行的时候，会将参数，函数中定义的值类型变量都保存在堆栈中</a:t>
            </a:r>
            <a:endParaRPr lang="en-US" altLang="x-none" sz="3200" dirty="0"/>
          </a:p>
          <a:p>
            <a:pPr algn="l"/>
            <a:r>
              <a:rPr lang="zh-CN" altLang="en-US" sz="3200" dirty="0"/>
              <a:t>当函数执行结束，会自动释放和这个函数有关的存放在堆栈中的值类型变量。</a:t>
            </a:r>
            <a:endParaRPr lang="en-US" altLang="x-none" sz="3200" dirty="0"/>
          </a:p>
          <a:p>
            <a:pPr algn="l"/>
            <a:endParaRPr lang="zh-CN" altLang="en-US" sz="3200" dirty="0"/>
          </a:p>
          <a:p>
            <a:pPr algn="l"/>
            <a:r>
              <a:rPr lang="zh-CN" altLang="en-US" sz="3200" dirty="0"/>
              <a:t>闭包除外。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引用类型内存释放</a:t>
            </a:r>
            <a:endParaRPr lang="zh-CN" altLang="en-US" sz="440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引用类型通过饮用计算器管理</a:t>
            </a:r>
            <a:endParaRPr lang="en-US" altLang="x-none" sz="3200" dirty="0"/>
          </a:p>
          <a:p>
            <a:pPr algn="l"/>
            <a:r>
              <a:rPr lang="zh-CN" altLang="en-US" sz="3200" dirty="0"/>
              <a:t>实例化</a:t>
            </a:r>
            <a:r>
              <a:rPr lang="en-US" altLang="x-none" sz="3200" dirty="0"/>
              <a:t>+1 </a:t>
            </a:r>
            <a:r>
              <a:rPr lang="zh-CN" altLang="en-US" sz="3200" dirty="0"/>
              <a:t>销毁（比如函数执行结束</a:t>
            </a:r>
            <a:r>
              <a:rPr lang="en-US" altLang="x-none" sz="3200" dirty="0"/>
              <a:t>-1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/>
            <a:r>
              <a:rPr lang="zh-CN" altLang="en-US" sz="3200" dirty="0"/>
              <a:t>直到这个类的引用计数为</a:t>
            </a:r>
            <a:r>
              <a:rPr lang="en-US" altLang="x-none" sz="3200" dirty="0"/>
              <a:t>0</a:t>
            </a:r>
            <a:r>
              <a:rPr lang="zh-CN" altLang="en-US" sz="3200" dirty="0"/>
              <a:t>则系统自动释放内存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sym typeface="Calibri" pitchFamily="2" charset="0"/>
              </a:rPr>
              <a:t>内存泄露</a:t>
            </a:r>
            <a:endParaRPr lang="zh-CN" altLang="en-US" sz="4400" kern="120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82947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什么是内存泄露</a:t>
            </a:r>
            <a:endParaRPr lang="zh-CN" altLang="en-US" sz="4400"/>
          </a:p>
        </p:txBody>
      </p:sp>
      <p:sp>
        <p:nvSpPr>
          <p:cNvPr id="83971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/>
              <a:t>内存泄露是指一块被分配的内存既不能使用，又不能回收，这样泄露越多，最终导致占用内存越来越多，最终使得应用崩溃，甚至导致浏览器崩溃，最恶毒的就是导致系统也崩溃</a:t>
            </a:r>
            <a:endParaRPr lang="zh-CN" altLang="en-US" sz="32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x-none" sz="4400" dirty="0"/>
              <a:t>C++ java</a:t>
            </a:r>
            <a:r>
              <a:rPr lang="zh-CN" altLang="en-US" sz="4400" dirty="0"/>
              <a:t>语言的内存</a:t>
            </a:r>
            <a:endParaRPr lang="zh-CN" altLang="en-US" sz="4400" dirty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在</a:t>
            </a:r>
            <a:r>
              <a:rPr lang="en-US" altLang="x-none" sz="3200" dirty="0"/>
              <a:t>C++</a:t>
            </a:r>
            <a:r>
              <a:rPr lang="zh-CN" altLang="en-US" sz="3200" dirty="0"/>
              <a:t>中，因为是手动管理内存，内存泄露是经常出现的事情。而现在流行的</a:t>
            </a:r>
            <a:r>
              <a:rPr lang="en-US" altLang="x-none" sz="3200" dirty="0"/>
              <a:t>C#</a:t>
            </a:r>
            <a:r>
              <a:rPr lang="zh-CN" altLang="en-US" sz="3200" dirty="0"/>
              <a:t>和</a:t>
            </a:r>
            <a:r>
              <a:rPr lang="en-US" altLang="x-none" sz="3200" dirty="0"/>
              <a:t>Java</a:t>
            </a:r>
            <a:r>
              <a:rPr lang="zh-CN" altLang="en-US" sz="3200" dirty="0"/>
              <a:t>等语言采用了自动垃圾回收方法管理内存，正常使用的情况下几乎不会发生内存泄露。浏览器中也是采用自动垃圾回收方法管理内存，但由于浏览器垃圾回收方法有</a:t>
            </a:r>
            <a:r>
              <a:rPr lang="en-US" altLang="x-none" sz="3200" dirty="0"/>
              <a:t>bug</a:t>
            </a:r>
            <a:r>
              <a:rPr lang="zh-CN" altLang="en-US" sz="3200" dirty="0"/>
              <a:t>，会产生内存泄露。</a:t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 dirty="0"/>
              <a:t>为什么</a:t>
            </a:r>
            <a:r>
              <a:rPr lang="en-US" altLang="x-none" sz="4400" dirty="0"/>
              <a:t>C</a:t>
            </a:r>
            <a:r>
              <a:rPr lang="zh-CN" altLang="en-US" sz="4400" dirty="0"/>
              <a:t>语言易学难用</a:t>
            </a:r>
            <a:endParaRPr lang="zh-CN" altLang="en-US" sz="4400" dirty="0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en-US" altLang="x-none" sz="3200" dirty="0"/>
              <a:t>C</a:t>
            </a:r>
            <a:r>
              <a:rPr lang="zh-CN" altLang="en-US" sz="3200" dirty="0"/>
              <a:t>语言编程在实际中都是自己负责内存的分配，回收等。而高级语言都是系统帮我们管理内存。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zh-CN" altLang="en-US" sz="4400"/>
              <a:t>如何解决内存泄露</a:t>
            </a:r>
            <a:endParaRPr lang="zh-CN" altLang="en-US" sz="4400"/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首先学习</a:t>
            </a:r>
            <a:r>
              <a:rPr lang="en-US" altLang="x-none" sz="3200" dirty="0"/>
              <a:t>C</a:t>
            </a:r>
            <a:r>
              <a:rPr lang="zh-CN" altLang="en-US" sz="3200" dirty="0"/>
              <a:t>语言的内存管理机制。</a:t>
            </a:r>
            <a:endParaRPr lang="en-US" altLang="x-none" sz="3200" dirty="0"/>
          </a:p>
          <a:p>
            <a:pPr algn="l"/>
            <a:r>
              <a:rPr lang="zh-CN" altLang="en-US" sz="3200" dirty="0"/>
              <a:t>然后未来在编程中逐步学习</a:t>
            </a:r>
            <a:r>
              <a:rPr lang="en-US" altLang="x-none" sz="3200" dirty="0"/>
              <a:t>js</a:t>
            </a:r>
            <a:r>
              <a:rPr lang="zh-CN" altLang="en-US" sz="3200" dirty="0"/>
              <a:t>语言的自动内存管理机制。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900" kern="1200">
                <a:latin typeface="Calibri" pitchFamily="2" charset="0"/>
                <a:ea typeface="宋体" charset="-122"/>
                <a:sym typeface="Calibri" pitchFamily="2" charset="0"/>
              </a:rPr>
              <a:t>高级语言的指针和内存管理</a:t>
            </a:r>
            <a:endParaRPr lang="zh-CN" altLang="en-US" sz="4900" kern="120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88067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endParaRPr sz="4400"/>
          </a:p>
        </p:txBody>
      </p:sp>
      <p:sp>
        <p:nvSpPr>
          <p:cNvPr id="89091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en-US" altLang="x-none" sz="3200" dirty="0"/>
              <a:t>C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/>
            <a:r>
              <a:rPr lang="en-US" altLang="x-none" sz="3200" dirty="0"/>
              <a:t>C++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/>
            <a:r>
              <a:rPr lang="en-US" altLang="x-none" sz="3200" dirty="0"/>
              <a:t>JAVA</a:t>
            </a:r>
            <a:r>
              <a:rPr lang="zh-CN" altLang="en-US" sz="3200" dirty="0"/>
              <a:t>语言 </a:t>
            </a:r>
            <a:r>
              <a:rPr lang="en-US" altLang="x-none" sz="3200" dirty="0"/>
              <a:t>C#</a:t>
            </a:r>
            <a:r>
              <a:rPr lang="zh-CN" altLang="en-US" sz="3200" dirty="0"/>
              <a:t>语言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endParaRPr sz="4400"/>
          </a:p>
        </p:txBody>
      </p:sp>
      <p:sp>
        <p:nvSpPr>
          <p:cNvPr id="7171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en-US" altLang="x-none" sz="3200" dirty="0"/>
              <a:t>1.</a:t>
            </a:r>
            <a:r>
              <a:rPr lang="zh-CN" altLang="en-US" sz="3200" dirty="0"/>
              <a:t>数值型（</a:t>
            </a:r>
            <a:r>
              <a:rPr lang="en-US" altLang="x-none" sz="3200" dirty="0"/>
              <a:t>Number</a:t>
            </a:r>
            <a:r>
              <a:rPr lang="zh-CN" altLang="en-US" sz="3200" dirty="0"/>
              <a:t>）：包括整数、浮点数。</a:t>
            </a:r>
            <a:endParaRPr lang="zh-CN" altLang="en-US" sz="3200" dirty="0"/>
          </a:p>
          <a:p>
            <a:pPr algn="l"/>
            <a:r>
              <a:rPr lang="en-US" altLang="x-none" sz="3200" dirty="0"/>
              <a:t>2.</a:t>
            </a:r>
            <a:r>
              <a:rPr lang="zh-CN" altLang="en-US" sz="3200" dirty="0"/>
              <a:t>布尔型（</a:t>
            </a:r>
            <a:r>
              <a:rPr lang="en-US" altLang="x-none" sz="3200" dirty="0"/>
              <a:t>Boolean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/>
            <a:r>
              <a:rPr lang="en-US" altLang="x-none" sz="3200" dirty="0"/>
              <a:t>3.</a:t>
            </a:r>
            <a:r>
              <a:rPr lang="zh-CN" altLang="en-US" sz="3200" dirty="0"/>
              <a:t>字符串型（</a:t>
            </a:r>
            <a:r>
              <a:rPr lang="en-US" altLang="x-none" sz="3200" dirty="0"/>
              <a:t>String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/>
            <a:r>
              <a:rPr lang="en-US" altLang="x-none" sz="3200" dirty="0"/>
              <a:t>4.</a:t>
            </a:r>
            <a:r>
              <a:rPr lang="zh-CN" altLang="en-US" sz="3200" dirty="0"/>
              <a:t>对象（</a:t>
            </a:r>
            <a:r>
              <a:rPr lang="en-US" altLang="x-none" sz="3200" dirty="0"/>
              <a:t>Object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/>
            <a:r>
              <a:rPr lang="en-US" altLang="x-none" sz="3200" dirty="0"/>
              <a:t>5.</a:t>
            </a:r>
            <a:r>
              <a:rPr lang="zh-CN" altLang="en-US" sz="3200" dirty="0"/>
              <a:t>数组（</a:t>
            </a:r>
            <a:r>
              <a:rPr lang="en-US" altLang="x-none" sz="3200" dirty="0"/>
              <a:t>Array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/>
            <a:r>
              <a:rPr lang="en-US" altLang="x-none" sz="3200" dirty="0"/>
              <a:t>6.</a:t>
            </a:r>
            <a:r>
              <a:rPr lang="zh-CN" altLang="en-US" sz="3200" dirty="0"/>
              <a:t>空值</a:t>
            </a:r>
            <a:r>
              <a:rPr lang="en-US" altLang="x-none" sz="3200" dirty="0"/>
              <a:t>(Null)</a:t>
            </a:r>
            <a:endParaRPr lang="zh-CN" altLang="en-US" sz="3200" dirty="0"/>
          </a:p>
          <a:p>
            <a:pPr algn="l"/>
            <a:r>
              <a:rPr lang="en-US" altLang="x-none" sz="3200" dirty="0"/>
              <a:t>7.</a:t>
            </a:r>
            <a:r>
              <a:rPr lang="zh-CN" altLang="en-US" sz="3200" dirty="0"/>
              <a:t>未定义（</a:t>
            </a:r>
            <a:r>
              <a:rPr lang="en-US" altLang="x-none" sz="3200" dirty="0"/>
              <a:t>Undefined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/>
            <a:endParaRPr lang="zh-CN" altLang="en-US" sz="32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x-none" sz="4400" dirty="0"/>
              <a:t>C++ C JAVA  Object C</a:t>
            </a:r>
            <a:endParaRPr lang="zh-CN" altLang="en-US" sz="4400" dirty="0"/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其他语言也有指针这个概念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/>
            <a:r>
              <a:rPr lang="zh-CN" altLang="en-US" sz="3200" dirty="0"/>
              <a:t>道理是一样的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/>
            <a:r>
              <a:rPr lang="zh-CN" altLang="en-US" sz="3200" dirty="0"/>
              <a:t>很多技术都是相通的</a:t>
            </a:r>
            <a:r>
              <a:rPr lang="en-US" altLang="x-none" sz="3200" dirty="0"/>
              <a:t>,</a:t>
            </a:r>
            <a:r>
              <a:rPr lang="zh-CN" altLang="en-US" sz="3200" dirty="0"/>
              <a:t>只要学会了灵魂</a:t>
            </a:r>
            <a:r>
              <a:rPr lang="en-US" altLang="x-none" sz="3200" dirty="0"/>
              <a:t>,</a:t>
            </a:r>
            <a:r>
              <a:rPr lang="zh-CN" altLang="en-US" sz="3200" dirty="0"/>
              <a:t>那么你理解其他技术也是很容易的</a:t>
            </a:r>
            <a:r>
              <a:rPr lang="en-US" altLang="x-none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7494588" cy="1143000"/>
          </a:xfrm>
        </p:spPr>
        <p:txBody>
          <a:bodyPr vert="horz" anchor="ctr">
            <a:normAutofit/>
          </a:bodyPr>
          <a:p>
            <a:r>
              <a:rPr lang="zh-CN" altLang="en-US" sz="2800" dirty="0"/>
              <a:t>为什么</a:t>
            </a:r>
            <a:r>
              <a:rPr lang="en-US" altLang="x-none" sz="2800" dirty="0"/>
              <a:t>C/C++</a:t>
            </a:r>
            <a:r>
              <a:rPr lang="zh-CN" altLang="en-US" sz="2800" dirty="0"/>
              <a:t>语言相对</a:t>
            </a:r>
            <a:r>
              <a:rPr lang="en-US" altLang="x-none" sz="2800" dirty="0"/>
              <a:t>java</a:t>
            </a:r>
            <a:r>
              <a:rPr lang="zh-CN" altLang="en-US" sz="2800" dirty="0"/>
              <a:t>等高级语言较为难学</a:t>
            </a:r>
            <a:endParaRPr lang="zh-CN" altLang="en-US" sz="2800" dirty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/>
              <a:t>需要程序员自己处理内存分配，内存泄露，内存安全等问题</a:t>
            </a:r>
            <a:endParaRPr lang="zh-CN" altLang="en-US" sz="32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x-none" sz="4000" dirty="0"/>
              <a:t>Java C# swift</a:t>
            </a:r>
            <a:r>
              <a:rPr lang="zh-CN" altLang="en-US" sz="4000" dirty="0"/>
              <a:t>语言自动内存回收机制</a:t>
            </a:r>
            <a:endParaRPr lang="zh-CN" altLang="en-US" sz="4000" dirty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algn="l"/>
            <a:r>
              <a:rPr lang="zh-CN" altLang="en-US" sz="3200" dirty="0"/>
              <a:t>引用计数器的原理</a:t>
            </a:r>
            <a:endParaRPr lang="en-US" altLang="x-none" sz="3200" dirty="0"/>
          </a:p>
          <a:p>
            <a:pPr algn="l"/>
            <a:r>
              <a:rPr lang="zh-CN" altLang="en-US" sz="3200" dirty="0"/>
              <a:t>函数的回收原理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8915</Words>
  <Application>Kingsoft Office WPP</Application>
  <PresentationFormat>全屏显示(4:3)</PresentationFormat>
  <Paragraphs>587</Paragraphs>
  <Slides>93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5" baseType="lpstr">
      <vt:lpstr>Office 主题</vt:lpstr>
      <vt:lpstr>Word.Document.8</vt:lpstr>
      <vt:lpstr>PowerPoint 演示文稿</vt:lpstr>
      <vt:lpstr>分析网站开发中对象的属性和方法</vt:lpstr>
      <vt:lpstr>PowerPoint 演示文稿</vt:lpstr>
      <vt:lpstr>软件的发展历程1 – 世界理论都是相同的</vt:lpstr>
      <vt:lpstr>PowerPoint 演示文稿</vt:lpstr>
      <vt:lpstr>教学目标</vt:lpstr>
      <vt:lpstr>主题：数据类型复习和进阶</vt:lpstr>
      <vt:lpstr>1.1 数据类型复习</vt:lpstr>
      <vt:lpstr>PowerPoint 演示文稿</vt:lpstr>
      <vt:lpstr>数据类型检测的重要性</vt:lpstr>
      <vt:lpstr>1.2 如何判断数据类型</vt:lpstr>
      <vt:lpstr>typeof</vt:lpstr>
      <vt:lpstr>Typeof存在的问题</vt:lpstr>
      <vt:lpstr>第二种方式</vt:lpstr>
      <vt:lpstr>第三种方法</vt:lpstr>
      <vt:lpstr>第四种方法</vt:lpstr>
      <vt:lpstr>Jquery中</vt:lpstr>
      <vt:lpstr>1.3 面试题</vt:lpstr>
      <vt:lpstr>PowerPoint 演示文稿</vt:lpstr>
      <vt:lpstr>答案</vt:lpstr>
      <vt:lpstr>主题：引用类型和值类型</vt:lpstr>
      <vt:lpstr>1.1 二进制 指针 内存地址</vt:lpstr>
      <vt:lpstr>PowerPoint 演示文稿</vt:lpstr>
      <vt:lpstr>什么是指针  -- 代号 门牌号</vt:lpstr>
      <vt:lpstr>变量和内存</vt:lpstr>
      <vt:lpstr>对象在内存中的保存</vt:lpstr>
      <vt:lpstr>1.2 每种数据类型的内存分配</vt:lpstr>
      <vt:lpstr>数值型</vt:lpstr>
      <vt:lpstr>字符串</vt:lpstr>
      <vt:lpstr>数组</vt:lpstr>
      <vt:lpstr>函数</vt:lpstr>
      <vt:lpstr>对象</vt:lpstr>
      <vt:lpstr>1.3 引用类型和值类型</vt:lpstr>
      <vt:lpstr>值类型内存分配</vt:lpstr>
      <vt:lpstr>对象是引用类型</vt:lpstr>
      <vt:lpstr>引用类型内存分配</vt:lpstr>
      <vt:lpstr>总结</vt:lpstr>
      <vt:lpstr>1.4 总结</vt:lpstr>
      <vt:lpstr>总结2</vt:lpstr>
      <vt:lpstr>值类型</vt:lpstr>
      <vt:lpstr>引用类型</vt:lpstr>
      <vt:lpstr>1.5 堆栈</vt:lpstr>
      <vt:lpstr>解析</vt:lpstr>
      <vt:lpstr>堆和栈的区别</vt:lpstr>
      <vt:lpstr>引用类型数据</vt:lpstr>
      <vt:lpstr>1.5 面试题</vt:lpstr>
      <vt:lpstr>PowerPoint 演示文稿</vt:lpstr>
      <vt:lpstr>PowerPoint 演示文稿</vt:lpstr>
      <vt:lpstr>答案--会画堆栈图</vt:lpstr>
      <vt:lpstr>经典面试题讲解 - 必考</vt:lpstr>
      <vt:lpstr>会画内存图</vt:lpstr>
      <vt:lpstr>PowerPoint 演示文稿</vt:lpstr>
      <vt:lpstr>PowerPoint 演示文稿</vt:lpstr>
      <vt:lpstr>PowerPoint 演示文稿</vt:lpstr>
      <vt:lpstr>PowerPoint 演示文稿</vt:lpstr>
      <vt:lpstr>练习</vt:lpstr>
      <vt:lpstr>解析</vt:lpstr>
      <vt:lpstr>PowerPoint 演示文稿</vt:lpstr>
      <vt:lpstr>PowerPoint 演示文稿</vt:lpstr>
      <vt:lpstr>PowerPoint 演示文稿</vt:lpstr>
      <vt:lpstr>PowerPoint 演示文稿</vt:lpstr>
      <vt:lpstr>面试题详解</vt:lpstr>
      <vt:lpstr>PowerPoint 演示文稿</vt:lpstr>
      <vt:lpstr>教学目标</vt:lpstr>
      <vt:lpstr>堆内存空间和栈内存空间</vt:lpstr>
      <vt:lpstr>什么是内存使用生命周期</vt:lpstr>
      <vt:lpstr>内存的生命周期</vt:lpstr>
      <vt:lpstr>两个概念</vt:lpstr>
      <vt:lpstr>一切数据都是通过变量存储的</vt:lpstr>
      <vt:lpstr>什么是内存使用生命周期 定义变量的过程就是内存分配的过程</vt:lpstr>
      <vt:lpstr>查看内存</vt:lpstr>
      <vt:lpstr>查看内存2</vt:lpstr>
      <vt:lpstr>查看内存3</vt:lpstr>
      <vt:lpstr>查看内存4</vt:lpstr>
      <vt:lpstr>分配内存</vt:lpstr>
      <vt:lpstr>变量初始化 为了不让程序员为分配费心，JavaScript在定义变量时完成内存分配</vt:lpstr>
      <vt:lpstr>内存分配</vt:lpstr>
      <vt:lpstr>内存回收 – 自动释放篇</vt:lpstr>
      <vt:lpstr>释放内存</vt:lpstr>
      <vt:lpstr>浏览器自动释放内存</vt:lpstr>
      <vt:lpstr>值类型内存自动释放</vt:lpstr>
      <vt:lpstr>引用类型内存释放</vt:lpstr>
      <vt:lpstr>内存泄露</vt:lpstr>
      <vt:lpstr>什么是内存泄露</vt:lpstr>
      <vt:lpstr>C++ java语言的内存</vt:lpstr>
      <vt:lpstr>为什么C语言易学难用</vt:lpstr>
      <vt:lpstr>如何解决内存泄露</vt:lpstr>
      <vt:lpstr>高级语言的指针和内存管理</vt:lpstr>
      <vt:lpstr>PowerPoint 演示文稿</vt:lpstr>
      <vt:lpstr>C++ C JAVA  Object C</vt:lpstr>
      <vt:lpstr>为什么C/C++语言相对java等高级语言较为难学</vt:lpstr>
      <vt:lpstr>Java C# swift语言自动内存回收机制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44</cp:revision>
  <dcterms:created xsi:type="dcterms:W3CDTF">2015-06-29T07:19:00Z</dcterms:created>
  <dcterms:modified xsi:type="dcterms:W3CDTF">2016-02-16T00:32:09Z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