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1036" r:id="rId39"/>
    <p:sldId id="452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259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7915" y="2638989"/>
            <a:ext cx="629856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语言的发展历程 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01 </a:t>
            </a:r>
            <a:r>
              <a:rPr lang="zh-CN" altLang="en-US" dirty="0"/>
              <a:t>二进制 图片的原理</a:t>
            </a:r>
            <a:endParaRPr lang="zh-CN" altLang="en-US" dirty="0"/>
          </a:p>
        </p:txBody>
      </p:sp>
      <p:pic>
        <p:nvPicPr>
          <p:cNvPr id="14338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179388" y="1268413"/>
            <a:ext cx="4176712" cy="3603625"/>
          </a:xfrm>
        </p:spPr>
      </p:pic>
      <p:pic>
        <p:nvPicPr>
          <p:cNvPr id="14339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03750" y="2636838"/>
            <a:ext cx="4540250" cy="3794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CPU内部</a:t>
            </a:r>
            <a:endParaRPr lang="zh-CN" altLang="en-US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CPU内部就是无数个二极管构成的。</a:t>
            </a:r>
            <a:endParaRPr lang="zh-CN" altLang="en-US" dirty="0"/>
          </a:p>
          <a:p>
            <a:r>
              <a:rPr lang="zh-CN" altLang="en-US" dirty="0"/>
              <a:t>一个二极管类似一个电灯一样，只有开关两种功能。</a:t>
            </a:r>
            <a:endParaRPr lang="zh-CN" altLang="en-US" dirty="0"/>
          </a:p>
          <a:p>
            <a:r>
              <a:rPr lang="zh-CN" altLang="en-US" dirty="0"/>
              <a:t>目前最新技术CPU内部有64亿了二极管。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5363" name="图片 153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11863" y="4292600"/>
            <a:ext cx="2409825" cy="15621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纳米技术</a:t>
            </a:r>
            <a:endParaRPr lang="zh-CN" altLang="en-US"/>
          </a:p>
        </p:txBody>
      </p:sp>
      <p:sp>
        <p:nvSpPr>
          <p:cNvPr id="16386" name="矩形 2"/>
          <p:cNvSpPr/>
          <p:nvPr/>
        </p:nvSpPr>
        <p:spPr>
          <a:xfrm>
            <a:off x="107950" y="1557338"/>
            <a:ext cx="9036050" cy="3478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70C0"/>
                </a:solidFill>
                <a:latin typeface="Calibri" pitchFamily="2" charset="0"/>
                <a:ea typeface="宋体" charset="-122"/>
                <a:sym typeface="宋体" charset="-122"/>
              </a:rPr>
              <a:t>纳米：一种长度计量单位，等于</a:t>
            </a:r>
            <a:r>
              <a:rPr lang="en-US" altLang="x-none" sz="2400" dirty="0">
                <a:solidFill>
                  <a:srgbClr val="0070C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1/1000,000,000</a:t>
            </a:r>
            <a:r>
              <a:rPr lang="zh-CN" altLang="en-US" sz="2400" dirty="0">
                <a:solidFill>
                  <a:srgbClr val="0070C0"/>
                </a:solidFill>
                <a:latin typeface="Calibri" pitchFamily="2" charset="0"/>
                <a:ea typeface="宋体" charset="-122"/>
                <a:sym typeface="宋体" charset="-122"/>
              </a:rPr>
              <a:t>米</a:t>
            </a:r>
            <a:endParaRPr lang="en-US" altLang="x-none" sz="2400" dirty="0">
              <a:solidFill>
                <a:srgbClr val="0070C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sz="32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纳米技术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是用单个</a:t>
            </a:r>
            <a:r>
              <a:rPr lang="zh-CN" altLang="en-US" sz="2000" b="1" dirty="0">
                <a:solidFill>
                  <a:srgbClr val="00B050"/>
                </a:solidFill>
                <a:latin typeface="Calibri" pitchFamily="2" charset="0"/>
                <a:ea typeface="宋体" charset="-122"/>
                <a:sym typeface="宋体" charset="-122"/>
              </a:rPr>
              <a:t>原子、分子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制造物质的科学技术，研究结构尺寸在</a:t>
            </a:r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0.1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至</a:t>
            </a:r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纳米范围内材料的性质和应用。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纳米科学技术是以许多现代先进科学技术为基础的科学技术，它是现代科学（混沌物理、量子力学、介观物理、分子生物学）和现代技术（计算机技术、微电子和扫描隧道显微镜技术、核分析技术）结合的产物，纳米科学技术又将引发一系列新的科学技术，例如：纳米物理学、纳米生物学、纳米化学、纳米电子学、纳米加工技术和纳米计量学等。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/>
              <a:t>1+1理解指令和内存 CPU关系</a:t>
            </a:r>
            <a:endParaRPr lang="zh-CN" altLang="en-US" dirty="0"/>
          </a:p>
        </p:txBody>
      </p:sp>
      <p:sp>
        <p:nvSpPr>
          <p:cNvPr id="17410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>
                <a:solidFill>
                  <a:srgbClr val="898989"/>
                </a:solidFill>
              </a:rPr>
              <a:t>数据如何在内存中存储的</a:t>
            </a:r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指令 和 数据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比如加法指令： </a:t>
            </a:r>
            <a:r>
              <a:rPr lang="en-US" altLang="x-none" sz="2400" dirty="0"/>
              <a:t>0000000101010101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1</a:t>
            </a:r>
            <a:r>
              <a:rPr lang="zh-CN" altLang="en-US" sz="2400" dirty="0"/>
              <a:t>：</a:t>
            </a:r>
            <a:r>
              <a:rPr lang="en-US" altLang="x-none" sz="2400" dirty="0"/>
              <a:t>0001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2</a:t>
            </a:r>
            <a:r>
              <a:rPr lang="zh-CN" altLang="en-US" sz="2400" dirty="0"/>
              <a:t>：</a:t>
            </a:r>
            <a:r>
              <a:rPr lang="en-US" altLang="x-none" sz="2400" dirty="0"/>
              <a:t>0010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CPU</a:t>
            </a:r>
            <a:r>
              <a:rPr lang="zh-CN" altLang="en-US" sz="2400" dirty="0"/>
              <a:t>如何实现</a:t>
            </a:r>
            <a:r>
              <a:rPr lang="en-US" altLang="x-none" sz="2400" dirty="0"/>
              <a:t>1+2</a:t>
            </a:r>
            <a:r>
              <a:rPr lang="zh-CN" altLang="en-US" sz="2400" dirty="0"/>
              <a:t>：</a:t>
            </a:r>
            <a:endParaRPr lang="en-US" altLang="x-none" sz="24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先将</a:t>
            </a:r>
            <a:r>
              <a:rPr lang="en-US" altLang="x-none" sz="2400" dirty="0"/>
              <a:t>0001</a:t>
            </a:r>
            <a:r>
              <a:rPr lang="zh-CN" altLang="en-US" sz="2400" dirty="0"/>
              <a:t>保存在内存中，并用一个地址代表：地址也是一个二进制比如</a:t>
            </a:r>
            <a:r>
              <a:rPr lang="en-US" altLang="x-none" sz="2400" dirty="0"/>
              <a:t>0010110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再将</a:t>
            </a:r>
            <a:r>
              <a:rPr lang="en-US" altLang="x-none" sz="2400" dirty="0"/>
              <a:t>0010</a:t>
            </a:r>
            <a:r>
              <a:rPr lang="zh-CN" altLang="en-US" sz="2400" dirty="0"/>
              <a:t>保存在内存中，并用一个地址代表</a:t>
            </a:r>
            <a:r>
              <a:rPr lang="en-US" altLang="x-none" sz="2400" dirty="0"/>
              <a:t>0010110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CPU</a:t>
            </a:r>
            <a:r>
              <a:rPr lang="zh-CN" altLang="en-US" sz="2400" dirty="0"/>
              <a:t>实现加法，只认识地址和指令，先从地址中取出两个值，然后相加，具体为：</a:t>
            </a:r>
            <a:endParaRPr lang="en-US" altLang="x-none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0010110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x-none" sz="2400" dirty="0">
                <a:solidFill>
                  <a:srgbClr val="00B050"/>
                </a:solidFill>
              </a:rPr>
              <a:t>0000000101010101</a:t>
            </a:r>
            <a:r>
              <a:rPr lang="en-US" altLang="x-none" sz="2400" dirty="0"/>
              <a:t> </a:t>
            </a:r>
            <a:r>
              <a:rPr lang="en-US" altLang="x-none" sz="2400" b="1" dirty="0">
                <a:solidFill>
                  <a:srgbClr val="FFC000"/>
                </a:solidFill>
              </a:rPr>
              <a:t>0010110</a:t>
            </a:r>
            <a:endParaRPr lang="zh-CN" altLang="en-US" sz="2400" b="1" dirty="0">
              <a:solidFill>
                <a:srgbClr val="FFC000"/>
              </a:solidFill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1 </a:t>
            </a:r>
            <a:r>
              <a:rPr lang="zh-CN" altLang="en-US" sz="2400" dirty="0">
                <a:solidFill>
                  <a:srgbClr val="FF0000"/>
                </a:solidFill>
              </a:rPr>
              <a:t>所在的内存地址   </a:t>
            </a:r>
            <a:r>
              <a:rPr lang="zh-CN" altLang="en-US" sz="2400" b="1" dirty="0">
                <a:solidFill>
                  <a:srgbClr val="00B050"/>
                </a:solidFill>
              </a:rPr>
              <a:t>指令</a:t>
            </a:r>
            <a:r>
              <a:rPr lang="zh-CN" altLang="en-US" sz="2400" dirty="0">
                <a:solidFill>
                  <a:srgbClr val="FF0000"/>
                </a:solidFill>
              </a:rPr>
              <a:t>   </a:t>
            </a:r>
            <a:r>
              <a:rPr lang="en-US" altLang="x-none" sz="2400" b="1" dirty="0">
                <a:solidFill>
                  <a:srgbClr val="FFC000"/>
                </a:solidFill>
              </a:rPr>
              <a:t>2</a:t>
            </a:r>
            <a:r>
              <a:rPr lang="zh-CN" altLang="en-US" sz="2400" b="1" dirty="0">
                <a:solidFill>
                  <a:srgbClr val="FFC000"/>
                </a:solidFill>
              </a:rPr>
              <a:t>所在的内存地址</a:t>
            </a:r>
            <a:endParaRPr lang="en-US" altLang="x-none" sz="2400" b="1" dirty="0">
              <a:solidFill>
                <a:srgbClr val="FFC000"/>
              </a:solidFill>
            </a:endParaRPr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内存就是一个二进制存储器</a:t>
            </a:r>
            <a:endParaRPr lang="zh-CN" altLang="en-US"/>
          </a:p>
        </p:txBody>
      </p:sp>
      <p:pic>
        <p:nvPicPr>
          <p:cNvPr id="19458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 r="46236"/>
          <a:stretch>
            <a:fillRect/>
          </a:stretch>
        </p:blipFill>
        <p:spPr>
          <a:xfrm>
            <a:off x="323850" y="1557338"/>
            <a:ext cx="5040313" cy="47386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代码执行方式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系统会将所有我们编写的代码全部转换成对应的二进制，也就是</a:t>
            </a:r>
            <a:r>
              <a:rPr lang="en-US" altLang="x-none" dirty="0"/>
              <a:t>01</a:t>
            </a:r>
            <a:r>
              <a:rPr lang="zh-CN" altLang="en-US" dirty="0"/>
              <a:t>存放在内存中，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CPU</a:t>
            </a:r>
            <a:r>
              <a:rPr lang="zh-CN" altLang="en-US" dirty="0"/>
              <a:t>一行一行的从内存中读取这些</a:t>
            </a:r>
            <a:r>
              <a:rPr lang="en-US" altLang="x-none" dirty="0"/>
              <a:t>01010</a:t>
            </a:r>
            <a:r>
              <a:rPr lang="zh-CN" altLang="en-US" dirty="0"/>
              <a:t>，然后实现运算。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为什么</a:t>
            </a:r>
            <a:r>
              <a:rPr lang="en-US" altLang="x-none" dirty="0"/>
              <a:t>64</a:t>
            </a:r>
            <a:r>
              <a:rPr lang="zh-CN" altLang="en-US" dirty="0"/>
              <a:t>位操作系统更牛逼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en-US" altLang="x-none" sz="2800" dirty="0"/>
              <a:t>32</a:t>
            </a:r>
            <a:r>
              <a:rPr lang="zh-CN" altLang="en-US" sz="2800" dirty="0"/>
              <a:t>位操作系统只能最多有</a:t>
            </a:r>
            <a:r>
              <a:rPr lang="en-US" altLang="x-none" sz="2800" dirty="0"/>
              <a:t>2</a:t>
            </a:r>
            <a:r>
              <a:rPr lang="zh-CN" altLang="en-US" sz="2800" dirty="0"/>
              <a:t>的</a:t>
            </a:r>
            <a:r>
              <a:rPr lang="en-US" altLang="x-none" sz="2800" dirty="0"/>
              <a:t>32</a:t>
            </a:r>
            <a:r>
              <a:rPr lang="zh-CN" altLang="en-US" sz="2800" dirty="0"/>
              <a:t>次方个指令</a:t>
            </a:r>
            <a:endParaRPr lang="en-US" altLang="x-none" sz="28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800" dirty="0"/>
              <a:t>64</a:t>
            </a:r>
            <a:r>
              <a:rPr lang="zh-CN" altLang="en-US" sz="2800" dirty="0"/>
              <a:t>位可以有</a:t>
            </a:r>
            <a:r>
              <a:rPr lang="en-US" altLang="x-none" sz="2800" dirty="0"/>
              <a:t>2</a:t>
            </a:r>
            <a:r>
              <a:rPr lang="zh-CN" altLang="en-US" sz="2800" dirty="0"/>
              <a:t>的</a:t>
            </a:r>
            <a:r>
              <a:rPr lang="en-US" altLang="x-none" sz="2800" dirty="0"/>
              <a:t>64</a:t>
            </a:r>
            <a:r>
              <a:rPr lang="zh-CN" altLang="en-US" sz="2800" dirty="0"/>
              <a:t>次方个指令</a:t>
            </a:r>
            <a:endParaRPr lang="en-US" altLang="x-none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早期</a:t>
            </a:r>
            <a:r>
              <a:rPr lang="en-US" altLang="x-none" sz="2800" dirty="0"/>
              <a:t>3</a:t>
            </a:r>
            <a:r>
              <a:rPr lang="zh-CN" altLang="en-US" sz="2800" dirty="0"/>
              <a:t>位操作系统只能识别</a:t>
            </a:r>
            <a:r>
              <a:rPr lang="en-US" altLang="x-none" sz="2800" dirty="0"/>
              <a:t>8</a:t>
            </a:r>
            <a:r>
              <a:rPr lang="zh-CN" altLang="en-US" sz="2800" dirty="0"/>
              <a:t>种物体：</a:t>
            </a:r>
            <a:endParaRPr lang="en-US" altLang="x-none" sz="28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000 </a:t>
            </a:r>
            <a:r>
              <a:rPr lang="zh-CN" altLang="en-US" sz="2400" dirty="0"/>
              <a:t>  </a:t>
            </a:r>
            <a:r>
              <a:rPr lang="en-US" altLang="x-none" sz="2400" dirty="0"/>
              <a:t>1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001   2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010   3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011   4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100   5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101   6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110   7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111   8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计算机诞生时候的编程</a:t>
            </a:r>
            <a:endParaRPr lang="zh-CN" altLang="en-US"/>
          </a:p>
        </p:txBody>
      </p:sp>
      <p:pic>
        <p:nvPicPr>
          <p:cNvPr id="22530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1989138"/>
            <a:ext cx="3057525" cy="26955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汇编时代的编程方式</a:t>
            </a:r>
            <a:endParaRPr lang="zh-CN" altLang="en-US"/>
          </a:p>
        </p:txBody>
      </p:sp>
      <p:sp>
        <p:nvSpPr>
          <p:cNvPr id="2355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b="0"/>
              <a:t>主题：</a:t>
            </a:r>
            <a:br>
              <a:rPr lang="zh-CN" altLang="en-US" b="0"/>
            </a:br>
            <a:r>
              <a:rPr lang="zh-CN" altLang="en-US" b="0"/>
              <a:t>语言发展历程</a:t>
            </a:r>
            <a:br>
              <a:rPr lang="zh-CN" altLang="en-US" b="0"/>
            </a:br>
            <a:r>
              <a:rPr lang="zh-CN" altLang="en-US" b="0"/>
              <a:t>人类发展历程</a:t>
            </a:r>
            <a:br>
              <a:rPr lang="zh-CN" altLang="en-US" b="0"/>
            </a:br>
            <a:r>
              <a:rPr lang="zh-CN" altLang="en-US" b="0"/>
              <a:t>计算机内存世界</a:t>
            </a:r>
            <a:br>
              <a:rPr lang="zh-CN" altLang="en-US" b="0"/>
            </a:br>
            <a:endParaRPr lang="zh-CN" altLang="en-US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24578" name="内容占位符 4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汇编语言用一些易于记住的符号来表示二进制指令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汇编语言用</a:t>
            </a:r>
            <a:r>
              <a:rPr lang="en-US" altLang="x-none" dirty="0"/>
              <a:t>8</a:t>
            </a:r>
            <a:r>
              <a:rPr lang="zh-CN" altLang="en-US" dirty="0"/>
              <a:t>进制，</a:t>
            </a:r>
            <a:r>
              <a:rPr lang="en-US" altLang="x-none" dirty="0"/>
              <a:t>16</a:t>
            </a:r>
            <a:r>
              <a:rPr lang="zh-CN" altLang="en-US" dirty="0"/>
              <a:t>进制等来表示二进制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2</a:t>
            </a:r>
            <a:r>
              <a:rPr lang="zh-CN" altLang="en-US" dirty="0"/>
              <a:t>进制 </a:t>
            </a:r>
            <a:r>
              <a:rPr lang="en-US" altLang="x-none" dirty="0"/>
              <a:t>8</a:t>
            </a:r>
            <a:r>
              <a:rPr lang="zh-CN" altLang="en-US" dirty="0"/>
              <a:t>进制 </a:t>
            </a:r>
            <a:r>
              <a:rPr lang="en-US" altLang="x-none" dirty="0"/>
              <a:t>16</a:t>
            </a:r>
            <a:r>
              <a:rPr lang="zh-CN" altLang="en-US" dirty="0"/>
              <a:t>进制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/>
          </p:nvPr>
        </p:nvSpPr>
        <p:spPr>
          <a:xfrm>
            <a:off x="0" y="1268413"/>
            <a:ext cx="9144000" cy="4857750"/>
          </a:xfrm>
        </p:spPr>
        <p:txBody>
          <a:bodyPr wrap="square" anchor="t"/>
          <a:p>
            <a:pPr lvl="0" eaLnBrk="1" hangingPunct="1"/>
            <a:r>
              <a:rPr lang="en-US" altLang="x-none" sz="2800" dirty="0"/>
              <a:t>2</a:t>
            </a:r>
            <a:r>
              <a:rPr lang="zh-CN" altLang="en-US" sz="2800" dirty="0"/>
              <a:t>进制：</a:t>
            </a:r>
            <a:r>
              <a:rPr lang="en-US" altLang="x-none" sz="2800" dirty="0"/>
              <a:t>0</a:t>
            </a:r>
            <a:r>
              <a:rPr lang="zh-CN" altLang="en-US" sz="2800" dirty="0"/>
              <a:t> ，</a:t>
            </a:r>
            <a:r>
              <a:rPr lang="en-US" altLang="x-none" sz="2800" dirty="0"/>
              <a:t>1</a:t>
            </a:r>
            <a:endParaRPr lang="zh-CN" altLang="en-US" sz="2800" dirty="0"/>
          </a:p>
          <a:p>
            <a:pPr lvl="0" eaLnBrk="1" hangingPunct="1"/>
            <a:r>
              <a:rPr lang="en-US" altLang="x-none" sz="2800" dirty="0"/>
              <a:t>8</a:t>
            </a:r>
            <a:r>
              <a:rPr lang="zh-CN" altLang="en-US" sz="2800" dirty="0"/>
              <a:t>进制：</a:t>
            </a:r>
            <a:r>
              <a:rPr lang="en-US" altLang="x-none" sz="2800" dirty="0"/>
              <a:t>0</a:t>
            </a:r>
            <a:r>
              <a:rPr lang="zh-CN" altLang="en-US" sz="2800" dirty="0"/>
              <a:t>，</a:t>
            </a:r>
            <a:r>
              <a:rPr lang="en-US" altLang="x-none" sz="2800" dirty="0"/>
              <a:t>1</a:t>
            </a:r>
            <a:r>
              <a:rPr lang="zh-CN" altLang="en-US" sz="2800" dirty="0"/>
              <a:t>，</a:t>
            </a:r>
            <a:r>
              <a:rPr lang="en-US" altLang="x-none" sz="2800" dirty="0"/>
              <a:t>2</a:t>
            </a:r>
            <a:r>
              <a:rPr lang="zh-CN" altLang="en-US" sz="2800" dirty="0"/>
              <a:t>，</a:t>
            </a:r>
            <a:r>
              <a:rPr lang="en-US" altLang="x-none" sz="2800" dirty="0"/>
              <a:t>3</a:t>
            </a:r>
            <a:r>
              <a:rPr lang="zh-CN" altLang="en-US" sz="2800" dirty="0"/>
              <a:t>，</a:t>
            </a:r>
            <a:r>
              <a:rPr lang="en-US" altLang="x-none" sz="2800" dirty="0"/>
              <a:t>4</a:t>
            </a:r>
            <a:r>
              <a:rPr lang="zh-CN" altLang="en-US" sz="2800" dirty="0"/>
              <a:t>，</a:t>
            </a:r>
            <a:r>
              <a:rPr lang="en-US" altLang="x-none" sz="2800" dirty="0"/>
              <a:t>5</a:t>
            </a:r>
            <a:r>
              <a:rPr lang="zh-CN" altLang="en-US" sz="2800" dirty="0"/>
              <a:t>，</a:t>
            </a:r>
            <a:r>
              <a:rPr lang="en-US" altLang="x-none" sz="2800" dirty="0"/>
              <a:t>6</a:t>
            </a:r>
            <a:r>
              <a:rPr lang="zh-CN" altLang="en-US" sz="2800" dirty="0"/>
              <a:t>，</a:t>
            </a:r>
            <a:r>
              <a:rPr lang="en-US" altLang="x-none" sz="2800" dirty="0"/>
              <a:t>7</a:t>
            </a:r>
            <a:endParaRPr lang="zh-CN" altLang="en-US" sz="2800" dirty="0"/>
          </a:p>
          <a:p>
            <a:pPr lvl="0" eaLnBrk="1" hangingPunct="1"/>
            <a:r>
              <a:rPr lang="en-US" altLang="x-none" sz="2800" dirty="0"/>
              <a:t>16</a:t>
            </a:r>
            <a:r>
              <a:rPr lang="zh-CN" altLang="en-US" sz="2800" dirty="0"/>
              <a:t>进制：它由</a:t>
            </a:r>
            <a:r>
              <a:rPr lang="en-US" altLang="x-none" sz="2800" dirty="0"/>
              <a:t>0-9</a:t>
            </a:r>
            <a:r>
              <a:rPr lang="zh-CN" altLang="en-US" sz="2800" dirty="0"/>
              <a:t>，</a:t>
            </a:r>
            <a:r>
              <a:rPr lang="en-US" altLang="x-none" sz="2800" dirty="0"/>
              <a:t>A-F</a:t>
            </a:r>
            <a:r>
              <a:rPr lang="zh-CN" altLang="en-US" sz="2800" dirty="0"/>
              <a:t>组成</a:t>
            </a:r>
            <a:endParaRPr lang="en-US" altLang="x-none" sz="28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r>
              <a:rPr lang="zh-CN" altLang="en-US" sz="2800" dirty="0"/>
              <a:t>他们之间有什么关系呢？说白了，</a:t>
            </a:r>
            <a:r>
              <a:rPr lang="en-US" altLang="x-none" sz="2800" dirty="0"/>
              <a:t>8</a:t>
            </a:r>
            <a:r>
              <a:rPr lang="zh-CN" altLang="en-US" sz="2800" dirty="0"/>
              <a:t>进制，</a:t>
            </a:r>
            <a:r>
              <a:rPr lang="en-US" altLang="x-none" sz="2800" dirty="0"/>
              <a:t>16</a:t>
            </a:r>
            <a:r>
              <a:rPr lang="zh-CN" altLang="en-US" sz="2800" dirty="0"/>
              <a:t>进制只是二进制的简化写法，归根到底还是二进制，就是一大大大大坨二进制代码的简称而已，他们有一套法则的运算方式能够将</a:t>
            </a:r>
            <a:r>
              <a:rPr lang="en-US" altLang="x-none" sz="2800" dirty="0"/>
              <a:t>2</a:t>
            </a:r>
            <a:r>
              <a:rPr lang="zh-CN" altLang="en-US" sz="2800" dirty="0"/>
              <a:t>进制转换成</a:t>
            </a:r>
            <a:r>
              <a:rPr lang="en-US" altLang="x-none" sz="2800" dirty="0"/>
              <a:t>8</a:t>
            </a:r>
            <a:r>
              <a:rPr lang="zh-CN" altLang="en-US" sz="2800" dirty="0"/>
              <a:t>进制，</a:t>
            </a:r>
            <a:r>
              <a:rPr lang="en-US" altLang="x-none" sz="2800" dirty="0"/>
              <a:t>16</a:t>
            </a:r>
            <a:r>
              <a:rPr lang="zh-CN" altLang="en-US" sz="2800" dirty="0"/>
              <a:t>进制</a:t>
            </a:r>
            <a:endParaRPr lang="en-US" altLang="x-none" sz="2800" dirty="0"/>
          </a:p>
          <a:p>
            <a:pPr lvl="0" eaLnBrk="1" hangingPunct="1"/>
            <a:r>
              <a:rPr lang="zh-CN" altLang="en-US" sz="2800" dirty="0"/>
              <a:t>当</a:t>
            </a:r>
            <a:r>
              <a:rPr lang="en-US" altLang="x-none" sz="2800" dirty="0"/>
              <a:t>CPU</a:t>
            </a:r>
            <a:r>
              <a:rPr lang="zh-CN" altLang="en-US" sz="2800" dirty="0"/>
              <a:t>运算的时候，再从</a:t>
            </a:r>
            <a:r>
              <a:rPr lang="en-US" altLang="x-none" sz="2800" dirty="0"/>
              <a:t>8</a:t>
            </a:r>
            <a:r>
              <a:rPr lang="zh-CN" altLang="en-US" sz="2800" dirty="0"/>
              <a:t>进制或者</a:t>
            </a:r>
            <a:r>
              <a:rPr lang="en-US" altLang="x-none" sz="2800" dirty="0"/>
              <a:t>16</a:t>
            </a:r>
            <a:r>
              <a:rPr lang="zh-CN" altLang="en-US" sz="2800" dirty="0"/>
              <a:t>进制转换成</a:t>
            </a:r>
            <a:r>
              <a:rPr lang="en-US" altLang="x-none" sz="2800" dirty="0"/>
              <a:t>2</a:t>
            </a:r>
            <a:r>
              <a:rPr lang="zh-CN" altLang="en-US" sz="2800" dirty="0"/>
              <a:t>进制再进行运算</a:t>
            </a:r>
            <a:endParaRPr lang="en-US" altLang="x-none" sz="28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汇编语言</a:t>
            </a:r>
            <a:endParaRPr lang="zh-CN" altLang="en-US"/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 r="46236"/>
          <a:stretch>
            <a:fillRect/>
          </a:stretch>
        </p:blipFill>
        <p:spPr>
          <a:xfrm>
            <a:off x="395288" y="1384300"/>
            <a:ext cx="3476625" cy="3268663"/>
          </a:xfrm>
        </p:spPr>
      </p:pic>
      <p:sp>
        <p:nvSpPr>
          <p:cNvPr id="26627" name="文本框 5"/>
          <p:cNvSpPr/>
          <p:nvPr/>
        </p:nvSpPr>
        <p:spPr>
          <a:xfrm>
            <a:off x="4211638" y="1417638"/>
            <a:ext cx="4752975" cy="2862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二进制指令难以记忆，，不利于编程：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为了简化编程，针对每个指令添加了速记符：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比如 加法指令：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：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0000000101010101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汇编指令集：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加法指令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减法指令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SUB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乘法指令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MUL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除法指令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DIV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   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9048H,9048H    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基于汇编语言的编程方式</a:t>
            </a:r>
            <a:endParaRPr lang="zh-CN" altLang="en-US"/>
          </a:p>
        </p:txBody>
      </p:sp>
      <p:pic>
        <p:nvPicPr>
          <p:cNvPr id="27650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3713" y="1484313"/>
            <a:ext cx="4945062" cy="46307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/>
          </p:nvPr>
        </p:nvSpPr>
        <p:spPr>
          <a:xfrm>
            <a:off x="179388" y="1417638"/>
            <a:ext cx="8507412" cy="47085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编译原理就是将高级语言编程成汇编语言，然后编译成二进制语言的过程。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由于计算机只认识 </a:t>
            </a:r>
            <a:r>
              <a:rPr lang="en-US" altLang="x-none" dirty="0"/>
              <a:t>01 </a:t>
            </a:r>
            <a:r>
              <a:rPr lang="zh-CN" altLang="en-US" dirty="0"/>
              <a:t>我们使用</a:t>
            </a:r>
            <a:r>
              <a:rPr lang="en-US" altLang="x-none" dirty="0"/>
              <a:t>javascript</a:t>
            </a:r>
            <a:r>
              <a:rPr lang="zh-CN" altLang="en-US" dirty="0"/>
              <a:t>，</a:t>
            </a:r>
            <a:r>
              <a:rPr lang="en-US" altLang="x-none" dirty="0"/>
              <a:t>C++,java</a:t>
            </a:r>
            <a:r>
              <a:rPr lang="zh-CN" altLang="en-US" dirty="0"/>
              <a:t>等各种语言编写的代码最终都会编译成汇编语言，然后再编译成二进制语言，也有的语言跳过汇编，直接编译成二进制语言。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如何开发一种新语言</a:t>
            </a:r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如果大家想开发一种新语言就要学习内存读取存取进制，学习汇编语言，学习编译原理，学习</a:t>
            </a:r>
            <a:r>
              <a:rPr lang="en-US" altLang="x-none" dirty="0"/>
              <a:t>CPU</a:t>
            </a:r>
            <a:r>
              <a:rPr lang="zh-CN" altLang="en-US" dirty="0"/>
              <a:t>指令系统等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C</a:t>
            </a:r>
            <a:r>
              <a:rPr lang="zh-CN" altLang="en-US" dirty="0"/>
              <a:t>语言时代 </a:t>
            </a:r>
            <a:r>
              <a:rPr lang="en-US" altLang="x-none" dirty="0"/>
              <a:t>– </a:t>
            </a:r>
            <a:r>
              <a:rPr lang="zh-CN" altLang="en-US" dirty="0"/>
              <a:t>面向过程编程</a:t>
            </a:r>
            <a:endParaRPr lang="zh-CN" altLang="en-US" dirty="0"/>
          </a:p>
        </p:txBody>
      </p:sp>
      <p:sp>
        <p:nvSpPr>
          <p:cNvPr id="30722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>
                <a:solidFill>
                  <a:srgbClr val="898989"/>
                </a:solidFill>
              </a:rPr>
              <a:t>第一款比较流行的面向过程语言</a:t>
            </a:r>
            <a:endParaRPr lang="zh-CN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endParaRPr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C</a:t>
            </a:r>
            <a:r>
              <a:rPr lang="zh-CN" altLang="en-US" dirty="0"/>
              <a:t>语言编程时代  </a:t>
            </a:r>
            <a:endParaRPr lang="zh-CN" altLang="en-US" dirty="0"/>
          </a:p>
        </p:txBody>
      </p:sp>
      <p:sp>
        <p:nvSpPr>
          <p:cNvPr id="31746" name="Rectangle 1"/>
          <p:cNvSpPr>
            <a:spLocks noGrp="1"/>
          </p:cNvSpPr>
          <p:nvPr>
            <p:ph/>
          </p:nvPr>
        </p:nvSpPr>
        <p:spPr>
          <a:xfrm>
            <a:off x="0" y="1916430"/>
            <a:ext cx="9144000" cy="3662363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int </a:t>
            </a:r>
            <a:r>
              <a:rPr lang="en-US" altLang="x-none" dirty="0"/>
              <a:t>add</a:t>
            </a:r>
            <a:r>
              <a:rPr lang="zh-CN" altLang="en-US" dirty="0"/>
              <a:t>(int </a:t>
            </a:r>
            <a:r>
              <a:rPr lang="en-US" altLang="x-none" dirty="0"/>
              <a:t>a</a:t>
            </a:r>
            <a:r>
              <a:rPr lang="zh-CN" altLang="en-US" dirty="0"/>
              <a:t>,int </a:t>
            </a:r>
            <a:r>
              <a:rPr lang="en-US" altLang="x-none" dirty="0"/>
              <a:t>b</a:t>
            </a:r>
            <a:r>
              <a:rPr lang="zh-CN" altLang="en-US" dirty="0"/>
              <a:t>) {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/>
              <a:t>	return a+b;</a:t>
            </a:r>
            <a:br>
              <a:rPr lang="zh-CN" altLang="en-US" dirty="0"/>
            </a:br>
            <a:r>
              <a:rPr lang="zh-CN" altLang="en-US" dirty="0"/>
              <a:t>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采用面向过程编程 </a:t>
            </a:r>
            <a:r>
              <a:rPr lang="en-US" altLang="x-none" sz="2800" dirty="0">
                <a:solidFill>
                  <a:srgbClr val="FF0000"/>
                </a:solidFill>
              </a:rPr>
              <a:t>–</a:t>
            </a:r>
            <a:r>
              <a:rPr lang="zh-CN" altLang="en-US" sz="2800" dirty="0">
                <a:solidFill>
                  <a:srgbClr val="FF0000"/>
                </a:solidFill>
              </a:rPr>
              <a:t>函数编程时代：</a:t>
            </a:r>
            <a:r>
              <a:rPr lang="en-US" altLang="x-none" b="1" dirty="0">
                <a:solidFill>
                  <a:srgbClr val="FFC000"/>
                </a:solidFill>
              </a:rPr>
              <a:t>add (1+4);</a:t>
            </a:r>
            <a:endParaRPr lang="zh-CN" altLang="en-US" b="1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>
                <a:solidFill>
                  <a:srgbClr val="FF0000"/>
                </a:solidFill>
              </a:rPr>
              <a:t>指令编程时代</a:t>
            </a:r>
            <a:r>
              <a:rPr lang="en-US" altLang="x-none" sz="2800" dirty="0">
                <a:solidFill>
                  <a:srgbClr val="FF0000"/>
                </a:solidFill>
              </a:rPr>
              <a:t>: 0010110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x-none" sz="2800" dirty="0">
                <a:solidFill>
                  <a:srgbClr val="00B050"/>
                </a:solidFill>
              </a:rPr>
              <a:t>0000000101010101</a:t>
            </a:r>
            <a:r>
              <a:rPr lang="en-US" altLang="x-none" sz="2800" dirty="0"/>
              <a:t> </a:t>
            </a:r>
            <a:r>
              <a:rPr lang="en-US" altLang="x-none" sz="2800" b="1" dirty="0">
                <a:solidFill>
                  <a:srgbClr val="FFC000"/>
                </a:solidFill>
              </a:rPr>
              <a:t>0010110</a:t>
            </a:r>
            <a:endParaRPr lang="en-US" altLang="x-none" sz="2800" b="1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汇编时代编程：</a:t>
            </a:r>
            <a:r>
              <a:rPr lang="en-US" altLang="x-none" b="1" dirty="0">
                <a:solidFill>
                  <a:srgbClr val="0070C0"/>
                </a:solidFill>
              </a:rPr>
              <a:t>ADD   </a:t>
            </a:r>
            <a:r>
              <a:rPr lang="zh-CN" altLang="en-US" b="1" dirty="0">
                <a:solidFill>
                  <a:srgbClr val="0070C0"/>
                </a:solidFill>
              </a:rPr>
              <a:t>9048H,9048H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3277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大家要体会一下早期编程人员是多么的苦。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需要记忆大量的指令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面试的时候就是拿着字典问你指令</a:t>
            </a:r>
            <a:endParaRPr lang="en-US" altLang="x-non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高级语言</a:t>
            </a:r>
            <a:br>
              <a:rPr lang="zh-CN" altLang="en-US"/>
            </a:br>
            <a:r>
              <a:rPr lang="zh-CN" altLang="en-US"/>
              <a:t>面向对象语言</a:t>
            </a:r>
            <a:endParaRPr lang="zh-CN" altLang="en-US"/>
          </a:p>
        </p:txBody>
      </p:sp>
      <p:sp>
        <p:nvSpPr>
          <p:cNvPr id="3379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>
                <a:solidFill>
                  <a:srgbClr val="898989"/>
                </a:solidFill>
              </a:rPr>
              <a:t>先规划对象</a:t>
            </a:r>
            <a:endParaRPr lang="zh-CN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endParaRPr 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0" y="900113"/>
            <a:ext cx="9144000" cy="473075"/>
          </a:xfrm>
        </p:spPr>
        <p:txBody>
          <a:bodyPr wrap="square" anchor="ctr"/>
          <a:p>
            <a:pPr marL="0" lvl="0" indent="0" eaLnBrk="1" hangingPunct="1"/>
            <a:r>
              <a:rPr lang="zh-CN" altLang="en-US" sz="2800" dirty="0"/>
              <a:t>软件的发展历程</a:t>
            </a:r>
            <a:r>
              <a:rPr lang="en-US" altLang="x-none" sz="2800" dirty="0"/>
              <a:t>1</a:t>
            </a:r>
            <a:r>
              <a:rPr lang="zh-CN" altLang="en-US" sz="2800" dirty="0"/>
              <a:t> </a:t>
            </a:r>
            <a:r>
              <a:rPr lang="en-US" altLang="x-none" sz="2800" dirty="0"/>
              <a:t>– </a:t>
            </a:r>
            <a:r>
              <a:rPr lang="zh-CN" altLang="en-US" sz="2800" dirty="0"/>
              <a:t>世界理论都是相同的</a:t>
            </a:r>
            <a:endParaRPr lang="en-US" altLang="x-none" sz="2800" dirty="0"/>
          </a:p>
        </p:txBody>
      </p:sp>
      <p:sp>
        <p:nvSpPr>
          <p:cNvPr id="7170" name="标题 1"/>
          <p:cNvSpPr/>
          <p:nvPr/>
        </p:nvSpPr>
        <p:spPr>
          <a:xfrm>
            <a:off x="561975" y="2184400"/>
            <a:ext cx="78867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81000"/>
              </a:lnSpc>
              <a:spcAft>
                <a:spcPct val="30000"/>
              </a:spcAft>
            </a:pPr>
            <a:endParaRPr lang="zh-CN" altLang="en-US" sz="2900" dirty="0">
              <a:solidFill>
                <a:srgbClr val="F86B16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93663" y="2655888"/>
            <a:ext cx="131286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0 1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2" name="矩形 4"/>
          <p:cNvSpPr/>
          <p:nvPr/>
        </p:nvSpPr>
        <p:spPr>
          <a:xfrm>
            <a:off x="1525588" y="210502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3" name="矩形 5"/>
          <p:cNvSpPr/>
          <p:nvPr/>
        </p:nvSpPr>
        <p:spPr>
          <a:xfrm>
            <a:off x="1525588" y="2525713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1525588" y="294957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5" name="矩形 7"/>
          <p:cNvSpPr/>
          <p:nvPr/>
        </p:nvSpPr>
        <p:spPr>
          <a:xfrm>
            <a:off x="1525588" y="3373438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6" name="矩形 8"/>
          <p:cNvSpPr/>
          <p:nvPr/>
        </p:nvSpPr>
        <p:spPr>
          <a:xfrm>
            <a:off x="2251075" y="21145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重启电脑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7" name="矩形 9"/>
          <p:cNvSpPr/>
          <p:nvPr/>
        </p:nvSpPr>
        <p:spPr>
          <a:xfrm>
            <a:off x="2251075" y="2525713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8" name="矩形 10"/>
          <p:cNvSpPr/>
          <p:nvPr/>
        </p:nvSpPr>
        <p:spPr>
          <a:xfrm>
            <a:off x="2251075" y="2949575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9" name="矩形 11"/>
          <p:cNvSpPr/>
          <p:nvPr/>
        </p:nvSpPr>
        <p:spPr>
          <a:xfrm>
            <a:off x="2251075" y="33591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0" name="矩形 12"/>
          <p:cNvSpPr/>
          <p:nvPr/>
        </p:nvSpPr>
        <p:spPr>
          <a:xfrm>
            <a:off x="103188" y="1738313"/>
            <a:ext cx="1303337" cy="738187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万物都是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单细胞动物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1" name="矩形 13"/>
          <p:cNvSpPr/>
          <p:nvPr/>
        </p:nvSpPr>
        <p:spPr>
          <a:xfrm>
            <a:off x="1517650" y="1701800"/>
            <a:ext cx="29210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四个命令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2" name="矩形 14"/>
          <p:cNvSpPr/>
          <p:nvPr/>
        </p:nvSpPr>
        <p:spPr>
          <a:xfrm>
            <a:off x="4576763" y="1685925"/>
            <a:ext cx="2373312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无数命令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怎么记住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多细胞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3" name="矩形 15"/>
          <p:cNvSpPr/>
          <p:nvPr/>
        </p:nvSpPr>
        <p:spPr>
          <a:xfrm>
            <a:off x="4616450" y="210502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00111111111111111111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4" name="矩形 16"/>
          <p:cNvSpPr/>
          <p:nvPr/>
        </p:nvSpPr>
        <p:spPr>
          <a:xfrm>
            <a:off x="4616450" y="25225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5" name="矩形 17"/>
          <p:cNvSpPr/>
          <p:nvPr/>
        </p:nvSpPr>
        <p:spPr>
          <a:xfrm>
            <a:off x="4616450" y="294957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6" name="矩形 18"/>
          <p:cNvSpPr/>
          <p:nvPr/>
        </p:nvSpPr>
        <p:spPr>
          <a:xfrm>
            <a:off x="4616450" y="33734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7" name="矩形 19"/>
          <p:cNvSpPr/>
          <p:nvPr/>
        </p:nvSpPr>
        <p:spPr>
          <a:xfrm>
            <a:off x="7218363" y="1692275"/>
            <a:ext cx="16891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汇编语言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组织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8" name="矩形 21"/>
          <p:cNvSpPr/>
          <p:nvPr/>
        </p:nvSpPr>
        <p:spPr>
          <a:xfrm>
            <a:off x="7218363" y="20796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DEV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9" name="矩形 22"/>
          <p:cNvSpPr/>
          <p:nvPr/>
        </p:nvSpPr>
        <p:spPr>
          <a:xfrm>
            <a:off x="7218363" y="24987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FME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0" name="矩形 23"/>
          <p:cNvSpPr/>
          <p:nvPr/>
        </p:nvSpPr>
        <p:spPr>
          <a:xfrm>
            <a:off x="7218363" y="2935288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CHY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1" name="矩形 24"/>
          <p:cNvSpPr/>
          <p:nvPr/>
        </p:nvSpPr>
        <p:spPr>
          <a:xfrm>
            <a:off x="7218363" y="3365500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EEF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2" name="矩形 25"/>
          <p:cNvSpPr/>
          <p:nvPr/>
        </p:nvSpPr>
        <p:spPr>
          <a:xfrm>
            <a:off x="44450" y="3825875"/>
            <a:ext cx="43942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半人类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函数式编程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3" name="矩形 26"/>
          <p:cNvSpPr/>
          <p:nvPr/>
        </p:nvSpPr>
        <p:spPr>
          <a:xfrm>
            <a:off x="4616450" y="3819525"/>
            <a:ext cx="4289425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C++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 其他面向对象语言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面向对象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人类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 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4" name="矩形 27"/>
          <p:cNvSpPr/>
          <p:nvPr/>
        </p:nvSpPr>
        <p:spPr>
          <a:xfrm>
            <a:off x="58738" y="4254500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Print()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5" name="矩形 28"/>
          <p:cNvSpPr/>
          <p:nvPr/>
        </p:nvSpPr>
        <p:spPr>
          <a:xfrm>
            <a:off x="2055813" y="426402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打印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6" name="矩形 29"/>
          <p:cNvSpPr/>
          <p:nvPr/>
        </p:nvSpPr>
        <p:spPr>
          <a:xfrm>
            <a:off x="58738" y="4678363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OpenWord()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7" name="矩形 30"/>
          <p:cNvSpPr/>
          <p:nvPr/>
        </p:nvSpPr>
        <p:spPr>
          <a:xfrm>
            <a:off x="2055813" y="4679950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8" name="矩形 31"/>
          <p:cNvSpPr/>
          <p:nvPr/>
        </p:nvSpPr>
        <p:spPr>
          <a:xfrm>
            <a:off x="58738" y="5106988"/>
            <a:ext cx="1878012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ShutDownComputer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9" name="矩形 32"/>
          <p:cNvSpPr/>
          <p:nvPr/>
        </p:nvSpPr>
        <p:spPr>
          <a:xfrm>
            <a:off x="2055813" y="510857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0" name="矩形 33"/>
          <p:cNvSpPr/>
          <p:nvPr/>
        </p:nvSpPr>
        <p:spPr>
          <a:xfrm>
            <a:off x="4616450" y="426402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1" name="矩形 34"/>
          <p:cNvSpPr/>
          <p:nvPr/>
        </p:nvSpPr>
        <p:spPr>
          <a:xfrm>
            <a:off x="5762625" y="427037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年龄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身高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2" name="矩形 35"/>
          <p:cNvSpPr/>
          <p:nvPr/>
        </p:nvSpPr>
        <p:spPr>
          <a:xfrm>
            <a:off x="6910705" y="4255135"/>
            <a:ext cx="1951990" cy="30670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走路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说话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3" name="矩形 36"/>
          <p:cNvSpPr/>
          <p:nvPr/>
        </p:nvSpPr>
        <p:spPr>
          <a:xfrm>
            <a:off x="4616450" y="4691063"/>
            <a:ext cx="1028700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4" name="矩形 37"/>
          <p:cNvSpPr/>
          <p:nvPr/>
        </p:nvSpPr>
        <p:spPr>
          <a:xfrm>
            <a:off x="5762625" y="4721225"/>
            <a:ext cx="1028700" cy="5238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品牌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系统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,CPU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205" name="矩形 38"/>
          <p:cNvSpPr/>
          <p:nvPr/>
        </p:nvSpPr>
        <p:spPr>
          <a:xfrm>
            <a:off x="6910388" y="4725988"/>
            <a:ext cx="1997075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 打开电脑 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 关闭文档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6" name="矩形 39"/>
          <p:cNvSpPr/>
          <p:nvPr/>
        </p:nvSpPr>
        <p:spPr>
          <a:xfrm>
            <a:off x="5762625" y="5368925"/>
            <a:ext cx="1028700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属性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7" name="矩形 40"/>
          <p:cNvSpPr/>
          <p:nvPr/>
        </p:nvSpPr>
        <p:spPr>
          <a:xfrm>
            <a:off x="6910388" y="5359400"/>
            <a:ext cx="1027112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行为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34818" name="内容占位符 4"/>
          <p:cNvSpPr>
            <a:spLocks noGrp="1"/>
          </p:cNvSpPr>
          <p:nvPr>
            <p:ph/>
          </p:nvPr>
        </p:nvSpPr>
        <p:spPr>
          <a:xfrm>
            <a:off x="179388" y="1600200"/>
            <a:ext cx="8507412" cy="4525963"/>
          </a:xfrm>
        </p:spPr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将世界看作多个对象，以后的编程就是针对对象的编程</a:t>
            </a:r>
            <a:endParaRPr lang="en-US" altLang="x-none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就想现实世界一样，有植物，动物，人类等对象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比如document.getElementById()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至于对象如何实现，写法，底层构造，代码等等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我们都不关心了，我们只需要会使用即可。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这叫隐藏细节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就像iphone手机制造很复杂，很牛逼，但是我们只需要学会使用就可以了。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面向对象语言</a:t>
            </a:r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/>
          </p:nvPr>
        </p:nvSpPr>
        <p:spPr>
          <a:xfrm>
            <a:off x="0" y="1600200"/>
            <a:ext cx="9144000" cy="4525963"/>
          </a:xfrm>
        </p:spPr>
        <p:txBody>
          <a:bodyPr wrap="square" anchor="t"/>
          <a:p>
            <a:pPr lvl="0" eaLnBrk="1" hangingPunct="1"/>
            <a:r>
              <a:rPr lang="en-US" altLang="x-none" sz="2400" dirty="0"/>
              <a:t>C++ </a:t>
            </a:r>
            <a:r>
              <a:rPr lang="zh-CN" altLang="en-US" sz="2400" dirty="0"/>
              <a:t>：面向对象语言的鼻祖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Java</a:t>
            </a:r>
            <a:r>
              <a:rPr lang="zh-CN" altLang="en-US" sz="2400" dirty="0"/>
              <a:t>：面向对象发扬光大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C#</a:t>
            </a:r>
            <a:r>
              <a:rPr lang="zh-CN" altLang="en-US" sz="2400" dirty="0"/>
              <a:t>：结合</a:t>
            </a:r>
            <a:r>
              <a:rPr lang="en-US" altLang="x-none" sz="2400" dirty="0"/>
              <a:t>java C++</a:t>
            </a:r>
            <a:r>
              <a:rPr lang="zh-CN" altLang="en-US" sz="2400" dirty="0"/>
              <a:t>等多种面向对象语言的优点开发的一种语言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PHP</a:t>
            </a:r>
            <a:endParaRPr lang="zh-CN" altLang="en-US" sz="2400" dirty="0"/>
          </a:p>
          <a:p>
            <a:pPr lvl="0" eaLnBrk="1" hangingPunct="1"/>
            <a:r>
              <a:rPr lang="en-US" altLang="x-none" sz="2400" dirty="0"/>
              <a:t>Javascript</a:t>
            </a:r>
            <a:r>
              <a:rPr lang="zh-CN" altLang="en-US" sz="2400" dirty="0"/>
              <a:t>：高级版本已开始支持面向对象比如</a:t>
            </a:r>
            <a:r>
              <a:rPr lang="en-US" altLang="x-none" sz="2400" dirty="0"/>
              <a:t>class</a:t>
            </a:r>
            <a:r>
              <a:rPr lang="zh-CN" altLang="en-US" sz="2400" dirty="0"/>
              <a:t>关键字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Object C</a:t>
            </a:r>
            <a:r>
              <a:rPr lang="zh-CN" altLang="en-US" sz="2400" dirty="0"/>
              <a:t>：开发</a:t>
            </a:r>
            <a:r>
              <a:rPr lang="en-US" altLang="x-none" sz="2400" dirty="0"/>
              <a:t>iphone</a:t>
            </a:r>
            <a:r>
              <a:rPr lang="zh-CN" altLang="en-US" sz="2400" dirty="0"/>
              <a:t>，落后的语言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Swift</a:t>
            </a:r>
            <a:r>
              <a:rPr lang="zh-CN" altLang="en-US" sz="2400" dirty="0"/>
              <a:t>：开发</a:t>
            </a:r>
            <a:r>
              <a:rPr lang="en-US" altLang="x-none" sz="2400" dirty="0"/>
              <a:t>iphone </a:t>
            </a:r>
            <a:r>
              <a:rPr lang="zh-CN" altLang="en-US" sz="2400" dirty="0"/>
              <a:t>结合</a:t>
            </a:r>
            <a:r>
              <a:rPr lang="en-US" altLang="x-none" sz="2400" dirty="0"/>
              <a:t>java C#</a:t>
            </a:r>
            <a:r>
              <a:rPr lang="zh-CN" altLang="en-US" sz="2400" dirty="0"/>
              <a:t> </a:t>
            </a:r>
            <a:r>
              <a:rPr lang="en-US" altLang="x-none" sz="2400" dirty="0"/>
              <a:t>C++</a:t>
            </a:r>
            <a:r>
              <a:rPr lang="zh-CN" altLang="en-US" sz="2400" dirty="0"/>
              <a:t>等开发的一种更加优秀的语言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Ruby</a:t>
            </a:r>
            <a:endParaRPr lang="zh-CN" altLang="en-US" sz="2400" dirty="0"/>
          </a:p>
          <a:p>
            <a:pPr lvl="0" eaLnBrk="1" hangingPunct="1"/>
            <a:r>
              <a:rPr lang="en-US" altLang="x-none" sz="2400" dirty="0"/>
              <a:t>python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使用</a:t>
            </a:r>
            <a:r>
              <a:rPr lang="en-US" altLang="x-none" dirty="0"/>
              <a:t>C++ java C#</a:t>
            </a:r>
            <a:r>
              <a:rPr lang="zh-CN" altLang="en-US" dirty="0"/>
              <a:t>语言定义对象</a:t>
            </a:r>
            <a:endParaRPr lang="zh-CN" altLang="en-US" dirty="0"/>
          </a:p>
        </p:txBody>
      </p:sp>
      <p:sp>
        <p:nvSpPr>
          <p:cNvPr id="36866" name="Rectangle 1"/>
          <p:cNvSpPr>
            <a:spLocks noGrp="1"/>
          </p:cNvSpPr>
          <p:nvPr>
            <p:ph/>
          </p:nvPr>
        </p:nvSpPr>
        <p:spPr>
          <a:xfrm>
            <a:off x="250825" y="1231900"/>
            <a:ext cx="8569325" cy="5140325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00B050"/>
                </a:solidFill>
              </a:rPr>
              <a:t>p</a:t>
            </a:r>
            <a:r>
              <a:rPr lang="zh-CN" altLang="en-US" dirty="0">
                <a:solidFill>
                  <a:srgbClr val="00B050"/>
                </a:solidFill>
              </a:rPr>
              <a:t>ublic </a:t>
            </a:r>
            <a:r>
              <a:rPr lang="zh-CN" altLang="en-US" dirty="0"/>
              <a:t>class </a:t>
            </a:r>
            <a:r>
              <a:rPr lang="zh-CN" altLang="en-US" sz="4000" b="1" dirty="0">
                <a:solidFill>
                  <a:srgbClr val="0070C0"/>
                </a:solidFill>
              </a:rPr>
              <a:t>Dog</a:t>
            </a:r>
            <a:r>
              <a:rPr lang="zh-CN" altLang="en-US" dirty="0"/>
              <a:t>{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FFC000"/>
                </a:solidFill>
              </a:rPr>
              <a:t>s</a:t>
            </a:r>
            <a:r>
              <a:rPr lang="zh-CN" altLang="en-US" dirty="0">
                <a:solidFill>
                  <a:srgbClr val="FFC000"/>
                </a:solidFill>
              </a:rPr>
              <a:t>tring </a:t>
            </a:r>
            <a:r>
              <a:rPr lang="en-US" altLang="x-none" dirty="0"/>
              <a:t>name</a:t>
            </a:r>
            <a:r>
              <a:rPr lang="zh-CN" altLang="en-US" dirty="0"/>
              <a:t>; </a:t>
            </a:r>
            <a:r>
              <a:rPr lang="en-US" altLang="x-none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endParaRPr lang="en-US" altLang="x-none" dirty="0">
              <a:solidFill>
                <a:srgbClr val="00B05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age;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FFC000"/>
                </a:solidFill>
              </a:rPr>
              <a:t>s</a:t>
            </a:r>
            <a:r>
              <a:rPr lang="zh-CN" altLang="en-US" dirty="0">
                <a:solidFill>
                  <a:srgbClr val="FFC000"/>
                </a:solidFill>
              </a:rPr>
              <a:t>tring </a:t>
            </a:r>
            <a:r>
              <a:rPr lang="zh-CN" altLang="en-US" dirty="0"/>
              <a:t>color;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barking(){ } </a:t>
            </a:r>
            <a:r>
              <a:rPr lang="zh-CN" altLang="en-US" dirty="0">
                <a:solidFill>
                  <a:srgbClr val="00B050"/>
                </a:solidFill>
              </a:rPr>
              <a:t>方法</a:t>
            </a:r>
            <a:endParaRPr lang="en-US" altLang="x-none" dirty="0">
              <a:solidFill>
                <a:srgbClr val="00B05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hungry(){ 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sleeping(){ } } </a:t>
            </a:r>
            <a:endParaRPr lang="en-US" altLang="x-none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Dog dog = new Dog();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dog.name=‘</a:t>
            </a:r>
            <a:r>
              <a:rPr lang="zh-CN" altLang="en-US" b="1" dirty="0">
                <a:solidFill>
                  <a:srgbClr val="0070C0"/>
                </a:solidFill>
              </a:rPr>
              <a:t>大黄</a:t>
            </a:r>
            <a:r>
              <a:rPr lang="en-US" altLang="x-none" b="1" dirty="0">
                <a:solidFill>
                  <a:srgbClr val="0070C0"/>
                </a:solidFill>
              </a:rPr>
              <a:t>’ 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ES6 </a:t>
            </a:r>
            <a:r>
              <a:rPr lang="zh-CN" altLang="en-US" b="1" dirty="0">
                <a:solidFill>
                  <a:srgbClr val="0070C0"/>
                </a:solidFill>
              </a:rPr>
              <a:t>函数 原型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Object C</a:t>
            </a:r>
            <a:r>
              <a:rPr lang="zh-CN" altLang="en-US" dirty="0"/>
              <a:t>定义对象</a:t>
            </a:r>
            <a:endParaRPr lang="zh-CN" altLang="en-US" dirty="0"/>
          </a:p>
        </p:txBody>
      </p:sp>
      <p:sp>
        <p:nvSpPr>
          <p:cNvPr id="37890" name="Rectangle 1"/>
          <p:cNvSpPr>
            <a:spLocks noGrp="1"/>
          </p:cNvSpPr>
          <p:nvPr>
            <p:ph/>
          </p:nvPr>
        </p:nvSpPr>
        <p:spPr>
          <a:xfrm>
            <a:off x="457200" y="1139825"/>
            <a:ext cx="8291513" cy="5446713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B050"/>
                </a:solidFill>
              </a:rPr>
              <a:t>类定义文件：</a:t>
            </a:r>
            <a:r>
              <a:rPr lang="zh-CN" altLang="en-US" dirty="0"/>
              <a:t> 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#import &lt;Foundation/Foundation.h&gt;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@interface </a:t>
            </a:r>
            <a:r>
              <a:rPr lang="zh-CN" altLang="en-US" b="1" dirty="0">
                <a:solidFill>
                  <a:srgbClr val="0070C0"/>
                </a:solidFill>
              </a:rPr>
              <a:t>Fraction</a:t>
            </a:r>
            <a:r>
              <a:rPr lang="zh-CN" altLang="en-US" dirty="0"/>
              <a:t> : </a:t>
            </a:r>
            <a:r>
              <a:rPr lang="zh-CN" altLang="en-US" dirty="0">
                <a:solidFill>
                  <a:srgbClr val="FFC000"/>
                </a:solidFill>
              </a:rPr>
              <a:t>NSObject</a:t>
            </a:r>
            <a:r>
              <a:rPr lang="zh-CN" altLang="en-US" dirty="0"/>
              <a:t>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{</a:t>
            </a:r>
            <a:endParaRPr lang="en-US" altLang="x-none" dirty="0"/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B050"/>
                </a:solidFill>
              </a:rPr>
              <a:t>//定义属性</a:t>
            </a:r>
            <a:endParaRPr lang="en-US" altLang="x-none" dirty="0">
              <a:solidFill>
                <a:srgbClr val="00B050"/>
              </a:solidFill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numerator; </a:t>
            </a:r>
            <a:endParaRPr lang="en-US" altLang="x-none" dirty="0"/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denominator;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-</a:t>
            </a:r>
            <a:r>
              <a:rPr lang="zh-CN" altLang="en-US" dirty="0">
                <a:solidFill>
                  <a:srgbClr val="FFC000"/>
                </a:solidFill>
              </a:rPr>
              <a:t>(void) </a:t>
            </a:r>
            <a:r>
              <a:rPr lang="zh-CN" altLang="en-US" dirty="0"/>
              <a:t>print; </a:t>
            </a:r>
            <a:r>
              <a:rPr lang="zh-CN" altLang="en-US" dirty="0">
                <a:solidFill>
                  <a:srgbClr val="00B050"/>
                </a:solidFill>
              </a:rPr>
              <a:t>//定义方法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-(void) </a:t>
            </a:r>
            <a:r>
              <a:rPr lang="zh-CN" altLang="en-US" dirty="0"/>
              <a:t>setNumerator: (</a:t>
            </a:r>
            <a:r>
              <a:rPr lang="zh-CN" altLang="en-US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)n;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@end 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Swift</a:t>
            </a:r>
            <a:r>
              <a:rPr lang="zh-CN" altLang="en-US" dirty="0"/>
              <a:t>语言面向对象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sz="4000" b="1" dirty="0">
                <a:solidFill>
                  <a:srgbClr val="0070C0"/>
                </a:solidFill>
              </a:rPr>
              <a:t>class B</a:t>
            </a:r>
            <a:r>
              <a:rPr lang="en-US" altLang="x-none" dirty="0"/>
              <a:t>{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var</a:t>
            </a:r>
            <a:r>
              <a:rPr lang="en-US" altLang="x-none" dirty="0"/>
              <a:t> name </a:t>
            </a:r>
            <a:r>
              <a:rPr lang="en-US" altLang="x-none" dirty="0">
                <a:solidFill>
                  <a:srgbClr val="FFC000"/>
                </a:solidFill>
              </a:rPr>
              <a:t>: String</a:t>
            </a:r>
            <a:r>
              <a:rPr lang="en-US" altLang="x-none" dirty="0"/>
              <a:t>;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var</a:t>
            </a:r>
            <a:r>
              <a:rPr lang="en-US" altLang="x-none" dirty="0"/>
              <a:t> age = 28;</a:t>
            </a:r>
            <a:br>
              <a:rPr lang="zh-CN" altLang="en-US" dirty="0"/>
            </a:br>
            <a:r>
              <a:rPr lang="en-US" altLang="x-none" dirty="0"/>
              <a:t>    </a:t>
            </a:r>
            <a:r>
              <a:rPr lang="zh-CN" altLang="en-US" dirty="0">
                <a:solidFill>
                  <a:srgbClr val="00B050"/>
                </a:solidFill>
              </a:rPr>
              <a:t>方法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i</a:t>
            </a:r>
            <a:r>
              <a:rPr lang="en-US" altLang="x-none" dirty="0"/>
              <a:t>nit(name:</a:t>
            </a:r>
            <a:r>
              <a:rPr lang="en-US" altLang="x-none" dirty="0">
                <a:solidFill>
                  <a:srgbClr val="FFC000"/>
                </a:solidFill>
              </a:rPr>
              <a:t>String</a:t>
            </a:r>
            <a:r>
              <a:rPr lang="en-US" altLang="x-none" dirty="0"/>
              <a:t>){</a:t>
            </a:r>
            <a:br>
              <a:rPr lang="zh-CN" altLang="en-US" dirty="0"/>
            </a:br>
            <a:r>
              <a:rPr lang="en-US" altLang="x-none" dirty="0"/>
              <a:t>        self.name = name;</a:t>
            </a:r>
            <a:br>
              <a:rPr lang="zh-CN" altLang="en-US" dirty="0"/>
            </a:br>
            <a:r>
              <a:rPr lang="en-US" altLang="x-none" dirty="0"/>
              <a:t>    }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Ruby</a:t>
            </a:r>
            <a:r>
              <a:rPr lang="zh-CN" altLang="en-US" dirty="0"/>
              <a:t>定义对象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dirty="0"/>
              <a:t>class Person</a:t>
            </a:r>
            <a:br>
              <a:rPr lang="zh-CN" altLang="en-US" dirty="0"/>
            </a:br>
            <a:r>
              <a:rPr lang="en-US" altLang="x-none" dirty="0"/>
              <a:t>def initialize(name, gender, age)</a:t>
            </a:r>
            <a:br>
              <a:rPr lang="zh-CN" altLang="en-US" dirty="0"/>
            </a:br>
            <a:r>
              <a:rPr lang="en-US" altLang="x-none" dirty="0"/>
              <a:t>@name = name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br>
              <a:rPr lang="zh-CN" altLang="en-US" dirty="0"/>
            </a:br>
            <a:r>
              <a:rPr lang="en-US" altLang="x-none" dirty="0"/>
              <a:t>@gender = gender</a:t>
            </a:r>
            <a:br>
              <a:rPr lang="zh-CN" altLang="en-US" dirty="0"/>
            </a:br>
            <a:r>
              <a:rPr lang="en-US" altLang="x-none" dirty="0"/>
              <a:t>@age = age</a:t>
            </a:r>
            <a:br>
              <a:rPr lang="zh-CN" altLang="en-US" dirty="0"/>
            </a:br>
            <a:r>
              <a:rPr lang="en-US" altLang="x-none" dirty="0"/>
              <a:t>end</a:t>
            </a:r>
            <a:br>
              <a:rPr lang="zh-CN" altLang="en-US" dirty="0"/>
            </a:br>
            <a:r>
              <a:rPr lang="en-US" altLang="x-none" dirty="0"/>
              <a:t>people = Person.new(‘Tom’, ‘male’, 15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格式千变万化，但是本质都是一样的：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属性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方法</a:t>
            </a:r>
            <a:endParaRPr lang="zh-CN" altLang="en-US" dirty="0"/>
          </a:p>
          <a:p>
            <a:pPr lvl="1" indent="-285750" eaLnBrk="1" hangingPunct="1"/>
            <a:endParaRPr lang="zh-CN" altLang="en-US" dirty="0"/>
          </a:p>
          <a:p>
            <a:pPr lvl="1" indent="-28575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440" y="1896745"/>
            <a:ext cx="8676005" cy="4231005"/>
          </a:xfrm>
        </p:spPr>
        <p:txBody>
          <a:bodyPr/>
          <a:p>
            <a:r>
              <a:rPr lang="zh-CN" altLang="en-US"/>
              <a:t>所有的我们看到的都是二进制。。。。。</a:t>
            </a:r>
            <a:endParaRPr lang="zh-CN" altLang="en-US"/>
          </a:p>
          <a:p>
            <a:r>
              <a:rPr lang="zh-CN" altLang="en-US"/>
              <a:t>先把数据放到内存里面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9795" y="2781300"/>
            <a:ext cx="742378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bg1"/>
                </a:solidFill>
              </a:rPr>
              <a:t>网络传输和二进制</a:t>
            </a:r>
            <a:endParaRPr lang="zh-CN" altLang="en-US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数据是如何传输的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1986" name="副标题 4198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复习ajax的http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了解数据是如何传输的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了解序列化和反序列化的概念，面试的时候能回答上来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计算机的世界- 01世界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194" name="副标题 819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4301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我们为什么能看到互联网上的数据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一个系统的数据如何传递给另一个系统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WIFI</a:t>
            </a:r>
            <a:r>
              <a:rPr lang="zh-CN" altLang="en-US" sz="3200" dirty="0"/>
              <a:t>联接网络之后为什么能看到这些数据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为什么我们可以访问美国地区的网站内容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数据都是 0和1 </a:t>
            </a:r>
            <a:endParaRPr lang="zh-CN" altLang="en-US" sz="4400" dirty="0"/>
          </a:p>
        </p:txBody>
      </p:sp>
      <p:sp>
        <p:nvSpPr>
          <p:cNvPr id="440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我们听到的</a:t>
            </a:r>
            <a:r>
              <a:rPr lang="zh-CN" altLang="en-US" sz="3200" b="1" dirty="0"/>
              <a:t>声音</a:t>
            </a:r>
            <a:r>
              <a:rPr lang="zh-CN" altLang="en-US" sz="3200" dirty="0"/>
              <a:t>，互联网看到的</a:t>
            </a:r>
            <a:r>
              <a:rPr lang="zh-CN" altLang="en-US" sz="3200" b="1" dirty="0"/>
              <a:t>数据</a:t>
            </a:r>
            <a:r>
              <a:rPr lang="zh-CN" altLang="en-US" sz="3200" dirty="0"/>
              <a:t>都是通过</a:t>
            </a:r>
            <a:r>
              <a:rPr lang="en-US" altLang="x-none" sz="3200" dirty="0"/>
              <a:t>01</a:t>
            </a:r>
            <a:r>
              <a:rPr lang="zh-CN" altLang="en-US" sz="3200" dirty="0"/>
              <a:t>传递的。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数据传输协议</a:t>
            </a:r>
            <a:endParaRPr lang="zh-CN" altLang="en-US" sz="4400"/>
          </a:p>
        </p:txBody>
      </p:sp>
      <p:pic>
        <p:nvPicPr>
          <p:cNvPr id="45058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34250" y="4581525"/>
            <a:ext cx="1333500" cy="15430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59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188" y="1339850"/>
            <a:ext cx="1238250" cy="16573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060" name="右箭头 6"/>
          <p:cNvSpPr/>
          <p:nvPr/>
        </p:nvSpPr>
        <p:spPr>
          <a:xfrm>
            <a:off x="1979613" y="1844675"/>
            <a:ext cx="720725" cy="576263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1" name="矩形 7"/>
          <p:cNvSpPr/>
          <p:nvPr/>
        </p:nvSpPr>
        <p:spPr>
          <a:xfrm>
            <a:off x="2987675" y="1773238"/>
            <a:ext cx="1295400" cy="792162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声音编码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2" name="矩形 8"/>
          <p:cNvSpPr/>
          <p:nvPr/>
        </p:nvSpPr>
        <p:spPr>
          <a:xfrm>
            <a:off x="4860925" y="4868863"/>
            <a:ext cx="1295400" cy="792162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声音解码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3" name="右箭头 9"/>
          <p:cNvSpPr/>
          <p:nvPr/>
        </p:nvSpPr>
        <p:spPr>
          <a:xfrm>
            <a:off x="6384925" y="5064125"/>
            <a:ext cx="720725" cy="576263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4" name="虚尾箭头 10"/>
          <p:cNvSpPr/>
          <p:nvPr/>
        </p:nvSpPr>
        <p:spPr>
          <a:xfrm rot="3319766">
            <a:off x="3732213" y="3362325"/>
            <a:ext cx="2016125" cy="525463"/>
          </a:xfrm>
          <a:custGeom>
            <a:avLst/>
            <a:gdLst/>
            <a:ahLst/>
            <a:cxnLst>
              <a:cxn ang="270">
                <a:pos x="18781" y="0"/>
              </a:cxn>
              <a:cxn ang="180">
                <a:pos x="0" y="10800"/>
              </a:cxn>
              <a:cxn ang="90">
                <a:pos x="18781" y="21600"/>
              </a:cxn>
              <a:cxn ang="0">
                <a:pos x="21600" y="10800"/>
              </a:cxn>
            </a:cxnLst>
            <a:pathLst>
              <a:path w="21600" h="21600">
                <a:moveTo>
                  <a:pt x="18781" y="0"/>
                </a:moveTo>
                <a:lnTo>
                  <a:pt x="18781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8781" y="16200"/>
                </a:lnTo>
                <a:lnTo>
                  <a:pt x="1878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65" name="椭圆形标注 11"/>
          <p:cNvSpPr/>
          <p:nvPr/>
        </p:nvSpPr>
        <p:spPr>
          <a:xfrm>
            <a:off x="5094288" y="1412875"/>
            <a:ext cx="3095625" cy="1225550"/>
          </a:xfrm>
          <a:prstGeom prst="wedgeEllipseCallout">
            <a:avLst>
              <a:gd name="adj1" fmla="val -68769"/>
              <a:gd name="adj2" fmla="val -5699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将声音信号转化成二进制数据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6" name="椭圆形标注 12"/>
          <p:cNvSpPr/>
          <p:nvPr/>
        </p:nvSpPr>
        <p:spPr>
          <a:xfrm>
            <a:off x="1247775" y="4451350"/>
            <a:ext cx="3095625" cy="1225550"/>
          </a:xfrm>
          <a:prstGeom prst="wedgeEllipseCallout">
            <a:avLst>
              <a:gd name="adj1" fmla="val 56463"/>
              <a:gd name="adj2" fmla="val 23324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将二进制数据转化成声音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序列化反序列化定义</a:t>
            </a:r>
            <a:endParaRPr lang="zh-CN" altLang="en-US" dirty="0"/>
          </a:p>
        </p:txBody>
      </p:sp>
      <p:sp>
        <p:nvSpPr>
          <p:cNvPr id="46082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将汉字，图片，代码等数据翻译成</a:t>
            </a:r>
            <a:r>
              <a:rPr lang="en-US" altLang="x-none" dirty="0"/>
              <a:t>01</a:t>
            </a:r>
            <a:r>
              <a:rPr lang="zh-CN" altLang="en-US" dirty="0"/>
              <a:t>的过程称之为序列化</a:t>
            </a:r>
            <a:endParaRPr lang="en-US" altLang="x-none" dirty="0"/>
          </a:p>
          <a:p>
            <a:r>
              <a:rPr lang="zh-CN" altLang="en-US" dirty="0"/>
              <a:t>将</a:t>
            </a:r>
            <a:r>
              <a:rPr lang="en-US" altLang="x-none" dirty="0"/>
              <a:t>10</a:t>
            </a:r>
            <a:r>
              <a:rPr lang="zh-CN" altLang="en-US" dirty="0"/>
              <a:t>翻译成汉字，图片，代码的过程称之为反序列化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为什么需要序列化</a:t>
            </a:r>
            <a:endParaRPr lang="zh-CN" altLang="en-US" sz="4400"/>
          </a:p>
        </p:txBody>
      </p:sp>
      <p:sp>
        <p:nvSpPr>
          <p:cNvPr id="471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整个互联网世界只有二进制，</a:t>
            </a:r>
            <a:r>
              <a:rPr lang="en-US" altLang="x-none" sz="3200" dirty="0"/>
              <a:t>01</a:t>
            </a:r>
            <a:r>
              <a:rPr lang="zh-CN" altLang="en-US" sz="3200" dirty="0"/>
              <a:t>，一切数据都要转换成二进制来传输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但是我们编程都是针对我们容易懂的方式编程：所以这就需要做一层转化，这个转化就叫序列化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数据传输协议</a:t>
            </a:r>
            <a:endParaRPr lang="zh-CN" altLang="en-US" sz="4400"/>
          </a:p>
        </p:txBody>
      </p:sp>
      <p:pic>
        <p:nvPicPr>
          <p:cNvPr id="48130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866063" y="3768725"/>
            <a:ext cx="1184275" cy="1223963"/>
          </a:xfrm>
        </p:spPr>
      </p:pic>
      <p:pic>
        <p:nvPicPr>
          <p:cNvPr id="48131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800" y="4038600"/>
            <a:ext cx="1381125" cy="13477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8132" name="云形 5"/>
          <p:cNvSpPr/>
          <p:nvPr/>
        </p:nvSpPr>
        <p:spPr>
          <a:xfrm>
            <a:off x="3563938" y="1557338"/>
            <a:ext cx="2160587" cy="1295400"/>
          </a:xfrm>
          <a:custGeom>
            <a:avLst/>
            <a:gdLst>
              <a:gd name="txL" fmla="*/ 0 w 3402"/>
              <a:gd name="txT" fmla="*/ 0 h 2040"/>
              <a:gd name="txR" fmla="*/ 3402 w 3402"/>
              <a:gd name="txB" fmla="*/ 2040 h 2040"/>
            </a:gdLst>
            <a:ahLst/>
            <a:cxnLst/>
            <a:rect l="txL" t="txT" r="txR" b="txB"/>
            <a:pathLst>
              <a:path w="3402" h="2040">
                <a:moveTo>
                  <a:pt x="307" y="678"/>
                </a:moveTo>
                <a:cubicBezTo>
                  <a:pt x="299" y="647"/>
                  <a:pt x="294" y="615"/>
                  <a:pt x="294" y="582"/>
                </a:cubicBezTo>
                <a:cubicBezTo>
                  <a:pt x="294" y="342"/>
                  <a:pt x="532" y="148"/>
                  <a:pt x="826" y="148"/>
                </a:cubicBezTo>
                <a:cubicBezTo>
                  <a:pt x="888" y="148"/>
                  <a:pt x="947" y="157"/>
                  <a:pt x="1002" y="172"/>
                </a:cubicBezTo>
                <a:cubicBezTo>
                  <a:pt x="1078" y="101"/>
                  <a:pt x="1191" y="56"/>
                  <a:pt x="1316" y="56"/>
                </a:cubicBezTo>
                <a:cubicBezTo>
                  <a:pt x="1394" y="56"/>
                  <a:pt x="1467" y="73"/>
                  <a:pt x="1529" y="104"/>
                </a:cubicBezTo>
                <a:cubicBezTo>
                  <a:pt x="1592" y="41"/>
                  <a:pt x="1688" y="2"/>
                  <a:pt x="1794" y="2"/>
                </a:cubicBezTo>
                <a:cubicBezTo>
                  <a:pt x="1874" y="2"/>
                  <a:pt x="1948" y="24"/>
                  <a:pt x="2007" y="62"/>
                </a:cubicBezTo>
                <a:cubicBezTo>
                  <a:pt x="2070" y="26"/>
                  <a:pt x="2146" y="5"/>
                  <a:pt x="2228" y="5"/>
                </a:cubicBezTo>
                <a:cubicBezTo>
                  <a:pt x="2401" y="5"/>
                  <a:pt x="2547" y="98"/>
                  <a:pt x="2594" y="227"/>
                </a:cubicBezTo>
                <a:cubicBezTo>
                  <a:pt x="2794" y="254"/>
                  <a:pt x="2947" y="395"/>
                  <a:pt x="2947" y="566"/>
                </a:cubicBezTo>
                <a:cubicBezTo>
                  <a:pt x="2947" y="640"/>
                  <a:pt x="2918" y="709"/>
                  <a:pt x="2869" y="765"/>
                </a:cubicBezTo>
                <a:cubicBezTo>
                  <a:pt x="2994" y="844"/>
                  <a:pt x="3075" y="969"/>
                  <a:pt x="3075" y="1108"/>
                </a:cubicBezTo>
                <a:cubicBezTo>
                  <a:pt x="3075" y="1336"/>
                  <a:pt x="2860" y="1523"/>
                  <a:pt x="2586" y="1541"/>
                </a:cubicBezTo>
                <a:cubicBezTo>
                  <a:pt x="2583" y="1744"/>
                  <a:pt x="2380" y="1908"/>
                  <a:pt x="2130" y="1908"/>
                </a:cubicBezTo>
                <a:cubicBezTo>
                  <a:pt x="2074" y="1908"/>
                  <a:pt x="2020" y="1900"/>
                  <a:pt x="1971" y="1885"/>
                </a:cubicBezTo>
                <a:cubicBezTo>
                  <a:pt x="1883" y="2027"/>
                  <a:pt x="1703" y="2124"/>
                  <a:pt x="1496" y="2124"/>
                </a:cubicBezTo>
                <a:cubicBezTo>
                  <a:pt x="1359" y="2124"/>
                  <a:pt x="1235" y="2082"/>
                  <a:pt x="1140" y="2013"/>
                </a:cubicBezTo>
                <a:cubicBezTo>
                  <a:pt x="1076" y="2033"/>
                  <a:pt x="1006" y="2043"/>
                  <a:pt x="934" y="2043"/>
                </a:cubicBezTo>
                <a:cubicBezTo>
                  <a:pt x="761" y="2043"/>
                  <a:pt x="605" y="1984"/>
                  <a:pt x="495" y="1889"/>
                </a:cubicBezTo>
                <a:cubicBezTo>
                  <a:pt x="487" y="1890"/>
                  <a:pt x="479" y="1890"/>
                  <a:pt x="471" y="1890"/>
                </a:cubicBezTo>
                <a:cubicBezTo>
                  <a:pt x="282" y="1890"/>
                  <a:pt x="128" y="1765"/>
                  <a:pt x="128" y="1611"/>
                </a:cubicBezTo>
                <a:cubicBezTo>
                  <a:pt x="128" y="1512"/>
                  <a:pt x="191" y="1426"/>
                  <a:pt x="286" y="1376"/>
                </a:cubicBezTo>
                <a:cubicBezTo>
                  <a:pt x="153" y="1338"/>
                  <a:pt x="57" y="1234"/>
                  <a:pt x="57" y="1111"/>
                </a:cubicBezTo>
                <a:cubicBezTo>
                  <a:pt x="57" y="962"/>
                  <a:pt x="199" y="839"/>
                  <a:pt x="378" y="831"/>
                </a:cubicBezTo>
                <a:close/>
              </a:path>
            </a:pathLst>
          </a:cu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服务器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48133" name="直接箭头连接符 7"/>
          <p:cNvCxnSpPr/>
          <p:nvPr/>
        </p:nvCxnSpPr>
        <p:spPr>
          <a:xfrm flipV="1">
            <a:off x="2160588" y="2813050"/>
            <a:ext cx="755650" cy="615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4" name="直接箭头连接符 9"/>
          <p:cNvCxnSpPr/>
          <p:nvPr/>
        </p:nvCxnSpPr>
        <p:spPr>
          <a:xfrm>
            <a:off x="6229350" y="2867025"/>
            <a:ext cx="973138" cy="412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35" name="文本框 12"/>
          <p:cNvSpPr/>
          <p:nvPr/>
        </p:nvSpPr>
        <p:spPr>
          <a:xfrm>
            <a:off x="3708400" y="3059113"/>
            <a:ext cx="2016125" cy="646112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224.123.435.134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www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。</a:t>
            </a: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sina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48136" name="文本框 13"/>
          <p:cNvSpPr/>
          <p:nvPr/>
        </p:nvSpPr>
        <p:spPr>
          <a:xfrm>
            <a:off x="3708400" y="3937000"/>
            <a:ext cx="1871663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其实就是地址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8137" name="文本框 14"/>
          <p:cNvSpPr/>
          <p:nvPr/>
        </p:nvSpPr>
        <p:spPr>
          <a:xfrm>
            <a:off x="2544763" y="5419725"/>
            <a:ext cx="4956175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域名其实就是别称，因为数字难以记住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48138" name="直接箭头连接符 16"/>
          <p:cNvCxnSpPr/>
          <p:nvPr/>
        </p:nvCxnSpPr>
        <p:spPr>
          <a:xfrm>
            <a:off x="4572000" y="3573463"/>
            <a:ext cx="71438" cy="3635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9" name="直接箭头连接符 18"/>
          <p:cNvCxnSpPr/>
          <p:nvPr/>
        </p:nvCxnSpPr>
        <p:spPr>
          <a:xfrm flipH="1">
            <a:off x="4643438" y="4581525"/>
            <a:ext cx="73025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40" name="椭圆 8"/>
          <p:cNvSpPr/>
          <p:nvPr/>
        </p:nvSpPr>
        <p:spPr>
          <a:xfrm>
            <a:off x="1693863" y="3549650"/>
            <a:ext cx="414337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1" name="椭圆 19"/>
          <p:cNvSpPr/>
          <p:nvPr/>
        </p:nvSpPr>
        <p:spPr>
          <a:xfrm>
            <a:off x="2997200" y="2441575"/>
            <a:ext cx="414338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2" name="椭圆 20"/>
          <p:cNvSpPr/>
          <p:nvPr/>
        </p:nvSpPr>
        <p:spPr>
          <a:xfrm>
            <a:off x="5724525" y="2409825"/>
            <a:ext cx="414338" cy="409575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3" name="椭圆 21"/>
          <p:cNvSpPr/>
          <p:nvPr/>
        </p:nvSpPr>
        <p:spPr>
          <a:xfrm>
            <a:off x="7391400" y="3214688"/>
            <a:ext cx="414338" cy="411162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4" name="文本框 9"/>
          <p:cNvSpPr/>
          <p:nvPr/>
        </p:nvSpPr>
        <p:spPr>
          <a:xfrm>
            <a:off x="201613" y="5627688"/>
            <a:ext cx="15843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妹妹，约吗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5" name="文本框 10"/>
          <p:cNvSpPr/>
          <p:nvPr/>
        </p:nvSpPr>
        <p:spPr>
          <a:xfrm>
            <a:off x="5930900" y="1774825"/>
            <a:ext cx="2560638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6" name="文本框 11"/>
          <p:cNvSpPr/>
          <p:nvPr/>
        </p:nvSpPr>
        <p:spPr>
          <a:xfrm>
            <a:off x="2230438" y="3279775"/>
            <a:ext cx="1893887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0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数据传输层</a:t>
            </a:r>
            <a:endParaRPr lang="zh-CN" altLang="en-US" sz="20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7" name="文本框 25"/>
          <p:cNvSpPr/>
          <p:nvPr/>
        </p:nvSpPr>
        <p:spPr>
          <a:xfrm>
            <a:off x="6910388" y="2622550"/>
            <a:ext cx="1909762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4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</a:t>
            </a:r>
            <a:endParaRPr lang="zh-CN" altLang="en-US" sz="24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8" name="文本框 26"/>
          <p:cNvSpPr/>
          <p:nvPr/>
        </p:nvSpPr>
        <p:spPr>
          <a:xfrm>
            <a:off x="1282700" y="1582738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9" name="文本框 27"/>
          <p:cNvSpPr/>
          <p:nvPr/>
        </p:nvSpPr>
        <p:spPr>
          <a:xfrm>
            <a:off x="5708650" y="3744913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50" name="文本框 29"/>
          <p:cNvSpPr/>
          <p:nvPr/>
        </p:nvSpPr>
        <p:spPr>
          <a:xfrm>
            <a:off x="109538" y="2913063"/>
            <a:ext cx="2560637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51" name="文本框 23"/>
          <p:cNvSpPr/>
          <p:nvPr/>
        </p:nvSpPr>
        <p:spPr>
          <a:xfrm>
            <a:off x="7920038" y="5376863"/>
            <a:ext cx="1223962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嘻嘻 不约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如何将数据解析成 01 传输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9154" name="副标题 4915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如何将数据解析成</a:t>
            </a:r>
            <a:r>
              <a:rPr lang="en-US" altLang="x-none" sz="4400" dirty="0"/>
              <a:t>0</a:t>
            </a:r>
            <a:r>
              <a:rPr lang="zh-CN" altLang="en-US" sz="4400" dirty="0"/>
              <a:t>和</a:t>
            </a:r>
            <a:r>
              <a:rPr lang="en-US" altLang="x-none" sz="4400" dirty="0"/>
              <a:t>1</a:t>
            </a:r>
            <a:endParaRPr lang="zh-CN" altLang="en-US" sz="4400" dirty="0"/>
          </a:p>
        </p:txBody>
      </p:sp>
      <p:sp>
        <p:nvSpPr>
          <p:cNvPr id="50178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600200"/>
            <a:ext cx="8856662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声音：波 振幅的高表示</a:t>
            </a:r>
            <a:r>
              <a:rPr lang="en-US" altLang="x-none" sz="3200" dirty="0"/>
              <a:t>1 </a:t>
            </a:r>
            <a:r>
              <a:rPr lang="zh-CN" altLang="en-US" sz="3200" dirty="0"/>
              <a:t>低表示</a:t>
            </a:r>
            <a:r>
              <a:rPr lang="en-US" altLang="x-none" sz="3200" dirty="0"/>
              <a:t>0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光纤：强光表示</a:t>
            </a:r>
            <a:r>
              <a:rPr lang="en-US" altLang="x-none" sz="3200" dirty="0"/>
              <a:t>1 </a:t>
            </a:r>
            <a:r>
              <a:rPr lang="zh-CN" altLang="en-US" sz="3200" dirty="0"/>
              <a:t>弱光表示</a:t>
            </a:r>
            <a:r>
              <a:rPr lang="en-US" altLang="x-none" sz="3200" dirty="0"/>
              <a:t>0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WIFI</a:t>
            </a:r>
            <a:r>
              <a:rPr lang="zh-CN" altLang="en-US" sz="3200" dirty="0"/>
              <a:t>：也是波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手机信号：波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波</a:t>
            </a:r>
            <a:endParaRPr lang="zh-CN" altLang="en-US" sz="4400"/>
          </a:p>
        </p:txBody>
      </p:sp>
      <p:pic>
        <p:nvPicPr>
          <p:cNvPr id="51202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1484313"/>
            <a:ext cx="6524625" cy="36671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Wi-Fi</a:t>
            </a:r>
            <a:endParaRPr lang="zh-CN" altLang="en-US" sz="4400" dirty="0"/>
          </a:p>
        </p:txBody>
      </p:sp>
      <p:sp>
        <p:nvSpPr>
          <p:cNvPr id="5222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25195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Wi-Fi</a:t>
            </a:r>
            <a:r>
              <a:rPr lang="zh-CN" altLang="en-US" sz="3200" dirty="0"/>
              <a:t>是一种以波的形式传输的能量场。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信号波具有一定高度，彼此间存在距离，以一定的速度传输。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Wi-Fi</a:t>
            </a:r>
            <a:r>
              <a:rPr lang="zh-CN" altLang="en-US" sz="3200" dirty="0"/>
              <a:t>信号波之间的距离介于无线电波短和微波之间，使得</a:t>
            </a:r>
            <a:r>
              <a:rPr lang="en-US" altLang="x-none" sz="3200" dirty="0"/>
              <a:t>Wi-Fi</a:t>
            </a:r>
            <a:r>
              <a:rPr lang="zh-CN" altLang="en-US" sz="3200" dirty="0"/>
              <a:t>具有特殊的传输频带，可以免受其他信号干扰。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Wi-Fi</a:t>
            </a:r>
            <a:r>
              <a:rPr lang="zh-CN" altLang="en-US" sz="3200" dirty="0">
                <a:solidFill>
                  <a:srgbClr val="FF0000"/>
                </a:solidFill>
              </a:rPr>
              <a:t>波</a:t>
            </a:r>
            <a:r>
              <a:rPr lang="zh-CN" altLang="en-US" sz="3200" dirty="0"/>
              <a:t>波长约</a:t>
            </a:r>
            <a:r>
              <a:rPr lang="en-US" altLang="x-none" sz="3200" dirty="0"/>
              <a:t>3</a:t>
            </a:r>
            <a:r>
              <a:rPr lang="zh-CN" altLang="en-US" sz="3200" dirty="0"/>
              <a:t>至</a:t>
            </a:r>
            <a:r>
              <a:rPr lang="en-US" altLang="x-none" sz="3200" dirty="0"/>
              <a:t>5</a:t>
            </a:r>
            <a:r>
              <a:rPr lang="zh-CN" altLang="en-US" sz="3200" dirty="0"/>
              <a:t>英寸。</a:t>
            </a:r>
            <a:r>
              <a:rPr lang="zh-CN" altLang="en-US" sz="3200" b="1" dirty="0">
                <a:solidFill>
                  <a:srgbClr val="FF0000"/>
                </a:solidFill>
              </a:rPr>
              <a:t>波峰代表</a:t>
            </a:r>
            <a:r>
              <a:rPr lang="en-US" altLang="x-none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，波谷代表</a:t>
            </a:r>
            <a:r>
              <a:rPr lang="en-US" altLang="x-none" sz="3200" b="1" dirty="0">
                <a:solidFill>
                  <a:srgbClr val="FF0000"/>
                </a:solidFill>
              </a:rPr>
              <a:t>0</a:t>
            </a:r>
            <a:r>
              <a:rPr lang="zh-CN" altLang="en-US" sz="3200" dirty="0"/>
              <a:t>。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 用</a:t>
            </a:r>
            <a:r>
              <a:rPr lang="en-US" altLang="x-none" sz="3200" dirty="0"/>
              <a:t>0</a:t>
            </a:r>
            <a:r>
              <a:rPr lang="zh-CN" altLang="en-US" sz="3200" dirty="0"/>
              <a:t>和</a:t>
            </a:r>
            <a:r>
              <a:rPr lang="en-US" altLang="x-none" sz="3200" dirty="0"/>
              <a:t>1</a:t>
            </a:r>
            <a:r>
              <a:rPr lang="zh-CN" altLang="en-US" sz="3200" dirty="0"/>
              <a:t>两个数码来表示的二进制数据生成网站、邮件和其他网络内容上的字母，数字和代码。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9218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数据是如何存储的</a:t>
            </a:r>
            <a:endParaRPr lang="zh-CN" altLang="en-US" dirty="0"/>
          </a:p>
          <a:p>
            <a:r>
              <a:rPr lang="zh-CN" altLang="en-US" dirty="0"/>
              <a:t>我们写的程序是如何执行的，当我点击开关，计算机怎么知道我是点击了开机了呢？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光纤信号</a:t>
            </a:r>
            <a:endParaRPr lang="zh-CN" altLang="en-US" sz="4400"/>
          </a:p>
        </p:txBody>
      </p:sp>
      <p:sp>
        <p:nvSpPr>
          <p:cNvPr id="53250" name="Rectangle 1"/>
          <p:cNvSpPr>
            <a:spLocks noGrp="1"/>
          </p:cNvSpPr>
          <p:nvPr>
            <p:ph type="subTitle" idx="1"/>
          </p:nvPr>
        </p:nvSpPr>
        <p:spPr>
          <a:xfrm>
            <a:off x="611188" y="2349500"/>
            <a:ext cx="8137525" cy="2058988"/>
          </a:xfrm>
          <a:solidFill>
            <a:srgbClr val="F3FFEC"/>
          </a:solidFill>
        </p:spPr>
        <p:txBody>
          <a:bodyPr wrap="square" lIns="0" tIns="0" rIns="0" bIns="88872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光纤信号的调制都是强度调制</a:t>
            </a:r>
            <a:endParaRPr lang="en-US" altLang="x-none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发一束强光那就代表1　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发一束弱光就代表0　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/>
              <a:t>具体强度根据不同的系统规定不一样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信号和波</a:t>
            </a:r>
            <a:endParaRPr lang="zh-CN" altLang="en-US" sz="4400"/>
          </a:p>
        </p:txBody>
      </p:sp>
      <p:sp>
        <p:nvSpPr>
          <p:cNvPr id="54274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智慧世界是波的世界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声音是波，光是波，分子运动是波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大脑的记忆是波 </a:t>
            </a:r>
            <a:r>
              <a:rPr lang="en-US" altLang="x-none" sz="3200" dirty="0"/>
              <a:t>– </a:t>
            </a:r>
            <a:r>
              <a:rPr lang="zh-CN" altLang="en-US" sz="3200" dirty="0"/>
              <a:t>神经元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7088" y="3357563"/>
            <a:ext cx="5472112" cy="28305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海底光缆 </a:t>
            </a:r>
            <a:r>
              <a:rPr lang="en-US" altLang="x-none" sz="4400" dirty="0"/>
              <a:t>– </a:t>
            </a:r>
            <a:r>
              <a:rPr lang="zh-CN" altLang="en-US" sz="4400" dirty="0"/>
              <a:t>光纤</a:t>
            </a:r>
            <a:endParaRPr lang="zh-CN" altLang="en-US" sz="4400" dirty="0"/>
          </a:p>
        </p:txBody>
      </p:sp>
      <p:sp>
        <p:nvSpPr>
          <p:cNvPr id="55298" name="内容占位符 2"/>
          <p:cNvSpPr>
            <a:spLocks noGrp="1"/>
          </p:cNvSpPr>
          <p:nvPr>
            <p:ph type="subTitle" idx="1"/>
          </p:nvPr>
        </p:nvSpPr>
        <p:spPr>
          <a:xfrm>
            <a:off x="482600" y="1600200"/>
            <a:ext cx="8067040" cy="4526280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海底光缆系统主要用于连接光缆和</a:t>
            </a:r>
            <a:r>
              <a:rPr lang="en-US" altLang="x-none" sz="2800" dirty="0"/>
              <a:t>Internet</a:t>
            </a:r>
            <a:r>
              <a:rPr lang="zh-CN" altLang="en-US" sz="2800" dirty="0"/>
              <a:t>，它分为岸上设备和水下设备两大部分。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岸上设备</a:t>
            </a:r>
            <a:r>
              <a:rPr lang="zh-CN" altLang="en-US" sz="2800" dirty="0"/>
              <a:t>将语音、图象、数据等通信业务打包传输。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水下设备</a:t>
            </a:r>
            <a:r>
              <a:rPr lang="zh-CN" altLang="en-US" sz="2800" dirty="0"/>
              <a:t>负责通信信号的处理、发送和接收。</a:t>
            </a:r>
            <a:endParaRPr lang="zh-CN" altLang="en-US" sz="3200" dirty="0"/>
          </a:p>
        </p:txBody>
      </p:sp>
      <p:pic>
        <p:nvPicPr>
          <p:cNvPr id="552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14950" y="3863975"/>
            <a:ext cx="3371850" cy="2590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56322" name="内容占位符 2"/>
          <p:cNvSpPr>
            <a:spLocks noGrp="1"/>
          </p:cNvSpPr>
          <p:nvPr>
            <p:ph type="subTitle" idx="1"/>
          </p:nvPr>
        </p:nvSpPr>
        <p:spPr>
          <a:xfrm>
            <a:off x="544830" y="1600835"/>
            <a:ext cx="8222615" cy="3344545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我们不用知道波是如何生成的，只需要知道，信息在传递的过程中传递的是</a:t>
            </a: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</a:t>
            </a:r>
            <a:r>
              <a:rPr lang="zh-CN" altLang="en-US" sz="3200" dirty="0"/>
              <a:t>是如何产生的。我们不需要知道太详细，只需要知道：不管是波还好，还是光还好，最终都要被编译成</a:t>
            </a: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1.</a:t>
            </a:r>
            <a:r>
              <a:rPr lang="zh-CN" altLang="en-US" sz="3200" dirty="0"/>
              <a:t>。。。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734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基础理论总结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7346" name="副标题 5734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大学课程</a:t>
            </a:r>
            <a:r>
              <a:rPr lang="en-US" altLang="x-none" sz="4400" dirty="0"/>
              <a:t>1</a:t>
            </a:r>
            <a:endParaRPr lang="zh-CN" altLang="en-US" sz="4400" dirty="0"/>
          </a:p>
        </p:txBody>
      </p:sp>
      <p:sp>
        <p:nvSpPr>
          <p:cNvPr id="58370" name="内容占位符 4"/>
          <p:cNvSpPr>
            <a:spLocks noGrp="1"/>
          </p:cNvSpPr>
          <p:nvPr>
            <p:ph type="subTitle" idx="1"/>
          </p:nvPr>
        </p:nvSpPr>
        <p:spPr>
          <a:xfrm>
            <a:off x="320040" y="1600200"/>
            <a:ext cx="8823960" cy="4526280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计算机原理：二进制八进制十六进制 内存</a:t>
            </a:r>
            <a:r>
              <a:rPr lang="en-US" altLang="x-none" sz="3200" dirty="0"/>
              <a:t>CPU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计算机</a:t>
            </a:r>
            <a:r>
              <a:rPr lang="en-US" altLang="x-none" sz="3200" dirty="0"/>
              <a:t>CPU</a:t>
            </a:r>
            <a:r>
              <a:rPr lang="zh-CN" altLang="en-US" sz="3200" dirty="0"/>
              <a:t>指令  </a:t>
            </a:r>
            <a:r>
              <a:rPr lang="en-US" altLang="x-none" sz="3200" dirty="0"/>
              <a:t>000001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汇编语言：速记符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编译原理 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大学课程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59394" name="内容占位符 4"/>
          <p:cNvSpPr>
            <a:spLocks noGrp="1"/>
          </p:cNvSpPr>
          <p:nvPr>
            <p:ph type="subTitle" idx="1"/>
          </p:nvPr>
        </p:nvSpPr>
        <p:spPr>
          <a:xfrm>
            <a:off x="250825" y="1438275"/>
            <a:ext cx="8713788" cy="479901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高等数学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电路 电路原理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高等物理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电磁场和波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信号与系统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网络基础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广域网 局域网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本质的目的就是理解：数据是如何传输的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两张图学习完大学基础课程</a:t>
            </a:r>
            <a:endParaRPr lang="zh-CN" altLang="en-US" sz="4400"/>
          </a:p>
        </p:txBody>
      </p:sp>
      <p:sp>
        <p:nvSpPr>
          <p:cNvPr id="6041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虽然你们不是这个专业的，但是以后你们可以说你们是这个专业的。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数据存储在磁盘中</a:t>
            </a:r>
            <a:endParaRPr lang="zh-CN" altLang="en-US" dirty="0"/>
          </a:p>
          <a:p>
            <a:r>
              <a:rPr lang="zh-CN" altLang="en-US" dirty="0"/>
              <a:t>我们写的程序都是存放在磁盘中的。</a:t>
            </a:r>
            <a:endParaRPr lang="zh-CN" altLang="en-US" dirty="0"/>
          </a:p>
          <a:p>
            <a:r>
              <a:rPr lang="zh-CN" altLang="en-US" dirty="0"/>
              <a:t>当我们打开QQ做了如下事情：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将存在磁盘上的QQ数据放入内存中。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CPU从内存读取数据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CPU解析数据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计算机只认识 0 1 </a:t>
            </a:r>
            <a:endParaRPr lang="zh-CN" altLang="en-US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 sz="2800" dirty="0"/>
              <a:t>计算机的磁盘其实就是无数个 0 1 或者无数个开关，又叫二极管每个二极管有两个状体：开关。开表示1，关表示0.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如何识别 0 1 2 3 4 5 6.。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001：表示1      100 ：表示4    111表示7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010：表示2      101：表示5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011：表示3      110：表示6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需要使用三个二极管就可以描述8个状态，8个数据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如何执行加法</a:t>
            </a:r>
            <a:endParaRPr lang="zh-CN" altLang="en-US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当我们写了1+1，计算机为什么能计算得出2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首先前面我们知道数据就是00110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同样，指令也是01表示的。比如：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001 表示加法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010 表示减法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011 表示乘法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三个二极管可以表示八个指令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指令越多，计算机越牛逼，32位操作系统只能表示2的32次方个指令，64位操作系统可以识别2的64位操作系统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 01 </a:t>
            </a:r>
            <a:r>
              <a:rPr lang="zh-CN" altLang="en-US" dirty="0"/>
              <a:t>二进制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/>
          </p:nvPr>
        </p:nvSpPr>
        <p:spPr>
          <a:xfrm>
            <a:off x="0" y="1339850"/>
            <a:ext cx="9144000" cy="4786313"/>
          </a:xfrm>
        </p:spPr>
        <p:txBody>
          <a:bodyPr wrap="square" anchor="t"/>
          <a:p>
            <a:pPr marL="0" lvl="0" indent="0" eaLnBrk="1" hangingPunct="1">
              <a:lnSpc>
                <a:spcPct val="90000"/>
              </a:lnSpc>
            </a:pPr>
            <a:r>
              <a:rPr lang="zh-CN" altLang="en-US" dirty="0"/>
              <a:t>计算机只认识</a:t>
            </a:r>
            <a:r>
              <a:rPr lang="en-US" altLang="x-none" dirty="0"/>
              <a:t>01 </a:t>
            </a:r>
            <a:r>
              <a:rPr lang="zh-CN" altLang="en-US" dirty="0"/>
              <a:t>，计算机世界如何计算：</a:t>
            </a:r>
            <a:endParaRPr lang="en-US" altLang="x-none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000 </a:t>
            </a:r>
            <a:r>
              <a:rPr lang="zh-CN" altLang="en-US" dirty="0"/>
              <a:t>表示 </a:t>
            </a:r>
            <a:r>
              <a:rPr lang="en-US" altLang="x-none" dirty="0"/>
              <a:t>0 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001 </a:t>
            </a:r>
            <a:r>
              <a:rPr lang="zh-CN" altLang="en-US" dirty="0"/>
              <a:t>表示</a:t>
            </a:r>
            <a:r>
              <a:rPr lang="en-US" altLang="x-none" dirty="0"/>
              <a:t>1  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010</a:t>
            </a:r>
            <a:r>
              <a:rPr lang="zh-CN" altLang="en-US" dirty="0"/>
              <a:t>表示</a:t>
            </a:r>
            <a:r>
              <a:rPr lang="en-US" altLang="x-none" dirty="0"/>
              <a:t>2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汉字的二进制表示，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sym typeface="Arial" charset="0"/>
              </a:rPr>
              <a:t>性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  <a:t>字转换后的结果: </a:t>
            </a:r>
            <a:b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</a:br>
            <a: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  <a:t>010000010000 010010010000 010010010100 111011111110 110010010000 010100010000 010011111110 010000010000 010000010000 010000010000 010111111110 000000000000 </a:t>
            </a:r>
            <a:endParaRPr lang="zh-CN" altLang="en-US" sz="6000" dirty="0">
              <a:latin typeface="Arial" charset="0"/>
              <a:sym typeface="Arial" charset="0"/>
            </a:endParaRPr>
          </a:p>
          <a:p>
            <a:pPr marL="0" lvl="0" indent="0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3315" name="Rectangle 1"/>
          <p:cNvSpPr/>
          <p:nvPr/>
        </p:nvSpPr>
        <p:spPr>
          <a:xfrm>
            <a:off x="0" y="57150"/>
            <a:ext cx="0" cy="341313"/>
          </a:xfrm>
          <a:prstGeom prst="rect">
            <a:avLst/>
          </a:prstGeom>
          <a:solidFill>
            <a:srgbClr val="F3FFEC"/>
          </a:solidFill>
          <a:ln w="9525">
            <a:noFill/>
            <a:miter/>
          </a:ln>
        </p:spPr>
        <p:txBody>
          <a:bodyPr wrap="none" lIns="0" tIns="0" rIns="0" bIns="63480" anchor="ctr">
            <a:spAutoFit/>
          </a:bodyPr>
          <a:p>
            <a:pPr lvl="0" eaLnBrk="0" hangingPunct="0"/>
            <a:endParaRPr lang="zh-CN" altLang="en-US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4885</Words>
  <Application>Kingsoft Office WPP</Application>
  <PresentationFormat>全屏显示(4:3)</PresentationFormat>
  <Paragraphs>461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PowerPoint 演示文稿</vt:lpstr>
      <vt:lpstr>主题： 语言发展历程 人类发展历程 计算机内存世界 </vt:lpstr>
      <vt:lpstr>软件的发展历程1 – 世界理论都是相同的</vt:lpstr>
      <vt:lpstr>计算机的世界- 01世界</vt:lpstr>
      <vt:lpstr>PowerPoint 演示文稿</vt:lpstr>
      <vt:lpstr>PowerPoint 演示文稿</vt:lpstr>
      <vt:lpstr>计算机只认识 0 1 </vt:lpstr>
      <vt:lpstr>如何执行加法</vt:lpstr>
      <vt:lpstr> 01 二进制</vt:lpstr>
      <vt:lpstr>01 二进制 图片的原理</vt:lpstr>
      <vt:lpstr>CPU内部</vt:lpstr>
      <vt:lpstr>纳米技术</vt:lpstr>
      <vt:lpstr>1+1理解指令和内存 CPU关系</vt:lpstr>
      <vt:lpstr>指令 和 数据</vt:lpstr>
      <vt:lpstr>内存就是一个二进制存储器</vt:lpstr>
      <vt:lpstr>代码执行方式</vt:lpstr>
      <vt:lpstr>为什么64位操作系统更牛逼</vt:lpstr>
      <vt:lpstr>计算机诞生时候的编程</vt:lpstr>
      <vt:lpstr>汇编时代的编程方式</vt:lpstr>
      <vt:lpstr>PowerPoint 演示文稿</vt:lpstr>
      <vt:lpstr>2进制 8进制 16进制</vt:lpstr>
      <vt:lpstr>汇编语言</vt:lpstr>
      <vt:lpstr>基于汇编语言的编程方式</vt:lpstr>
      <vt:lpstr>编译原理</vt:lpstr>
      <vt:lpstr>如何开发一种新语言</vt:lpstr>
      <vt:lpstr>C语言时代 – 面向过程编程</vt:lpstr>
      <vt:lpstr>C语言编程时代  </vt:lpstr>
      <vt:lpstr>PowerPoint 演示文稿</vt:lpstr>
      <vt:lpstr>高级语言 面向对象语言</vt:lpstr>
      <vt:lpstr>PowerPoint 演示文稿</vt:lpstr>
      <vt:lpstr>面向对象语言</vt:lpstr>
      <vt:lpstr>使用C++ java C#语言定义对象</vt:lpstr>
      <vt:lpstr>Object C定义对象</vt:lpstr>
      <vt:lpstr>Swift语言面向对象</vt:lpstr>
      <vt:lpstr>Ruby定义对象</vt:lpstr>
      <vt:lpstr>总结</vt:lpstr>
      <vt:lpstr>PowerPoint 演示文稿</vt:lpstr>
      <vt:lpstr>PowerPoint 演示文稿</vt:lpstr>
      <vt:lpstr>数据是如何传输的</vt:lpstr>
      <vt:lpstr>PowerPoint 演示文稿</vt:lpstr>
      <vt:lpstr>数据都是 0和1 </vt:lpstr>
      <vt:lpstr>数据传输协议</vt:lpstr>
      <vt:lpstr>序列化反序列化定义</vt:lpstr>
      <vt:lpstr>为什么需要序列化</vt:lpstr>
      <vt:lpstr>数据传输协议</vt:lpstr>
      <vt:lpstr>如何将数据解析成 01 传输</vt:lpstr>
      <vt:lpstr>如何将数据解析成0和1</vt:lpstr>
      <vt:lpstr>波</vt:lpstr>
      <vt:lpstr>Wi-Fi</vt:lpstr>
      <vt:lpstr>光纤信号</vt:lpstr>
      <vt:lpstr>信号和波</vt:lpstr>
      <vt:lpstr>海底光缆 – 光纤</vt:lpstr>
      <vt:lpstr>总结</vt:lpstr>
      <vt:lpstr>基础理论总结</vt:lpstr>
      <vt:lpstr>大学课程1</vt:lpstr>
      <vt:lpstr>大学课程2</vt:lpstr>
      <vt:lpstr>两张图学习完大学基础课程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41</cp:revision>
  <dcterms:created xsi:type="dcterms:W3CDTF">2015-06-29T07:19:00Z</dcterms:created>
  <dcterms:modified xsi:type="dcterms:W3CDTF">2016-01-26T01:32:55Z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