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256" r:id="rId3"/>
    <p:sldId id="262" r:id="rId4"/>
    <p:sldId id="318" r:id="rId5"/>
    <p:sldId id="614" r:id="rId6"/>
    <p:sldId id="615" r:id="rId7"/>
    <p:sldId id="319" r:id="rId8"/>
    <p:sldId id="610" r:id="rId9"/>
    <p:sldId id="320" r:id="rId10"/>
    <p:sldId id="321" r:id="rId11"/>
    <p:sldId id="613" r:id="rId12"/>
    <p:sldId id="612" r:id="rId13"/>
    <p:sldId id="323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1671" r:id="rId22"/>
    <p:sldId id="1672" r:id="rId23"/>
    <p:sldId id="1673" r:id="rId24"/>
    <p:sldId id="1674" r:id="rId25"/>
    <p:sldId id="1675" r:id="rId26"/>
    <p:sldId id="1676" r:id="rId27"/>
    <p:sldId id="1677" r:id="rId28"/>
    <p:sldId id="1678" r:id="rId29"/>
    <p:sldId id="1679" r:id="rId30"/>
    <p:sldId id="1680" r:id="rId31"/>
    <p:sldId id="1681" r:id="rId32"/>
    <p:sldId id="1682" r:id="rId33"/>
    <p:sldId id="1683" r:id="rId34"/>
    <p:sldId id="1684" r:id="rId35"/>
    <p:sldId id="1685" r:id="rId36"/>
    <p:sldId id="1716" r:id="rId37"/>
    <p:sldId id="1715" r:id="rId38"/>
    <p:sldId id="1686" r:id="rId39"/>
    <p:sldId id="1687" r:id="rId40"/>
    <p:sldId id="1688" r:id="rId41"/>
    <p:sldId id="1689" r:id="rId42"/>
    <p:sldId id="1690" r:id="rId43"/>
    <p:sldId id="1691" r:id="rId44"/>
    <p:sldId id="1692" r:id="rId45"/>
    <p:sldId id="1693" r:id="rId46"/>
    <p:sldId id="1694" r:id="rId47"/>
    <p:sldId id="1695" r:id="rId48"/>
    <p:sldId id="1696" r:id="rId49"/>
    <p:sldId id="1714" r:id="rId50"/>
    <p:sldId id="1697" r:id="rId51"/>
    <p:sldId id="1707" r:id="rId52"/>
    <p:sldId id="1710" r:id="rId53"/>
    <p:sldId id="1717" r:id="rId54"/>
    <p:sldId id="1718" r:id="rId55"/>
    <p:sldId id="1719" r:id="rId56"/>
    <p:sldId id="1720" r:id="rId57"/>
    <p:sldId id="1721" r:id="rId58"/>
    <p:sldId id="1722" r:id="rId59"/>
    <p:sldId id="1723" r:id="rId60"/>
    <p:sldId id="1698" r:id="rId61"/>
    <p:sldId id="1699" r:id="rId62"/>
    <p:sldId id="1700" r:id="rId63"/>
    <p:sldId id="1701" r:id="rId64"/>
    <p:sldId id="1705" r:id="rId65"/>
    <p:sldId id="1706" r:id="rId66"/>
    <p:sldId id="1724" r:id="rId67"/>
    <p:sldId id="1725" r:id="rId68"/>
    <p:sldId id="1726" r:id="rId69"/>
    <p:sldId id="1727" r:id="rId70"/>
    <p:sldId id="644" r:id="rId71"/>
    <p:sldId id="679" r:id="rId72"/>
    <p:sldId id="680" r:id="rId73"/>
    <p:sldId id="681" r:id="rId74"/>
    <p:sldId id="332" r:id="rId75"/>
    <p:sldId id="617" r:id="rId76"/>
    <p:sldId id="616" r:id="rId77"/>
    <p:sldId id="334" r:id="rId78"/>
    <p:sldId id="333" r:id="rId79"/>
    <p:sldId id="618" r:id="rId80"/>
    <p:sldId id="620" r:id="rId81"/>
    <p:sldId id="619" r:id="rId82"/>
    <p:sldId id="621" r:id="rId83"/>
    <p:sldId id="335" r:id="rId84"/>
    <p:sldId id="336" r:id="rId85"/>
    <p:sldId id="337" r:id="rId86"/>
    <p:sldId id="338" r:id="rId87"/>
    <p:sldId id="339" r:id="rId88"/>
    <p:sldId id="623" r:id="rId89"/>
    <p:sldId id="622" r:id="rId90"/>
    <p:sldId id="340" r:id="rId91"/>
    <p:sldId id="1658" r:id="rId92"/>
    <p:sldId id="1659" r:id="rId93"/>
    <p:sldId id="1660" r:id="rId94"/>
    <p:sldId id="1661" r:id="rId95"/>
    <p:sldId id="1662" r:id="rId96"/>
    <p:sldId id="1663" r:id="rId97"/>
    <p:sldId id="1664" r:id="rId98"/>
    <p:sldId id="1665" r:id="rId99"/>
    <p:sldId id="1666" r:id="rId100"/>
    <p:sldId id="1667" r:id="rId101"/>
    <p:sldId id="1668" r:id="rId102"/>
    <p:sldId id="1669" r:id="rId103"/>
    <p:sldId id="1670" r:id="rId104"/>
    <p:sldId id="1702" r:id="rId105"/>
    <p:sldId id="1703" r:id="rId106"/>
    <p:sldId id="1704" r:id="rId107"/>
    <p:sldId id="1528" r:id="rId108"/>
    <p:sldId id="1542" r:id="rId109"/>
    <p:sldId id="1543" r:id="rId110"/>
    <p:sldId id="1544" r:id="rId111"/>
    <p:sldId id="1545" r:id="rId112"/>
    <p:sldId id="1546" r:id="rId113"/>
    <p:sldId id="1547" r:id="rId114"/>
    <p:sldId id="1548" r:id="rId115"/>
    <p:sldId id="1549" r:id="rId116"/>
    <p:sldId id="1550" r:id="rId117"/>
    <p:sldId id="1551" r:id="rId118"/>
    <p:sldId id="1552" r:id="rId119"/>
    <p:sldId id="1553" r:id="rId120"/>
    <p:sldId id="1554" r:id="rId121"/>
    <p:sldId id="1555" r:id="rId122"/>
    <p:sldId id="1556" r:id="rId123"/>
    <p:sldId id="1557" r:id="rId124"/>
    <p:sldId id="1558" r:id="rId125"/>
    <p:sldId id="1559" r:id="rId126"/>
    <p:sldId id="259" r:id="rId1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29" Type="http://schemas.openxmlformats.org/officeDocument/2006/relationships/handoutMaster" Target="handoutMasters/handoutMaster1.xml"/><Relationship Id="rId128" Type="http://schemas.openxmlformats.org/officeDocument/2006/relationships/notesMaster" Target="notesMasters/notesMaster1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面向对象进阶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代码重复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重复的危害</a:t>
            </a:r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我们定义一个</a:t>
            </a:r>
            <a:r>
              <a:rPr lang="en-US" altLang="zh-CN"/>
              <a:t>config</a:t>
            </a:r>
            <a:r>
              <a:rPr lang="zh-CN" altLang="en-US"/>
              <a:t>对象保存当前对象的临时变量，这样其他所有成员都可以访问</a:t>
            </a:r>
            <a:endParaRPr lang="zh-CN" altLang="en-US"/>
          </a:p>
          <a:p>
            <a:pPr lvl="1"/>
            <a:r>
              <a:rPr lang="zh-CN" altLang="en-US"/>
              <a:t>统一管理</a:t>
            </a:r>
            <a:endParaRPr lang="zh-CN" altLang="en-US"/>
          </a:p>
          <a:p>
            <a:pPr lvl="1"/>
            <a:r>
              <a:rPr lang="zh-CN" altLang="en-US"/>
              <a:t>方便内存回收</a:t>
            </a:r>
            <a:endParaRPr lang="zh-CN" altLang="en-US"/>
          </a:p>
          <a:p>
            <a:pPr lvl="1"/>
            <a:r>
              <a:rPr lang="zh-CN" altLang="en-US"/>
              <a:t>解决代码重复性问题：一定要保证你写的代码不要有重复的。。。。。</a:t>
            </a:r>
            <a:endParaRPr lang="zh-CN" altLang="en-US"/>
          </a:p>
          <a:p>
            <a:pPr lvl="1"/>
            <a:r>
              <a:rPr lang="zh-CN" altLang="en-US"/>
              <a:t>如何避免重复：利用函数来解决代码的复用性</a:t>
            </a:r>
            <a:endParaRPr lang="zh-CN" altLang="en-US"/>
          </a:p>
          <a:p>
            <a:pPr lvl="1"/>
            <a:r>
              <a:rPr lang="zh-CN" altLang="en-US"/>
              <a:t>重复性带来的危害：一旦需求变更，需要更改代码，那么所有重复的地方都需要更改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412875"/>
            <a:ext cx="837247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143" y="2420620"/>
            <a:ext cx="9144000" cy="1470025"/>
          </a:xfrm>
        </p:spPr>
        <p:txBody>
          <a:bodyPr wrap="square" anchor="ctr">
            <a:normAutofit fontScale="90000"/>
          </a:bodyPr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属性进阶：静态属性和属性总结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84994" name="文本框 84994"/>
          <p:cNvSpPr txBox="1"/>
          <p:nvPr/>
        </p:nvSpPr>
        <p:spPr>
          <a:xfrm>
            <a:off x="2195830" y="4364990"/>
            <a:ext cx="4975860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 dirty="0">
                <a:latin typeface="Arial" charset="0"/>
                <a:ea typeface="宋体" charset="-122"/>
              </a:rPr>
              <a:t>教学目标：</a:t>
            </a:r>
            <a:endParaRPr lang="zh-CN" altLang="en-US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理解什么是公有，私有，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如何定义公有私有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重要性：5星级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836295"/>
            <a:ext cx="806577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构造函数属性</a:t>
            </a:r>
            <a:endParaRPr lang="zh-CN" altLang="en-US"/>
          </a:p>
          <a:p>
            <a:r>
              <a:rPr lang="zh-CN" altLang="en-US">
                <a:sym typeface="+mn-ea"/>
              </a:rPr>
              <a:t>实例属性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原型对象属性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静态属性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私有属性</a:t>
            </a:r>
            <a:endParaRPr lang="zh-CN" altLang="en-US"/>
          </a:p>
          <a:p>
            <a:r>
              <a:rPr lang="zh-CN" altLang="en-US">
                <a:sym typeface="+mn-ea"/>
              </a:rPr>
              <a:t>公有属性</a:t>
            </a:r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/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商城实战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页面开发流程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0200"/>
            <a:ext cx="8714740" cy="4526280"/>
          </a:xfrm>
        </p:spPr>
        <p:txBody>
          <a:bodyPr>
            <a:normAutofit lnSpcReduction="10000"/>
          </a:bodyPr>
          <a:p>
            <a:r>
              <a:rPr lang="zh-CN"/>
              <a:t>设计：设计师</a:t>
            </a:r>
            <a:endParaRPr lang="zh-CN"/>
          </a:p>
          <a:p>
            <a:r>
              <a:rPr lang="zh-CN"/>
              <a:t>切图 </a:t>
            </a:r>
            <a:r>
              <a:rPr lang="en-US" altLang="zh-CN"/>
              <a:t>html css</a:t>
            </a:r>
            <a:r>
              <a:rPr lang="zh-CN" altLang="en-US"/>
              <a:t>：设计师</a:t>
            </a:r>
            <a:endParaRPr lang="zh-CN" altLang="en-US"/>
          </a:p>
          <a:p>
            <a:r>
              <a:rPr lang="zh-CN"/>
              <a:t>网页布局调整 ：制作师</a:t>
            </a:r>
            <a:endParaRPr lang="zh-CN"/>
          </a:p>
          <a:p>
            <a:r>
              <a:rPr lang="zh-CN"/>
              <a:t>前端开发人员</a:t>
            </a:r>
            <a:endParaRPr lang="zh-CN"/>
          </a:p>
          <a:p>
            <a:pPr lvl="1"/>
            <a:r>
              <a:rPr lang="zh-CN"/>
              <a:t>业务逻辑：前端开发工程师</a:t>
            </a:r>
            <a:r>
              <a:rPr lang="en-US" altLang="zh-CN"/>
              <a:t>	</a:t>
            </a:r>
            <a:r>
              <a:rPr lang="zh-CN"/>
              <a:t>：激活</a:t>
            </a:r>
            <a:endParaRPr lang="zh-CN"/>
          </a:p>
          <a:p>
            <a:pPr lvl="1"/>
            <a:r>
              <a:rPr lang="zh-CN"/>
              <a:t>公共框架：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插件复习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92090" y="1484630"/>
            <a:ext cx="287083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0" y="1739900"/>
            <a:ext cx="475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什么是</a:t>
            </a:r>
            <a:r>
              <a:rPr lang="en-US" altLang="zh-CN" sz="3600"/>
              <a:t>jquery</a:t>
            </a:r>
            <a:r>
              <a:rPr lang="zh-CN" altLang="en-US" sz="3600"/>
              <a:t>插件？？</a:t>
            </a:r>
            <a:endParaRPr lang="zh-CN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参数传参</a:t>
            </a:r>
            <a:endParaRPr lang="zh-CN" altLang="en-US"/>
          </a:p>
          <a:p>
            <a:r>
              <a:rPr lang="zh-CN" altLang="en-US"/>
              <a:t>默认值</a:t>
            </a:r>
            <a:endParaRPr lang="zh-CN" altLang="en-US"/>
          </a:p>
          <a:p>
            <a:r>
              <a:rPr lang="zh-CN" altLang="en-US"/>
              <a:t>动态添加属性</a:t>
            </a:r>
            <a:endParaRPr lang="zh-CN" altLang="en-US"/>
          </a:p>
          <a:p>
            <a:r>
              <a:rPr lang="zh-CN" altLang="en-US"/>
              <a:t>混合模式</a:t>
            </a:r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00200"/>
            <a:ext cx="8987790" cy="4526280"/>
          </a:xfrm>
        </p:spPr>
        <p:txBody>
          <a:bodyPr/>
          <a:p>
            <a:r>
              <a:rPr lang="zh-CN" altLang="en-US"/>
              <a:t>编写通用框架 </a:t>
            </a:r>
            <a:r>
              <a:rPr lang="en-US" altLang="zh-CN"/>
              <a:t>- </a:t>
            </a:r>
            <a:r>
              <a:rPr lang="zh-CN" altLang="en-US"/>
              <a:t>可以使用</a:t>
            </a:r>
            <a:r>
              <a:rPr lang="en-US" altLang="zh-CN"/>
              <a:t>jquery</a:t>
            </a:r>
            <a:endParaRPr lang="en-US" altLang="zh-CN"/>
          </a:p>
          <a:p>
            <a:r>
              <a:rPr lang="zh-CN" altLang="en-US"/>
              <a:t>编写通用</a:t>
            </a:r>
            <a:r>
              <a:rPr lang="en-US" altLang="zh-CN"/>
              <a:t>UI</a:t>
            </a:r>
            <a:r>
              <a:rPr lang="zh-CN" altLang="en-US"/>
              <a:t>组件</a:t>
            </a:r>
            <a:r>
              <a:rPr lang="en-US" altLang="zh-CN"/>
              <a:t>--</a:t>
            </a:r>
            <a:r>
              <a:rPr lang="zh-CN" altLang="en-US"/>
              <a:t>可以选择使用</a:t>
            </a:r>
            <a:r>
              <a:rPr lang="en-US" altLang="zh-CN"/>
              <a:t>jquery  UI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编写其他框架：验证，产品价格计算，可以使用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页面初始化：绑定，事件，性能，安全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交互：数据获取，数据提交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解决思路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010" cy="4526280"/>
          </a:xfrm>
        </p:spPr>
        <p:txBody>
          <a:bodyPr/>
          <a:p>
            <a:r>
              <a:rPr lang="zh-CN" altLang="en-US"/>
              <a:t>分析需要的对象</a:t>
            </a:r>
            <a:endParaRPr lang="zh-CN" altLang="en-US"/>
          </a:p>
          <a:p>
            <a:r>
              <a:rPr lang="zh-CN" altLang="en-US"/>
              <a:t>分析每个对象需要的属性和方法</a:t>
            </a:r>
            <a:endParaRPr lang="zh-CN" altLang="en-US"/>
          </a:p>
          <a:p>
            <a:r>
              <a:rPr lang="zh-CN" altLang="en-US"/>
              <a:t>依次实现每个对象</a:t>
            </a:r>
            <a:endParaRPr lang="zh-CN" altLang="en-US"/>
          </a:p>
          <a:p>
            <a:r>
              <a:rPr lang="zh-CN" altLang="en-US"/>
              <a:t>面向对象编程（直接使用封装好的方法）</a:t>
            </a:r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1600200"/>
            <a:ext cx="8915400" cy="4526280"/>
          </a:xfrm>
        </p:spPr>
        <p:txBody>
          <a:bodyPr/>
          <a:p>
            <a:r>
              <a:rPr lang="zh-CN" altLang="en-US"/>
              <a:t>不要一口吃个胖子，分成小的，一个一个解决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比如：绑定数据：我们用两个函数封装：</a:t>
            </a:r>
            <a:endParaRPr lang="zh-CN" altLang="en-US"/>
          </a:p>
          <a:p>
            <a:pPr lvl="1"/>
            <a:r>
              <a:rPr lang="zh-CN" altLang="en-US"/>
              <a:t>一个绑定基本信息</a:t>
            </a:r>
            <a:endParaRPr lang="zh-CN" altLang="en-US"/>
          </a:p>
          <a:p>
            <a:pPr lvl="1"/>
            <a:r>
              <a:rPr lang="zh-CN" altLang="en-US"/>
              <a:t>一个绑定图片</a:t>
            </a:r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页面开发整体思路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1600200"/>
            <a:ext cx="8881110" cy="4526280"/>
          </a:xfrm>
        </p:spPr>
        <p:txBody>
          <a:bodyPr/>
          <a:p>
            <a:r>
              <a:rPr lang="zh-CN" altLang="en-US"/>
              <a:t>先思考页面初始化需要做的使用：</a:t>
            </a:r>
            <a:endParaRPr lang="zh-CN" altLang="en-US"/>
          </a:p>
          <a:p>
            <a:pPr lvl="1"/>
            <a:r>
              <a:rPr lang="zh-CN" altLang="en-US"/>
              <a:t>绑定产品相关</a:t>
            </a:r>
            <a:endParaRPr lang="zh-CN" altLang="en-US"/>
          </a:p>
          <a:p>
            <a:pPr lvl="1"/>
            <a:r>
              <a:rPr lang="zh-CN" altLang="en-US"/>
              <a:t>绑定购物车相关</a:t>
            </a:r>
            <a:endParaRPr lang="zh-CN" altLang="en-US"/>
          </a:p>
          <a:p>
            <a:pPr lvl="0"/>
            <a:r>
              <a:rPr lang="zh-CN" altLang="en-US"/>
              <a:t>然后思考页面在和用户交互过程需要做的事情</a:t>
            </a:r>
            <a:endParaRPr lang="zh-CN" altLang="en-US"/>
          </a:p>
          <a:p>
            <a:pPr lvl="1"/>
            <a:r>
              <a:rPr lang="zh-CN" altLang="en-US"/>
              <a:t>什么是交互</a:t>
            </a:r>
            <a:endParaRPr lang="zh-CN" altLang="en-US"/>
          </a:p>
          <a:p>
            <a:pPr lvl="1"/>
            <a:r>
              <a:rPr lang="zh-CN" altLang="en-US"/>
              <a:t>如何实现交互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页面初始化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京东首页：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异步加载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点击一个按钮</a:t>
            </a:r>
            <a:endParaRPr lang="zh-CN" altLang="en-US"/>
          </a:p>
          <a:p>
            <a:r>
              <a:rPr lang="zh-CN" altLang="en-US"/>
              <a:t>链接后台数据库</a:t>
            </a:r>
            <a:endParaRPr lang="zh-CN" altLang="en-US"/>
          </a:p>
          <a:p>
            <a:r>
              <a:rPr lang="zh-CN" altLang="en-US"/>
              <a:t>校验</a:t>
            </a:r>
            <a:endParaRPr lang="zh-CN" altLang="en-US"/>
          </a:p>
          <a:p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分析产品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930" y="1124585"/>
            <a:ext cx="4751705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我们用</a:t>
            </a:r>
            <a:r>
              <a:rPr lang="en-US" altLang="zh-CN"/>
              <a:t>json</a:t>
            </a:r>
            <a:r>
              <a:rPr lang="zh-CN" altLang="en-US"/>
              <a:t>来表示图片列表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605" y="1917700"/>
            <a:ext cx="867283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绑定简单的基本信息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705" y="1988820"/>
            <a:ext cx="885444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构造语法规范</a:t>
            </a:r>
            <a:endParaRPr lang="zh-CN" altLang="en-US"/>
          </a:p>
        </p:txBody>
      </p:sp>
      <p:sp>
        <p:nvSpPr>
          <p:cNvPr id="66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成员（属性）定义规范：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this.name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成员（方法）定义规范：</a:t>
            </a:r>
            <a:endParaRPr lang="en-US" altLang="x-none" dirty="0"/>
          </a:p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this.buy=function(){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    alert('buy')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}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绑定图片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2133600"/>
            <a:ext cx="9128760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绑定购物车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定义对象</a:t>
            </a:r>
            <a:endParaRPr lang="zh-CN" altLang="en-US"/>
          </a:p>
          <a:p>
            <a:r>
              <a:rPr lang="zh-CN" altLang="en-US"/>
              <a:t>绑定</a:t>
            </a:r>
            <a:endParaRPr lang="zh-CN" alt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交互开发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实现点击加入到购物车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8775"/>
            <a:ext cx="751776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总结：解耦合举例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628775"/>
            <a:ext cx="9269730" cy="4526280"/>
          </a:xfrm>
        </p:spPr>
        <p:txBody>
          <a:bodyPr/>
          <a:p>
            <a:r>
              <a:rPr lang="zh-CN" altLang="en-US" sz="2400"/>
              <a:t>//绑定图片列表</a:t>
            </a:r>
            <a:endParaRPr lang="zh-CN" altLang="en-US" sz="2400"/>
          </a:p>
          <a:p>
            <a:r>
              <a:rPr lang="zh-CN" altLang="en-US" sz="2400"/>
              <a:t>        /*分开的好处：假设将来我们换个一个新的插件*/</a:t>
            </a:r>
            <a:endParaRPr lang="zh-CN" altLang="en-US" sz="2400"/>
          </a:p>
          <a:p>
            <a:r>
              <a:rPr lang="zh-CN" altLang="en-US" sz="2400"/>
              <a:t>        /*我们只需要更改这一个函数，而其他部分都不用修改*/</a:t>
            </a:r>
            <a:endParaRPr lang="zh-CN" altLang="en-US" sz="2400"/>
          </a:p>
          <a:p>
            <a:r>
              <a:rPr lang="zh-CN" altLang="en-US" sz="2400"/>
              <a:t>        /*修改代码：先找：直接找到某个对象，然后定位到某个方法</a:t>
            </a:r>
            <a:endParaRPr lang="zh-CN" altLang="en-US" sz="2400"/>
          </a:p>
          <a:p>
            <a:r>
              <a:rPr lang="zh-CN" altLang="en-US" sz="2400"/>
              <a:t>        这样代码维护起来非常方便，其实代码量比这个大1000倍也轻松维护</a:t>
            </a:r>
            <a:endParaRPr lang="zh-CN" altLang="en-US" sz="2400"/>
          </a:p>
          <a:p>
            <a:r>
              <a:rPr lang="zh-CN" altLang="en-US" sz="2400"/>
              <a:t>        当你辞职了，你的后继者也很容易学习你的代码，寻找代码*/</a:t>
            </a:r>
            <a:endParaRPr lang="zh-CN" altLang="en-US"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属性访问 - 点语法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先实例化，再使用点语法访问</a:t>
            </a:r>
            <a:endParaRPr lang="zh-CN" altLang="en-US"/>
          </a:p>
        </p:txBody>
      </p:sp>
      <p:sp>
        <p:nvSpPr>
          <p:cNvPr id="67587" name="Rectangle 1"/>
          <p:cNvSpPr/>
          <p:nvPr/>
        </p:nvSpPr>
        <p:spPr>
          <a:xfrm>
            <a:off x="755650" y="2781300"/>
            <a:ext cx="6724650" cy="132238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访问语法规范 先实例化后点语法访问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 = 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buy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())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属性修改</a:t>
            </a:r>
            <a:endParaRPr lang="zh-CN" altLang="en-US" dirty="0"/>
          </a:p>
        </p:txBody>
      </p:sp>
      <p:sp>
        <p:nvSpPr>
          <p:cNvPr id="69634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69635" name="Rectangle 1"/>
          <p:cNvSpPr/>
          <p:nvPr/>
        </p:nvSpPr>
        <p:spPr>
          <a:xfrm>
            <a:off x="106363" y="1531938"/>
            <a:ext cx="8580437" cy="5303837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传统方式定义对象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 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b="1" i="1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Object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'Mr Zhang'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网页平面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修改属性的值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'web 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前端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'secret'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测试修改后的结果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//alert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//console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构造函数面试题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065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endParaRPr lang="en-US" altLang="zh-CN"/>
          </a:p>
        </p:txBody>
      </p:sp>
      <p:pic>
        <p:nvPicPr>
          <p:cNvPr id="71683" name="图片 7168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268730"/>
            <a:ext cx="8073390" cy="5168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答案解析</a:t>
            </a:r>
            <a:endParaRPr lang="zh-CN" altLang="en-US" dirty="0"/>
          </a:p>
        </p:txBody>
      </p:sp>
      <p:sp>
        <p:nvSpPr>
          <p:cNvPr id="72706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jack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高级语言构造函数是没有return的</a:t>
            </a:r>
            <a:endParaRPr lang="zh-CN" altLang="en-US" dirty="0"/>
          </a:p>
          <a:p>
            <a:r>
              <a:rPr lang="zh-CN" altLang="en-US" dirty="0"/>
              <a:t>而js比较特殊，js构造函数本身就是一个函数，所以拥有函数的一切的特性</a:t>
            </a:r>
            <a:endParaRPr lang="zh-CN" altLang="en-US" dirty="0"/>
          </a:p>
          <a:p>
            <a:r>
              <a:rPr lang="zh-CN" altLang="en-US" dirty="0"/>
              <a:t>如果return一个对象，则new的时候返回的是return的对象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373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37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557338"/>
            <a:ext cx="7891462" cy="3887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peter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构造函数进阶</a:t>
            </a:r>
            <a:endParaRPr lang="zh-CN" altLang="en-US" dirty="0"/>
          </a:p>
          <a:p>
            <a:r>
              <a:rPr lang="zh-CN" altLang="en-US" dirty="0"/>
              <a:t>属性进阶</a:t>
            </a:r>
            <a:endParaRPr lang="zh-CN" altLang="en-US" dirty="0"/>
          </a:p>
          <a:p>
            <a:r>
              <a:rPr lang="zh-CN" altLang="en-US" dirty="0"/>
              <a:t>属性进阶</a:t>
            </a:r>
            <a:r>
              <a:rPr lang="en-US" altLang="zh-CN" dirty="0"/>
              <a:t>2</a:t>
            </a:r>
            <a:r>
              <a:rPr lang="zh-CN" altLang="en-US" dirty="0"/>
              <a:t>：共有私有属性</a:t>
            </a:r>
            <a:endParaRPr lang="zh-CN" altLang="en-US" dirty="0"/>
          </a:p>
          <a:p>
            <a:r>
              <a:rPr lang="zh-CN" altLang="en-US" dirty="0"/>
              <a:t>实例进阶</a:t>
            </a:r>
            <a:endParaRPr lang="zh-CN" altLang="en-US" dirty="0"/>
          </a:p>
          <a:p>
            <a:r>
              <a:rPr lang="zh-CN" altLang="en-US" dirty="0"/>
              <a:t>对象的作用进阶</a:t>
            </a:r>
            <a:endParaRPr lang="zh-CN" altLang="en-US" dirty="0"/>
          </a:p>
          <a:p>
            <a:pPr lvl="1"/>
            <a:r>
              <a:rPr lang="zh-CN" altLang="en-US" dirty="0"/>
              <a:t>使用对象封装框架</a:t>
            </a:r>
            <a:endParaRPr lang="zh-CN" altLang="en-US" dirty="0"/>
          </a:p>
          <a:p>
            <a:pPr lvl="1"/>
            <a:r>
              <a:rPr lang="zh-CN" altLang="en-US" dirty="0"/>
              <a:t>绑定进阶 </a:t>
            </a:r>
            <a:r>
              <a:rPr lang="en-US" altLang="zh-CN" dirty="0"/>
              <a:t>- formateString</a:t>
            </a:r>
            <a:endParaRPr lang="en-US" altLang="zh-CN" dirty="0"/>
          </a:p>
          <a:p>
            <a:pPr lvl="1"/>
            <a:r>
              <a:rPr lang="zh-CN" altLang="en-US" dirty="0"/>
              <a:t>绑定进阶 </a:t>
            </a:r>
            <a:r>
              <a:rPr lang="en-US" altLang="zh-CN" dirty="0"/>
              <a:t>- </a:t>
            </a:r>
            <a:r>
              <a:rPr lang="zh-CN" altLang="en-US" dirty="0"/>
              <a:t>模板技术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主题：实例进阶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85115" y="4292600"/>
            <a:ext cx="8561705" cy="12655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教学目标：</a:t>
            </a:r>
            <a:endParaRPr lang="zh-CN" altLang="en-US" sz="4000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理解变量是如何存储的</a:t>
            </a:r>
            <a:endParaRPr lang="zh-CN" altLang="en-US" sz="3200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了解实例化的过程就是拷贝构造函数中的属性的过程</a:t>
            </a:r>
            <a:endParaRPr lang="zh-CN" altLang="en-US" sz="2800" dirty="0">
              <a:solidFill>
                <a:schemeClr val="tx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实例拷贝理论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实例拷贝原理</a:t>
            </a:r>
            <a:endParaRPr lang="zh-CN" altLang="en-US"/>
          </a:p>
        </p:txBody>
      </p:sp>
      <p:sp>
        <p:nvSpPr>
          <p:cNvPr id="97282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r>
              <a:rPr lang="zh-CN" altLang="en-US"/>
              <a:t>内存分配会自动拷贝构造对象的所有属性，并赋以实例的值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会用图示法画对象内存分配图</a:t>
            </a:r>
            <a:endParaRPr lang="zh-CN" altLang="en-US"/>
          </a:p>
        </p:txBody>
      </p:sp>
      <p:sp>
        <p:nvSpPr>
          <p:cNvPr id="99330" name="矩形 99330"/>
          <p:cNvSpPr/>
          <p:nvPr/>
        </p:nvSpPr>
        <p:spPr>
          <a:xfrm>
            <a:off x="3348038" y="1412875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1" name="矩形 993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2" name="矩形 993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3" name="矩形 993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4" name="文本框 99334"/>
          <p:cNvSpPr txBox="1"/>
          <p:nvPr/>
        </p:nvSpPr>
        <p:spPr>
          <a:xfrm>
            <a:off x="5703888" y="2092325"/>
            <a:ext cx="24685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抽象的对象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5" name="文本框 993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6" name="文本框 993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7" name="文本框 993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8" name="矩形 99338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9" name="矩形 993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0" name="矩形 99340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1" name="矩形 99341"/>
          <p:cNvSpPr/>
          <p:nvPr/>
        </p:nvSpPr>
        <p:spPr>
          <a:xfrm>
            <a:off x="3348038" y="14128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2" name="矩形 99342"/>
          <p:cNvSpPr/>
          <p:nvPr/>
        </p:nvSpPr>
        <p:spPr>
          <a:xfrm>
            <a:off x="3348038" y="19177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3" name="矩形 99343"/>
          <p:cNvSpPr/>
          <p:nvPr/>
        </p:nvSpPr>
        <p:spPr>
          <a:xfrm>
            <a:off x="3348038" y="24923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4" name="矩形 99344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5" name="矩形 99345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6" name="矩形 99346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en-US" altLang="x-none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New </a:t>
            </a: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实例化的本质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100355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x-none" sz="4400" dirty="0"/>
              <a:t>New</a:t>
            </a:r>
            <a:r>
              <a:rPr lang="zh-CN" altLang="en-US" sz="4400" dirty="0"/>
              <a:t>实例化</a:t>
            </a:r>
            <a:endParaRPr lang="en-US" altLang="x-none" sz="4400" dirty="0"/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0" y="1654810"/>
            <a:ext cx="9144000" cy="4472305"/>
          </a:xfrm>
        </p:spPr>
        <p:txBody>
          <a:bodyPr vert="horz">
            <a:normAutofit/>
          </a:bodyPr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Font typeface="Arial" charset="0"/>
              <a:buNone/>
            </a:pPr>
            <a:r>
              <a:rPr lang="zh-CN" altLang="en-US" sz="3200" dirty="0"/>
              <a:t>当我们</a:t>
            </a:r>
            <a:r>
              <a:rPr lang="en-US" altLang="x-none" sz="3200" dirty="0"/>
              <a:t>new </a:t>
            </a:r>
            <a:r>
              <a:rPr lang="zh-CN" altLang="en-US" sz="3200" dirty="0"/>
              <a:t>一个实例后，系统自动做了如下事情</a:t>
            </a:r>
            <a:endParaRPr lang="en-US" altLang="x-none" sz="32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创建一个空对象</a:t>
            </a:r>
            <a:r>
              <a:rPr lang="en-US" altLang="x-none" sz="2800" dirty="0"/>
              <a:t>  </a:t>
            </a:r>
            <a:r>
              <a:rPr lang="zh-CN" altLang="en-US" sz="2800" dirty="0"/>
              <a:t>var p = {}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拷贝构造函数中的方法属性到空对象中</a:t>
            </a:r>
            <a:endParaRPr lang="zh-CN" altLang="en-US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自动成生一个属性</a:t>
            </a:r>
            <a:r>
              <a:rPr lang="en-US" altLang="x-none" sz="3600" dirty="0">
                <a:solidFill>
                  <a:srgbClr val="FF0000"/>
                </a:solidFill>
              </a:rPr>
              <a:t>_proto_</a:t>
            </a:r>
            <a:r>
              <a:rPr lang="zh-CN" altLang="en-US" sz="2800" dirty="0"/>
              <a:t>指向类的原型</a:t>
            </a:r>
            <a:r>
              <a:rPr lang="zh-CN" altLang="en-US" sz="4000" dirty="0">
                <a:solidFill>
                  <a:srgbClr val="FF0000"/>
                </a:solidFill>
              </a:rPr>
              <a:t>p.__proto__ =  </a:t>
            </a:r>
            <a:r>
              <a:rPr lang="en-US" altLang="zh-CN" sz="4000" dirty="0">
                <a:solidFill>
                  <a:srgbClr val="FF0000"/>
                </a:solidFill>
              </a:rPr>
              <a:t>Product</a:t>
            </a:r>
            <a:r>
              <a:rPr lang="zh-CN" altLang="en-US" sz="4000" dirty="0">
                <a:solidFill>
                  <a:srgbClr val="FF0000"/>
                </a:solidFill>
              </a:rPr>
              <a:t>.prototype</a:t>
            </a:r>
            <a:endParaRPr lang="en-US" altLang="x-none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</a:pPr>
            <a:endParaRPr lang="zh-CN" altLang="en-US" sz="2800" dirty="0"/>
          </a:p>
          <a:p>
            <a:pPr algn="l">
              <a:spcBef>
                <a:spcPct val="0"/>
              </a:spcBef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sym typeface="Calibri" pitchFamily="2" charset="0"/>
              </a:rPr>
              <a:t>实例的内存图</a:t>
            </a:r>
            <a:endParaRPr lang="zh-CN" altLang="en-US" sz="4400" kern="1200" dirty="0"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100355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>
            <a:normAutofit/>
          </a:bodyPr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" y="1600200"/>
            <a:ext cx="8912225" cy="4526280"/>
          </a:xfrm>
        </p:spPr>
        <p:txBody>
          <a:bodyPr/>
          <a:p>
            <a:r>
              <a:rPr lang="zh-CN" altLang="en-US" sz="2400"/>
              <a:t>前面我们看过了普通变量是如何在内存中存储的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下面我看下对象是如何在内存中存储的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实例在内存中的保存</a:t>
            </a:r>
            <a:endParaRPr lang="zh-CN" altLang="en-US" sz="4400"/>
          </a:p>
        </p:txBody>
      </p:sp>
      <p:sp>
        <p:nvSpPr>
          <p:cNvPr id="20482" name="内容占位符 2"/>
          <p:cNvSpPr>
            <a:spLocks noGrp="1"/>
          </p:cNvSpPr>
          <p:nvPr>
            <p:ph type="subTitle" idx="1"/>
          </p:nvPr>
        </p:nvSpPr>
        <p:spPr>
          <a:xfrm>
            <a:off x="0" y="1196658"/>
            <a:ext cx="9144000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当你实例化一个对象</a:t>
            </a:r>
            <a:r>
              <a:rPr lang="en-US" altLang="x-none" sz="2800" dirty="0"/>
              <a:t>,</a:t>
            </a:r>
            <a:r>
              <a:rPr lang="zh-CN" altLang="en-US" sz="2800" dirty="0"/>
              <a:t>那么内存中会开辟两个内存区域：一个保存实例名称变量：其保存的只是地址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一个保存对象的真正的数据</a:t>
            </a:r>
            <a:endParaRPr lang="zh-CN" altLang="en-US" sz="2800" dirty="0"/>
          </a:p>
          <a:p>
            <a:pPr algn="l">
              <a:buNone/>
            </a:pPr>
            <a:endParaRPr lang="zh-CN" altLang="en-US" sz="2800" dirty="0"/>
          </a:p>
        </p:txBody>
      </p:sp>
      <p:sp>
        <p:nvSpPr>
          <p:cNvPr id="20483" name="矩形 3"/>
          <p:cNvSpPr/>
          <p:nvPr/>
        </p:nvSpPr>
        <p:spPr>
          <a:xfrm>
            <a:off x="4065588" y="2989263"/>
            <a:ext cx="1295400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1470025" y="2997200"/>
            <a:ext cx="1296988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1476375" y="299720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6" name="矩形 6"/>
          <p:cNvSpPr/>
          <p:nvPr/>
        </p:nvSpPr>
        <p:spPr>
          <a:xfrm>
            <a:off x="1470025" y="3357563"/>
            <a:ext cx="1290638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7" name="矩形 7"/>
          <p:cNvSpPr/>
          <p:nvPr/>
        </p:nvSpPr>
        <p:spPr>
          <a:xfrm>
            <a:off x="1470025" y="374015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Person.prototype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8" name="矩形 8"/>
          <p:cNvSpPr/>
          <p:nvPr/>
        </p:nvSpPr>
        <p:spPr>
          <a:xfrm>
            <a:off x="1477963" y="4135438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9" name="矩形 9"/>
          <p:cNvSpPr/>
          <p:nvPr/>
        </p:nvSpPr>
        <p:spPr>
          <a:xfrm>
            <a:off x="1484313" y="4519613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90" name="矩形 10"/>
          <p:cNvSpPr/>
          <p:nvPr/>
        </p:nvSpPr>
        <p:spPr>
          <a:xfrm>
            <a:off x="1485900" y="4962525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0491" name="直接箭头连接符 12"/>
          <p:cNvCxnSpPr/>
          <p:nvPr/>
        </p:nvCxnSpPr>
        <p:spPr>
          <a:xfrm flipV="1">
            <a:off x="2760663" y="3113088"/>
            <a:ext cx="1289050" cy="808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2" name="文本框 1"/>
          <p:cNvSpPr/>
          <p:nvPr/>
        </p:nvSpPr>
        <p:spPr>
          <a:xfrm>
            <a:off x="4065588" y="2997200"/>
            <a:ext cx="1295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name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0493" name="文本框 13"/>
          <p:cNvSpPr/>
          <p:nvPr/>
        </p:nvSpPr>
        <p:spPr>
          <a:xfrm>
            <a:off x="4049713" y="3460750"/>
            <a:ext cx="129540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Age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画内存图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96975"/>
            <a:ext cx="7082790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主题：构造函数进阶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628900" y="4221163"/>
            <a:ext cx="4533900" cy="161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800" b="1" dirty="0">
                <a:latin typeface="Arial" charset="0"/>
                <a:ea typeface="宋体" charset="-122"/>
              </a:rPr>
              <a:t>教学目标：</a:t>
            </a:r>
            <a:endParaRPr lang="zh-CN" altLang="en-US" sz="2800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理解构造函数和普通函数的区别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四种方式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了解对象的属性相关知识点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熟练公有属性和私有属性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>
                <a:solidFill>
                  <a:schemeClr val="bg1"/>
                </a:solidFill>
              </a:rPr>
              <a:t>主题：原型进阶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4450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教学目标：理解原型对象中的属性和方法被所有实例共享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构造函数对象缺点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疑问</a:t>
            </a:r>
            <a:endParaRPr lang="zh-CN" altLang="en-US"/>
          </a:p>
        </p:txBody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既然我们可以使用构造函数就可以定义属性和方法，为什么还要原型呢？？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endParaRPr lang="zh-CN" altLang="en-US"/>
          </a:p>
          <a:p>
            <a:pPr marL="0" lvl="0" indent="0" eaLnBrk="1" hangingPunct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构造函数创建对象存在的问题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06499" name="图片 1064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070" y="1484630"/>
            <a:ext cx="8793480" cy="44602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只用构造函数创建对象存在的缺点</a:t>
            </a:r>
            <a:endParaRPr lang="zh-CN" altLang="en-US" sz="4000"/>
          </a:p>
        </p:txBody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对象需要实例化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每次实例化都需要分配内存存储这些数据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如果实例很多，那就要分配很多内存存储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一般每个实例的属性是不一样的，而行为一般都是一样的，所以我们希望每次实例化的时候，只分配内存保存不一样的数据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而像方法，可以之分配一次空间，所有的实例共享这些方法，那就需要原型对象</a:t>
            </a:r>
            <a:endParaRPr lang="zh-CN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3200" dirty="0"/>
              <a:t>原型中也可以包含属性 </a:t>
            </a:r>
            <a:endParaRPr lang="zh-CN" altLang="en-US" sz="3200" dirty="0"/>
          </a:p>
        </p:txBody>
      </p:sp>
      <p:sp>
        <p:nvSpPr>
          <p:cNvPr id="129026" name="Rectangle 1"/>
          <p:cNvSpPr/>
          <p:nvPr/>
        </p:nvSpPr>
        <p:spPr>
          <a:xfrm>
            <a:off x="323850" y="1628775"/>
            <a:ext cx="8512175" cy="2032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getDetail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'IPhone7s'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price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100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description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'2015/10/01'</a:t>
            </a:r>
            <a:endParaRPr lang="zh-CN" altLang="en-US" sz="24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两种访问方式</a:t>
            </a:r>
            <a:endParaRPr lang="zh-CN" altLang="en-US" dirty="0"/>
          </a:p>
        </p:txBody>
      </p:sp>
      <p:pic>
        <p:nvPicPr>
          <p:cNvPr id="130050" name="图片 1300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288" y="1773238"/>
            <a:ext cx="6999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原型方法共享理论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764540"/>
            <a:ext cx="5985510" cy="5835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4796790"/>
            <a:ext cx="3393440" cy="16649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095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9570" name="文本占位符 1095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原型对象中的工具被所有实例所共享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细节知识点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在使用面向对象编程中，我们首先需要学会如何转变思维，用面向对象分析问题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JS</a:t>
            </a:r>
            <a:r>
              <a:rPr lang="zh-CN" altLang="en-US"/>
              <a:t>的面向对象存在很多一些细节的知识点，如果你不知道，再使用对象的过程中可能会遇到很多奇怪的问题，那么只有了解这些细节，你才能真正用好面向对象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原型对象只分配一次内存</a:t>
            </a:r>
            <a:endParaRPr lang="zh-CN" altLang="en-US" dirty="0"/>
          </a:p>
        </p:txBody>
      </p:sp>
      <p:sp>
        <p:nvSpPr>
          <p:cNvPr id="108546" name="矩形 108546"/>
          <p:cNvSpPr/>
          <p:nvPr/>
        </p:nvSpPr>
        <p:spPr>
          <a:xfrm>
            <a:off x="1547495" y="112458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7" name="矩形 10854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8" name="矩形 10854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9" name="矩形 10854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50" name="文本框 108550"/>
          <p:cNvSpPr txBox="1"/>
          <p:nvPr/>
        </p:nvSpPr>
        <p:spPr>
          <a:xfrm>
            <a:off x="1907540" y="36449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1" name="文本框 10855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2" name="文本框 10855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3" name="文本框 10855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4" name="矩形 108554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5" name="矩形 10855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6" name="矩形 108556"/>
          <p:cNvSpPr/>
          <p:nvPr/>
        </p:nvSpPr>
        <p:spPr>
          <a:xfrm>
            <a:off x="467043" y="50850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7" name="矩形 108557"/>
          <p:cNvSpPr/>
          <p:nvPr/>
        </p:nvSpPr>
        <p:spPr>
          <a:xfrm>
            <a:off x="1547495" y="112458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8" name="矩形 108558"/>
          <p:cNvSpPr/>
          <p:nvPr/>
        </p:nvSpPr>
        <p:spPr>
          <a:xfrm>
            <a:off x="1547495" y="1628775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9" name="矩形 108559"/>
          <p:cNvSpPr/>
          <p:nvPr/>
        </p:nvSpPr>
        <p:spPr>
          <a:xfrm>
            <a:off x="1547495" y="220408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0" name="矩形 108560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1" name="矩形 108561"/>
          <p:cNvSpPr/>
          <p:nvPr/>
        </p:nvSpPr>
        <p:spPr>
          <a:xfrm>
            <a:off x="2987675" y="4652328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2" name="矩形 108562"/>
          <p:cNvSpPr/>
          <p:nvPr/>
        </p:nvSpPr>
        <p:spPr>
          <a:xfrm>
            <a:off x="2987675" y="5085080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3" name="矩形 108563"/>
          <p:cNvSpPr/>
          <p:nvPr/>
        </p:nvSpPr>
        <p:spPr>
          <a:xfrm>
            <a:off x="4860290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>
                <a:sym typeface="+mn-ea"/>
              </a:rPr>
              <a:t>constructor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64" name="文本框 108564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5" name="矩形 108565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6" name="矩形 108566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7" name="矩形 108567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5517515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__proto__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87675" y="5516880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95645" y="5516880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548130" y="2997835"/>
            <a:ext cx="18942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290" y="2564765"/>
            <a:ext cx="187452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3442335" y="1628775"/>
            <a:ext cx="1345565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1"/>
          </p:cNvCxnSpPr>
          <p:nvPr/>
        </p:nvCxnSpPr>
        <p:spPr>
          <a:xfrm flipH="1" flipV="1">
            <a:off x="3563620" y="1484630"/>
            <a:ext cx="1296670" cy="1260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所以</a:t>
            </a:r>
            <a:endParaRPr lang="zh-CN" altLang="en-US" dirty="0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一般将大家都公有的东西放在原型对象中</a:t>
            </a:r>
            <a:endParaRPr lang="zh-CN" altLang="en-US"/>
          </a:p>
          <a:p>
            <a:r>
              <a:rPr lang="zh-CN" altLang="en-US"/>
              <a:t>每个实例独特的不一样的属性放在构造函数中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原型对象的本质总结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原型方法共享理论</a:t>
            </a:r>
            <a:endParaRPr lang="zh-CN" altLang="en-US"/>
          </a:p>
        </p:txBody>
      </p:sp>
      <p:sp>
        <p:nvSpPr>
          <p:cNvPr id="110594" name="内容占位符 2"/>
          <p:cNvSpPr>
            <a:spLocks noGrp="1"/>
          </p:cNvSpPr>
          <p:nvPr>
            <p:ph/>
          </p:nvPr>
        </p:nvSpPr>
        <p:spPr>
          <a:xfrm>
            <a:off x="107950" y="1557338"/>
            <a:ext cx="9036050" cy="45688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原型对象本质：</a:t>
            </a:r>
            <a:endParaRPr lang="en-US" altLang="x-none" dirty="0">
              <a:solidFill>
                <a:srgbClr val="00B050"/>
              </a:solidFill>
            </a:endParaRPr>
          </a:p>
          <a:p>
            <a:pPr marL="457200" lvl="1" indent="0" eaLnBrk="1" hangingPunct="1">
              <a:buFont typeface="Calibri" pitchFamily="2" charset="0"/>
              <a:buNone/>
            </a:pPr>
            <a:r>
              <a:rPr lang="zh-CN" altLang="en-US" dirty="0">
                <a:solidFill>
                  <a:srgbClr val="00B050"/>
                </a:solidFill>
              </a:rPr>
              <a:t>原型对象的方法可以被所有实例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endParaRPr lang="en-US" altLang="x-none" dirty="0">
              <a:solidFill>
                <a:srgbClr val="FF0000"/>
              </a:solidFill>
            </a:endParaRPr>
          </a:p>
          <a:p>
            <a:pPr lvl="2" indent="-228600" eaLnBrk="1" hangingPunct="1"/>
            <a:r>
              <a:rPr lang="zh-CN" altLang="en-US" sz="2000" b="1" dirty="0">
                <a:solidFill>
                  <a:srgbClr val="FFC000"/>
                </a:solidFill>
              </a:rPr>
              <a:t>这样，如果我们需要修改所有实例中的属性或者方法，就只需要修改一处，就能够影响到所有实例了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面试题</a:t>
            </a:r>
            <a:endParaRPr lang="zh-CN"/>
          </a:p>
        </p:txBody>
      </p:sp>
      <p:pic>
        <p:nvPicPr>
          <p:cNvPr id="113667" name="图片 1136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18995" y="1536065"/>
            <a:ext cx="5662930" cy="522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146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14690" name="文本占位符 1146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tom tom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知识点考察：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原型属性为所有实例共享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他们修改的都是同一片内存空间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原型属性（引用类型）共享理论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4665" y="1380490"/>
            <a:ext cx="5540375" cy="53790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特殊情况：原型值类型不共享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985" y="1268730"/>
            <a:ext cx="6223635" cy="52336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重名理论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557020"/>
            <a:ext cx="8413750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区别：原型属性和实例属性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1196340"/>
            <a:ext cx="4448175" cy="559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这些小细节理论性东西比较多，这也是面向对象课程的特点</a:t>
            </a:r>
            <a:r>
              <a:rPr lang="en-US" altLang="zh-CN"/>
              <a:t>--</a:t>
            </a:r>
            <a:r>
              <a:rPr lang="zh-CN" altLang="en-US"/>
              <a:t>偏理论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280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主题：属性屏蔽理论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28002" name="副标题 12800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属性屏蔽理论</a:t>
            </a:r>
            <a:endParaRPr lang="zh-CN" altLang="en-US"/>
          </a:p>
        </p:txBody>
      </p:sp>
      <p:pic>
        <p:nvPicPr>
          <p:cNvPr id="131074" name="图片 13107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289050"/>
            <a:ext cx="5616575" cy="522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属性遍历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1412875"/>
            <a:ext cx="611378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构造属性和原型属性判断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实例属性和原型属性判断</a:t>
            </a:r>
            <a:endParaRPr lang="zh-CN" altLang="en-US" sz="4400"/>
          </a:p>
        </p:txBody>
      </p:sp>
      <p:sp>
        <p:nvSpPr>
          <p:cNvPr id="1331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hasOwnProperty</a:t>
            </a:r>
            <a:r>
              <a:rPr lang="en-US" altLang="x-none" sz="3200" b="1" dirty="0"/>
              <a:t>()</a:t>
            </a:r>
            <a:r>
              <a:rPr lang="en-US" altLang="x-none" sz="3200" dirty="0"/>
              <a:t> </a:t>
            </a:r>
            <a:r>
              <a:rPr lang="zh-CN" altLang="en-US" sz="3200" dirty="0"/>
              <a:t>方法</a:t>
            </a:r>
            <a:endParaRPr lang="en-US" altLang="x-none" sz="3200" dirty="0"/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可以判定一个属性是存在于构造对象的实例上还是原型对象上。该 方法继承自 </a:t>
            </a:r>
            <a:r>
              <a:rPr lang="en-US" altLang="x-none" sz="2800" dirty="0">
                <a:solidFill>
                  <a:srgbClr val="00B050"/>
                </a:solidFill>
              </a:rPr>
              <a:t>Object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如果是实例对象</a:t>
            </a:r>
            <a:r>
              <a:rPr lang="en-US" altLang="x-none" sz="2800" dirty="0">
                <a:solidFill>
                  <a:srgbClr val="00B050"/>
                </a:solidFill>
              </a:rPr>
              <a:t>—ture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如果是原型对象 </a:t>
            </a:r>
            <a:r>
              <a:rPr lang="en-US" altLang="x-none" sz="2800" dirty="0">
                <a:solidFill>
                  <a:srgbClr val="00B050"/>
                </a:solidFill>
              </a:rPr>
              <a:t>– false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</a:t>
            </a:r>
            <a:endParaRPr lang="zh-CN" altLang="en-US" sz="4400"/>
          </a:p>
        </p:txBody>
      </p:sp>
      <p:sp>
        <p:nvSpPr>
          <p:cNvPr id="1341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34147" name="Rectangle 1"/>
          <p:cNvSpPr/>
          <p:nvPr/>
        </p:nvSpPr>
        <p:spPr>
          <a:xfrm>
            <a:off x="188913" y="1484313"/>
            <a:ext cx="8766175" cy="3694112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sex=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'wangshukui'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"name"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表明是原型属性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"age"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//true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"sex"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属性遍历进阶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0475" y="476250"/>
            <a:ext cx="6669405" cy="609219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15713" name="标题 11571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术语总结：双对象法则</a:t>
            </a:r>
            <a:endParaRPr lang="zh-CN" altLang="en-US" sz="4400" kern="1200" baseline="0" dirty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5714" name="副标题 11571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主题：</a:t>
            </a:r>
            <a:r>
              <a:rPr lang="zh-CN" altLang="en-US" dirty="0">
                <a:sym typeface="+mn-ea"/>
              </a:rPr>
              <a:t>构造函数和普通函数</a:t>
            </a:r>
            <a:endParaRPr lang="zh-CN" altLang="en-US" dirty="0"/>
          </a:p>
        </p:txBody>
      </p:sp>
      <p:sp>
        <p:nvSpPr>
          <p:cNvPr id="62466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教学目标：学习构造函数，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构造函数对象和普通函数的区别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理解instanceOf的用法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理解实例化本质</a:t>
            </a:r>
            <a:endParaRPr lang="en-US" altLang="zh-CN" sz="18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通过原型方式创建对象的原理</a:t>
            </a:r>
            <a:endParaRPr lang="zh-CN" altLang="en-US"/>
          </a:p>
        </p:txBody>
      </p:sp>
      <p:sp>
        <p:nvSpPr>
          <p:cNvPr id="116738" name="内容占位符 2"/>
          <p:cNvSpPr>
            <a:spLocks noGrp="1"/>
          </p:cNvSpPr>
          <p:nvPr>
            <p:ph/>
          </p:nvPr>
        </p:nvSpPr>
        <p:spPr>
          <a:xfrm>
            <a:off x="179388" y="1600200"/>
            <a:ext cx="8785225" cy="4525963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通过原型创建对象，其实创建的是两个对象</a:t>
            </a:r>
            <a:endParaRPr lang="en-US" altLang="x-none" dirty="0"/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构造函数对象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原型对象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0" eaLnBrk="1" hangingPunct="1"/>
            <a:r>
              <a:rPr lang="zh-CN" altLang="en-US" dirty="0"/>
              <a:t>当我们实例化的时候，该实例自动拷贝构造函数的所有属性和方法，而对于原型对象，则不拷贝，而是通过一个属性‘铁链’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177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双对象的名称</a:t>
            </a:r>
            <a:endParaRPr lang="zh-CN" altLang="en-US" dirty="0"/>
          </a:p>
        </p:txBody>
      </p:sp>
      <p:sp>
        <p:nvSpPr>
          <p:cNvPr id="117762" name="文本占位符 1177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构造函数对象的名称：就是函数名称</a:t>
            </a:r>
            <a:endParaRPr lang="zh-CN" altLang="en-US" dirty="0"/>
          </a:p>
          <a:p>
            <a:r>
              <a:rPr lang="zh-CN" altLang="en-US" dirty="0"/>
              <a:t>原型对象的名称：古怪点：函数名称.prototype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有的同学问我为什么这样，这就和 1为什么这样写，汉字这么写一样的道理。</a:t>
            </a:r>
            <a:endParaRPr lang="zh-CN" altLang="en-US" dirty="0"/>
          </a:p>
          <a:p>
            <a:r>
              <a:rPr lang="zh-CN" altLang="en-US" dirty="0"/>
              <a:t>这种语言规定的格式。语法规范。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187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术语总结</a:t>
            </a:r>
            <a:endParaRPr lang="zh-CN" altLang="en-US" dirty="0"/>
          </a:p>
        </p:txBody>
      </p:sp>
      <p:sp>
        <p:nvSpPr>
          <p:cNvPr id="118786" name="文本占位符 1187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双对象第一个对象：构造函数（对象）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构造函数对象中的属性方法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构造属性 方法</a:t>
            </a:r>
            <a:endParaRPr lang="zh-CN" altLang="en-US" dirty="0"/>
          </a:p>
          <a:p>
            <a:pPr marL="1905" indent="-1905"/>
            <a:r>
              <a:rPr lang="zh-CN" altLang="en-US" dirty="0"/>
              <a:t>双对象第一个对象：原型对象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 原型方法</a:t>
            </a:r>
            <a:endParaRPr lang="zh-CN" altLang="en-US" dirty="0"/>
          </a:p>
          <a:p>
            <a:pPr marL="1905" lvl="1" indent="455295"/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主题：各种术语总结（可选）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术语概述</a:t>
            </a:r>
            <a:endParaRPr lang="zh-CN" altLang="en-US"/>
          </a:p>
        </p:txBody>
      </p:sp>
      <p:sp>
        <p:nvSpPr>
          <p:cNvPr id="159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双对象法则：构造函数对象，原型对象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构造对象属性和方法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原型属性和方法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OOP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高阶：继承 多态 接口 抽象 重载 覆写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  <p:sp>
        <p:nvSpPr>
          <p:cNvPr id="15974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143" y="2420620"/>
            <a:ext cx="9144000" cy="1470025"/>
          </a:xfrm>
        </p:spPr>
        <p:txBody>
          <a:bodyPr wrap="square" anchor="ctr">
            <a:normAutofit/>
          </a:bodyPr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对象</a:t>
            </a:r>
            <a:r>
              <a:rPr lang="en-US" altLang="zh-CN" sz="5400" dirty="0">
                <a:solidFill>
                  <a:schemeClr val="tx1"/>
                </a:solidFill>
              </a:rPr>
              <a:t>this</a:t>
            </a:r>
            <a:r>
              <a:rPr lang="zh-CN" altLang="en-US" sz="5400" dirty="0">
                <a:solidFill>
                  <a:schemeClr val="tx1"/>
                </a:solidFill>
              </a:rPr>
              <a:t>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556385"/>
            <a:ext cx="663829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28775"/>
            <a:ext cx="7389495" cy="309054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84630"/>
            <a:ext cx="8819515" cy="266319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460" y="2636520"/>
            <a:ext cx="8430895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主题：对象属性进阶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构造函数用来实例化一个对象</a:t>
            </a:r>
            <a:endParaRPr lang="zh-CN" altLang="en-US"/>
          </a:p>
          <a:p>
            <a:r>
              <a:rPr lang="zh-CN" altLang="en-US"/>
              <a:t>网上有个说法：</a:t>
            </a:r>
            <a:endParaRPr lang="zh-CN" altLang="en-US"/>
          </a:p>
          <a:p>
            <a:r>
              <a:rPr lang="zh-CN" altLang="en-US"/>
              <a:t>像是一道菜谱，按照这个菜谱炒了一盘菜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语法点：</a:t>
            </a:r>
            <a:r>
              <a:rPr lang="en-US" altLang="zh-CN"/>
              <a:t>var product = new Product()</a:t>
            </a:r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前面学习的属性</a:t>
            </a:r>
            <a:endParaRPr lang="zh-CN" altLang="en-US"/>
          </a:p>
          <a:p>
            <a:r>
              <a:rPr lang="zh-CN" altLang="en-US"/>
              <a:t>其实方法也可以看做属性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function product </a:t>
            </a:r>
            <a:r>
              <a:rPr lang="zh-CN" altLang="en-US"/>
              <a:t>（）</a:t>
            </a:r>
            <a:r>
              <a:rPr lang="en-US" altLang="zh-CN"/>
              <a:t>{</a:t>
            </a:r>
            <a:endParaRPr lang="en-US" altLang="zh-CN"/>
          </a:p>
          <a:p>
            <a:pPr lvl="1"/>
            <a:r>
              <a:rPr lang="en-US" altLang="zh-CN"/>
              <a:t>this.name=''</a:t>
            </a:r>
            <a:endParaRPr lang="en-US" altLang="zh-CN"/>
          </a:p>
          <a:p>
            <a:pPr lvl="1"/>
            <a:r>
              <a:rPr lang="en-US" altLang="zh-CN"/>
              <a:t>this.add=function(){}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万物皆变量 </a:t>
            </a:r>
            <a:r>
              <a:rPr lang="en-US" altLang="zh-CN" sz="2800"/>
              <a:t>- </a:t>
            </a:r>
            <a:r>
              <a:rPr lang="zh-CN" altLang="en-US" sz="2800"/>
              <a:t>一切数据都是通过变量来统一管理的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268730"/>
            <a:ext cx="7009765" cy="501904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属性的取值器和设置器 </a:t>
            </a:r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5778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一个零引发的血案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695" y="1844675"/>
            <a:ext cx="66960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如何避免重大损失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后台开发校验</a:t>
            </a:r>
            <a:endParaRPr lang="zh-CN" altLang="en-US"/>
          </a:p>
          <a:p>
            <a:r>
              <a:rPr lang="zh-CN" altLang="en-US"/>
              <a:t>前端开发人员也校验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7826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1484630"/>
            <a:ext cx="823214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7680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对属性封装一些操作</a:t>
            </a:r>
            <a:r>
              <a:rPr lang="en-US" altLang="x-none" dirty="0"/>
              <a:t>: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比如判断</a:t>
            </a:r>
            <a:r>
              <a:rPr lang="en-US" altLang="x-none" dirty="0"/>
              <a:t>,</a:t>
            </a:r>
            <a:r>
              <a:rPr lang="zh-CN" altLang="en-US" dirty="0"/>
              <a:t>校验</a:t>
            </a:r>
            <a:r>
              <a:rPr lang="en-US" altLang="x-none" dirty="0"/>
              <a:t>,</a:t>
            </a:r>
            <a:r>
              <a:rPr lang="zh-CN" altLang="en-US" dirty="0"/>
              <a:t>默认值等等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保护某些属性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295" y="3212465"/>
            <a:ext cx="5385435" cy="2681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7650" y="1473835"/>
            <a:ext cx="60064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添加一个生产日期属性，当用户不管输入什么格式的日期，都自动转化为如下格式：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9160" y="1916430"/>
            <a:ext cx="761174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构造函数和普通函数的区别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对象其实是使用函数实现的</a:t>
            </a:r>
            <a:endParaRPr lang="zh-CN" altLang="en-US"/>
          </a:p>
          <a:p>
            <a:pPr lvl="0" eaLnBrk="1" hangingPunct="1"/>
            <a:r>
              <a:rPr lang="zh-CN" altLang="en-US"/>
              <a:t>对象本身就是一个函数</a:t>
            </a:r>
            <a:endParaRPr lang="zh-CN" altLang="en-US"/>
          </a:p>
          <a:p>
            <a:pPr lvl="0" eaLnBrk="1" hangingPunct="1"/>
            <a:r>
              <a:rPr lang="zh-CN" altLang="en-US"/>
              <a:t>如果一个函数用于创建对象，我们一般称之为构造函数。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基础好 课后研究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215" y="1916430"/>
            <a:ext cx="8641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添加一个生产日期属性，当用户不管输入什么格式的日期，都自动转化为如下格式：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9160" y="2348865"/>
            <a:ext cx="715454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341120"/>
            <a:ext cx="8028305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7885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因为这是</a:t>
            </a:r>
            <a:r>
              <a:rPr lang="en-US" altLang="x-none" dirty="0"/>
              <a:t>ECMAScript 5</a:t>
            </a:r>
            <a:r>
              <a:rPr lang="zh-CN" altLang="en-US" dirty="0"/>
              <a:t>新增特性。所以老版本浏览器不一定支持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如果不考虑兼容低端浏览器，可以使用</a:t>
            </a:r>
            <a:br>
              <a:rPr lang="zh-CN" altLang="en-US" dirty="0"/>
            </a:br>
            <a:endParaRPr lang="zh-CN" altLang="en-US" dirty="0"/>
          </a:p>
          <a:p>
            <a:pPr lvl="0" eaLnBrk="1" hangingPunct="1"/>
            <a:r>
              <a:rPr lang="zh-CN" altLang="en-US" dirty="0"/>
              <a:t>支持浏览器：</a:t>
            </a:r>
            <a:r>
              <a:rPr lang="en-US" altLang="x-none" dirty="0"/>
              <a:t>Chrome 32</a:t>
            </a:r>
            <a:r>
              <a:rPr lang="zh-CN" altLang="en-US" dirty="0"/>
              <a:t>、</a:t>
            </a:r>
            <a:r>
              <a:rPr lang="en-US" altLang="x-none" dirty="0"/>
              <a:t>IE 9</a:t>
            </a:r>
            <a:r>
              <a:rPr lang="zh-CN" altLang="en-US" dirty="0"/>
              <a:t>、</a:t>
            </a:r>
            <a:r>
              <a:rPr lang="en-US" altLang="x-none" dirty="0"/>
              <a:t>FireFox 28</a:t>
            </a:r>
            <a:r>
              <a:rPr lang="zh-CN" altLang="en-US" dirty="0"/>
              <a:t>、</a:t>
            </a:r>
            <a:r>
              <a:rPr lang="en-US" altLang="x-none" dirty="0"/>
              <a:t>Opera 19</a:t>
            </a:r>
            <a:r>
              <a:rPr lang="zh-CN" altLang="en-US" dirty="0"/>
              <a:t>、</a:t>
            </a:r>
            <a:r>
              <a:rPr lang="en-US" altLang="x-none" dirty="0"/>
              <a:t>Safari 5.1.7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设置属性读写权限</a:t>
            </a:r>
            <a:endParaRPr lang="zh-CN" altLang="en-US"/>
          </a:p>
        </p:txBody>
      </p:sp>
      <p:sp>
        <p:nvSpPr>
          <p:cNvPr id="7987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给属性添加权限的必要性</a:t>
            </a:r>
            <a:endParaRPr lang="zh-CN" altLang="en-US"/>
          </a:p>
        </p:txBody>
      </p:sp>
      <p:sp>
        <p:nvSpPr>
          <p:cNvPr id="808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比如 文件系统 我们可以设置只允许访问</a:t>
            </a:r>
            <a:r>
              <a:rPr lang="en-US" altLang="x-none" dirty="0"/>
              <a:t>,</a:t>
            </a:r>
            <a:r>
              <a:rPr lang="zh-CN" altLang="en-US" dirty="0"/>
              <a:t>不可以修改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如何设置某个属性可读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</a:t>
            </a:r>
            <a:r>
              <a:rPr lang="en-US" altLang="x-none" dirty="0"/>
              <a:t>??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defineProperty</a:t>
            </a:r>
            <a:r>
              <a:rPr lang="zh-CN" altLang="en-US" dirty="0"/>
              <a:t>设置权限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15" y="1412875"/>
            <a:ext cx="846709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设置属性的访问权限</a:t>
            </a:r>
            <a:endParaRPr lang="zh-CN" altLang="en-US"/>
          </a:p>
        </p:txBody>
      </p:sp>
      <p:sp>
        <p:nvSpPr>
          <p:cNvPr id="829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400" dirty="0"/>
              <a:t>/*</a:t>
            </a:r>
            <a:br>
              <a:rPr lang="zh-CN" altLang="en-US" sz="2400" dirty="0"/>
            </a:br>
            <a:r>
              <a:rPr lang="en-US" altLang="x-none" sz="2400" dirty="0"/>
              <a:t>Object.defineProperty</a:t>
            </a:r>
            <a:r>
              <a:rPr lang="zh-CN" altLang="en-US" sz="2400" dirty="0"/>
              <a:t>（</a:t>
            </a:r>
            <a:r>
              <a:rPr lang="en-US" altLang="x-none" sz="2400" dirty="0"/>
              <a:t>a</a:t>
            </a:r>
            <a:r>
              <a:rPr lang="zh-CN" altLang="en-US" sz="2400" dirty="0"/>
              <a:t>，</a:t>
            </a:r>
            <a:r>
              <a:rPr lang="en-US" altLang="x-none" sz="2400" dirty="0"/>
              <a:t>b</a:t>
            </a:r>
            <a:r>
              <a:rPr lang="zh-CN" altLang="en-US" sz="2400" dirty="0"/>
              <a:t>，</a:t>
            </a:r>
            <a:r>
              <a:rPr lang="en-US" altLang="x-none" sz="2400" dirty="0"/>
              <a:t>c</a:t>
            </a:r>
            <a:r>
              <a:rPr lang="zh-CN" altLang="en-US" sz="2400" dirty="0"/>
              <a:t>）</a:t>
            </a:r>
            <a:r>
              <a:rPr lang="en-US" altLang="x-none" sz="2400" dirty="0"/>
              <a:t>;</a:t>
            </a:r>
            <a:r>
              <a:rPr lang="zh-CN" altLang="en-US" sz="2400" dirty="0"/>
              <a:t>介绍</a:t>
            </a:r>
            <a:br>
              <a:rPr lang="zh-CN" altLang="en-US" sz="2400" dirty="0"/>
            </a:br>
            <a:r>
              <a:rPr lang="en-US" altLang="x-none" sz="2400" dirty="0"/>
              <a:t>a:</a:t>
            </a:r>
            <a:r>
              <a:rPr lang="zh-CN" altLang="en-US" sz="2400" dirty="0"/>
              <a:t>须要属性设置的对象</a:t>
            </a:r>
            <a:br>
              <a:rPr lang="zh-CN" altLang="en-US" sz="2400" dirty="0"/>
            </a:br>
            <a:r>
              <a:rPr lang="en-US" altLang="x-none" sz="2400" dirty="0"/>
              <a:t>b:</a:t>
            </a:r>
            <a:r>
              <a:rPr lang="zh-CN" altLang="en-US" sz="2400" dirty="0"/>
              <a:t>须要设置的属性名，（键值）</a:t>
            </a:r>
            <a:br>
              <a:rPr lang="zh-CN" altLang="en-US" sz="2400" dirty="0"/>
            </a:br>
            <a:r>
              <a:rPr lang="en-US" altLang="x-none" sz="2400" dirty="0"/>
              <a:t>c:</a:t>
            </a:r>
            <a:r>
              <a:rPr lang="zh-CN" altLang="en-US" sz="2400" dirty="0"/>
              <a:t>是一个用于描述属性值得</a:t>
            </a:r>
            <a:r>
              <a:rPr lang="en-US" altLang="x-none" sz="2400" dirty="0"/>
              <a:t>json</a:t>
            </a:r>
            <a:r>
              <a:rPr lang="zh-CN" altLang="en-US" sz="2400" dirty="0"/>
              <a:t>数据</a:t>
            </a:r>
            <a:r>
              <a:rPr lang="en-US" altLang="x-none" sz="2400" dirty="0"/>
              <a:t>.</a:t>
            </a:r>
            <a:r>
              <a:rPr lang="zh-CN" altLang="en-US" sz="2400" dirty="0"/>
              <a:t>这个</a:t>
            </a:r>
            <a:r>
              <a:rPr lang="en-US" altLang="x-none" sz="2400" dirty="0"/>
              <a:t>json</a:t>
            </a:r>
            <a:r>
              <a:rPr lang="zh-CN" altLang="en-US" sz="2400" dirty="0"/>
              <a:t>数占领</a:t>
            </a:r>
            <a:r>
              <a:rPr lang="en-US" altLang="x-none" sz="2400" dirty="0"/>
              <a:t>configurable</a:t>
            </a:r>
            <a:r>
              <a:rPr lang="zh-CN" altLang="en-US" sz="2400" dirty="0"/>
              <a:t>，</a:t>
            </a:r>
            <a:r>
              <a:rPr lang="en-US" altLang="x-none" sz="2400" dirty="0"/>
              <a:t>eumerable</a:t>
            </a:r>
            <a:r>
              <a:rPr lang="zh-CN" altLang="en-US" sz="2400" dirty="0"/>
              <a:t>，</a:t>
            </a:r>
            <a:r>
              <a:rPr lang="en-US" altLang="x-none" sz="2400" dirty="0"/>
              <a:t>writable</a:t>
            </a:r>
            <a:r>
              <a:rPr lang="zh-CN" altLang="en-US" sz="2400" dirty="0"/>
              <a:t>，</a:t>
            </a:r>
            <a:r>
              <a:rPr lang="en-US" altLang="x-none" sz="2400" dirty="0"/>
              <a:t>value</a:t>
            </a:r>
            <a:r>
              <a:rPr lang="zh-CN" altLang="en-US" sz="2400" dirty="0"/>
              <a:t>构成</a:t>
            </a:r>
            <a:br>
              <a:rPr lang="zh-CN" altLang="en-US" sz="2400" dirty="0"/>
            </a:br>
            <a:r>
              <a:rPr lang="en-US" altLang="x-none" sz="2400" dirty="0"/>
              <a:t>configurable:1.</a:t>
            </a:r>
            <a:r>
              <a:rPr lang="zh-CN" altLang="en-US" sz="2400" dirty="0"/>
              <a:t>可否被删除，</a:t>
            </a:r>
            <a:r>
              <a:rPr lang="en-US" altLang="x-none" sz="2400" dirty="0"/>
              <a:t>2.</a:t>
            </a:r>
            <a:r>
              <a:rPr lang="zh-CN" altLang="en-US" sz="2400" dirty="0"/>
              <a:t>他的属性值可否被批改</a:t>
            </a:r>
            <a:r>
              <a:rPr lang="en-US" altLang="x-none" sz="2400" dirty="0"/>
              <a:t>.3.</a:t>
            </a:r>
            <a:r>
              <a:rPr lang="zh-CN" altLang="en-US" sz="2400" dirty="0"/>
              <a:t>可否把属性设置成接见器属性，默认是</a:t>
            </a:r>
            <a:r>
              <a:rPr lang="en-US" altLang="x-none" sz="2400" dirty="0"/>
              <a:t>true</a:t>
            </a:r>
            <a:r>
              <a:rPr lang="zh-CN" altLang="en-US" sz="2400" dirty="0"/>
              <a:t>，可以删除，，批改，设置</a:t>
            </a:r>
            <a:br>
              <a:rPr lang="zh-CN" altLang="en-US" sz="2400" dirty="0"/>
            </a:br>
            <a:r>
              <a:rPr lang="en-US" altLang="x-none" sz="2400" dirty="0"/>
              <a:t>eumerable:</a:t>
            </a:r>
            <a:r>
              <a:rPr lang="zh-CN" altLang="en-US" sz="2400" dirty="0"/>
              <a:t>可否被</a:t>
            </a:r>
            <a:r>
              <a:rPr lang="en-US" altLang="x-none" sz="2400" dirty="0"/>
              <a:t>for-in</a:t>
            </a:r>
            <a:r>
              <a:rPr lang="zh-CN" altLang="en-US" sz="2400" dirty="0"/>
              <a:t>轮回到</a:t>
            </a:r>
            <a:br>
              <a:rPr lang="zh-CN" altLang="en-US" sz="2400" dirty="0"/>
            </a:br>
            <a:r>
              <a:rPr lang="en-US" altLang="x-none" sz="2400" dirty="0"/>
              <a:t>writable:</a:t>
            </a:r>
            <a:r>
              <a:rPr lang="zh-CN" altLang="en-US" sz="2400" dirty="0"/>
              <a:t>默示属性值可否被批改</a:t>
            </a:r>
            <a:br>
              <a:rPr lang="zh-CN" altLang="en-US" sz="2400" dirty="0"/>
            </a:br>
            <a:r>
              <a:rPr lang="en-US" altLang="x-none" sz="2400" dirty="0"/>
              <a:t>value:</a:t>
            </a:r>
            <a:r>
              <a:rPr lang="zh-CN" altLang="en-US" sz="2400" dirty="0"/>
              <a:t>属性值</a:t>
            </a:r>
            <a:r>
              <a:rPr lang="en-US" altLang="x-none" sz="2400" dirty="0"/>
              <a:t>.</a:t>
            </a:r>
            <a:br>
              <a:rPr lang="zh-CN" altLang="en-US" sz="2400" dirty="0"/>
            </a:br>
            <a:r>
              <a:rPr lang="en-US" altLang="x-none" sz="2400" dirty="0"/>
              <a:t>*/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团队合作中使用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高级开发工程师编写一个对象，为了防止别人使用的时候限制某些权限，可以使用该方法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练习属性权限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83970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因为</a:t>
            </a:r>
            <a:r>
              <a:rPr lang="en-US" altLang="x-none" dirty="0"/>
              <a:t>Object.defineProperty</a:t>
            </a:r>
            <a:r>
              <a:rPr lang="zh-CN" altLang="en-US" dirty="0"/>
              <a:t>方法是</a:t>
            </a:r>
            <a:r>
              <a:rPr lang="en-US" altLang="x-none" dirty="0"/>
              <a:t>ES5</a:t>
            </a:r>
            <a:r>
              <a:rPr lang="zh-CN" altLang="en-US" dirty="0"/>
              <a:t>的一部分，所以在</a:t>
            </a:r>
            <a:r>
              <a:rPr lang="en-US" altLang="x-none" dirty="0"/>
              <a:t>IE9</a:t>
            </a:r>
            <a:r>
              <a:rPr lang="zh-CN" altLang="en-US" dirty="0"/>
              <a:t>及现代浏览器，</a:t>
            </a:r>
            <a:r>
              <a:rPr lang="en-US" altLang="x-none" dirty="0"/>
              <a:t>IE8</a:t>
            </a:r>
            <a:r>
              <a:rPr lang="zh-CN" altLang="en-US" dirty="0"/>
              <a:t>中只得到了部分实现。但是，如果你不需要处理旧的浏览器，</a:t>
            </a:r>
            <a:r>
              <a:rPr lang="en-US" altLang="x-none" dirty="0"/>
              <a:t>defineProperty</a:t>
            </a:r>
            <a:r>
              <a:rPr lang="zh-CN" altLang="en-US" dirty="0"/>
              <a:t>可能会有你使用的地方。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历史理解</a:t>
            </a:r>
            <a:r>
              <a:rPr lang="en-US" altLang="zh-CN"/>
              <a:t>js</a:t>
            </a:r>
            <a:r>
              <a:rPr lang="zh-CN" altLang="en-US"/>
              <a:t>对象为什么是函数</a:t>
            </a:r>
            <a:endParaRPr lang="zh-CN" altLang="en-US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诞生本无对象概念。。。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143" y="2420620"/>
            <a:ext cx="9144000" cy="1470025"/>
          </a:xfrm>
        </p:spPr>
        <p:txBody>
          <a:bodyPr wrap="square" anchor="ctr">
            <a:normAutofit fontScale="90000"/>
          </a:bodyPr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属性进阶：公有属性私有属性</a:t>
            </a:r>
            <a:br>
              <a:rPr lang="zh-CN" altLang="en-US" sz="5400" dirty="0">
                <a:solidFill>
                  <a:schemeClr val="tx1"/>
                </a:solidFill>
              </a:rPr>
            </a:b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84994" name="文本框 84994"/>
          <p:cNvSpPr txBox="1"/>
          <p:nvPr/>
        </p:nvSpPr>
        <p:spPr>
          <a:xfrm>
            <a:off x="2195830" y="4364990"/>
            <a:ext cx="4975860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 dirty="0">
                <a:latin typeface="Arial" charset="0"/>
                <a:ea typeface="宋体" charset="-122"/>
              </a:rPr>
              <a:t>教学目标：</a:t>
            </a:r>
            <a:endParaRPr lang="zh-CN" altLang="en-US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理解什么是公有，私有，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如何定义公有私有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重要性：5星级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6018" name="文本占位符 8601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对象都是一个一个小工具包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然后我们只需要学会里面的工具即可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有时候会遇到这种情况：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有些工具只是供内部使用的，外部不会使用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比如：美国F-16战斗机，先进，美国没卖一架飞机，会教会对方国家如何使用，但是同时会将核心技术通过某事方式隐藏起来，来保护知识产品。这样购买飞机的人通过一般途径是无法破解的。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竖排标题 4"/>
          <p:cNvSpPr>
            <a:spLocks noGrp="1"/>
          </p:cNvSpPr>
          <p:nvPr>
            <p:ph type="ctrTitle"/>
          </p:nvPr>
        </p:nvSpPr>
        <p:spPr>
          <a:xfrm>
            <a:off x="8027988" y="708025"/>
            <a:ext cx="727075" cy="5721350"/>
          </a:xfrm>
        </p:spPr>
        <p:txBody>
          <a:bodyPr anchor="ctr"/>
          <a:p>
            <a:r>
              <a:rPr lang="zh-CN" altLang="en-US" sz="3200"/>
              <a:t>定义</a:t>
            </a:r>
            <a:endParaRPr lang="zh-CN" altLang="en-US" sz="3200"/>
          </a:p>
        </p:txBody>
      </p:sp>
      <p:sp>
        <p:nvSpPr>
          <p:cNvPr id="87043" name="Rectangle 1"/>
          <p:cNvSpPr/>
          <p:nvPr/>
        </p:nvSpPr>
        <p:spPr>
          <a:xfrm>
            <a:off x="251460" y="548323"/>
            <a:ext cx="7419975" cy="61264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对象构造函数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私有属性好处： 安全 就类似闭包中的函数一样 减少污染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私有属性，只能在对象构造函数内部使用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用户对象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在对象实例化后调用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privateFunction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publicFunction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商场案例改造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30821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引入</a:t>
            </a:r>
            <a:r>
              <a:rPr lang="en-US" altLang="zh-CN"/>
              <a:t>init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985" y="1412240"/>
            <a:ext cx="9119870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私有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412875"/>
            <a:ext cx="9050655" cy="2804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215" y="4652645"/>
            <a:ext cx="6633845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bindDOMDetail是私有，外界无法访问</a:t>
            </a:r>
            <a:endParaRPr lang="zh-CN" altLang="en-US" dirty="0"/>
          </a:p>
          <a:p>
            <a:r>
              <a:rPr lang="zh-CN" altLang="en-US" dirty="0"/>
              <a:t>init是公有，外界可以访问</a:t>
            </a:r>
            <a:endParaRPr lang="zh-CN" altLang="en-US" dirty="0"/>
          </a:p>
        </p:txBody>
      </p:sp>
      <p:pic>
        <p:nvPicPr>
          <p:cNvPr id="89091" name="图片 8909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717925"/>
            <a:ext cx="6648450" cy="2016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高级开发人员和接口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其实</a:t>
            </a:r>
            <a:r>
              <a:rPr lang="en-US" altLang="zh-CN"/>
              <a:t>init</a:t>
            </a:r>
            <a:r>
              <a:rPr lang="zh-CN" altLang="en-US"/>
              <a:t>就有点类似接口，</a:t>
            </a:r>
            <a:endParaRPr lang="zh-CN" altLang="en-US"/>
          </a:p>
          <a:p>
            <a:r>
              <a:rPr lang="zh-CN" altLang="en-US"/>
              <a:t>当你写好代码之后，为了方便使用者，我们一般只需要告诉使用者简单的接口就可以了。。。</a:t>
            </a:r>
            <a:endParaRPr lang="zh-CN" altLang="en-US"/>
          </a:p>
          <a:p>
            <a:r>
              <a:rPr lang="zh-CN" altLang="en-US"/>
              <a:t>对方不用了解其他任何信息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还可以防止其他人员访问核心代码，以后我们对这个代码加密，别人就只能使用而无法了解代码是如何编写的了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215" y="1268730"/>
            <a:ext cx="863600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导致的代码出错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9250" y="1340485"/>
            <a:ext cx="6277610" cy="5487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5980</Words>
  <Application>Kingsoft Office WPP</Application>
  <PresentationFormat>全屏显示(4:3)</PresentationFormat>
  <Paragraphs>626</Paragraphs>
  <Slides>125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26" baseType="lpstr">
      <vt:lpstr>Office 主题</vt:lpstr>
      <vt:lpstr>PowerPoint 演示文稿</vt:lpstr>
      <vt:lpstr>教学目标</vt:lpstr>
      <vt:lpstr>主题：构造函数进阶</vt:lpstr>
      <vt:lpstr>细节知识点</vt:lpstr>
      <vt:lpstr>PowerPoint 演示文稿</vt:lpstr>
      <vt:lpstr>主题：构造函数和普通函数</vt:lpstr>
      <vt:lpstr>构造函数定义</vt:lpstr>
      <vt:lpstr>构造函数和普通函数的区别</vt:lpstr>
      <vt:lpstr>js历史理解js对象为什么是函数</vt:lpstr>
      <vt:lpstr>四种创建方式</vt:lpstr>
      <vt:lpstr>四种创建方式</vt:lpstr>
      <vt:lpstr>构造语法规范</vt:lpstr>
      <vt:lpstr>属性访问 - 点语法</vt:lpstr>
      <vt:lpstr>属性修改</vt:lpstr>
      <vt:lpstr>构造函数面试题</vt:lpstr>
      <vt:lpstr>面试题</vt:lpstr>
      <vt:lpstr>答案解析</vt:lpstr>
      <vt:lpstr>面试题</vt:lpstr>
      <vt:lpstr>答案</vt:lpstr>
      <vt:lpstr>主题：实例进阶</vt:lpstr>
      <vt:lpstr>实例拷贝理论</vt:lpstr>
      <vt:lpstr>实例拷贝原理</vt:lpstr>
      <vt:lpstr>会用图示法画对象内存分配图</vt:lpstr>
      <vt:lpstr>New 实例化的本质</vt:lpstr>
      <vt:lpstr>New实例化</vt:lpstr>
      <vt:lpstr>实例的内存图</vt:lpstr>
      <vt:lpstr>前言</vt:lpstr>
      <vt:lpstr>实例在内存中的保存</vt:lpstr>
      <vt:lpstr>练习 画内存图</vt:lpstr>
      <vt:lpstr>主题：原型进阶</vt:lpstr>
      <vt:lpstr>构造函数对象缺点</vt:lpstr>
      <vt:lpstr>疑问</vt:lpstr>
      <vt:lpstr>构造函数创建对象存在的问题</vt:lpstr>
      <vt:lpstr>只用构造函数创建对象存在的缺点</vt:lpstr>
      <vt:lpstr>原型中也可以包含属性 </vt:lpstr>
      <vt:lpstr>两种访问方式</vt:lpstr>
      <vt:lpstr>原型方法共享理论</vt:lpstr>
      <vt:lpstr>PowerPoint 演示文稿</vt:lpstr>
      <vt:lpstr>总结</vt:lpstr>
      <vt:lpstr>原型对象只分配一次内存</vt:lpstr>
      <vt:lpstr>所以</vt:lpstr>
      <vt:lpstr>原型对象的本质总结</vt:lpstr>
      <vt:lpstr>原型方法共享理论</vt:lpstr>
      <vt:lpstr>面试题</vt:lpstr>
      <vt:lpstr>答案</vt:lpstr>
      <vt:lpstr>原型属性（引用类型）共享理论</vt:lpstr>
      <vt:lpstr>特殊情况：原型值类型不共享</vt:lpstr>
      <vt:lpstr>PowerPoint 演示文稿</vt:lpstr>
      <vt:lpstr>区别：原型属性和实例属性</vt:lpstr>
      <vt:lpstr>主题：属性屏蔽理论</vt:lpstr>
      <vt:lpstr>属性屏蔽理论</vt:lpstr>
      <vt:lpstr>构造属性和原型属性判断</vt:lpstr>
      <vt:lpstr>PowerPoint 演示文稿</vt:lpstr>
      <vt:lpstr>构造属性和原型属性判断</vt:lpstr>
      <vt:lpstr>实例属性和原型属性判断</vt:lpstr>
      <vt:lpstr>代码</vt:lpstr>
      <vt:lpstr>属性遍历</vt:lpstr>
      <vt:lpstr>PowerPoint 演示文稿</vt:lpstr>
      <vt:lpstr>术语总结：双对象法则</vt:lpstr>
      <vt:lpstr>通过原型方式创建对象的原理</vt:lpstr>
      <vt:lpstr>双对象的名称</vt:lpstr>
      <vt:lpstr>术语总结</vt:lpstr>
      <vt:lpstr>主题：各种术语总结（可选）</vt:lpstr>
      <vt:lpstr>术语概述</vt:lpstr>
      <vt:lpstr>属性进阶：静态属性和属性总结</vt:lpstr>
      <vt:lpstr>PowerPoint 演示文稿</vt:lpstr>
      <vt:lpstr>PowerPoint 演示文稿</vt:lpstr>
      <vt:lpstr>PowerPoint 演示文稿</vt:lpstr>
      <vt:lpstr>主题：对象属性进阶</vt:lpstr>
      <vt:lpstr>万物皆属性</vt:lpstr>
      <vt:lpstr>万物皆属性</vt:lpstr>
      <vt:lpstr>万物皆变量 - 一切数据都是通过变量来统一管理的</vt:lpstr>
      <vt:lpstr>属性的取值器和设置器 get set</vt:lpstr>
      <vt:lpstr>一个零引发的血案</vt:lpstr>
      <vt:lpstr>如何避免重大损失</vt:lpstr>
      <vt:lpstr>get set</vt:lpstr>
      <vt:lpstr>作用</vt:lpstr>
      <vt:lpstr>练习</vt:lpstr>
      <vt:lpstr>答案</vt:lpstr>
      <vt:lpstr>基础好 课后研究</vt:lpstr>
      <vt:lpstr>答案</vt:lpstr>
      <vt:lpstr>兼容性</vt:lpstr>
      <vt:lpstr>设置属性读写权限</vt:lpstr>
      <vt:lpstr>给属性添加权限的必要性</vt:lpstr>
      <vt:lpstr>defineProperty设置权限</vt:lpstr>
      <vt:lpstr>设置属性的访问权限</vt:lpstr>
      <vt:lpstr>团队合作中使用</vt:lpstr>
      <vt:lpstr>练习 </vt:lpstr>
      <vt:lpstr>兼容性</vt:lpstr>
      <vt:lpstr>公有属性私有属性 实战完善</vt:lpstr>
      <vt:lpstr>PowerPoint 演示文稿</vt:lpstr>
      <vt:lpstr>定义</vt:lpstr>
      <vt:lpstr>商场案例改造</vt:lpstr>
      <vt:lpstr>继续改造 - 引入init</vt:lpstr>
      <vt:lpstr>继续改造 - 私有</vt:lpstr>
      <vt:lpstr>分析</vt:lpstr>
      <vt:lpstr>高级开发人员和接口</vt:lpstr>
      <vt:lpstr>最终的代码</vt:lpstr>
      <vt:lpstr>this导致的代码出错</vt:lpstr>
      <vt:lpstr> 新的问题</vt:lpstr>
      <vt:lpstr>config对象</vt:lpstr>
      <vt:lpstr>PowerPoint 演示文稿</vt:lpstr>
      <vt:lpstr>公有属性私有属性 实战完善</vt:lpstr>
      <vt:lpstr>PowerPoint 演示文稿</vt:lpstr>
      <vt:lpstr>PowerPoint 演示文稿</vt:lpstr>
      <vt:lpstr>商城实战</vt:lpstr>
      <vt:lpstr>页面开发流程</vt:lpstr>
      <vt:lpstr>页面开发过程</vt:lpstr>
      <vt:lpstr>jquery插件复习</vt:lpstr>
      <vt:lpstr>前端开发</vt:lpstr>
      <vt:lpstr>解决思路</vt:lpstr>
      <vt:lpstr>面向对象开发</vt:lpstr>
      <vt:lpstr>思路</vt:lpstr>
      <vt:lpstr>页面开发整体思路</vt:lpstr>
      <vt:lpstr>页面初始化</vt:lpstr>
      <vt:lpstr>PowerPoint 演示文稿</vt:lpstr>
      <vt:lpstr>分析产品</vt:lpstr>
      <vt:lpstr>我们用json来表示图片列表</vt:lpstr>
      <vt:lpstr>绑定简单的基本信息</vt:lpstr>
      <vt:lpstr>绑定图片</vt:lpstr>
      <vt:lpstr>绑定购物车</vt:lpstr>
      <vt:lpstr>交互开发</vt:lpstr>
      <vt:lpstr>实现点击加入到购物车</vt:lpstr>
      <vt:lpstr>总结：解耦合举例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54</cp:revision>
  <dcterms:created xsi:type="dcterms:W3CDTF">2015-06-29T07:19:00Z</dcterms:created>
  <dcterms:modified xsi:type="dcterms:W3CDTF">2016-01-30T16:54:22Z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