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3"/>
    <p:sldId id="262" r:id="rId4"/>
    <p:sldId id="1371" r:id="rId5"/>
    <p:sldId id="1297" r:id="rId6"/>
    <p:sldId id="416" r:id="rId7"/>
    <p:sldId id="1439" r:id="rId8"/>
    <p:sldId id="1528" r:id="rId9"/>
    <p:sldId id="1617" r:id="rId10"/>
    <p:sldId id="1618" r:id="rId11"/>
    <p:sldId id="1619" r:id="rId12"/>
    <p:sldId id="1620" r:id="rId13"/>
    <p:sldId id="1529" r:id="rId14"/>
    <p:sldId id="419" r:id="rId15"/>
    <p:sldId id="420" r:id="rId16"/>
    <p:sldId id="421" r:id="rId17"/>
    <p:sldId id="1299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1408" r:id="rId26"/>
    <p:sldId id="430" r:id="rId27"/>
    <p:sldId id="1410" r:id="rId28"/>
    <p:sldId id="1621" r:id="rId29"/>
    <p:sldId id="1409" r:id="rId30"/>
    <p:sldId id="431" r:id="rId31"/>
    <p:sldId id="432" r:id="rId32"/>
    <p:sldId id="433" r:id="rId33"/>
    <p:sldId id="1411" r:id="rId34"/>
    <p:sldId id="1419" r:id="rId35"/>
    <p:sldId id="1420" r:id="rId36"/>
    <p:sldId id="1412" r:id="rId37"/>
    <p:sldId id="1413" r:id="rId38"/>
    <p:sldId id="1414" r:id="rId39"/>
    <p:sldId id="1415" r:id="rId40"/>
    <p:sldId id="1416" r:id="rId41"/>
    <p:sldId id="434" r:id="rId42"/>
    <p:sldId id="435" r:id="rId43"/>
    <p:sldId id="436" r:id="rId44"/>
    <p:sldId id="437" r:id="rId45"/>
    <p:sldId id="438" r:id="rId46"/>
    <p:sldId id="439" r:id="rId47"/>
    <p:sldId id="1418" r:id="rId48"/>
    <p:sldId id="1417" r:id="rId49"/>
    <p:sldId id="1421" r:id="rId50"/>
    <p:sldId id="1423" r:id="rId51"/>
    <p:sldId id="1422" r:id="rId52"/>
    <p:sldId id="1424" r:id="rId53"/>
    <p:sldId id="1425" r:id="rId54"/>
    <p:sldId id="1426" r:id="rId55"/>
    <p:sldId id="1440" r:id="rId56"/>
    <p:sldId id="1427" r:id="rId57"/>
    <p:sldId id="1428" r:id="rId58"/>
    <p:sldId id="1429" r:id="rId59"/>
    <p:sldId id="1430" r:id="rId60"/>
    <p:sldId id="1431" r:id="rId61"/>
    <p:sldId id="1432" r:id="rId62"/>
    <p:sldId id="1441" r:id="rId63"/>
    <p:sldId id="1449" r:id="rId64"/>
    <p:sldId id="1433" r:id="rId65"/>
    <p:sldId id="1442" r:id="rId66"/>
    <p:sldId id="1466" r:id="rId67"/>
    <p:sldId id="1446" r:id="rId68"/>
    <p:sldId id="1448" r:id="rId69"/>
    <p:sldId id="1447" r:id="rId70"/>
    <p:sldId id="1443" r:id="rId71"/>
    <p:sldId id="1444" r:id="rId72"/>
    <p:sldId id="1445" r:id="rId73"/>
    <p:sldId id="1450" r:id="rId74"/>
    <p:sldId id="1451" r:id="rId75"/>
    <p:sldId id="1452" r:id="rId76"/>
    <p:sldId id="1453" r:id="rId77"/>
    <p:sldId id="1454" r:id="rId78"/>
    <p:sldId id="1455" r:id="rId79"/>
    <p:sldId id="1456" r:id="rId80"/>
    <p:sldId id="1457" r:id="rId81"/>
    <p:sldId id="1462" r:id="rId82"/>
    <p:sldId id="1458" r:id="rId83"/>
    <p:sldId id="1459" r:id="rId84"/>
    <p:sldId id="1460" r:id="rId85"/>
    <p:sldId id="1461" r:id="rId86"/>
    <p:sldId id="1463" r:id="rId87"/>
    <p:sldId id="1464" r:id="rId88"/>
    <p:sldId id="1465" r:id="rId89"/>
    <p:sldId id="1467" r:id="rId90"/>
    <p:sldId id="1435" r:id="rId91"/>
    <p:sldId id="1436" r:id="rId92"/>
    <p:sldId id="1437" r:id="rId93"/>
    <p:sldId id="1438" r:id="rId94"/>
    <p:sldId id="1434" r:id="rId95"/>
    <p:sldId id="440" r:id="rId96"/>
    <p:sldId id="441" r:id="rId97"/>
    <p:sldId id="442" r:id="rId98"/>
    <p:sldId id="443" r:id="rId99"/>
    <p:sldId id="444" r:id="rId100"/>
    <p:sldId id="445" r:id="rId101"/>
    <p:sldId id="259" r:id="rId10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handoutMaster" Target="handoutMasters/handoutMaster1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7358" y="2638989"/>
            <a:ext cx="50596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面向对象三大作用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为什么需要学习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和后台人员进行交互的两种情况：</a:t>
            </a:r>
            <a:endParaRPr lang="zh-CN" altLang="en-US"/>
          </a:p>
          <a:p>
            <a:pPr lvl="1"/>
            <a:r>
              <a:rPr lang="zh-CN" altLang="en-US"/>
              <a:t>获取后台提供的数据，一般是</a:t>
            </a:r>
            <a:r>
              <a:rPr lang="en-US" altLang="zh-CN"/>
              <a:t>json</a:t>
            </a:r>
            <a:r>
              <a:rPr lang="zh-CN" altLang="en-US"/>
              <a:t>格式</a:t>
            </a:r>
            <a:endParaRPr lang="zh-CN" altLang="en-US"/>
          </a:p>
          <a:p>
            <a:pPr lvl="1"/>
            <a:r>
              <a:rPr lang="zh-CN" altLang="en-US"/>
              <a:t>提交数据给后台（</a:t>
            </a:r>
            <a:r>
              <a:rPr lang="en-US" altLang="zh-CN"/>
              <a:t>1</a:t>
            </a:r>
            <a:r>
              <a:rPr lang="zh-CN" altLang="en-US"/>
              <a:t>，比如注册：用户名，密码，邮箱，手机号，可以通过</a:t>
            </a:r>
            <a:r>
              <a:rPr lang="en-US" altLang="zh-CN"/>
              <a:t>json</a:t>
            </a:r>
            <a:r>
              <a:rPr lang="zh-CN" altLang="en-US"/>
              <a:t>传递给后）</a:t>
            </a:r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给你一个场景，你要能用</a:t>
            </a:r>
            <a:r>
              <a:rPr lang="en-US" altLang="zh-CN" sz="3200"/>
              <a:t>json</a:t>
            </a:r>
            <a:r>
              <a:rPr lang="zh-CN" altLang="en-US" sz="3200"/>
              <a:t>描述数据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json</a:t>
            </a:r>
            <a:r>
              <a:rPr lang="zh-CN" altLang="en-US"/>
              <a:t>描述注册时候的数据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json</a:t>
            </a:r>
            <a:r>
              <a:rPr lang="zh-CN" altLang="en-US"/>
              <a:t>描述新闻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json</a:t>
            </a:r>
            <a:r>
              <a:rPr lang="zh-CN" altLang="en-US"/>
              <a:t>描述产品列表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面向对象编程和数据绑定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标题 3"/>
          <p:cNvSpPr>
            <a:spLocks noGrp="1"/>
          </p:cNvSpPr>
          <p:nvPr>
            <p:ph type="ctrTitle"/>
          </p:nvPr>
        </p:nvSpPr>
        <p:spPr>
          <a:xfrm>
            <a:off x="467360" y="692785"/>
            <a:ext cx="8229600" cy="933450"/>
          </a:xfrm>
        </p:spPr>
        <p:txBody>
          <a:bodyPr anchor="ctr"/>
          <a:p>
            <a:r>
              <a:rPr lang="zh-CN" altLang="en-US" sz="4400"/>
              <a:t>普通开发方式</a:t>
            </a:r>
            <a:endParaRPr lang="zh-CN" altLang="en-US" sz="4400"/>
          </a:p>
        </p:txBody>
      </p:sp>
      <p:sp>
        <p:nvSpPr>
          <p:cNvPr id="164866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903730"/>
            <a:ext cx="8229600" cy="4222750"/>
          </a:xfrm>
        </p:spPr>
        <p:txBody>
          <a:bodyPr anchor="t"/>
          <a:p>
            <a:pPr>
              <a:buNone/>
            </a:pPr>
            <a:r>
              <a:rPr lang="en-US" altLang="x-none" sz="3200" dirty="0"/>
              <a:t>HTML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CSS</a:t>
            </a:r>
            <a:endParaRPr lang="zh-CN" altLang="en-US" sz="3200" dirty="0"/>
          </a:p>
          <a:p>
            <a:pPr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事件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658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6589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3350" y="620713"/>
            <a:ext cx="5962650" cy="5638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代码完善 </a:t>
            </a:r>
            <a:r>
              <a:rPr lang="en-US" altLang="x-none" sz="4400" dirty="0"/>
              <a:t>– </a:t>
            </a:r>
            <a:r>
              <a:rPr lang="zh-CN" altLang="en-US" sz="4400" dirty="0"/>
              <a:t>注释</a:t>
            </a:r>
            <a:endParaRPr lang="zh-CN" altLang="en-US" sz="4400" dirty="0"/>
          </a:p>
        </p:txBody>
      </p:sp>
      <p:sp>
        <p:nvSpPr>
          <p:cNvPr id="16691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6691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92275" y="1417638"/>
            <a:ext cx="6410325" cy="51244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面向过程编程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面向过程定义</a:t>
            </a:r>
            <a:endParaRPr lang="zh-CN" altLang="en-US" sz="4400"/>
          </a:p>
        </p:txBody>
      </p:sp>
      <p:sp>
        <p:nvSpPr>
          <p:cNvPr id="167938" name="内容占位符 1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面向过程就是使用函数包装好一个一个工具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常用的三个过程</a:t>
            </a:r>
            <a:endParaRPr lang="zh-CN" altLang="en-US" sz="4400"/>
          </a:p>
        </p:txBody>
      </p:sp>
      <p:sp>
        <p:nvSpPr>
          <p:cNvPr id="1689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init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binddom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bindevents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000" dirty="0"/>
              <a:t>面向过程编程原则 </a:t>
            </a:r>
            <a:r>
              <a:rPr lang="en-US" altLang="x-none" sz="4000" dirty="0"/>
              <a:t>– </a:t>
            </a:r>
            <a:r>
              <a:rPr lang="zh-CN" altLang="en-US" sz="4000" dirty="0"/>
              <a:t>单一功能原则</a:t>
            </a:r>
            <a:endParaRPr lang="zh-CN" altLang="en-US" sz="4000" dirty="0"/>
          </a:p>
        </p:txBody>
      </p:sp>
      <p:sp>
        <p:nvSpPr>
          <p:cNvPr id="1699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一个函数尽量包含一个功能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dirty="0"/>
              <a:t>面向对象三大作用</a:t>
            </a:r>
            <a:endParaRPr lang="zh-CN" dirty="0"/>
          </a:p>
          <a:p>
            <a:pPr lvl="1"/>
            <a:r>
              <a:rPr lang="zh-CN" dirty="0"/>
              <a:t>封装框架</a:t>
            </a:r>
            <a:endParaRPr lang="zh-CN" dirty="0"/>
          </a:p>
          <a:p>
            <a:pPr lvl="1"/>
            <a:r>
              <a:rPr lang="zh-CN" dirty="0"/>
              <a:t>描述数据</a:t>
            </a:r>
            <a:endParaRPr lang="zh-CN" dirty="0"/>
          </a:p>
          <a:p>
            <a:pPr lvl="1"/>
            <a:r>
              <a:rPr lang="zh-CN" dirty="0"/>
              <a:t>面向对象编程和数据绑定</a:t>
            </a:r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代码演示</a:t>
            </a:r>
            <a:endParaRPr lang="zh-CN" altLang="en-US" sz="4400"/>
          </a:p>
        </p:txBody>
      </p:sp>
      <p:sp>
        <p:nvSpPr>
          <p:cNvPr id="17101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17101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6375" y="1206500"/>
            <a:ext cx="6477000" cy="53149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面向对象编程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7203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案例</a:t>
            </a:r>
            <a:endParaRPr lang="zh-CN" altLang="en-US" sz="4400" dirty="0"/>
          </a:p>
        </p:txBody>
      </p:sp>
      <p:sp>
        <p:nvSpPr>
          <p:cNvPr id="17305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前面我们已经做了大量的面向对象编程的案例，这里不再详细讲解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原则</a:t>
            </a:r>
            <a:endParaRPr lang="zh-CN" altLang="en-US" sz="4400"/>
          </a:p>
        </p:txBody>
      </p:sp>
      <p:sp>
        <p:nvSpPr>
          <p:cNvPr id="17408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单一职责</a:t>
            </a:r>
            <a:endParaRPr lang="zh-CN" alt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数据绑定进阶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数据绑定</a:t>
            </a:r>
            <a:endParaRPr lang="zh-CN" altLang="en-US" sz="4400"/>
          </a:p>
        </p:txBody>
      </p:sp>
      <p:sp>
        <p:nvSpPr>
          <p:cNvPr id="17613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在开发中，数据一般是从后台开发人员从数据库读取出来，封装成一个</a:t>
            </a:r>
            <a:r>
              <a:rPr lang="en-US" altLang="x-none" sz="3200" dirty="0"/>
              <a:t>json</a:t>
            </a:r>
            <a:r>
              <a:rPr lang="zh-CN" altLang="en-US" sz="3200" dirty="0"/>
              <a:t>字符串返回给你，然后我们需要将前端写的假数据编程真数据，这个过程就是数据绑定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什么是数据绑定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将后台的数据绑定到前端</a:t>
            </a:r>
            <a:r>
              <a:rPr lang="en-US" altLang="zh-CN"/>
              <a:t>html</a:t>
            </a:r>
            <a:r>
              <a:rPr lang="zh-CN" altLang="en-US"/>
              <a:t>元素</a:t>
            </a:r>
            <a:endParaRPr lang="zh-CN" altLang="en-US"/>
          </a:p>
          <a:p>
            <a:r>
              <a:rPr lang="zh-CN" altLang="en-US"/>
              <a:t>比如：</a:t>
            </a:r>
            <a:r>
              <a:rPr lang="en-US" altLang="zh-CN"/>
              <a:t>ajax</a:t>
            </a:r>
            <a:r>
              <a:rPr lang="zh-CN" altLang="en-US"/>
              <a:t>调用的时候，后台返回给我们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接下来我们一般将</a:t>
            </a:r>
            <a:r>
              <a:rPr lang="en-US" altLang="zh-CN"/>
              <a:t>json</a:t>
            </a:r>
            <a:r>
              <a:rPr lang="zh-CN" altLang="en-US"/>
              <a:t>数据和前端的元素进行绑定。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为什么需要数据绑定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动态生成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前面学习的绑定方式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700530"/>
            <a:ext cx="9149715" cy="47459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数据绑定的几种形式</a:t>
            </a:r>
            <a:endParaRPr lang="zh-CN" altLang="en-US" sz="4400"/>
          </a:p>
        </p:txBody>
      </p:sp>
      <p:sp>
        <p:nvSpPr>
          <p:cNvPr id="17715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简单绑定方法 </a:t>
            </a:r>
            <a:r>
              <a:rPr lang="en-US" altLang="zh-CN" sz="3200" dirty="0"/>
              <a:t>- </a:t>
            </a:r>
            <a:r>
              <a:rPr lang="zh-CN" altLang="en-US" sz="3200" dirty="0"/>
              <a:t> 原生 </a:t>
            </a:r>
            <a:r>
              <a:rPr lang="en-US" altLang="zh-CN" sz="3200" dirty="0"/>
              <a:t>--</a:t>
            </a:r>
            <a:r>
              <a:rPr lang="zh-CN" altLang="en-US" sz="3200" dirty="0"/>
              <a:t>豆豆加加法则</a:t>
            </a:r>
            <a:endParaRPr lang="zh-CN" altLang="en-US" sz="3200" dirty="0"/>
          </a:p>
          <a:p>
            <a:pPr algn="l">
              <a:buNone/>
            </a:pPr>
            <a:r>
              <a:rPr lang="en-US" altLang="zh-CN" sz="3200" dirty="0"/>
              <a:t>formateString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模板技术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dirty="0">
                <a:sym typeface="+mn-ea"/>
              </a:rPr>
              <a:t>通过数组</a:t>
            </a:r>
            <a:r>
              <a:rPr lang="en-US" altLang="zh-CN" dirty="0">
                <a:sym typeface="+mn-ea"/>
              </a:rPr>
              <a:t>join</a:t>
            </a:r>
            <a:r>
              <a:rPr lang="zh-CN" altLang="en-US" dirty="0">
                <a:sym typeface="+mn-ea"/>
              </a:rPr>
              <a:t>形式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对象的三个作用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dirty="0"/>
              <a:t>面向对象编程</a:t>
            </a: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描述数据 </a:t>
            </a:r>
            <a:r>
              <a:rPr lang="en-US" altLang="zh-CN" sz="3200" dirty="0"/>
              <a:t>- -</a:t>
            </a:r>
            <a:r>
              <a:rPr lang="zh-CN" altLang="en-US" sz="3200" dirty="0"/>
              <a:t>对象的字面量形式</a:t>
            </a:r>
            <a:r>
              <a:rPr lang="en-US" altLang="zh-CN" sz="3200" dirty="0"/>
              <a:t>--json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封装框架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动态创建标签绑定方式场景分析</a:t>
            </a:r>
            <a:endParaRPr lang="zh-CN" altLang="en-US" sz="4400"/>
          </a:p>
        </p:txBody>
      </p:sp>
      <p:sp>
        <p:nvSpPr>
          <p:cNvPr id="178178" name="内容占位符 2"/>
          <p:cNvSpPr>
            <a:spLocks noGrp="1"/>
          </p:cNvSpPr>
          <p:nvPr>
            <p:ph type="subTitle" idx="1"/>
          </p:nvPr>
        </p:nvSpPr>
        <p:spPr>
          <a:xfrm>
            <a:off x="260350" y="1600200"/>
            <a:ext cx="8780463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zh-CN" altLang="en-US" sz="2000" dirty="0"/>
              <a:t>使用场景：状态不同，显示内同不一样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/>
              <a:t>比如登录有三个状态：未登录，登录失败，登录成功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/>
              <a:t>每种状态显示的内容是不一样的，这个时候就需要动态创建标签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使用技术：</a:t>
            </a:r>
            <a:r>
              <a:rPr lang="en-US" altLang="x-none" sz="2000" dirty="0"/>
              <a:t>innerHTML  append</a:t>
            </a:r>
            <a:endParaRPr lang="en-US" altLang="x-none" sz="20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备注：一般用于动态生成的代码量少的时候，如果需要动态生成很多代码，一般用模板技术</a:t>
            </a:r>
            <a:endParaRPr lang="zh-CN" altLang="en-US" sz="3200" dirty="0"/>
          </a:p>
          <a:p>
            <a:pPr algn="l">
              <a:lnSpc>
                <a:spcPct val="9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案例研发</a:t>
            </a:r>
            <a:endParaRPr lang="zh-CN" altLang="en-US" sz="4400"/>
          </a:p>
        </p:txBody>
      </p:sp>
      <p:sp>
        <p:nvSpPr>
          <p:cNvPr id="1792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/>
              <a:t>登录的三种状态分别显示不同的内容</a:t>
            </a:r>
            <a:endParaRPr lang="zh-CN" alt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formateString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先学习如何使用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335" y="1441450"/>
            <a:ext cx="9157970" cy="44951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函数的用处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其实就是使用真实数据替换找到的指定的格式的字符串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函数用到的</a:t>
            </a:r>
            <a:r>
              <a:rPr lang="en-US" altLang="zh-CN"/>
              <a:t>replace</a:t>
            </a:r>
            <a:r>
              <a:rPr lang="zh-CN" altLang="en-US"/>
              <a:t>知识讲解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基础</a:t>
            </a:r>
            <a:endParaRPr lang="zh-CN" altLang="en-US"/>
          </a:p>
          <a:p>
            <a:r>
              <a:rPr lang="zh-CN" altLang="en-US"/>
              <a:t>进阶</a:t>
            </a:r>
            <a:endParaRPr lang="zh-CN" altLang="en-US"/>
          </a:p>
          <a:p>
            <a:r>
              <a:rPr lang="zh-CN" altLang="en-US"/>
              <a:t>高级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replace基础用法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4290" y="1257300"/>
            <a:ext cx="9112250" cy="525843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replace</a:t>
            </a:r>
            <a:r>
              <a:rPr lang="zh-CN" altLang="en-US"/>
              <a:t>用法进阶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replace高级技巧 - 特殊标记$</a:t>
            </a:r>
            <a:endParaRPr lang="zh-CN" altLang="en-US"/>
          </a:p>
          <a:p>
            <a:r>
              <a:rPr lang="zh-CN" altLang="en-US"/>
              <a:t>replace高级技巧 - 参数为函数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百度关键字案例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070" y="2060575"/>
            <a:ext cx="8711565" cy="242506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改造前面的商城案例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015" y="1485265"/>
            <a:ext cx="790067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封装框架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标题 3"/>
          <p:cNvSpPr>
            <a:spLocks noGrp="1"/>
          </p:cNvSpPr>
          <p:nvPr>
            <p:ph type="ctrTitle"/>
          </p:nvPr>
        </p:nvSpPr>
        <p:spPr>
          <a:xfrm>
            <a:off x="179388" y="1122363"/>
            <a:ext cx="8713787" cy="2387600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模板技术和数据绑定</a:t>
            </a:r>
            <a:endParaRPr lang="en-US" altLang="x-none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80226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en-US" altLang="x-none" sz="3200" kern="1200" baseline="0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60</a:t>
            </a:r>
            <a:endParaRPr lang="zh-CN" altLang="en-US" sz="3200" kern="1200" baseline="0" dirty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常用模板</a:t>
            </a:r>
            <a:endParaRPr lang="zh-CN" altLang="en-US" sz="4400"/>
          </a:p>
        </p:txBody>
      </p:sp>
      <p:pic>
        <p:nvPicPr>
          <p:cNvPr id="181250" name="内容占位符 3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7000" y="1044575"/>
            <a:ext cx="9015413" cy="4824413"/>
          </a:xfrm>
        </p:spPr>
      </p:pic>
      <p:sp>
        <p:nvSpPr>
          <p:cNvPr id="181251" name="矩形 4"/>
          <p:cNvSpPr/>
          <p:nvPr/>
        </p:nvSpPr>
        <p:spPr>
          <a:xfrm>
            <a:off x="3203575" y="5868988"/>
            <a:ext cx="1766888" cy="522287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ie8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浏览器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常用模板</a:t>
            </a:r>
            <a:endParaRPr lang="zh-CN" altLang="en-US" sz="4400"/>
          </a:p>
        </p:txBody>
      </p:sp>
      <p:sp>
        <p:nvSpPr>
          <p:cNvPr id="182274" name="矩形 4"/>
          <p:cNvSpPr/>
          <p:nvPr/>
        </p:nvSpPr>
        <p:spPr>
          <a:xfrm>
            <a:off x="3243263" y="5861050"/>
            <a:ext cx="2565400" cy="523875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chrome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浏览器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182275" name="内容占位符 5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5738" y="1114425"/>
            <a:ext cx="8678862" cy="4645025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常用模板</a:t>
            </a:r>
            <a:endParaRPr lang="zh-CN" altLang="en-US" sz="4400"/>
          </a:p>
        </p:txBody>
      </p:sp>
      <p:sp>
        <p:nvSpPr>
          <p:cNvPr id="183298" name="矩形 4"/>
          <p:cNvSpPr/>
          <p:nvPr/>
        </p:nvSpPr>
        <p:spPr>
          <a:xfrm>
            <a:off x="3243263" y="5861050"/>
            <a:ext cx="1382712" cy="523875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Firefox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pic>
        <p:nvPicPr>
          <p:cNvPr id="183299" name="内容占位符 5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3213" y="1122363"/>
            <a:ext cx="8732837" cy="46736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184322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819910"/>
            <a:ext cx="8568690" cy="4308475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王者： 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art template(</a:t>
            </a:r>
            <a:r>
              <a:rPr lang="zh-CN" altLang="en-US" sz="3200" dirty="0"/>
              <a:t>完美融合</a:t>
            </a:r>
            <a:r>
              <a:rPr lang="en-US" altLang="x-none" sz="3200" dirty="0"/>
              <a:t>node.js)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b="1" dirty="0"/>
              <a:t>doT.js</a:t>
            </a:r>
            <a:endParaRPr lang="zh-CN" altLang="en-US" sz="3200" b="1" dirty="0"/>
          </a:p>
          <a:p>
            <a:pPr algn="l">
              <a:buNone/>
            </a:pPr>
            <a:r>
              <a:rPr lang="en-US" altLang="x-none" sz="3200" b="1" dirty="0"/>
              <a:t>Juicer.js(</a:t>
            </a:r>
            <a:r>
              <a:rPr lang="zh-CN" altLang="en-US" sz="3200" b="1" dirty="0"/>
              <a:t>支持</a:t>
            </a:r>
            <a:r>
              <a:rPr lang="en-US" altLang="x-none" sz="3200" b="1" dirty="0"/>
              <a:t>node.js)</a:t>
            </a:r>
            <a:endParaRPr lang="en-US" altLang="x-none" sz="3200" b="1" dirty="0"/>
          </a:p>
          <a:p>
            <a:pPr algn="l">
              <a:buNone/>
            </a:pPr>
            <a:endParaRPr lang="en-US" altLang="x-none" sz="3200" b="1" dirty="0"/>
          </a:p>
          <a:p>
            <a:pPr algn="l">
              <a:buNone/>
            </a:pPr>
            <a:r>
              <a:rPr lang="zh-CN" altLang="en-US" sz="3200" b="1" dirty="0"/>
              <a:t>下面我们根据</a:t>
            </a:r>
            <a:r>
              <a:rPr lang="en-US" altLang="zh-CN" sz="3200" b="1" dirty="0"/>
              <a:t>artemplate</a:t>
            </a:r>
            <a:r>
              <a:rPr lang="zh-CN" altLang="en-US" sz="3200" b="1" dirty="0"/>
              <a:t>讲解模板</a:t>
            </a:r>
            <a:endParaRPr lang="zh-CN" altLang="en-US" sz="3200" b="1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art</a:t>
            </a: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模板语法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85346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基础用法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71550" y="1412875"/>
            <a:ext cx="7265035" cy="511238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807AAZP$_$2SMK[739{`KI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3305" y="1628775"/>
            <a:ext cx="7023735" cy="407543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封装成函数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31595" y="1628775"/>
            <a:ext cx="7030085" cy="50514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pic>
        <p:nvPicPr>
          <p:cNvPr id="4" name="内容占位符 3" descr="I807AAZP$_$2SMK[739{`KI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11730" y="2276475"/>
            <a:ext cx="444817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/>
              <a:t>封装一些常用</a:t>
            </a:r>
            <a:endParaRPr lang="en-US" altLang="zh-CN"/>
          </a:p>
        </p:txBody>
      </p:sp>
      <p:sp>
        <p:nvSpPr>
          <p:cNvPr id="161794" name="内容占位符 2"/>
          <p:cNvSpPr>
            <a:spLocks noGrp="1"/>
          </p:cNvSpPr>
          <p:nvPr>
            <p:ph/>
          </p:nvPr>
        </p:nvSpPr>
        <p:spPr/>
        <p:txBody>
          <a:bodyPr wrap="square" anchor="t">
            <a:normAutofit/>
          </a:bodyPr>
          <a:p>
            <a:pPr lvl="0" eaLnBrk="1" hangingPunct="1"/>
            <a:r>
              <a:rPr lang="zh-CN" altLang="en-US" dirty="0"/>
              <a:t>封装一些常用的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封装</a:t>
            </a:r>
            <a:r>
              <a:rPr lang="en-US" altLang="zh-CN" dirty="0"/>
              <a:t>id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封装</a:t>
            </a:r>
            <a:r>
              <a:rPr lang="en-US" altLang="zh-CN" dirty="0"/>
              <a:t>tag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封装</a:t>
            </a:r>
            <a:r>
              <a:rPr lang="en-US" altLang="zh-CN" dirty="0"/>
              <a:t>ajax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封装</a:t>
            </a:r>
            <a:r>
              <a:rPr lang="en-US" altLang="zh-CN" dirty="0"/>
              <a:t>tab</a:t>
            </a:r>
            <a:endParaRPr lang="en-US" altLang="zh-CN" dirty="0"/>
          </a:p>
          <a:p>
            <a:pPr marL="0" lvl="0" indent="0" eaLnBrk="1" hangingPunct="1">
              <a:buNone/>
            </a:pPr>
            <a:endParaRPr lang="en-US" altLang="zh-CN" dirty="0"/>
          </a:p>
        </p:txBody>
      </p:sp>
      <p:sp>
        <p:nvSpPr>
          <p:cNvPr id="161795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放入框架中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015" y="1412875"/>
            <a:ext cx="7771130" cy="532955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pic>
        <p:nvPicPr>
          <p:cNvPr id="4" name="内容占位符 3" descr="I807AAZP$_$2SMK[739{`KI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67585" y="2420620"/>
            <a:ext cx="444817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绑定集合 语法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7995" y="1556385"/>
            <a:ext cx="8524875" cy="40830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如何定义标准规范</a:t>
            </a:r>
            <a:r>
              <a:rPr lang="en-US" altLang="zh-CN"/>
              <a:t>json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35150" y="1268730"/>
            <a:ext cx="4860925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{a : 'abc'}</a:t>
            </a:r>
            <a:endParaRPr lang="zh-CN" altLang="en-US"/>
          </a:p>
          <a:p>
            <a:r>
              <a:rPr lang="zh-CN" altLang="en-US"/>
              <a:t>{'a' : 'abc'}</a:t>
            </a:r>
            <a:endParaRPr lang="zh-CN" altLang="en-US"/>
          </a:p>
          <a:p>
            <a:r>
              <a:rPr lang="zh-CN" altLang="en-US"/>
              <a:t>{a : "abc"}</a:t>
            </a:r>
            <a:endParaRPr lang="zh-CN" altLang="en-US"/>
          </a:p>
          <a:p>
            <a:r>
              <a:rPr lang="zh-CN" altLang="en-US"/>
              <a:t>{"a" : "abc"}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上述都是正确的</a:t>
            </a:r>
            <a:r>
              <a:rPr lang="en-US" altLang="zh-CN"/>
              <a:t>json</a:t>
            </a:r>
            <a:r>
              <a:rPr lang="zh-CN" altLang="en-US"/>
              <a:t>，但是只有最后一种是标准</a:t>
            </a:r>
            <a:r>
              <a:rPr lang="en-US" altLang="zh-CN"/>
              <a:t>json</a:t>
            </a:r>
            <a:r>
              <a:rPr lang="zh-CN" altLang="en-US"/>
              <a:t>格式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23440" y="1340485"/>
            <a:ext cx="4778375" cy="43783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字符串拼接中模板语法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629410"/>
            <a:ext cx="8100695" cy="39655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23440" y="1412875"/>
            <a:ext cx="5085080" cy="465963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封装成函数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5060" y="2204720"/>
            <a:ext cx="673354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95450" y="1227455"/>
            <a:ext cx="5038090" cy="4616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</a:t>
            </a:r>
            <a:r>
              <a:rPr lang="en-US" altLang="zh-CN"/>
              <a:t>trim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正则表达式复习</a:t>
            </a:r>
            <a:endParaRPr lang="zh-CN" altLang="en-US"/>
          </a:p>
          <a:p>
            <a:r>
              <a:rPr lang="zh-CN" altLang="en-US"/>
              <a:t>封装</a:t>
            </a:r>
            <a:r>
              <a:rPr lang="en-US" altLang="zh-CN"/>
              <a:t>trim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放入到框架中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72185" y="1989455"/>
            <a:ext cx="7496175" cy="335216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百度星座案例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教学目的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使用前面学习的知识综合开发百度案例：</a:t>
            </a:r>
            <a:endParaRPr lang="zh-CN" altLang="en-US"/>
          </a:p>
          <a:p>
            <a:pPr lvl="1"/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zh-CN" altLang="en-US"/>
              <a:t>原型</a:t>
            </a:r>
            <a:endParaRPr lang="zh-CN" altLang="en-US"/>
          </a:p>
          <a:p>
            <a:pPr lvl="1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zh-CN" altLang="en-US"/>
              <a:t>绑定</a:t>
            </a:r>
            <a:endParaRPr lang="zh-CN" altLang="en-US"/>
          </a:p>
          <a:p>
            <a:pPr lvl="1"/>
            <a:r>
              <a:rPr lang="zh-CN" altLang="en-US"/>
              <a:t>模板</a:t>
            </a:r>
            <a:endParaRPr lang="zh-CN" altLang="en-US"/>
          </a:p>
          <a:p>
            <a:pPr lvl="1"/>
            <a:r>
              <a:rPr lang="en-US" altLang="zh-CN"/>
              <a:t>jquery</a:t>
            </a:r>
            <a:endParaRPr lang="en-US" altLang="zh-CN"/>
          </a:p>
          <a:p>
            <a:pPr lvl="1"/>
            <a:r>
              <a:rPr lang="zh-CN" altLang="en-US"/>
              <a:t>对象的三个作用</a:t>
            </a:r>
            <a:endParaRPr lang="zh-CN" altLang="en-US"/>
          </a:p>
          <a:p>
            <a:pPr lvl="2"/>
            <a:r>
              <a:rPr lang="zh-CN" altLang="en-US"/>
              <a:t>框架封装</a:t>
            </a:r>
            <a:endParaRPr lang="zh-CN" altLang="en-US"/>
          </a:p>
          <a:p>
            <a:pPr lvl="2"/>
            <a:r>
              <a:rPr lang="zh-CN" altLang="en-US"/>
              <a:t>描述数据</a:t>
            </a:r>
            <a:endParaRPr lang="zh-CN" altLang="en-US"/>
          </a:p>
          <a:p>
            <a:pPr lvl="2"/>
            <a:r>
              <a:rPr lang="zh-CN" altLang="en-US"/>
              <a:t>面向对象编程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百度星座案例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99160" y="1628775"/>
            <a:ext cx="768477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340485"/>
            <a:ext cx="8229600" cy="4525963"/>
          </a:xfrm>
        </p:spPr>
        <p:txBody>
          <a:bodyPr/>
          <a:p>
            <a:r>
              <a:rPr lang="zh-CN" altLang="en-US"/>
              <a:t>寻找规律：</a:t>
            </a:r>
            <a:endParaRPr lang="zh-CN" altLang="en-US"/>
          </a:p>
          <a:p>
            <a:pPr lvl="1"/>
            <a:r>
              <a:rPr lang="zh-CN" altLang="en-US"/>
              <a:t>容器名称从</a:t>
            </a:r>
            <a:r>
              <a:rPr lang="en-US" altLang="zh-CN"/>
              <a:t>0--11</a:t>
            </a:r>
            <a:endParaRPr lang="en-US" altLang="zh-CN"/>
          </a:p>
          <a:p>
            <a:pPr lvl="1"/>
            <a:r>
              <a:rPr lang="zh-CN" altLang="en-US"/>
              <a:t>对应的图片的背景不一样</a:t>
            </a:r>
            <a:endParaRPr lang="zh-CN" altLang="en-US"/>
          </a:p>
          <a:p>
            <a:pPr lvl="1"/>
            <a:r>
              <a:rPr lang="zh-CN" altLang="en-US"/>
              <a:t>选中特效：就是添加一个样式</a:t>
            </a:r>
            <a:r>
              <a:rPr lang="en-US" altLang="zh-CN"/>
              <a:t>selected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530" y="3572510"/>
            <a:ext cx="6036310" cy="307213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将图片放在一起如何获取单个图片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2095" y="1156970"/>
            <a:ext cx="667385" cy="4711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3225" y="1553210"/>
            <a:ext cx="7242175" cy="1553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7405" y="4004945"/>
            <a:ext cx="8120380" cy="70231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对象的作用</a:t>
            </a:r>
            <a:r>
              <a:rPr lang="en-US" altLang="zh-CN"/>
              <a:t>1</a:t>
            </a:r>
            <a:r>
              <a:rPr lang="zh-CN" altLang="en-US"/>
              <a:t>：面向对象编程</a:t>
            </a:r>
            <a:br>
              <a:rPr lang="zh-CN" altLang="en-US"/>
            </a:br>
            <a:r>
              <a:rPr lang="zh-CN" altLang="en-US"/>
              <a:t>编写外壳 </a:t>
            </a:r>
            <a:r>
              <a:rPr lang="en-US" altLang="zh-CN"/>
              <a:t>- </a:t>
            </a:r>
            <a:r>
              <a:rPr lang="zh-CN" altLang="en-US"/>
              <a:t>对象的骨架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定义对象和</a:t>
            </a:r>
            <a:r>
              <a:rPr lang="en-US" altLang="zh-CN"/>
              <a:t>init</a:t>
            </a:r>
            <a:r>
              <a:rPr lang="zh-CN" altLang="en-US"/>
              <a:t>接口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1460" y="1484630"/>
            <a:ext cx="860742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 </a:t>
            </a:r>
            <a:endParaRPr lang="en-US" altLang="zh-CN"/>
          </a:p>
          <a:p>
            <a:r>
              <a:rPr lang="en-US" altLang="zh-CN"/>
              <a:t>num</a:t>
            </a:r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如何动态生成元素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1505" y="2204720"/>
            <a:ext cx="7438390" cy="3806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描述数据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 单个星座容器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7315" y="1844675"/>
            <a:ext cx="874141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r>
              <a:rPr lang="zh-CN" altLang="en-US"/>
              <a:t>属性定义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保存对象编程中需要用到的临时变量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260" y="2636520"/>
            <a:ext cx="8240395" cy="19494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对象的作用</a:t>
            </a:r>
            <a:r>
              <a:rPr lang="en-US" altLang="zh-CN"/>
              <a:t>2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描述数据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63395" y="1629410"/>
            <a:ext cx="4110990" cy="455993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对象的作用</a:t>
            </a:r>
            <a:r>
              <a:rPr lang="en-US" altLang="zh-CN"/>
              <a:t>3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使用对象封装框架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这里我们将使用我们之前封装的：</a:t>
            </a:r>
            <a:endParaRPr lang="zh-CN" altLang="en-US"/>
          </a:p>
          <a:p>
            <a:r>
              <a:rPr lang="en-US" altLang="zh-CN"/>
              <a:t>$$id</a:t>
            </a:r>
            <a:endParaRPr lang="en-US" altLang="zh-CN"/>
          </a:p>
          <a:p>
            <a:r>
              <a:rPr lang="en-US" altLang="zh-CN"/>
              <a:t>formateString</a:t>
            </a:r>
            <a:endParaRPr lang="en-US" altLang="zh-CN"/>
          </a:p>
          <a:p>
            <a:r>
              <a:rPr lang="en-US" altLang="zh-CN"/>
              <a:t>artTemplate</a:t>
            </a:r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实现对象的方法 </a:t>
            </a:r>
            <a:r>
              <a:rPr lang="en-US" altLang="zh-CN"/>
              <a:t>- bindDom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formatString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705" y="1485265"/>
            <a:ext cx="8983345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artTemplate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7315" y="1485265"/>
            <a:ext cx="8925560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实现对象的方法 </a:t>
            </a:r>
            <a:r>
              <a:rPr lang="en-US" altLang="zh-CN"/>
              <a:t>- bindEvents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复习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返回的是</a:t>
            </a:r>
            <a:r>
              <a:rPr lang="en-US" altLang="zh-CN"/>
              <a:t>json</a:t>
            </a:r>
            <a:endParaRPr lang="en-US" altLang="zh-CN"/>
          </a:p>
          <a:p>
            <a:r>
              <a:rPr lang="zh-CN" altLang="en-US"/>
              <a:t>这个</a:t>
            </a:r>
            <a:r>
              <a:rPr lang="en-US" altLang="zh-CN"/>
              <a:t>json</a:t>
            </a:r>
            <a:r>
              <a:rPr lang="zh-CN" altLang="en-US"/>
              <a:t>格式是后台定义的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但是有时候我们也要学会如何定义数据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为什么？？</a:t>
            </a:r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事件复习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7360" y="1412875"/>
            <a:ext cx="8484235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</a:t>
            </a:r>
            <a:r>
              <a:rPr lang="zh-CN" altLang="en-US"/>
              <a:t>事件进阶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r>
              <a:rPr lang="zh-CN" altLang="en-US"/>
              <a:t>已经学过的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click</a:t>
            </a:r>
            <a:endParaRPr lang="en-US" altLang="zh-CN"/>
          </a:p>
          <a:p>
            <a:pPr lvl="1"/>
            <a:r>
              <a:rPr lang="en-US" altLang="zh-CN"/>
              <a:t>mouseEnter</a:t>
            </a:r>
            <a:endParaRPr lang="en-US" altLang="zh-CN"/>
          </a:p>
          <a:p>
            <a:pPr lvl="1"/>
            <a:r>
              <a:rPr lang="en-US" altLang="zh-CN"/>
              <a:t>hover</a:t>
            </a:r>
            <a:endParaRPr lang="en-US" altLang="zh-CN"/>
          </a:p>
          <a:p>
            <a:pPr lvl="0"/>
            <a:r>
              <a:rPr lang="zh-CN" altLang="en-US"/>
              <a:t>事件进阶</a:t>
            </a:r>
            <a:endParaRPr lang="zh-CN" altLang="en-US"/>
          </a:p>
          <a:p>
            <a:pPr lvl="1"/>
            <a:r>
              <a:rPr lang="en-US" altLang="zh-CN"/>
              <a:t>on</a:t>
            </a:r>
            <a:endParaRPr lang="en-US" altLang="zh-CN"/>
          </a:p>
          <a:p>
            <a:pPr lvl="1"/>
            <a:r>
              <a:rPr lang="en-US" altLang="zh-CN"/>
              <a:t>bind</a:t>
            </a:r>
            <a:endParaRPr lang="en-US" altLang="zh-CN"/>
          </a:p>
          <a:p>
            <a:pPr lvl="1"/>
            <a:r>
              <a:rPr lang="en-US" altLang="zh-CN"/>
              <a:t>once</a:t>
            </a:r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事件进阶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3260" y="1268730"/>
            <a:ext cx="7713345" cy="534289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事件框架前奏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关于这些时间的原理，更多的知识我们将在框架封装</a:t>
            </a:r>
            <a:r>
              <a:rPr lang="en-US" altLang="zh-CN"/>
              <a:t>--</a:t>
            </a:r>
            <a:r>
              <a:rPr lang="zh-CN" altLang="en-US"/>
              <a:t>事件框架中讲解</a:t>
            </a:r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</a:t>
            </a:r>
            <a:r>
              <a:rPr lang="zh-CN" altLang="en-US"/>
              <a:t>样式操作复习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890" y="1600200"/>
            <a:ext cx="8550910" cy="4526280"/>
          </a:xfrm>
        </p:spPr>
        <p:txBody>
          <a:bodyPr/>
          <a:p>
            <a:r>
              <a:rPr lang="en-US" altLang="zh-CN"/>
              <a:t>hasClass</a:t>
            </a:r>
            <a:endParaRPr lang="en-US" altLang="zh-CN"/>
          </a:p>
          <a:p>
            <a:r>
              <a:rPr lang="en-US" altLang="zh-CN"/>
              <a:t>addClass</a:t>
            </a:r>
            <a:endParaRPr lang="en-US" altLang="zh-CN"/>
          </a:p>
          <a:p>
            <a:r>
              <a:rPr lang="en-US" altLang="zh-CN"/>
              <a:t>removeClass</a:t>
            </a:r>
            <a:endParaRPr lang="en-US" altLang="zh-CN"/>
          </a:p>
          <a:p>
            <a:r>
              <a:rPr lang="en-US" altLang="zh-CN"/>
              <a:t>toggleClass</a:t>
            </a:r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排他思想复习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27405" y="1268730"/>
            <a:ext cx="6851650" cy="522541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现在我们只需要针对单个对象进行编程</a:t>
            </a:r>
            <a:endParaRPr lang="zh-CN" altLang="en-US"/>
          </a:p>
          <a:p>
            <a:r>
              <a:rPr lang="zh-CN" altLang="en-US"/>
              <a:t>而不用考虑整体</a:t>
            </a:r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2095" y="1484630"/>
            <a:ext cx="8794115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链式访问复习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3495" y="1628775"/>
            <a:ext cx="8982710" cy="4526280"/>
          </a:xfrm>
        </p:spPr>
        <p:txBody>
          <a:bodyPr/>
          <a:p>
            <a:r>
              <a:rPr lang="zh-CN" altLang="en-US"/>
              <a:t>$(‘#id’).show().hide().show().hide().show().hide();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课后作业 </a:t>
            </a:r>
            <a:r>
              <a:rPr lang="en-US" altLang="zh-CN"/>
              <a:t>- </a:t>
            </a:r>
            <a:r>
              <a:rPr lang="zh-CN" altLang="en-US"/>
              <a:t>研究百度案例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数据格式的来源：</a:t>
            </a:r>
            <a:endParaRPr lang="zh-CN" altLang="en-US"/>
          </a:p>
          <a:p>
            <a:pPr lvl="1"/>
            <a:r>
              <a:rPr lang="zh-CN" altLang="en-US"/>
              <a:t>后台开发人员定义好之后，返回给你（缺点：可能不满足你的要求，比如你需要这个</a:t>
            </a:r>
            <a:r>
              <a:rPr lang="en-US" altLang="zh-CN"/>
              <a:t>name</a:t>
            </a:r>
            <a:r>
              <a:rPr lang="zh-CN" altLang="en-US"/>
              <a:t>，但是后台给你的是</a:t>
            </a:r>
            <a:r>
              <a:rPr lang="en-US" altLang="zh-CN"/>
              <a:t>nickname</a:t>
            </a:r>
            <a:r>
              <a:rPr lang="zh-CN" altLang="en-US"/>
              <a:t>，比如你需要数组，但是后台给你的是</a:t>
            </a:r>
            <a:r>
              <a:rPr lang="en-US" altLang="zh-CN"/>
              <a:t>’123,123,124‘</a:t>
            </a:r>
            <a:r>
              <a:rPr lang="zh-CN" altLang="en-US"/>
              <a:t>，你还需要将其解析成数组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自定义数据，然后告诉后台开发人员你需要的数据格式，让他们按照你规定的格式返回给你数据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音乐案例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3260" y="1556385"/>
            <a:ext cx="76803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新闻案例  静态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9460" y="1600200"/>
            <a:ext cx="76244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新闻案例 自动轮播效果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9460" y="1600200"/>
            <a:ext cx="76244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课后作业：自学</a:t>
            </a:r>
            <a:r>
              <a:rPr lang="en-US" altLang="zh-CN"/>
              <a:t>arttemplate</a:t>
            </a:r>
            <a:br>
              <a:rPr lang="en-US" altLang="zh-CN"/>
            </a:br>
            <a:r>
              <a:rPr lang="zh-CN" altLang="en-US"/>
              <a:t>其他语法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编写模板</a:t>
            </a:r>
            <a:endParaRPr lang="zh-CN" altLang="en-US" sz="4400"/>
          </a:p>
        </p:txBody>
      </p:sp>
      <p:sp>
        <p:nvSpPr>
          <p:cNvPr id="186370" name="Rectangle 1"/>
          <p:cNvSpPr>
            <a:spLocks noGrp="1"/>
          </p:cNvSpPr>
          <p:nvPr>
            <p:ph type="subTitle" idx="1"/>
          </p:nvPr>
        </p:nvSpPr>
        <p:spPr>
          <a:xfrm>
            <a:off x="516890" y="1620520"/>
            <a:ext cx="8016240" cy="3691890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使用一个type="text/html"的script标签存放模板：</a:t>
            </a: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&lt;script id="test" type="text/html"&gt;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 &lt;h1&gt;{{title}}&lt;/h1&gt;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&lt;ul&gt;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{{each list as value i}} </a:t>
            </a:r>
            <a:endParaRPr lang="en-US" altLang="x-none" sz="2400" dirty="0"/>
          </a:p>
          <a:p>
            <a:pPr marL="800100" lvl="2" algn="l">
              <a:spcBef>
                <a:spcPct val="0"/>
              </a:spcBef>
              <a:buNone/>
            </a:pPr>
            <a:r>
              <a:rPr lang="zh-CN" altLang="en-US" sz="2000" dirty="0"/>
              <a:t>&lt;li&gt;索引 {{i + 1}} ：{{value}}&lt;/li&gt; </a:t>
            </a:r>
            <a:endParaRPr lang="en-US" altLang="x-none" sz="20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{{/each}}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&lt;/ul&gt;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&lt;/script&gt;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数据模板绑定</a:t>
            </a:r>
            <a:endParaRPr lang="zh-CN" altLang="en-US" sz="4400"/>
          </a:p>
        </p:txBody>
      </p:sp>
      <p:sp>
        <p:nvSpPr>
          <p:cNvPr id="187394" name="Rectangle 1"/>
          <p:cNvSpPr>
            <a:spLocks noGrp="1"/>
          </p:cNvSpPr>
          <p:nvPr>
            <p:ph type="subTitle" idx="1"/>
          </p:nvPr>
        </p:nvSpPr>
        <p:spPr>
          <a:xfrm>
            <a:off x="365125" y="1264603"/>
            <a:ext cx="8454390" cy="4667250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en-US" altLang="x-none" sz="2800" dirty="0"/>
              <a:t>Test</a:t>
            </a:r>
            <a:r>
              <a:rPr lang="zh-CN" altLang="en-US" sz="2800" dirty="0"/>
              <a:t>是模板名称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2800" dirty="0"/>
              <a:t>Data</a:t>
            </a:r>
            <a:r>
              <a:rPr lang="zh-CN" altLang="en-US" sz="2800" dirty="0"/>
              <a:t>是数据名称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两种绑定语法：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data = {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title: '标签', 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list: ['文艺', '博客', '摄影', '电影', '民谣', '旅行', '吉他']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};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html = template('test', data); document.getElementById('content').innerHTML = html;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条件表达式</a:t>
            </a:r>
            <a:endParaRPr lang="zh-CN" altLang="en-US" sz="4400"/>
          </a:p>
        </p:txBody>
      </p:sp>
      <p:sp>
        <p:nvSpPr>
          <p:cNvPr id="188418" name="Rectangle 1"/>
          <p:cNvSpPr>
            <a:spLocks noGrp="1"/>
          </p:cNvSpPr>
          <p:nvPr>
            <p:ph type="subTitle" idx="1"/>
          </p:nvPr>
        </p:nvSpPr>
        <p:spPr>
          <a:xfrm>
            <a:off x="637540" y="1786255"/>
            <a:ext cx="7978775" cy="3204845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{{if admin}} 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800" dirty="0"/>
              <a:t>&lt;p&gt;admin&lt;/p&gt;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800" dirty="0"/>
              <a:t> {{else if code &gt; 0}}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800" dirty="0"/>
              <a:t>	</a:t>
            </a:r>
            <a:r>
              <a:rPr lang="zh-CN" altLang="en-US" sz="2800" dirty="0"/>
              <a:t>&lt;p&gt;master&lt;/p&gt;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800" dirty="0"/>
              <a:t> {{else}}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800" dirty="0"/>
              <a:t>      </a:t>
            </a:r>
            <a:r>
              <a:rPr lang="zh-CN" altLang="en-US" sz="2800" dirty="0"/>
              <a:t>&lt;p&gt;error!&lt;/p&gt;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 {{/if}}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遍历表达式</a:t>
            </a:r>
            <a:endParaRPr lang="zh-CN" altLang="en-US" sz="4400"/>
          </a:p>
        </p:txBody>
      </p:sp>
      <p:sp>
        <p:nvSpPr>
          <p:cNvPr id="189442" name="Rectangle 1"/>
          <p:cNvSpPr>
            <a:spLocks noGrp="1"/>
          </p:cNvSpPr>
          <p:nvPr>
            <p:ph type="subTitle" idx="1"/>
          </p:nvPr>
        </p:nvSpPr>
        <p:spPr>
          <a:xfrm>
            <a:off x="683895" y="1268413"/>
            <a:ext cx="7978140" cy="5033010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无论数组或者对象都可以用 each 进行遍历。</a:t>
            </a: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{{each list as value index}} 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&lt;li&gt;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2800" dirty="0"/>
              <a:t>	</a:t>
            </a:r>
            <a:r>
              <a:rPr lang="zh-CN" altLang="en-US" sz="2800" dirty="0"/>
              <a:t>{{index}} - {{value.user}}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&lt;/li&gt;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{{/each}} 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亦可以被简写：</a:t>
            </a:r>
            <a:endParaRPr lang="zh-CN" altLang="en-US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{{each list}} 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&lt;li&gt;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400" dirty="0"/>
              <a:t>	</a:t>
            </a:r>
            <a:r>
              <a:rPr lang="zh-CN" altLang="en-US" sz="2400" dirty="0"/>
              <a:t>{{$index}} - {{$value.user}}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&lt;/li&gt;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{{/each}}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子模板 </a:t>
            </a:r>
            <a:r>
              <a:rPr lang="en-US" altLang="x-none" sz="4400" dirty="0"/>
              <a:t>– </a:t>
            </a:r>
            <a:r>
              <a:rPr lang="zh-CN" altLang="en-US" sz="4400" dirty="0"/>
              <a:t>了解不讲</a:t>
            </a:r>
            <a:endParaRPr lang="zh-CN" altLang="en-US" sz="4400" dirty="0"/>
          </a:p>
        </p:txBody>
      </p:sp>
      <p:sp>
        <p:nvSpPr>
          <p:cNvPr id="190466" name="Rectangle 1"/>
          <p:cNvSpPr>
            <a:spLocks noGrp="1"/>
          </p:cNvSpPr>
          <p:nvPr>
            <p:ph type="subTitle" idx="1"/>
          </p:nvPr>
        </p:nvSpPr>
        <p:spPr>
          <a:xfrm>
            <a:off x="539750" y="1628775"/>
            <a:ext cx="8391525" cy="2554288"/>
          </a:xfrm>
        </p:spPr>
        <p:txBody>
          <a:bodyPr wrap="non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3200"/>
              <a:t>模板包含表达式</a:t>
            </a:r>
            <a:endParaRPr lang="zh-CN" altLang="en-US" sz="3200"/>
          </a:p>
          <a:p>
            <a:pPr algn="l">
              <a:spcBef>
                <a:spcPct val="0"/>
              </a:spcBef>
              <a:buNone/>
            </a:pPr>
            <a:r>
              <a:rPr lang="zh-CN" altLang="en-US" sz="3200"/>
              <a:t>用于嵌入子模板。</a:t>
            </a:r>
            <a:endParaRPr lang="zh-CN" altLang="en-US" sz="3200"/>
          </a:p>
          <a:p>
            <a:pPr algn="l">
              <a:spcBef>
                <a:spcPct val="0"/>
              </a:spcBef>
              <a:buNone/>
            </a:pPr>
            <a:r>
              <a:rPr lang="en-US" altLang="zh-CN" sz="3200"/>
              <a:t>{{include 'template_name'}} </a:t>
            </a:r>
            <a:endParaRPr lang="en-US" altLang="zh-CN" sz="3200"/>
          </a:p>
          <a:p>
            <a:pPr algn="l">
              <a:spcBef>
                <a:spcPct val="0"/>
              </a:spcBef>
              <a:buNone/>
            </a:pPr>
            <a:r>
              <a:rPr lang="zh-CN" altLang="en-US" sz="3200"/>
              <a:t>子模板默认共享当前数据，亦可以指定数据：</a:t>
            </a:r>
            <a:endParaRPr lang="zh-CN" altLang="en-US" sz="3200"/>
          </a:p>
          <a:p>
            <a:pPr algn="l">
              <a:spcBef>
                <a:spcPct val="0"/>
              </a:spcBef>
              <a:buNone/>
            </a:pPr>
            <a:r>
              <a:rPr lang="en-US" altLang="zh-CN" sz="3200"/>
              <a:t>{{include 'template_name' news_list}} </a:t>
            </a:r>
            <a:endParaRPr lang="en-US" altLang="zh-CN" sz="32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子模板好处</a:t>
            </a:r>
            <a:endParaRPr lang="zh-CN" altLang="en-US" sz="4400"/>
          </a:p>
        </p:txBody>
      </p:sp>
      <p:sp>
        <p:nvSpPr>
          <p:cNvPr id="1914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分离复杂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模块化组装页面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800" dirty="0"/>
              <a:t>将复杂页面分成几个模块，写成模板，之后通过一个容器模板组装整个网页。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这代表一种未来新兴开发技术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基于</a:t>
            </a:r>
            <a:r>
              <a:rPr lang="en-US" altLang="x-none" sz="2800" dirty="0"/>
              <a:t>node.js+arttemplate</a:t>
            </a:r>
            <a:r>
              <a:rPr lang="zh-CN" altLang="en-US" sz="2800" dirty="0"/>
              <a:t>技术，已经实现动态加载模板技术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3060</Words>
  <Application>Kingsoft Office WPP</Application>
  <PresentationFormat>全屏显示(4:3)</PresentationFormat>
  <Paragraphs>405</Paragraphs>
  <Slides>100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1" baseType="lpstr">
      <vt:lpstr>Office 主题</vt:lpstr>
      <vt:lpstr>PowerPoint 演示文稿</vt:lpstr>
      <vt:lpstr>教学目标</vt:lpstr>
      <vt:lpstr>对象的三个作用</vt:lpstr>
      <vt:lpstr>封装框架</vt:lpstr>
      <vt:lpstr>封装一些常用</vt:lpstr>
      <vt:lpstr>封装trim</vt:lpstr>
      <vt:lpstr>描述数据</vt:lpstr>
      <vt:lpstr>PowerPoint 演示文稿</vt:lpstr>
      <vt:lpstr>PowerPoint 演示文稿</vt:lpstr>
      <vt:lpstr>PowerPoint 演示文稿</vt:lpstr>
      <vt:lpstr>PowerPoint 演示文稿</vt:lpstr>
      <vt:lpstr>面向对象编程和数据绑定</vt:lpstr>
      <vt:lpstr>普通开发方式</vt:lpstr>
      <vt:lpstr>PowerPoint 演示文稿</vt:lpstr>
      <vt:lpstr>代码完善 – 注释</vt:lpstr>
      <vt:lpstr>面向过程编程</vt:lpstr>
      <vt:lpstr>面向过程定义</vt:lpstr>
      <vt:lpstr>常用的三个过程</vt:lpstr>
      <vt:lpstr>面向过程编程原则 – 单一功能原则</vt:lpstr>
      <vt:lpstr>代码演示</vt:lpstr>
      <vt:lpstr>面向对象编程</vt:lpstr>
      <vt:lpstr>案例</vt:lpstr>
      <vt:lpstr>原则</vt:lpstr>
      <vt:lpstr>数据绑定进阶</vt:lpstr>
      <vt:lpstr>数据绑定</vt:lpstr>
      <vt:lpstr>什么是数据绑定</vt:lpstr>
      <vt:lpstr>PowerPoint 演示文稿</vt:lpstr>
      <vt:lpstr>前面学习的绑定方式</vt:lpstr>
      <vt:lpstr>数据绑定的几种形式</vt:lpstr>
      <vt:lpstr>动态创建标签绑定方式场景分析</vt:lpstr>
      <vt:lpstr>案例研发</vt:lpstr>
      <vt:lpstr>formateString方法</vt:lpstr>
      <vt:lpstr>先学习如何使用</vt:lpstr>
      <vt:lpstr>函数的用处</vt:lpstr>
      <vt:lpstr>函数用到的replace知识讲解</vt:lpstr>
      <vt:lpstr>replace基础用法</vt:lpstr>
      <vt:lpstr>replace用法进阶</vt:lpstr>
      <vt:lpstr>练习 百度关键字案例</vt:lpstr>
      <vt:lpstr>练习 改造前面的商城案例</vt:lpstr>
      <vt:lpstr>模板技术和数据绑定</vt:lpstr>
      <vt:lpstr>常用模板</vt:lpstr>
      <vt:lpstr>常用模板</vt:lpstr>
      <vt:lpstr>常用模板</vt:lpstr>
      <vt:lpstr>总结</vt:lpstr>
      <vt:lpstr>art模板语法</vt:lpstr>
      <vt:lpstr>基础用法</vt:lpstr>
      <vt:lpstr>学生练习</vt:lpstr>
      <vt:lpstr>封装成函数</vt:lpstr>
      <vt:lpstr>学生练习</vt:lpstr>
      <vt:lpstr>放入框架中</vt:lpstr>
      <vt:lpstr>学生练习</vt:lpstr>
      <vt:lpstr>绑定集合 语法</vt:lpstr>
      <vt:lpstr>如何定义标准规范json</vt:lpstr>
      <vt:lpstr>json标准</vt:lpstr>
      <vt:lpstr>学生练习</vt:lpstr>
      <vt:lpstr>字符串拼接中模板语法</vt:lpstr>
      <vt:lpstr>学生练习</vt:lpstr>
      <vt:lpstr>封装成函数</vt:lpstr>
      <vt:lpstr>学生练习</vt:lpstr>
      <vt:lpstr>放入到框架中</vt:lpstr>
      <vt:lpstr>百度星座案例</vt:lpstr>
      <vt:lpstr>教学目的</vt:lpstr>
      <vt:lpstr>百度星座案例</vt:lpstr>
      <vt:lpstr>解决思路</vt:lpstr>
      <vt:lpstr>将图片放在一起如何获取单个图片</vt:lpstr>
      <vt:lpstr>对象的作用1：面向对象编程 编写外壳 - 对象的骨架</vt:lpstr>
      <vt:lpstr>定义对象和init接口</vt:lpstr>
      <vt:lpstr>对象的参数</vt:lpstr>
      <vt:lpstr>jquery如何动态生成元素</vt:lpstr>
      <vt:lpstr>属性 单个星座容器</vt:lpstr>
      <vt:lpstr>config属性定义</vt:lpstr>
      <vt:lpstr>对象的作用2： 描述数据</vt:lpstr>
      <vt:lpstr>PowerPoint 演示文稿</vt:lpstr>
      <vt:lpstr>对象的作用3： 使用对象封装框架</vt:lpstr>
      <vt:lpstr>PowerPoint 演示文稿</vt:lpstr>
      <vt:lpstr>实现对象的方法 - bindDom</vt:lpstr>
      <vt:lpstr>formatString</vt:lpstr>
      <vt:lpstr>artTemplate</vt:lpstr>
      <vt:lpstr>实现对象的方法 - bindEvents</vt:lpstr>
      <vt:lpstr>jquery事件复习</vt:lpstr>
      <vt:lpstr>jquery 事件进阶</vt:lpstr>
      <vt:lpstr>jquery事件进阶</vt:lpstr>
      <vt:lpstr>事件框架前奏</vt:lpstr>
      <vt:lpstr>jquery 样式操作复习</vt:lpstr>
      <vt:lpstr>排他思想复习</vt:lpstr>
      <vt:lpstr>对比</vt:lpstr>
      <vt:lpstr>代码</vt:lpstr>
      <vt:lpstr>jquery链式访问复习</vt:lpstr>
      <vt:lpstr>课后作业 - 研究百度案例</vt:lpstr>
      <vt:lpstr>音乐案例</vt:lpstr>
      <vt:lpstr>新闻案例  静态</vt:lpstr>
      <vt:lpstr>新闻案例 自动轮播效果</vt:lpstr>
      <vt:lpstr>课后作业：自学arttemplate 其他语法</vt:lpstr>
      <vt:lpstr>编写模板</vt:lpstr>
      <vt:lpstr>数据模板绑定</vt:lpstr>
      <vt:lpstr>条件表达式</vt:lpstr>
      <vt:lpstr>遍历表达式</vt:lpstr>
      <vt:lpstr>子模板 – 了解不讲</vt:lpstr>
      <vt:lpstr>子模板好处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50</cp:revision>
  <dcterms:created xsi:type="dcterms:W3CDTF">2015-06-29T07:19:00Z</dcterms:created>
  <dcterms:modified xsi:type="dcterms:W3CDTF">2016-01-28T10:11:04Z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