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54"/>
  </p:handoutMasterIdLst>
  <p:sldIdLst>
    <p:sldId id="256" r:id="rId3"/>
    <p:sldId id="1058" r:id="rId4"/>
    <p:sldId id="1059" r:id="rId5"/>
    <p:sldId id="1060" r:id="rId6"/>
    <p:sldId id="1061" r:id="rId7"/>
    <p:sldId id="1062" r:id="rId8"/>
    <p:sldId id="1063" r:id="rId9"/>
    <p:sldId id="1064" r:id="rId10"/>
    <p:sldId id="1065" r:id="rId11"/>
    <p:sldId id="1066" r:id="rId12"/>
    <p:sldId id="1067" r:id="rId13"/>
    <p:sldId id="1068" r:id="rId15"/>
    <p:sldId id="1069" r:id="rId16"/>
    <p:sldId id="1070" r:id="rId17"/>
    <p:sldId id="1071" r:id="rId18"/>
    <p:sldId id="1072" r:id="rId19"/>
    <p:sldId id="1073" r:id="rId20"/>
    <p:sldId id="1074" r:id="rId21"/>
    <p:sldId id="1075" r:id="rId22"/>
    <p:sldId id="1076" r:id="rId23"/>
    <p:sldId id="1077" r:id="rId24"/>
    <p:sldId id="1078" r:id="rId25"/>
    <p:sldId id="1079" r:id="rId26"/>
    <p:sldId id="1080" r:id="rId27"/>
    <p:sldId id="1081" r:id="rId28"/>
    <p:sldId id="1082" r:id="rId29"/>
    <p:sldId id="1083" r:id="rId30"/>
    <p:sldId id="1084" r:id="rId31"/>
    <p:sldId id="1085" r:id="rId32"/>
    <p:sldId id="1086" r:id="rId33"/>
    <p:sldId id="1087" r:id="rId34"/>
    <p:sldId id="1088" r:id="rId35"/>
    <p:sldId id="1089" r:id="rId36"/>
    <p:sldId id="1090" r:id="rId37"/>
    <p:sldId id="1091" r:id="rId38"/>
    <p:sldId id="1092" r:id="rId39"/>
    <p:sldId id="1093" r:id="rId40"/>
    <p:sldId id="1094" r:id="rId41"/>
    <p:sldId id="1095" r:id="rId42"/>
    <p:sldId id="1096" r:id="rId43"/>
    <p:sldId id="1097" r:id="rId44"/>
    <p:sldId id="1098" r:id="rId45"/>
    <p:sldId id="1099" r:id="rId46"/>
    <p:sldId id="1100" r:id="rId47"/>
    <p:sldId id="1101" r:id="rId48"/>
    <p:sldId id="1102" r:id="rId49"/>
    <p:sldId id="1103" r:id="rId50"/>
    <p:sldId id="1104" r:id="rId51"/>
    <p:sldId id="1105" r:id="rId52"/>
    <p:sldId id="25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z="1200" strike="noStrike" noProof="1" dirty="0">
              <a:ea typeface="宋体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8588" y="2636449"/>
            <a:ext cx="32308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原型链进阶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对象的原型链进阶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495" y="4004945"/>
            <a:ext cx="7001510" cy="1752600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Object.prototype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Function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Function.prototype</a:t>
            </a:r>
            <a:r>
              <a:rPr lang="zh-CN" altLang="en-US">
                <a:solidFill>
                  <a:schemeClr val="bg1"/>
                </a:solidFill>
              </a:rPr>
              <a:t>的最终关系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原型链复习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原型链复习</a:t>
            </a:r>
            <a:endParaRPr lang="zh-CN" altLang="en-US" dirty="0"/>
          </a:p>
        </p:txBody>
      </p:sp>
      <p:sp>
        <p:nvSpPr>
          <p:cNvPr id="77826" name="矩形 77826"/>
          <p:cNvSpPr/>
          <p:nvPr/>
        </p:nvSpPr>
        <p:spPr>
          <a:xfrm>
            <a:off x="147510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7" name="矩形 7782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8" name="矩形 7782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9" name="矩形 7782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30" name="文本框 77830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77831" name="文本框 7783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77832" name="文本框 7783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77833" name="文本框 7783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77834" name="矩形 77834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77835" name="矩形 7783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77836" name="矩形 77836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77837" name="矩形 77837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8" name="矩形 77838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9" name="矩形 77839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77840" name="矩形 77840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77841" name="矩形 77841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77842" name="矩形 77842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43" name="文本框 77843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77844" name="矩形 77844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77845" name="矩形 77845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77846" name="矩形 77846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77847" name="矩形 77847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77848" name="矩形 77848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77849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2" name="矩形 77848"/>
          <p:cNvSpPr/>
          <p:nvPr/>
        </p:nvSpPr>
        <p:spPr>
          <a:xfrm>
            <a:off x="1474788" y="292481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3" name="矩形 77848"/>
          <p:cNvSpPr/>
          <p:nvPr/>
        </p:nvSpPr>
        <p:spPr>
          <a:xfrm>
            <a:off x="2987675" y="5661025"/>
            <a:ext cx="1871345" cy="4438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4" name="矩形 77848"/>
          <p:cNvSpPr/>
          <p:nvPr/>
        </p:nvSpPr>
        <p:spPr>
          <a:xfrm>
            <a:off x="5795328" y="551688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zh-CN" sz="4400"/>
              <a:t>new </a:t>
            </a:r>
            <a:r>
              <a:rPr lang="zh-CN" altLang="en-US" sz="4400"/>
              <a:t>的本质复习</a:t>
            </a:r>
            <a:endParaRPr lang="zh-CN" altLang="en-US" sz="4400"/>
          </a:p>
        </p:txBody>
      </p:sp>
      <p:sp>
        <p:nvSpPr>
          <p:cNvPr id="82946" name="内容占位符 4"/>
          <p:cNvSpPr>
            <a:spLocks noGrp="1"/>
          </p:cNvSpPr>
          <p:nvPr>
            <p:ph type="subTitle" idx="1"/>
          </p:nvPr>
        </p:nvSpPr>
        <p:spPr>
          <a:xfrm>
            <a:off x="1905" y="1940560"/>
            <a:ext cx="9142730" cy="4188460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当我们</a:t>
            </a:r>
            <a:r>
              <a:rPr lang="en-US" altLang="x-none" sz="3200" dirty="0"/>
              <a:t>new </a:t>
            </a:r>
            <a:r>
              <a:rPr lang="zh-CN" altLang="en-US" sz="3200" dirty="0"/>
              <a:t>一个实例后，系统自动做了如下事情</a:t>
            </a:r>
            <a:endParaRPr lang="en-US" altLang="x-none" sz="32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创建一个空对象</a:t>
            </a:r>
            <a:r>
              <a:rPr lang="en-US" altLang="x-none" sz="2800" dirty="0"/>
              <a:t>  </a:t>
            </a:r>
            <a:r>
              <a:rPr lang="zh-CN" altLang="en-US" sz="2800" dirty="0"/>
              <a:t>var p = {}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拷贝构造函数中的方法属性到空对象中</a:t>
            </a:r>
            <a:endParaRPr lang="zh-CN" altLang="en-US" sz="28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自动成生一个属性</a:t>
            </a:r>
            <a:r>
              <a:rPr lang="en-US" altLang="x-none" sz="3600" dirty="0">
                <a:solidFill>
                  <a:srgbClr val="FF0000"/>
                </a:solidFill>
              </a:rPr>
              <a:t>_proto_</a:t>
            </a:r>
            <a:r>
              <a:rPr lang="zh-CN" altLang="en-US" sz="2800" dirty="0"/>
              <a:t>指向类的原型</a:t>
            </a:r>
            <a:r>
              <a:rPr lang="zh-CN" altLang="en-US" sz="4000" dirty="0">
                <a:solidFill>
                  <a:srgbClr val="FF0000"/>
                </a:solidFill>
              </a:rPr>
              <a:t>p.__proto__ =  </a:t>
            </a:r>
            <a:r>
              <a:rPr lang="en-US" altLang="x-none" sz="4000" dirty="0">
                <a:solidFill>
                  <a:srgbClr val="FF0000"/>
                </a:solidFill>
              </a:rPr>
              <a:t>XXXX</a:t>
            </a:r>
            <a:r>
              <a:rPr lang="zh-CN" altLang="en-US" sz="4000" dirty="0">
                <a:solidFill>
                  <a:srgbClr val="FF0000"/>
                </a:solidFill>
              </a:rPr>
              <a:t>.prototype</a:t>
            </a:r>
            <a:endParaRPr lang="en-US" altLang="x-none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属性访问搜索法则复习</a:t>
            </a:r>
            <a:endParaRPr lang="zh-CN" altLang="en-US" sz="4400" dirty="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0" y="1493838"/>
            <a:ext cx="9144000" cy="4632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</a:t>
            </a:r>
            <a:r>
              <a:rPr lang="en-US" altLang="zh-CN" sz="2800" dirty="0">
                <a:solidFill>
                  <a:srgbClr val="00B050"/>
                </a:solidFill>
              </a:rPr>
              <a:t>__proto__</a:t>
            </a:r>
            <a:r>
              <a:rPr lang="zh-CN" altLang="en-US" sz="2800" dirty="0">
                <a:solidFill>
                  <a:srgbClr val="00B050"/>
                </a:solidFill>
              </a:rPr>
              <a:t>属性，依次遍历原型对象中的属性，如果找到同名的属性就返回，就这么简单。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属性搜索机制的底层就是通过</a:t>
            </a:r>
            <a:r>
              <a:rPr lang="en-US" altLang="zh-CN"/>
              <a:t>__proto__</a:t>
            </a:r>
            <a:r>
              <a:rPr lang="zh-CN" altLang="en-US"/>
              <a:t>属性链接起来的。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</a:t>
            </a:r>
            <a:r>
              <a:rPr lang="en-US" altLang="zh-CN"/>
              <a:t>__proto__</a:t>
            </a:r>
            <a:r>
              <a:rPr lang="zh-CN" altLang="en-US"/>
              <a:t>才是面向对象的底层实现机制，是理解面向对象本质所在。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下面我们深刻研究这个属性。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Object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对象的</a:t>
            </a:r>
            <a:r>
              <a:rPr lang="en-US" altLang="zh-CN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__proto__</a:t>
            </a:r>
            <a:endParaRPr lang="en-US" altLang="zh-CN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Object</a:t>
            </a:r>
            <a:r>
              <a:rPr lang="zh-CN" altLang="en-US" sz="3600"/>
              <a:t>对象是</a:t>
            </a:r>
            <a:r>
              <a:rPr lang="en-US" altLang="zh-CN" sz="3600"/>
              <a:t>Function</a:t>
            </a:r>
            <a:r>
              <a:rPr lang="zh-CN" altLang="en-US" sz="3600"/>
              <a:t>对象的实例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对象是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对象的一个实例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__proto__</a:t>
            </a:r>
            <a:r>
              <a:rPr lang="zh-CN" altLang="en-US">
                <a:sym typeface="+mn-ea"/>
              </a:rPr>
              <a:t>属性指向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对象的原型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095" y="4292600"/>
            <a:ext cx="8707120" cy="1858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827088" y="620713"/>
            <a:ext cx="7980362" cy="796925"/>
          </a:xfrm>
        </p:spPr>
        <p:txBody>
          <a:bodyPr anchor="ctr"/>
          <a:p>
            <a:r>
              <a:rPr lang="en-US" altLang="x-none" sz="4400" dirty="0"/>
              <a:t>Object.prototype</a:t>
            </a:r>
            <a:r>
              <a:rPr lang="zh-CN" altLang="en-US" sz="4400" dirty="0"/>
              <a:t>的</a:t>
            </a:r>
            <a:r>
              <a:rPr lang="en-US" altLang="x-none" sz="4400" dirty="0"/>
              <a:t>__proto__</a:t>
            </a:r>
            <a:endParaRPr lang="zh-CN" altLang="en-US" sz="4400" dirty="0"/>
          </a:p>
        </p:txBody>
      </p:sp>
      <p:sp>
        <p:nvSpPr>
          <p:cNvPr id="8806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也是对象，也有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属性，其为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null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三者关系图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629920" y="1916430"/>
            <a:ext cx="171259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705" y="4796790"/>
            <a:ext cx="5585460" cy="1191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表示</a:t>
            </a: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底层是是通过函数实现的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var p = new Product()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4530" y="3573145"/>
            <a:ext cx="160337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88310" y="3573145"/>
            <a:ext cx="20529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68365" y="3573145"/>
            <a:ext cx="208280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41265" y="2277110"/>
            <a:ext cx="909955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198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主题：铁索连舟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9810" name="副标题 1198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algn="l" defTabSz="914400">
              <a:buFont typeface="Arial" charset="0"/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理解原型链的概念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理解属性的搜索机制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不光</a:t>
            </a:r>
            <a:r>
              <a:rPr lang="en-US" altLang="zh-CN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Object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，所有内置对象都是</a:t>
            </a:r>
            <a:r>
              <a:rPr lang="en-US" altLang="zh-CN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Function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对象的实例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5647690" cy="22885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Number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var s = new String()</a:t>
            </a:r>
            <a:endParaRPr lang="en-US" altLang="zh-CN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var s ='123'</a:t>
            </a:r>
            <a:endParaRPr lang="en-US" altLang="zh-CN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s</a:t>
            </a:r>
            <a:r>
              <a:rPr lang="zh-CN" altLang="zh-CN" dirty="0">
                <a:ea typeface="宋体" charset="-122"/>
              </a:rPr>
              <a:t>是</a:t>
            </a:r>
            <a:r>
              <a:rPr lang="en-US" altLang="zh-CN" dirty="0">
                <a:ea typeface="宋体" charset="-122"/>
              </a:rPr>
              <a:t>String</a:t>
            </a:r>
            <a:r>
              <a:rPr lang="zh-CN" altLang="en-US" dirty="0">
                <a:ea typeface="宋体" charset="-122"/>
              </a:rPr>
              <a:t>对象的一个实例，</a:t>
            </a:r>
            <a:r>
              <a:rPr lang="en-US" altLang="zh-CN" dirty="0">
                <a:ea typeface="宋体" charset="-122"/>
              </a:rPr>
              <a:t>String</a:t>
            </a:r>
            <a:r>
              <a:rPr lang="zh-CN" altLang="en-US" dirty="0">
                <a:ea typeface="宋体" charset="-122"/>
              </a:rPr>
              <a:t>是</a:t>
            </a:r>
            <a:r>
              <a:rPr lang="en-US" altLang="zh-CN" dirty="0">
                <a:ea typeface="宋体" charset="-122"/>
              </a:rPr>
              <a:t>Function 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29835" y="2204720"/>
            <a:ext cx="910590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</a:t>
            </a:r>
            <a:r>
              <a:rPr lang="en-US" altLang="zh-CN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 </a:t>
            </a:r>
            <a:r>
              <a:rPr lang="zh-CN" altLang="en-US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指向</a:t>
            </a:r>
            <a:endParaRPr lang="zh-CN" altLang="en-US" sz="4400"/>
          </a:p>
        </p:txBody>
      </p:sp>
      <p:sp>
        <p:nvSpPr>
          <p:cNvPr id="92162" name="内容占位符 2"/>
          <p:cNvSpPr>
            <a:spLocks noGrp="1"/>
          </p:cNvSpPr>
          <p:nvPr>
            <p:ph type="subTitle" idx="1"/>
          </p:nvPr>
        </p:nvSpPr>
        <p:spPr>
          <a:xfrm>
            <a:off x="74930" y="1600200"/>
            <a:ext cx="9048750" cy="4526280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Number.__proto__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Boolean.__proto__ === Function.prototype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Function.__proto__ === Function.prototype //true 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Array.__proto__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RegExp.__proto__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Error.__proto__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Date.__proto__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54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  <p:sp>
        <p:nvSpPr>
          <p:cNvPr id="9216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内置对象实例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pitchFamily="2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内置对象的实例指向</a:t>
            </a:r>
            <a:endParaRPr lang="zh-CN" altLang="en-US" sz="4400"/>
          </a:p>
        </p:txBody>
      </p:sp>
      <p:sp>
        <p:nvSpPr>
          <p:cNvPr id="911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obj = {name: 'jack'}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arr = [1,2,3]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reg = /hello/g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date = new Date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err = new Error('exception')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 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console.log(obj.__proto__ === Object.prototype)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console.log(arr.__proto__ === Array.prototype)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console.log(reg.__proto__ === RegExp.prototype)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console.log(date.__proto__ === Date.prototype)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console.log(err.__proto__ === Error.prototype)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2275205" cy="9169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  <a:p>
            <a:pPr lvl="0">
              <a:buNone/>
            </a:pPr>
            <a:r>
              <a:rPr lang="en-US" dirty="0">
                <a:ea typeface="宋体" charset="-122"/>
              </a:rPr>
              <a:t>var s = new String</a:t>
            </a:r>
            <a:r>
              <a:rPr lang="zh-CN" altLang="en-US" dirty="0">
                <a:ea typeface="宋体" charset="-122"/>
              </a:rPr>
              <a:t>（）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toString()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708150" cy="6426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String.prototype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4428490" y="1917065"/>
            <a:ext cx="152844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4427538" y="4220845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文本框 10"/>
          <p:cNvSpPr/>
          <p:nvPr/>
        </p:nvSpPr>
        <p:spPr>
          <a:xfrm>
            <a:off x="4499610" y="3500755"/>
            <a:ext cx="14306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6372225" y="191643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6448425" y="357251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6547485" y="414909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71765" y="371665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47710" y="378904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3780155" y="2204720"/>
            <a:ext cx="647700" cy="1503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直接箭头连接符 8"/>
          <p:cNvCxnSpPr/>
          <p:nvPr/>
        </p:nvCxnSpPr>
        <p:spPr>
          <a:xfrm flipV="1">
            <a:off x="5940108" y="23488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矩形 1"/>
          <p:cNvSpPr/>
          <p:nvPr/>
        </p:nvSpPr>
        <p:spPr>
          <a:xfrm>
            <a:off x="6372225" y="1916430"/>
            <a:ext cx="1727835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toString()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420870" y="1917700"/>
            <a:ext cx="1497965" cy="360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call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427855" y="2348865"/>
            <a:ext cx="1497965" cy="360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apply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07835" y="4685665"/>
            <a:ext cx="150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鼻祖 大当家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43755" y="4725035"/>
            <a:ext cx="150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鼻祖 二当家</a:t>
            </a:r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自定义对象实例的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pitchFamily="2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844675"/>
            <a:ext cx="79787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96596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92334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8753" y="436499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4125913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1965960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3335973" y="25215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91922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015" y="2348865"/>
            <a:ext cx="7938135" cy="1696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208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/>
              <a:t>问题</a:t>
            </a:r>
            <a:endParaRPr lang="zh-CN" altLang="en-US" sz="4000" dirty="0"/>
          </a:p>
        </p:txBody>
      </p:sp>
      <p:sp>
        <p:nvSpPr>
          <p:cNvPr id="120834" name="文本占位符 1208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那么既然实例不拷贝原型中的属性方法，如何访问到其属性呢??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 属性搜索机制</a:t>
            </a:r>
            <a:endParaRPr lang="en-US" altLang="zh-CN"/>
          </a:p>
        </p:txBody>
      </p:sp>
      <p:sp>
        <p:nvSpPr>
          <p:cNvPr id="89090" name="矩形 3"/>
          <p:cNvSpPr/>
          <p:nvPr/>
        </p:nvSpPr>
        <p:spPr>
          <a:xfrm>
            <a:off x="683895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641283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07633" y="4509135"/>
            <a:ext cx="2700655" cy="6426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  <a:p>
            <a:pPr lvl="0">
              <a:buNone/>
            </a:pPr>
            <a:r>
              <a:rPr lang="en-US" dirty="0">
                <a:ea typeface="宋体" charset="-122"/>
              </a:rPr>
              <a:t>iphone</a:t>
            </a:r>
            <a:r>
              <a:rPr lang="en-US" altLang="zh-CN" dirty="0">
                <a:ea typeface="宋体" charset="-122"/>
              </a:rPr>
              <a:t>.toString()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987358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3895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051368" y="25647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637155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544988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5724208" y="4509135"/>
            <a:ext cx="17792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Object.prototype</a:t>
            </a:r>
            <a:endParaRPr lang="zh-CN" altLang="en-US" dirty="0">
              <a:ea typeface="宋体" charset="-122"/>
              <a:sym typeface="+mn-ea"/>
            </a:endParaRPr>
          </a:p>
        </p:txBody>
      </p:sp>
      <p:sp>
        <p:nvSpPr>
          <p:cNvPr id="5" name="文本框 10"/>
          <p:cNvSpPr/>
          <p:nvPr/>
        </p:nvSpPr>
        <p:spPr>
          <a:xfrm>
            <a:off x="544576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6" name="直接箭头连接符 8"/>
          <p:cNvCxnSpPr/>
          <p:nvPr/>
        </p:nvCxnSpPr>
        <p:spPr>
          <a:xfrm flipV="1">
            <a:off x="4859338" y="263652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直接箭头连接符 8"/>
          <p:cNvCxnSpPr/>
          <p:nvPr/>
        </p:nvCxnSpPr>
        <p:spPr>
          <a:xfrm>
            <a:off x="7452360" y="3995420"/>
            <a:ext cx="432435" cy="1536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8028305" y="4149090"/>
            <a:ext cx="539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7990" y="2133600"/>
            <a:ext cx="205486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toString</a:t>
            </a:r>
            <a:r>
              <a:rPr lang="zh-CN" altLang="en-US"/>
              <a:t>（）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完整关系图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75565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636645" y="2276475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250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348038" y="465264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755650" y="3789045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>
            <a:stCxn id="89094" idx="3"/>
          </p:cNvCxnSpPr>
          <p:nvPr/>
        </p:nvCxnSpPr>
        <p:spPr>
          <a:xfrm flipV="1">
            <a:off x="2099310" y="2780030"/>
            <a:ext cx="1428115" cy="119316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713480" y="3860800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43295" y="407606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42926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4860925" y="2492375"/>
            <a:ext cx="935355" cy="164719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矩形 4"/>
          <p:cNvSpPr/>
          <p:nvPr/>
        </p:nvSpPr>
        <p:spPr>
          <a:xfrm>
            <a:off x="5796280" y="2276475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796280" y="3932555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7006590" y="4116705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5509260" y="4868545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sz="4400">
                <a:sym typeface="+mn-ea"/>
              </a:rPr>
              <a:t>属性搜索机制最终版</a:t>
            </a:r>
            <a:endParaRPr lang="zh-CN" sz="4400" kern="1200">
              <a:latin typeface="Calibri" pitchFamily="2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内置对象属性搜索机制</a:t>
            </a:r>
            <a:r>
              <a:rPr lang="en-US" altLang="x-none" sz="4400" dirty="0"/>
              <a:t>—</a:t>
            </a:r>
            <a:r>
              <a:rPr lang="zh-CN" altLang="en-US" sz="4400" dirty="0"/>
              <a:t>链式搜素法则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243840" y="1443355"/>
            <a:ext cx="8720455" cy="4667885"/>
          </a:xfrm>
        </p:spPr>
        <p:txBody>
          <a:bodyPr anchor="t"/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搜素机制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首先在构造对象中寻找属性（方法）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如果没找到，找到该对象的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指向的对象，继续寻找属性（方法）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如此无限循环，直到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停止条件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系统已经设计好，</a:t>
            </a:r>
            <a:r>
              <a:rPr lang="en-US" altLang="x-none" sz="2400" dirty="0">
                <a:solidFill>
                  <a:srgbClr val="00B050"/>
                </a:solidFill>
              </a:rPr>
              <a:t>Object.prototype</a:t>
            </a:r>
            <a:r>
              <a:rPr lang="zh-CN" altLang="en-US" sz="2400" dirty="0">
                <a:solidFill>
                  <a:srgbClr val="00B050"/>
                </a:solidFill>
              </a:rPr>
              <a:t>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r>
              <a:rPr lang="zh-CN" altLang="en-US" sz="2400" dirty="0">
                <a:solidFill>
                  <a:srgbClr val="00B050"/>
                </a:solidFill>
              </a:rPr>
              <a:t>，是所有链式属性搜索的终点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1663700" y="430213"/>
            <a:ext cx="5905500" cy="796925"/>
          </a:xfrm>
        </p:spPr>
        <p:txBody>
          <a:bodyPr anchor="ctr"/>
          <a:p>
            <a:r>
              <a:rPr lang="zh-CN" altLang="en-US" sz="4400"/>
              <a:t>属性搜寻机制</a:t>
            </a:r>
            <a:endParaRPr lang="zh-CN" altLang="en-US" sz="4400"/>
          </a:p>
        </p:txBody>
      </p:sp>
      <p:sp>
        <p:nvSpPr>
          <p:cNvPr id="98306" name="Rectangle 1"/>
          <p:cNvSpPr>
            <a:spLocks noGrp="1"/>
          </p:cNvSpPr>
          <p:nvPr>
            <p:ph type="subTitle" idx="1"/>
          </p:nvPr>
        </p:nvSpPr>
        <p:spPr>
          <a:xfrm>
            <a:off x="611188" y="1227138"/>
            <a:ext cx="8353425" cy="2678112"/>
          </a:xfrm>
        </p:spPr>
        <p:txBody>
          <a:bodyPr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为什么能够访问到原型中的方法或者属性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</a:rPr>
              <a:t>Person</a:t>
            </a:r>
            <a:r>
              <a:rPr lang="zh-CN" altLang="en-US" sz="2400" dirty="0">
                <a:solidFill>
                  <a:srgbClr val="00B050"/>
                </a:solidFill>
              </a:rPr>
              <a:t> = function () { };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Person.prototype.Say = function () {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    alert("Person say");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}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p = new Person();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p.Say(); </a:t>
            </a:r>
            <a:r>
              <a:rPr lang="en-US" altLang="x-none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为什么能够访问其原型对象中方法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8307" name="文本框 4"/>
          <p:cNvSpPr/>
          <p:nvPr/>
        </p:nvSpPr>
        <p:spPr>
          <a:xfrm>
            <a:off x="277813" y="4221163"/>
            <a:ext cx="8677275" cy="1846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属性搜索机制： </a:t>
            </a:r>
            <a:endParaRPr lang="en-US" altLang="x-none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系统首先在自定义函数（对象）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中寻找，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如果没找到，根据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然后遍历其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属性，如果没找到，则检查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不为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，则找到其指向的对象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，并遍历其属性继续寻找，直到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 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.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搜索结束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-179387" y="735013"/>
            <a:ext cx="10393362" cy="796925"/>
          </a:xfrm>
        </p:spPr>
        <p:txBody>
          <a:bodyPr anchor="ctr"/>
          <a:p>
            <a:r>
              <a:rPr lang="zh-CN" altLang="en-US" sz="4000" dirty="0"/>
              <a:t>案例 </a:t>
            </a:r>
            <a:r>
              <a:rPr lang="en-US" altLang="x-none" sz="4000" dirty="0"/>
              <a:t>– </a:t>
            </a:r>
            <a:r>
              <a:rPr lang="zh-CN" altLang="en-US" sz="4000" dirty="0"/>
              <a:t>以</a:t>
            </a:r>
            <a:r>
              <a:rPr lang="en-US" altLang="x-none" sz="4000" dirty="0"/>
              <a:t>String </a:t>
            </a:r>
            <a:r>
              <a:rPr lang="zh-CN" altLang="en-US" sz="4000" dirty="0"/>
              <a:t>为例演示属性链式访问机制</a:t>
            </a:r>
            <a:endParaRPr lang="zh-CN" altLang="en-US" sz="40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步骤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2000" dirty="0"/>
              <a:t>1</a:t>
            </a:r>
            <a:r>
              <a:rPr lang="zh-CN" altLang="en-US" sz="2000" dirty="0"/>
              <a:t>采用内置对象方式定义</a:t>
            </a:r>
            <a:r>
              <a:rPr lang="en-US" altLang="x-none" sz="1800" dirty="0"/>
              <a:t>string</a:t>
            </a:r>
            <a:endParaRPr lang="en-US" altLang="x-none" sz="1800" dirty="0"/>
          </a:p>
          <a:p>
            <a:pPr lvl="1" algn="l">
              <a:buNone/>
            </a:pPr>
            <a:r>
              <a:rPr lang="en-US" altLang="x-none" sz="2000" dirty="0"/>
              <a:t>2</a:t>
            </a:r>
            <a:r>
              <a:rPr lang="zh-CN" altLang="en-US" sz="2000" dirty="0"/>
              <a:t>访问</a:t>
            </a:r>
            <a:r>
              <a:rPr lang="en-US" altLang="x-none" sz="2000" dirty="0"/>
              <a:t>Function.prototype</a:t>
            </a:r>
            <a:r>
              <a:rPr lang="zh-CN" altLang="en-US" sz="2000" dirty="0"/>
              <a:t>中的</a:t>
            </a:r>
            <a:r>
              <a:rPr lang="en-US" altLang="x-none" sz="2000" dirty="0"/>
              <a:t>call</a:t>
            </a:r>
            <a:r>
              <a:rPr lang="zh-CN" altLang="en-US" sz="1800" dirty="0"/>
              <a:t>（）方法属性</a:t>
            </a:r>
            <a:endParaRPr lang="zh-CN" altLang="en-US" sz="1800" dirty="0"/>
          </a:p>
          <a:p>
            <a:pPr lvl="1" algn="l">
              <a:buNone/>
            </a:pPr>
            <a:r>
              <a:rPr lang="en-US" altLang="x-none" sz="2000" dirty="0"/>
              <a:t>3</a:t>
            </a:r>
            <a:r>
              <a:rPr lang="zh-CN" altLang="en-US" sz="2000" dirty="0"/>
              <a:t>访问</a:t>
            </a:r>
            <a:r>
              <a:rPr lang="en-US" altLang="x-none" sz="2000" dirty="0"/>
              <a:t>Object</a:t>
            </a:r>
            <a:r>
              <a:rPr lang="zh-CN" altLang="en-US" sz="2000" dirty="0"/>
              <a:t>中的</a:t>
            </a:r>
            <a:r>
              <a:rPr lang="en-US" altLang="x-none" sz="2000" dirty="0"/>
              <a:t>toString()</a:t>
            </a:r>
            <a:r>
              <a:rPr lang="zh-CN" altLang="en-US" sz="2000" dirty="0"/>
              <a:t>方法（特殊属性）</a:t>
            </a:r>
            <a:endParaRPr lang="zh-CN" altLang="en-US" sz="2000" dirty="0"/>
          </a:p>
          <a:p>
            <a:pPr algn="l">
              <a:buNone/>
            </a:pPr>
            <a:r>
              <a:rPr lang="zh-CN" altLang="en-US" sz="3200" dirty="0"/>
              <a:t>总结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lvl="1" algn="l">
              <a:buNone/>
            </a:pP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  <p:sp>
        <p:nvSpPr>
          <p:cNvPr id="95235" name="矩形 3"/>
          <p:cNvSpPr/>
          <p:nvPr/>
        </p:nvSpPr>
        <p:spPr>
          <a:xfrm>
            <a:off x="511175" y="3344863"/>
            <a:ext cx="1595438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6" name="矩形 4"/>
          <p:cNvSpPr/>
          <p:nvPr/>
        </p:nvSpPr>
        <p:spPr>
          <a:xfrm>
            <a:off x="3765550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7" name="矩形 5"/>
          <p:cNvSpPr/>
          <p:nvPr/>
        </p:nvSpPr>
        <p:spPr>
          <a:xfrm>
            <a:off x="6632575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8" name="矩形 6"/>
          <p:cNvSpPr/>
          <p:nvPr/>
        </p:nvSpPr>
        <p:spPr>
          <a:xfrm>
            <a:off x="511175" y="5748338"/>
            <a:ext cx="1249363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9" name="矩形 7"/>
          <p:cNvSpPr/>
          <p:nvPr/>
        </p:nvSpPr>
        <p:spPr>
          <a:xfrm>
            <a:off x="3338513" y="5748338"/>
            <a:ext cx="25558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</a:t>
            </a: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0" name="矩形 8"/>
          <p:cNvSpPr/>
          <p:nvPr/>
        </p:nvSpPr>
        <p:spPr>
          <a:xfrm>
            <a:off x="6383338" y="5748338"/>
            <a:ext cx="23399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1" name="文本框 9"/>
          <p:cNvSpPr/>
          <p:nvPr/>
        </p:nvSpPr>
        <p:spPr>
          <a:xfrm>
            <a:off x="511175" y="4941888"/>
            <a:ext cx="1595438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2" name="文本框 10"/>
          <p:cNvSpPr/>
          <p:nvPr/>
        </p:nvSpPr>
        <p:spPr>
          <a:xfrm>
            <a:off x="3844925" y="5021263"/>
            <a:ext cx="15938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3" name="文本框 11"/>
          <p:cNvSpPr/>
          <p:nvPr/>
        </p:nvSpPr>
        <p:spPr>
          <a:xfrm>
            <a:off x="6632575" y="4991100"/>
            <a:ext cx="1549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95244" name="直接箭头连接符 12"/>
          <p:cNvCxnSpPr/>
          <p:nvPr/>
        </p:nvCxnSpPr>
        <p:spPr>
          <a:xfrm flipV="1">
            <a:off x="2211388" y="3805238"/>
            <a:ext cx="1343025" cy="132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5" name="直接箭头连接符 13"/>
          <p:cNvCxnSpPr/>
          <p:nvPr/>
        </p:nvCxnSpPr>
        <p:spPr>
          <a:xfrm flipV="1">
            <a:off x="5438775" y="4102100"/>
            <a:ext cx="1112838" cy="11922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6" name="直接箭头连接符 14"/>
          <p:cNvCxnSpPr/>
          <p:nvPr/>
        </p:nvCxnSpPr>
        <p:spPr>
          <a:xfrm>
            <a:off x="7894638" y="5175250"/>
            <a:ext cx="555625" cy="301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47" name="文本框 15"/>
          <p:cNvSpPr/>
          <p:nvPr/>
        </p:nvSpPr>
        <p:spPr>
          <a:xfrm>
            <a:off x="8466138" y="5021263"/>
            <a:ext cx="698500" cy="369887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从自定义对象的构造函数层次分析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function Foo(){}</a:t>
            </a:r>
            <a:endParaRPr lang="en-US" altLang="zh-CN"/>
          </a:p>
          <a:p>
            <a:r>
              <a:rPr lang="en-US" altLang="zh-CN"/>
              <a:t>Foo.prototype={}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850" y="620395"/>
            <a:ext cx="87166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47495" y="1124585"/>
            <a:ext cx="6390640" cy="55327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Object</a:t>
            </a:r>
            <a:r>
              <a:rPr lang="zh-CN" altLang="en-US" sz="3200"/>
              <a:t>和</a:t>
            </a:r>
            <a:r>
              <a:rPr lang="en-US" altLang="zh-CN" sz="3200"/>
              <a:t> </a:t>
            </a:r>
            <a:r>
              <a:rPr lang="zh-CN" altLang="en-US" sz="3200"/>
              <a:t>任何函数都是指向</a:t>
            </a:r>
            <a:r>
              <a:rPr lang="en-US" altLang="zh-CN" sz="3200"/>
              <a:t>F</a:t>
            </a:r>
            <a:r>
              <a:rPr lang="zh-CN" altLang="en-US" sz="3200">
                <a:sym typeface="+mn-ea"/>
              </a:rPr>
              <a:t>unction.prototype</a:t>
            </a:r>
            <a:endParaRPr lang="zh-CN" altLang="en-US" sz="3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70" y="1844675"/>
            <a:ext cx="8644890" cy="2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Object</a:t>
            </a:r>
            <a:r>
              <a:rPr lang="zh-CN" altLang="en-US" sz="2800"/>
              <a:t>就是一个函数</a:t>
            </a:r>
            <a:endParaRPr lang="zh-CN" altLang="en-US" sz="2800"/>
          </a:p>
          <a:p>
            <a:r>
              <a:rPr lang="zh-CN" altLang="en-US" sz="2800"/>
              <a:t>对象也是一个函数</a:t>
            </a:r>
            <a:endParaRPr lang="zh-CN" altLang="en-US" sz="2800"/>
          </a:p>
          <a:p>
            <a:r>
              <a:rPr lang="zh-CN" altLang="en-US" sz="2800"/>
              <a:t>普通函数也是一个函数</a:t>
            </a:r>
            <a:endParaRPr lang="zh-CN" altLang="en-US" sz="2800"/>
          </a:p>
          <a:p>
            <a:r>
              <a:rPr lang="zh-CN" altLang="en-US" sz="2800"/>
              <a:t>所以他们的</a:t>
            </a:r>
            <a:r>
              <a:rPr lang="en-US" altLang="zh-CN" sz="2800"/>
              <a:t>__proto__</a:t>
            </a:r>
            <a:r>
              <a:rPr lang="zh-CN" altLang="en-US" sz="2800"/>
              <a:t>都是指向</a:t>
            </a:r>
            <a:r>
              <a:rPr lang="zh-CN" altLang="en-US" sz="2800">
                <a:sym typeface="+mn-ea"/>
              </a:rPr>
              <a:t>Function.prototype</a:t>
            </a:r>
            <a:endParaRPr lang="zh-CN" altLang="en-US" sz="2800"/>
          </a:p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隐藏的两个属性</a:t>
            </a:r>
            <a:endParaRPr lang="zh-CN" altLang="en-US" dirty="0"/>
          </a:p>
        </p:txBody>
      </p:sp>
      <p:sp>
        <p:nvSpPr>
          <p:cNvPr id="121858" name="文本占位符 1218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前面我们讲过任何实例都有一个隐藏的属性：contructor，其值是构造函数</a:t>
            </a:r>
            <a:endParaRPr lang="zh-CN" altLang="en-US" dirty="0"/>
          </a:p>
          <a:p>
            <a:r>
              <a:rPr lang="zh-CN" altLang="en-US" dirty="0"/>
              <a:t>此外其还有一个隐藏的属性：</a:t>
            </a:r>
            <a:r>
              <a:rPr lang="en-US" altLang="zh-CN" dirty="0"/>
              <a:t>__proto__</a:t>
            </a:r>
            <a:r>
              <a:rPr lang="zh-CN" altLang="en-US" dirty="0"/>
              <a:t>，这就像一条铁链一样，将实例和原型对象连在一起，这样我们就可以访问到原型对象中的方法，而不用拷贝。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原型链总结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0547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到底鼻祖是谁？？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Object</a:t>
            </a:r>
            <a:r>
              <a:rPr lang="zh-CN" altLang="en-US" sz="4000"/>
              <a:t>？</a:t>
            </a:r>
            <a:endParaRPr lang="zh-CN" altLang="en-US" sz="4000"/>
          </a:p>
          <a:p>
            <a:r>
              <a:rPr lang="en-US" altLang="zh-CN" sz="4000"/>
              <a:t>Object.prototype</a:t>
            </a:r>
            <a:endParaRPr lang="en-US" altLang="zh-CN" sz="4000"/>
          </a:p>
          <a:p>
            <a:r>
              <a:rPr lang="en-US" altLang="zh-CN" sz="4000"/>
              <a:t>Function</a:t>
            </a:r>
            <a:r>
              <a:rPr lang="zh-CN" altLang="en-US" sz="4000"/>
              <a:t>？</a:t>
            </a:r>
            <a:endParaRPr lang="zh-CN" altLang="en-US"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64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Object.prototype</a:t>
            </a:r>
            <a:r>
              <a:rPr lang="zh-CN" altLang="en-US" sz="3200" dirty="0"/>
              <a:t>是一切链式循环的终点，是大当家 </a:t>
            </a:r>
            <a:r>
              <a:rPr lang="en-US" altLang="x-none" sz="3200" dirty="0"/>
              <a:t>– </a:t>
            </a:r>
            <a:r>
              <a:rPr lang="zh-CN" altLang="en-US" sz="3200" dirty="0"/>
              <a:t>至尊宝</a:t>
            </a:r>
            <a:endParaRPr lang="zh-CN" altLang="en-US" sz="3200" dirty="0"/>
          </a:p>
        </p:txBody>
      </p:sp>
      <p:pic>
        <p:nvPicPr>
          <p:cNvPr id="1064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2230" y="2780665"/>
            <a:ext cx="7065963" cy="3887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75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Function.prototype</a:t>
            </a:r>
            <a:r>
              <a:rPr lang="zh-CN" altLang="en-US" sz="3200" dirty="0"/>
              <a:t>是一切内置函数的原型对象，是二当家</a:t>
            </a:r>
            <a:endParaRPr lang="zh-CN" altLang="en-US" sz="3200" dirty="0"/>
          </a:p>
        </p:txBody>
      </p:sp>
      <p:pic>
        <p:nvPicPr>
          <p:cNvPr id="10752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165475"/>
            <a:ext cx="6948488" cy="3692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en-US" altLang="zh-CN" sz="4400"/>
              <a:t>Object</a:t>
            </a:r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465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Number</a:t>
            </a:r>
            <a:endParaRPr lang="en-US" altLang="zh-CN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015" y="480377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8080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数组对象的实例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787900" y="198882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4864100" y="364490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4963160" y="422148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187440" y="378904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37166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974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8"/>
          <p:cNvCxnSpPr/>
          <p:nvPr/>
        </p:nvCxnSpPr>
        <p:spPr>
          <a:xfrm flipV="1">
            <a:off x="3996055" y="2348865"/>
            <a:ext cx="720090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/>
              <a:t>自定义对象的实例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79705" y="198850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051685" y="1988820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-36512" y="486918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1763078" y="4364990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206375" y="3644900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475423" y="249237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128520" y="3573145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746625" y="371602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55690" y="38608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矩形 4"/>
          <p:cNvSpPr/>
          <p:nvPr/>
        </p:nvSpPr>
        <p:spPr>
          <a:xfrm>
            <a:off x="4499610" y="1916430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4499610" y="3572510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5709920" y="3756660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4427855" y="4580890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16145" y="522922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9" name="直接箭头连接符 8"/>
          <p:cNvCxnSpPr/>
          <p:nvPr/>
        </p:nvCxnSpPr>
        <p:spPr>
          <a:xfrm flipV="1">
            <a:off x="3564255" y="2348865"/>
            <a:ext cx="791845" cy="143065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3850" y="498475"/>
            <a:ext cx="8716645" cy="762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ctr"/>
            <a:r>
              <a:rPr lang="zh-CN" altLang="en-US" sz="4400" b="1">
                <a:solidFill>
                  <a:srgbClr val="00B0F0"/>
                </a:solidFill>
                <a:latin typeface="+mj-lt"/>
                <a:ea typeface="+mj-ea"/>
                <a:cs typeface="+mj-cs"/>
                <a:sym typeface="+mn-ea"/>
              </a:rPr>
              <a:t>自定义对象的构造函数级别讨论</a:t>
            </a:r>
            <a:endParaRPr lang="zh-CN" altLang="en-US" sz="4400" b="1">
              <a:solidFill>
                <a:srgbClr val="00B0F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3395" y="1196340"/>
            <a:ext cx="6390640" cy="55327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859655" y="602107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582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最后 绕晕你没商量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545" name="内容占位符 4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549275"/>
            <a:ext cx="8523288" cy="5797550"/>
          </a:xfrm>
        </p:spPr>
      </p:pic>
      <p:sp>
        <p:nvSpPr>
          <p:cNvPr id="108546" name="文本框 5"/>
          <p:cNvSpPr/>
          <p:nvPr/>
        </p:nvSpPr>
        <p:spPr>
          <a:xfrm>
            <a:off x="530225" y="2119313"/>
            <a:ext cx="1655763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基于构造函数实例化的对象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7" name="文本框 6"/>
          <p:cNvSpPr/>
          <p:nvPr/>
        </p:nvSpPr>
        <p:spPr>
          <a:xfrm>
            <a:off x="3267075" y="2433638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构造函数对象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8" name="文本框 7"/>
          <p:cNvSpPr/>
          <p:nvPr/>
        </p:nvSpPr>
        <p:spPr>
          <a:xfrm>
            <a:off x="6003925" y="2293938"/>
            <a:ext cx="1008063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9" name="文本框 8"/>
          <p:cNvSpPr/>
          <p:nvPr/>
        </p:nvSpPr>
        <p:spPr>
          <a:xfrm>
            <a:off x="3267075" y="4221163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内置函数对象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50" name="文本框 9"/>
          <p:cNvSpPr/>
          <p:nvPr/>
        </p:nvSpPr>
        <p:spPr>
          <a:xfrm>
            <a:off x="530225" y="6008688"/>
            <a:ext cx="1655763" cy="585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</a:t>
            </a:r>
            <a:r>
              <a:rPr lang="en-US" altLang="x-none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Object</a:t>
            </a: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方式实例化的对象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22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双隐藏属性法则</a:t>
            </a:r>
            <a:endParaRPr lang="zh-CN" altLang="en-US" dirty="0"/>
          </a:p>
        </p:txBody>
      </p:sp>
      <p:sp>
        <p:nvSpPr>
          <p:cNvPr id="122882" name="文本占位符 1228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contructor</a:t>
            </a:r>
            <a:endParaRPr lang="zh-CN" altLang="en-US" dirty="0"/>
          </a:p>
          <a:p>
            <a:r>
              <a:rPr lang="en-US" altLang="zh-CN" dirty="0"/>
              <a:t>__proto__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23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铁索连舟三国版本</a:t>
            </a:r>
            <a:endParaRPr lang="zh-CN" altLang="en-US" dirty="0"/>
          </a:p>
        </p:txBody>
      </p:sp>
      <p:pic>
        <p:nvPicPr>
          <p:cNvPr id="123906" name="图片 1239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1557020"/>
            <a:ext cx="7560945" cy="38011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24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24930" name="矩形 124930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1" name="矩形 1249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2" name="矩形 1249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3" name="矩形 1249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4" name="文本框 124934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5" name="文本框 1249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6" name="文本框 1249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7" name="文本框 1249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8" name="矩形 124938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9" name="矩形 1249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0" name="矩形 124940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1" name="矩形 124941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2" name="矩形 124942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3" name="矩形 124943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4" name="矩形 124944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5" name="矩形 124945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6" name="矩形 124946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47" name="文本框 124947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8" name="矩形 124948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9" name="矩形 124949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0" name="矩形 124950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sp>
        <p:nvSpPr>
          <p:cNvPr id="124951" name="矩形 124951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contructor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2" name="矩形 124952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>
                <a:latin typeface="Arial" charset="0"/>
                <a:ea typeface="宋体" charset="-122"/>
              </a:rPr>
              <a:t>__proto__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24953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" name="矩形 124952"/>
          <p:cNvSpPr/>
          <p:nvPr/>
        </p:nvSpPr>
        <p:spPr>
          <a:xfrm>
            <a:off x="1475423" y="292481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>
                <a:latin typeface="Arial" charset="0"/>
                <a:ea typeface="宋体" charset="-122"/>
              </a:rPr>
              <a:t>__proto__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cxnSp>
        <p:nvCxnSpPr>
          <p:cNvPr id="3" name="直接箭头连接符 2"/>
          <p:cNvCxnSpPr>
            <a:stCxn id="2" idx="3"/>
            <a:endCxn id="124953" idx="1"/>
          </p:cNvCxnSpPr>
          <p:nvPr/>
        </p:nvCxnSpPr>
        <p:spPr>
          <a:xfrm flipV="1">
            <a:off x="3347085" y="1773555"/>
            <a:ext cx="1440815" cy="136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24952"/>
          <p:cNvSpPr/>
          <p:nvPr/>
        </p:nvSpPr>
        <p:spPr>
          <a:xfrm>
            <a:off x="2987358" y="56610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>
                <a:latin typeface="Arial" charset="0"/>
                <a:ea typeface="宋体" charset="-122"/>
              </a:rPr>
              <a:t>__proto__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23850" y="-99695"/>
            <a:ext cx="381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 flipH="1" flipV="1">
            <a:off x="4787900" y="1844675"/>
            <a:ext cx="71120" cy="40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</a:t>
            </a:r>
            <a:endParaRPr lang="zh-CN" altLang="en-US" sz="4400" dirty="0"/>
          </a:p>
        </p:txBody>
      </p:sp>
      <p:sp>
        <p:nvSpPr>
          <p:cNvPr id="125954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144000" cy="49117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如果没找到，就根据铁链寻找到原型对象，依次遍历原型对象中的属性，如果找到同名的属性就返回，就这么简单。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1269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原型链定义</a:t>
            </a:r>
            <a:endParaRPr lang="zh-CN" altLang="en-US" dirty="0"/>
          </a:p>
        </p:txBody>
      </p:sp>
      <p:sp>
        <p:nvSpPr>
          <p:cNvPr id="126978" name="文本占位符 1269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以上的链式访问形式有一个术语：原型链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4241</Words>
  <Application>Kingsoft Office WPP</Application>
  <PresentationFormat>全屏显示(4:3)</PresentationFormat>
  <Paragraphs>478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PowerPoint 演示文稿</vt:lpstr>
      <vt:lpstr>主题：铁索连舟</vt:lpstr>
      <vt:lpstr>问题</vt:lpstr>
      <vt:lpstr>隐藏的两个属性</vt:lpstr>
      <vt:lpstr>双隐藏属性法则</vt:lpstr>
      <vt:lpstr>铁索连舟三国版本</vt:lpstr>
      <vt:lpstr>铁索连舟 - 代码版</vt:lpstr>
      <vt:lpstr>属性访问搜索法则</vt:lpstr>
      <vt:lpstr>原型链定义</vt:lpstr>
      <vt:lpstr>对象的原型链进阶</vt:lpstr>
      <vt:lpstr>原型链复习</vt:lpstr>
      <vt:lpstr>原型链复习</vt:lpstr>
      <vt:lpstr>new 的本质复习</vt:lpstr>
      <vt:lpstr>属性访问搜索法则复习</vt:lpstr>
      <vt:lpstr>总结</vt:lpstr>
      <vt:lpstr>Object对象的__proto__</vt:lpstr>
      <vt:lpstr>Object对象是Function对象的实例</vt:lpstr>
      <vt:lpstr>Object.prototype的__proto__</vt:lpstr>
      <vt:lpstr>三者关系图</vt:lpstr>
      <vt:lpstr>不光Object，所有内置对象都是Function对象的实例</vt:lpstr>
      <vt:lpstr>关系图</vt:lpstr>
      <vt:lpstr>内置对象__proto__ 指向</vt:lpstr>
      <vt:lpstr>内置对象实例__proto__</vt:lpstr>
      <vt:lpstr>内置对象的实例指向</vt:lpstr>
      <vt:lpstr>关系图</vt:lpstr>
      <vt:lpstr>自定义对象的__proto__</vt:lpstr>
      <vt:lpstr>实例的__proto__</vt:lpstr>
      <vt:lpstr>关系图</vt:lpstr>
      <vt:lpstr>原型对象的__proto__</vt:lpstr>
      <vt:lpstr>关系图</vt:lpstr>
      <vt:lpstr>完整关系图</vt:lpstr>
      <vt:lpstr>属性搜索机制最终版</vt:lpstr>
      <vt:lpstr>内置对象属性搜索机制—链式搜素法则</vt:lpstr>
      <vt:lpstr>属性搜寻机制</vt:lpstr>
      <vt:lpstr>案例 – 以String 为例演示属性链式访问机制</vt:lpstr>
      <vt:lpstr>从构造函数分析</vt:lpstr>
      <vt:lpstr>PowerPoint 演示文稿</vt:lpstr>
      <vt:lpstr>PowerPoint 演示文稿</vt:lpstr>
      <vt:lpstr>Object和 任何函数都是指向Function.prototype</vt:lpstr>
      <vt:lpstr>原型链总结</vt:lpstr>
      <vt:lpstr>到底鼻祖是谁？？</vt:lpstr>
      <vt:lpstr>PowerPoint 演示文稿</vt:lpstr>
      <vt:lpstr>PowerPoint 演示文稿</vt:lpstr>
      <vt:lpstr>Object关系图</vt:lpstr>
      <vt:lpstr>数组对象的实例</vt:lpstr>
      <vt:lpstr>自定义对象的实例</vt:lpstr>
      <vt:lpstr>PowerPoint 演示文稿</vt:lpstr>
      <vt:lpstr>最后 绕晕你没商量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45</cp:revision>
  <dcterms:created xsi:type="dcterms:W3CDTF">2015-06-29T07:19:00Z</dcterms:created>
  <dcterms:modified xsi:type="dcterms:W3CDTF">2016-02-16T09:42:43Z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