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4"/>
  </p:notesMasterIdLst>
  <p:sldIdLst>
    <p:sldId id="261" r:id="rId2"/>
    <p:sldId id="263" r:id="rId3"/>
    <p:sldId id="264" r:id="rId4"/>
    <p:sldId id="265" r:id="rId5"/>
    <p:sldId id="266" r:id="rId6"/>
    <p:sldId id="267" r:id="rId7"/>
    <p:sldId id="268" r:id="rId8"/>
    <p:sldId id="269" r:id="rId9"/>
    <p:sldId id="271" r:id="rId10"/>
    <p:sldId id="272" r:id="rId11"/>
    <p:sldId id="273" r:id="rId12"/>
    <p:sldId id="274" r:id="rId13"/>
    <p:sldId id="275" r:id="rId14"/>
    <p:sldId id="563" r:id="rId15"/>
    <p:sldId id="276" r:id="rId16"/>
    <p:sldId id="277" r:id="rId17"/>
    <p:sldId id="278" r:id="rId18"/>
    <p:sldId id="565" r:id="rId19"/>
    <p:sldId id="566" r:id="rId20"/>
    <p:sldId id="567" r:id="rId21"/>
    <p:sldId id="568" r:id="rId22"/>
    <p:sldId id="595" r:id="rId23"/>
    <p:sldId id="596" r:id="rId24"/>
    <p:sldId id="597" r:id="rId25"/>
    <p:sldId id="598" r:id="rId26"/>
    <p:sldId id="599" r:id="rId27"/>
    <p:sldId id="600" r:id="rId28"/>
    <p:sldId id="601" r:id="rId29"/>
    <p:sldId id="602" r:id="rId30"/>
    <p:sldId id="603" r:id="rId31"/>
    <p:sldId id="604" r:id="rId32"/>
    <p:sldId id="605" r:id="rId33"/>
    <p:sldId id="606" r:id="rId34"/>
    <p:sldId id="607" r:id="rId35"/>
    <p:sldId id="608" r:id="rId36"/>
    <p:sldId id="279" r:id="rId37"/>
    <p:sldId id="298" r:id="rId38"/>
    <p:sldId id="299" r:id="rId39"/>
    <p:sldId id="300" r:id="rId40"/>
    <p:sldId id="301" r:id="rId41"/>
    <p:sldId id="302" r:id="rId42"/>
    <p:sldId id="303" r:id="rId43"/>
    <p:sldId id="562" r:id="rId44"/>
    <p:sldId id="564" r:id="rId45"/>
    <p:sldId id="569" r:id="rId46"/>
    <p:sldId id="570" r:id="rId47"/>
    <p:sldId id="620" r:id="rId48"/>
    <p:sldId id="621" r:id="rId49"/>
    <p:sldId id="622" r:id="rId50"/>
    <p:sldId id="623" r:id="rId51"/>
    <p:sldId id="624" r:id="rId52"/>
    <p:sldId id="625" r:id="rId53"/>
    <p:sldId id="626" r:id="rId54"/>
    <p:sldId id="553" r:id="rId55"/>
    <p:sldId id="574" r:id="rId56"/>
    <p:sldId id="575" r:id="rId57"/>
    <p:sldId id="520" r:id="rId58"/>
    <p:sldId id="521" r:id="rId59"/>
    <p:sldId id="571" r:id="rId60"/>
    <p:sldId id="572" r:id="rId61"/>
    <p:sldId id="573" r:id="rId62"/>
    <p:sldId id="589" r:id="rId63"/>
    <p:sldId id="619" r:id="rId64"/>
    <p:sldId id="581" r:id="rId65"/>
    <p:sldId id="582" r:id="rId66"/>
    <p:sldId id="590" r:id="rId67"/>
    <p:sldId id="591" r:id="rId68"/>
    <p:sldId id="592" r:id="rId69"/>
    <p:sldId id="312" r:id="rId70"/>
    <p:sldId id="313" r:id="rId71"/>
    <p:sldId id="314" r:id="rId72"/>
    <p:sldId id="594" r:id="rId73"/>
    <p:sldId id="315" r:id="rId74"/>
    <p:sldId id="328" r:id="rId75"/>
    <p:sldId id="329" r:id="rId76"/>
    <p:sldId id="330" r:id="rId77"/>
    <p:sldId id="331" r:id="rId78"/>
    <p:sldId id="332" r:id="rId79"/>
    <p:sldId id="333" r:id="rId80"/>
    <p:sldId id="334" r:id="rId81"/>
    <p:sldId id="335" r:id="rId82"/>
    <p:sldId id="336" r:id="rId83"/>
    <p:sldId id="337" r:id="rId84"/>
    <p:sldId id="338" r:id="rId85"/>
    <p:sldId id="368" r:id="rId86"/>
    <p:sldId id="369" r:id="rId87"/>
    <p:sldId id="370" r:id="rId88"/>
    <p:sldId id="371" r:id="rId89"/>
    <p:sldId id="372" r:id="rId90"/>
    <p:sldId id="373" r:id="rId91"/>
    <p:sldId id="374" r:id="rId92"/>
    <p:sldId id="375" r:id="rId93"/>
    <p:sldId id="376" r:id="rId94"/>
    <p:sldId id="609" r:id="rId95"/>
    <p:sldId id="614" r:id="rId96"/>
    <p:sldId id="615" r:id="rId97"/>
    <p:sldId id="616" r:id="rId98"/>
    <p:sldId id="377" r:id="rId99"/>
    <p:sldId id="613" r:id="rId100"/>
    <p:sldId id="610" r:id="rId101"/>
    <p:sldId id="611" r:id="rId102"/>
    <p:sldId id="378" r:id="rId103"/>
    <p:sldId id="379" r:id="rId104"/>
    <p:sldId id="380" r:id="rId105"/>
    <p:sldId id="381" r:id="rId106"/>
    <p:sldId id="382" r:id="rId107"/>
    <p:sldId id="383" r:id="rId108"/>
    <p:sldId id="384" r:id="rId109"/>
    <p:sldId id="385" r:id="rId110"/>
    <p:sldId id="386" r:id="rId111"/>
    <p:sldId id="391" r:id="rId112"/>
    <p:sldId id="393" r:id="rId113"/>
    <p:sldId id="395" r:id="rId114"/>
    <p:sldId id="397" r:id="rId115"/>
    <p:sldId id="398" r:id="rId116"/>
    <p:sldId id="399" r:id="rId117"/>
    <p:sldId id="617" r:id="rId118"/>
    <p:sldId id="400" r:id="rId119"/>
    <p:sldId id="401" r:id="rId120"/>
    <p:sldId id="402" r:id="rId121"/>
    <p:sldId id="403" r:id="rId122"/>
    <p:sldId id="404" r:id="rId123"/>
    <p:sldId id="405" r:id="rId124"/>
    <p:sldId id="406" r:id="rId125"/>
    <p:sldId id="407" r:id="rId126"/>
    <p:sldId id="618" r:id="rId127"/>
    <p:sldId id="408" r:id="rId128"/>
    <p:sldId id="409" r:id="rId129"/>
    <p:sldId id="410" r:id="rId130"/>
    <p:sldId id="411" r:id="rId131"/>
    <p:sldId id="412" r:id="rId132"/>
    <p:sldId id="413" r:id="rId133"/>
    <p:sldId id="414" r:id="rId134"/>
    <p:sldId id="415" r:id="rId135"/>
    <p:sldId id="416" r:id="rId136"/>
    <p:sldId id="417" r:id="rId137"/>
    <p:sldId id="418" r:id="rId138"/>
    <p:sldId id="419" r:id="rId139"/>
    <p:sldId id="420" r:id="rId140"/>
    <p:sldId id="421" r:id="rId141"/>
    <p:sldId id="422" r:id="rId142"/>
    <p:sldId id="423" r:id="rId143"/>
    <p:sldId id="424" r:id="rId144"/>
    <p:sldId id="427" r:id="rId145"/>
    <p:sldId id="428" r:id="rId146"/>
    <p:sldId id="429" r:id="rId147"/>
    <p:sldId id="430" r:id="rId148"/>
    <p:sldId id="431" r:id="rId149"/>
    <p:sldId id="432" r:id="rId150"/>
    <p:sldId id="433" r:id="rId151"/>
    <p:sldId id="434" r:id="rId152"/>
    <p:sldId id="435" r:id="rId153"/>
    <p:sldId id="436" r:id="rId154"/>
    <p:sldId id="437" r:id="rId155"/>
    <p:sldId id="438" r:id="rId156"/>
    <p:sldId id="439" r:id="rId157"/>
    <p:sldId id="440" r:id="rId158"/>
    <p:sldId id="441" r:id="rId159"/>
    <p:sldId id="442" r:id="rId160"/>
    <p:sldId id="443" r:id="rId161"/>
    <p:sldId id="444" r:id="rId162"/>
    <p:sldId id="445" r:id="rId163"/>
    <p:sldId id="446" r:id="rId164"/>
    <p:sldId id="447" r:id="rId165"/>
    <p:sldId id="448" r:id="rId166"/>
    <p:sldId id="449" r:id="rId167"/>
    <p:sldId id="450" r:id="rId168"/>
    <p:sldId id="451" r:id="rId169"/>
    <p:sldId id="452" r:id="rId170"/>
    <p:sldId id="453" r:id="rId171"/>
    <p:sldId id="454" r:id="rId172"/>
    <p:sldId id="258" r:id="rId1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8689EA-83D8-4BC6-86B3-1CB487DB5AD5}">
          <p14:sldIdLst>
            <p14:sldId id="261"/>
          </p14:sldIdLst>
        </p14:section>
        <p14:section name="概念" id="{86BF9230-C9B6-438F-B4E1-2D623129E0F5}">
          <p14:sldIdLst>
            <p14:sldId id="263"/>
            <p14:sldId id="264"/>
            <p14:sldId id="265"/>
            <p14:sldId id="266"/>
            <p14:sldId id="267"/>
            <p14:sldId id="268"/>
            <p14:sldId id="269"/>
            <p14:sldId id="271"/>
            <p14:sldId id="272"/>
            <p14:sldId id="273"/>
            <p14:sldId id="274"/>
            <p14:sldId id="275"/>
            <p14:sldId id="563"/>
            <p14:sldId id="276"/>
            <p14:sldId id="277"/>
            <p14:sldId id="278"/>
            <p14:sldId id="565"/>
            <p14:sldId id="566"/>
            <p14:sldId id="567"/>
            <p14:sldId id="568"/>
            <p14:sldId id="595"/>
            <p14:sldId id="596"/>
            <p14:sldId id="597"/>
            <p14:sldId id="598"/>
            <p14:sldId id="599"/>
            <p14:sldId id="600"/>
            <p14:sldId id="601"/>
            <p14:sldId id="602"/>
            <p14:sldId id="603"/>
            <p14:sldId id="604"/>
            <p14:sldId id="605"/>
            <p14:sldId id="606"/>
            <p14:sldId id="607"/>
            <p14:sldId id="608"/>
          </p14:sldIdLst>
        </p14:section>
        <p14:section name="欣赏设计模式" id="{540D184A-5FD3-426D-AC9E-127DFCC855D0}">
          <p14:sldIdLst>
            <p14:sldId id="279"/>
            <p14:sldId id="298"/>
            <p14:sldId id="299"/>
            <p14:sldId id="300"/>
            <p14:sldId id="301"/>
            <p14:sldId id="302"/>
            <p14:sldId id="303"/>
            <p14:sldId id="562"/>
            <p14:sldId id="564"/>
            <p14:sldId id="569"/>
            <p14:sldId id="570"/>
            <p14:sldId id="620"/>
            <p14:sldId id="621"/>
            <p14:sldId id="622"/>
            <p14:sldId id="623"/>
            <p14:sldId id="624"/>
            <p14:sldId id="625"/>
            <p14:sldId id="626"/>
          </p14:sldIdLst>
        </p14:section>
        <p14:section name="设计模式的本质 耦合 模块化概念" id="{71F84073-C374-4B96-A98F-F001F94CE6C9}">
          <p14:sldIdLst>
            <p14:sldId id="553"/>
            <p14:sldId id="574"/>
            <p14:sldId id="575"/>
            <p14:sldId id="520"/>
            <p14:sldId id="521"/>
            <p14:sldId id="571"/>
            <p14:sldId id="572"/>
            <p14:sldId id="573"/>
            <p14:sldId id="589"/>
            <p14:sldId id="619"/>
            <p14:sldId id="581"/>
            <p14:sldId id="582"/>
            <p14:sldId id="590"/>
            <p14:sldId id="591"/>
            <p14:sldId id="592"/>
          </p14:sldIdLst>
        </p14:section>
        <p14:section name="大型复杂项目" id="{AA765D93-10A5-43AA-97D6-1C964437E58A}">
          <p14:sldIdLst>
            <p14:sldId id="312"/>
            <p14:sldId id="313"/>
            <p14:sldId id="314"/>
            <p14:sldId id="594"/>
            <p14:sldId id="315"/>
            <p14:sldId id="328"/>
            <p14:sldId id="329"/>
            <p14:sldId id="330"/>
            <p14:sldId id="331"/>
            <p14:sldId id="332"/>
            <p14:sldId id="333"/>
            <p14:sldId id="334"/>
            <p14:sldId id="335"/>
          </p14:sldIdLst>
        </p14:section>
        <p14:section name="如何规划对象 -- 从哪几个方面思考对象" id="{D4F47EC4-6B34-44DE-AEA2-369B3E08ECB0}">
          <p14:sldIdLst>
            <p14:sldId id="336"/>
            <p14:sldId id="337"/>
            <p14:sldId id="338"/>
            <p14:sldId id="368"/>
            <p14:sldId id="369"/>
            <p14:sldId id="370"/>
            <p14:sldId id="371"/>
            <p14:sldId id="372"/>
            <p14:sldId id="373"/>
            <p14:sldId id="374"/>
            <p14:sldId id="375"/>
            <p14:sldId id="376"/>
            <p14:sldId id="609"/>
            <p14:sldId id="614"/>
            <p14:sldId id="615"/>
            <p14:sldId id="616"/>
            <p14:sldId id="377"/>
            <p14:sldId id="613"/>
            <p14:sldId id="610"/>
            <p14:sldId id="611"/>
            <p14:sldId id="378"/>
            <p14:sldId id="379"/>
            <p14:sldId id="380"/>
            <p14:sldId id="381"/>
            <p14:sldId id="382"/>
            <p14:sldId id="383"/>
            <p14:sldId id="384"/>
            <p14:sldId id="385"/>
            <p14:sldId id="386"/>
            <p14:sldId id="391"/>
            <p14:sldId id="393"/>
            <p14:sldId id="395"/>
            <p14:sldId id="397"/>
            <p14:sldId id="398"/>
            <p14:sldId id="399"/>
            <p14:sldId id="617"/>
            <p14:sldId id="400"/>
            <p14:sldId id="401"/>
            <p14:sldId id="402"/>
            <p14:sldId id="403"/>
            <p14:sldId id="404"/>
            <p14:sldId id="405"/>
            <p14:sldId id="406"/>
            <p14:sldId id="407"/>
            <p14:sldId id="618"/>
            <p14:sldId id="408"/>
            <p14:sldId id="409"/>
            <p14:sldId id="410"/>
            <p14:sldId id="411"/>
            <p14:sldId id="412"/>
            <p14:sldId id="413"/>
            <p14:sldId id="414"/>
            <p14:sldId id="415"/>
            <p14:sldId id="416"/>
            <p14:sldId id="417"/>
            <p14:sldId id="418"/>
            <p14:sldId id="419"/>
            <p14:sldId id="420"/>
            <p14:sldId id="421"/>
            <p14:sldId id="422"/>
            <p14:sldId id="423"/>
            <p14:sldId id="424"/>
          </p14:sldIdLst>
        </p14:section>
        <p14:section name="面向对象编程原则" id="{CD07FDBF-6F6F-4090-84A2-6393825A988C}">
          <p14:sldIdLst>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62A7"/>
    <a:srgbClr val="045096"/>
    <a:srgbClr val="0670D0"/>
    <a:srgbClr val="0A68C6"/>
    <a:srgbClr val="00D25F"/>
    <a:srgbClr val="0DFF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588" autoAdjust="0"/>
    <p:restoredTop sz="69623" autoAdjust="0"/>
  </p:normalViewPr>
  <p:slideViewPr>
    <p:cSldViewPr>
      <p:cViewPr>
        <p:scale>
          <a:sx n="66" d="100"/>
          <a:sy n="66" d="100"/>
        </p:scale>
        <p:origin x="485"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heme" Target="theme/theme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EBE37-D191-484F-8ADC-E5120CC196D2}" type="datetimeFigureOut">
              <a:rPr lang="zh-CN" altLang="en-US" smtClean="0"/>
              <a:t>2015/10/12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D9230-5915-4CCC-914E-E6B716449D81}" type="slidenum">
              <a:rPr lang="zh-CN" altLang="en-US" smtClean="0"/>
              <a:t>‹#›</a:t>
            </a:fld>
            <a:endParaRPr lang="zh-CN" altLang="en-US"/>
          </a:p>
        </p:txBody>
      </p:sp>
    </p:spTree>
    <p:extLst>
      <p:ext uri="{BB962C8B-B14F-4D97-AF65-F5344CB8AC3E}">
        <p14:creationId xmlns:p14="http://schemas.microsoft.com/office/powerpoint/2010/main" val="637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45096"/>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0" y="2636912"/>
            <a:ext cx="9144000" cy="1470025"/>
          </a:xfrm>
        </p:spPr>
        <p:txBody>
          <a:bodyPr>
            <a:noAutofit/>
          </a:bodyPr>
          <a:lstStyle>
            <a:lvl1pPr>
              <a:defRPr sz="6000" b="1"/>
            </a:lvl1p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BE6C31-EE7A-4411-A45C-DDF7D2352E4A}" type="datetimeFigureOut">
              <a:rPr lang="zh-CN" altLang="en-US" smtClean="0"/>
              <a:pPr/>
              <a:t>2015/10/12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extLst>
      <p:ext uri="{BB962C8B-B14F-4D97-AF65-F5344CB8AC3E}">
        <p14:creationId xmlns:p14="http://schemas.microsoft.com/office/powerpoint/2010/main" val="143960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BE6C31-EE7A-4411-A45C-DDF7D2352E4A}" type="datetimeFigureOut">
              <a:rPr lang="zh-CN" altLang="en-US" smtClean="0"/>
              <a:pPr/>
              <a:t>2015/10/12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BE6C31-EE7A-4411-A45C-DDF7D2352E4A}" type="datetimeFigureOut">
              <a:rPr lang="zh-CN" altLang="en-US" smtClean="0"/>
              <a:pPr/>
              <a:t>2015/10/12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BE6C31-EE7A-4411-A45C-DDF7D2352E4A}" type="datetimeFigureOut">
              <a:rPr lang="zh-CN" altLang="en-US" smtClean="0"/>
              <a:pPr/>
              <a:t>2015/10/12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BE6C31-EE7A-4411-A45C-DDF7D2352E4A}" type="datetimeFigureOut">
              <a:rPr lang="zh-CN" altLang="en-US" smtClean="0"/>
              <a:pPr/>
              <a:t>2015/10/12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BE6C31-EE7A-4411-A45C-DDF7D2352E4A}" type="datetimeFigureOut">
              <a:rPr lang="zh-CN" altLang="en-US" smtClean="0"/>
              <a:pPr/>
              <a:t>2015/10/12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pPr/>
              <a:t>2015/10/12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rgbClr val="00B0F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483768" y="2636912"/>
            <a:ext cx="5570756" cy="830997"/>
          </a:xfrm>
          <a:prstGeom prst="rect">
            <a:avLst/>
          </a:prstGeom>
          <a:noFill/>
        </p:spPr>
        <p:txBody>
          <a:bodyPr wrap="none" rtlCol="0" anchor="ctr">
            <a:spAutoFit/>
          </a:bodyPr>
          <a:lstStyle/>
          <a:p>
            <a:r>
              <a:rPr lang="zh-CN" altLang="en-US" sz="4800" b="1" dirty="0" smtClean="0">
                <a:solidFill>
                  <a:schemeClr val="bg1"/>
                </a:solidFill>
                <a:latin typeface="微软雅黑" pitchFamily="34" charset="-122"/>
                <a:ea typeface="微软雅黑" pitchFamily="34" charset="-122"/>
              </a:rPr>
              <a:t>设计模式</a:t>
            </a:r>
            <a:r>
              <a:rPr lang="en-US" altLang="zh-CN" sz="4800" b="1" dirty="0" smtClean="0">
                <a:solidFill>
                  <a:schemeClr val="bg1"/>
                </a:solidFill>
                <a:latin typeface="微软雅黑" pitchFamily="34" charset="-122"/>
                <a:ea typeface="微软雅黑" pitchFamily="34" charset="-122"/>
              </a:rPr>
              <a:t>1 – </a:t>
            </a:r>
            <a:r>
              <a:rPr lang="zh-CN" altLang="en-US" sz="4800" b="1" dirty="0" smtClean="0">
                <a:solidFill>
                  <a:schemeClr val="bg1"/>
                </a:solidFill>
                <a:latin typeface="微软雅黑" pitchFamily="34" charset="-122"/>
                <a:ea typeface="微软雅黑" pitchFamily="34" charset="-122"/>
              </a:rPr>
              <a:t>前导集</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设计模式起源</a:t>
            </a:r>
          </a:p>
        </p:txBody>
      </p:sp>
      <p:sp>
        <p:nvSpPr>
          <p:cNvPr id="3" name="内容占位符 2"/>
          <p:cNvSpPr>
            <a:spLocks noGrp="1"/>
          </p:cNvSpPr>
          <p:nvPr>
            <p:ph idx="1"/>
          </p:nvPr>
        </p:nvSpPr>
        <p:spPr>
          <a:xfrm>
            <a:off x="0" y="1214438"/>
            <a:ext cx="9144000" cy="4911725"/>
          </a:xfrm>
        </p:spPr>
        <p:txBody>
          <a:bodyPr/>
          <a:lstStyle/>
          <a:p>
            <a:pPr>
              <a:defRPr/>
            </a:pPr>
            <a:r>
              <a:rPr lang="zh-CN" altLang="en-US" dirty="0" smtClean="0"/>
              <a:t>设计模式来源于生活经验，尤其是建筑学。</a:t>
            </a:r>
            <a:endParaRPr lang="en-US" altLang="zh-CN" dirty="0" smtClean="0"/>
          </a:p>
          <a:p>
            <a:pPr>
              <a:defRPr/>
            </a:pPr>
            <a:r>
              <a:rPr lang="zh-CN" altLang="en-US" dirty="0"/>
              <a:t>哈佛</a:t>
            </a:r>
            <a:r>
              <a:rPr lang="zh-CN" altLang="en-US" dirty="0" smtClean="0"/>
              <a:t>大学建筑学博士</a:t>
            </a:r>
            <a:r>
              <a:rPr lang="en-US" altLang="zh-CN" dirty="0" smtClean="0"/>
              <a:t>Alexander</a:t>
            </a:r>
            <a:r>
              <a:rPr lang="zh-CN" altLang="en-US" dirty="0" smtClean="0"/>
              <a:t>带领他的团队花了</a:t>
            </a:r>
            <a:r>
              <a:rPr lang="en-US" altLang="zh-CN" dirty="0" smtClean="0"/>
              <a:t>20</a:t>
            </a:r>
            <a:r>
              <a:rPr lang="zh-CN" altLang="en-US" dirty="0" smtClean="0"/>
              <a:t>年时间研究各种高质量的建筑结构，发现这些高质量设计都存在的相似性。建筑专家将这些高质量设计方法提炼到一种通用的解决方案，并称之为模式。</a:t>
            </a:r>
            <a:endParaRPr lang="en-US" altLang="zh-CN" dirty="0" smtClean="0"/>
          </a:p>
          <a:p>
            <a:pPr marL="0" indent="0">
              <a:buFont typeface="Arial" panose="020B0604020202020204" pitchFamily="34" charset="0"/>
              <a:buNone/>
              <a:defRPr/>
            </a:pPr>
            <a:endParaRPr lang="en-US" altLang="zh-CN" dirty="0" smtClean="0"/>
          </a:p>
          <a:p>
            <a:pPr marL="0" indent="0">
              <a:buFont typeface="Arial" panose="020B0604020202020204" pitchFamily="34" charset="0"/>
              <a:buNone/>
              <a:defRPr/>
            </a:pPr>
            <a:endParaRPr lang="zh-CN" altLang="en-US" dirty="0"/>
          </a:p>
        </p:txBody>
      </p:sp>
    </p:spTree>
    <p:extLst>
      <p:ext uri="{BB962C8B-B14F-4D97-AF65-F5344CB8AC3E}">
        <p14:creationId xmlns:p14="http://schemas.microsoft.com/office/powerpoint/2010/main" val="29593056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前奏</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992377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r>
              <a:rPr lang="zh-CN" altLang="en-US" dirty="0" smtClean="0"/>
              <a:t>首先我们以开发京东为例，思考京东的一些基本对象，然后再思考这些对象之间的关系</a:t>
            </a:r>
            <a:endParaRPr lang="zh-CN" altLang="en-US" dirty="0"/>
          </a:p>
        </p:txBody>
      </p:sp>
    </p:spTree>
    <p:extLst>
      <p:ext uri="{BB962C8B-B14F-4D97-AF65-F5344CB8AC3E}">
        <p14:creationId xmlns:p14="http://schemas.microsoft.com/office/powerpoint/2010/main" val="28133909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zh-CN" altLang="en-US" smtClean="0"/>
              <a:t>产品对象</a:t>
            </a:r>
          </a:p>
        </p:txBody>
      </p:sp>
      <p:pic>
        <p:nvPicPr>
          <p:cNvPr id="122883"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68313" y="1773238"/>
            <a:ext cx="8229600" cy="4110037"/>
          </a:xfrm>
        </p:spPr>
      </p:pic>
      <p:sp>
        <p:nvSpPr>
          <p:cNvPr id="6" name="文本框 5"/>
          <p:cNvSpPr txBox="1"/>
          <p:nvPr/>
        </p:nvSpPr>
        <p:spPr>
          <a:xfrm>
            <a:off x="330200" y="1020763"/>
            <a:ext cx="8507413" cy="461962"/>
          </a:xfrm>
          <a:prstGeom prst="rect">
            <a:avLst/>
          </a:prstGeom>
          <a:solidFill>
            <a:schemeClr val="bg1">
              <a:lumMod val="95000"/>
            </a:schemeClr>
          </a:solidFill>
        </p:spPr>
        <p:txBody>
          <a:bodyPr>
            <a:spAutoFit/>
          </a:bodyPr>
          <a:lstStyle/>
          <a:p>
            <a:pPr>
              <a:defRPr/>
            </a:pPr>
            <a:r>
              <a:rPr lang="zh-CN" altLang="en-US" sz="2400" dirty="0">
                <a:solidFill>
                  <a:srgbClr val="00B050"/>
                </a:solidFill>
              </a:rPr>
              <a:t>到底需要哪些字段不是随便设计的，而是根据客户的需求</a:t>
            </a:r>
          </a:p>
        </p:txBody>
      </p:sp>
    </p:spTree>
    <p:extLst>
      <p:ext uri="{BB962C8B-B14F-4D97-AF65-F5344CB8AC3E}">
        <p14:creationId xmlns:p14="http://schemas.microsoft.com/office/powerpoint/2010/main" val="25584212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r>
              <a:rPr lang="zh-CN" altLang="en-US" smtClean="0"/>
              <a:t>产品对象设计</a:t>
            </a:r>
          </a:p>
        </p:txBody>
      </p:sp>
      <p:sp>
        <p:nvSpPr>
          <p:cNvPr id="4" name="内容占位符 2"/>
          <p:cNvSpPr txBox="1">
            <a:spLocks/>
          </p:cNvSpPr>
          <p:nvPr/>
        </p:nvSpPr>
        <p:spPr bwMode="auto">
          <a:xfrm>
            <a:off x="152400" y="1366838"/>
            <a:ext cx="7948613"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386698"/>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386698"/>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386698"/>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386698"/>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38669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smtClean="0"/>
              <a:t>产品</a:t>
            </a:r>
            <a:endParaRPr lang="en-US" altLang="zh-CN" dirty="0" smtClean="0"/>
          </a:p>
          <a:p>
            <a:pPr lvl="1">
              <a:defRPr/>
            </a:pPr>
            <a:r>
              <a:rPr lang="zh-CN" altLang="en-US" dirty="0" smtClean="0"/>
              <a:t>属性</a:t>
            </a:r>
            <a:endParaRPr lang="en-US" altLang="zh-CN" dirty="0" smtClean="0"/>
          </a:p>
          <a:p>
            <a:pPr lvl="2">
              <a:defRPr/>
            </a:pPr>
            <a:r>
              <a:rPr lang="zh-CN" altLang="en-US" dirty="0" smtClean="0"/>
              <a:t>名称</a:t>
            </a:r>
            <a:endParaRPr lang="en-US" altLang="zh-CN" dirty="0" smtClean="0"/>
          </a:p>
          <a:p>
            <a:pPr lvl="2">
              <a:defRPr/>
            </a:pPr>
            <a:r>
              <a:rPr lang="zh-CN" altLang="en-US" dirty="0" smtClean="0"/>
              <a:t>图片</a:t>
            </a:r>
            <a:endParaRPr lang="en-US" altLang="zh-CN" dirty="0" smtClean="0"/>
          </a:p>
          <a:p>
            <a:pPr lvl="2">
              <a:defRPr/>
            </a:pPr>
            <a:r>
              <a:rPr lang="zh-CN" altLang="en-US" dirty="0" smtClean="0"/>
              <a:t>价格</a:t>
            </a:r>
            <a:endParaRPr lang="en-US" altLang="zh-CN" dirty="0" smtClean="0"/>
          </a:p>
          <a:p>
            <a:pPr lvl="2">
              <a:defRPr/>
            </a:pPr>
            <a:r>
              <a:rPr lang="zh-CN" altLang="en-US" dirty="0" smtClean="0"/>
              <a:t>产品详细信息对象</a:t>
            </a:r>
            <a:endParaRPr lang="en-US" altLang="zh-CN" dirty="0" smtClean="0"/>
          </a:p>
          <a:p>
            <a:pPr lvl="1">
              <a:defRPr/>
            </a:pPr>
            <a:r>
              <a:rPr lang="zh-CN" altLang="en-US" dirty="0" smtClean="0"/>
              <a:t>方法</a:t>
            </a:r>
            <a:endParaRPr lang="en-US" altLang="zh-CN" dirty="0" smtClean="0"/>
          </a:p>
          <a:p>
            <a:pPr lvl="2">
              <a:defRPr/>
            </a:pPr>
            <a:r>
              <a:rPr lang="zh-CN" altLang="en-US" dirty="0" smtClean="0"/>
              <a:t>搜索</a:t>
            </a:r>
            <a:endParaRPr lang="en-US" altLang="zh-CN" dirty="0" smtClean="0"/>
          </a:p>
          <a:p>
            <a:pPr lvl="2">
              <a:defRPr/>
            </a:pPr>
            <a:r>
              <a:rPr lang="zh-CN" altLang="en-US" dirty="0" smtClean="0"/>
              <a:t>查看详细信息</a:t>
            </a:r>
            <a:endParaRPr lang="en-US" altLang="zh-CN" dirty="0" smtClean="0"/>
          </a:p>
          <a:p>
            <a:pPr lvl="2">
              <a:defRPr/>
            </a:pPr>
            <a:r>
              <a:rPr lang="zh-CN" altLang="en-US" dirty="0" smtClean="0"/>
              <a:t>购买产品</a:t>
            </a:r>
            <a:endParaRPr lang="en-US" altLang="zh-CN" dirty="0" smtClean="0"/>
          </a:p>
          <a:p>
            <a:pPr lvl="2">
              <a:defRPr/>
            </a:pPr>
            <a:endParaRPr lang="en-US" altLang="zh-CN" dirty="0" smtClean="0"/>
          </a:p>
          <a:p>
            <a:pPr lvl="1">
              <a:defRPr/>
            </a:pPr>
            <a:endParaRPr lang="en-US" altLang="zh-CN" dirty="0" smtClean="0"/>
          </a:p>
          <a:p>
            <a:pPr lvl="1">
              <a:defRPr/>
            </a:pPr>
            <a:endParaRPr lang="en-US" altLang="zh-CN" dirty="0" smtClean="0"/>
          </a:p>
          <a:p>
            <a:pPr marL="57150" indent="0">
              <a:buFont typeface="Arial" panose="020B0604020202020204" pitchFamily="34" charset="0"/>
              <a:buNone/>
              <a:defRPr/>
            </a:pPr>
            <a:endParaRPr lang="zh-CN" altLang="en-US" dirty="0"/>
          </a:p>
        </p:txBody>
      </p:sp>
    </p:spTree>
    <p:extLst>
      <p:ext uri="{BB962C8B-B14F-4D97-AF65-F5344CB8AC3E}">
        <p14:creationId xmlns:p14="http://schemas.microsoft.com/office/powerpoint/2010/main" val="22137299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lstStyle/>
          <a:p>
            <a:r>
              <a:rPr lang="zh-CN" altLang="en-US" smtClean="0"/>
              <a:t>产品详细信息</a:t>
            </a:r>
          </a:p>
        </p:txBody>
      </p:sp>
      <p:pic>
        <p:nvPicPr>
          <p:cNvPr id="124931"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1484313"/>
            <a:ext cx="8229600" cy="4111625"/>
          </a:xfrm>
        </p:spPr>
      </p:pic>
    </p:spTree>
    <p:extLst>
      <p:ext uri="{BB962C8B-B14F-4D97-AF65-F5344CB8AC3E}">
        <p14:creationId xmlns:p14="http://schemas.microsoft.com/office/powerpoint/2010/main" val="36298385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p:cNvSpPr>
          <p:nvPr>
            <p:ph type="title"/>
          </p:nvPr>
        </p:nvSpPr>
        <p:spPr/>
        <p:txBody>
          <a:bodyPr/>
          <a:lstStyle/>
          <a:p>
            <a:r>
              <a:rPr lang="zh-CN" altLang="en-US" smtClean="0"/>
              <a:t>产品详细信息对象</a:t>
            </a:r>
          </a:p>
        </p:txBody>
      </p:sp>
      <p:sp>
        <p:nvSpPr>
          <p:cNvPr id="5" name="内容占位符 2"/>
          <p:cNvSpPr txBox="1">
            <a:spLocks/>
          </p:cNvSpPr>
          <p:nvPr/>
        </p:nvSpPr>
        <p:spPr bwMode="auto">
          <a:xfrm>
            <a:off x="250825" y="1341438"/>
            <a:ext cx="3816350" cy="4911725"/>
          </a:xfrm>
          <a:prstGeom prst="rect">
            <a:avLst/>
          </a:prstGeom>
          <a:solidFill>
            <a:schemeClr val="bg1">
              <a:lumMod val="95000"/>
            </a:schemeClr>
          </a:solidFill>
          <a:ln>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386698"/>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386698"/>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386698"/>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386698"/>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38669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smtClean="0"/>
              <a:t>属性</a:t>
            </a:r>
            <a:endParaRPr lang="en-US" altLang="zh-CN" dirty="0" smtClean="0"/>
          </a:p>
          <a:p>
            <a:pPr lvl="1">
              <a:defRPr/>
            </a:pPr>
            <a:r>
              <a:rPr lang="zh-CN" altLang="en-US" dirty="0" smtClean="0"/>
              <a:t>详细描述</a:t>
            </a:r>
            <a:endParaRPr lang="en-US" altLang="zh-CN" dirty="0" smtClean="0"/>
          </a:p>
          <a:p>
            <a:pPr lvl="1">
              <a:defRPr/>
            </a:pPr>
            <a:r>
              <a:rPr lang="zh-CN" altLang="en-US" dirty="0" smtClean="0"/>
              <a:t>规格</a:t>
            </a:r>
            <a:endParaRPr lang="en-US" altLang="zh-CN" dirty="0" smtClean="0"/>
          </a:p>
          <a:p>
            <a:pPr lvl="1">
              <a:defRPr/>
            </a:pPr>
            <a:r>
              <a:rPr lang="zh-CN" altLang="en-US" dirty="0" smtClean="0"/>
              <a:t>参数</a:t>
            </a:r>
            <a:endParaRPr lang="en-US" altLang="zh-CN" dirty="0" smtClean="0"/>
          </a:p>
          <a:p>
            <a:pPr lvl="1">
              <a:defRPr/>
            </a:pPr>
            <a:r>
              <a:rPr lang="zh-CN" altLang="en-US" dirty="0" smtClean="0"/>
              <a:t>价格</a:t>
            </a:r>
            <a:endParaRPr lang="en-US" altLang="zh-CN" dirty="0" smtClean="0"/>
          </a:p>
          <a:p>
            <a:pPr lvl="1">
              <a:defRPr/>
            </a:pPr>
            <a:r>
              <a:rPr lang="zh-CN" altLang="en-US" dirty="0" smtClean="0"/>
              <a:t>评论</a:t>
            </a:r>
            <a:endParaRPr lang="en-US" altLang="zh-CN" dirty="0" smtClean="0"/>
          </a:p>
          <a:p>
            <a:pPr lvl="1">
              <a:defRPr/>
            </a:pPr>
            <a:r>
              <a:rPr lang="zh-CN" altLang="en-US" dirty="0" smtClean="0"/>
              <a:t>历史购买记录</a:t>
            </a:r>
            <a:endParaRPr lang="en-US" altLang="zh-CN" dirty="0" smtClean="0"/>
          </a:p>
          <a:p>
            <a:pPr lvl="1">
              <a:defRPr/>
            </a:pPr>
            <a:r>
              <a:rPr lang="zh-CN" altLang="en-US" dirty="0" smtClean="0"/>
              <a:t>产品详细信息对象</a:t>
            </a:r>
            <a:endParaRPr lang="en-US" altLang="zh-CN" dirty="0" smtClean="0"/>
          </a:p>
          <a:p>
            <a:pPr lvl="1">
              <a:defRPr/>
            </a:pPr>
            <a:endParaRPr lang="en-US" altLang="zh-CN" dirty="0" smtClean="0"/>
          </a:p>
          <a:p>
            <a:pPr lvl="1">
              <a:defRPr/>
            </a:pPr>
            <a:endParaRPr lang="en-US" altLang="zh-CN" dirty="0" smtClean="0"/>
          </a:p>
          <a:p>
            <a:pPr marL="57150" indent="0">
              <a:buFont typeface="Arial" panose="020B0604020202020204" pitchFamily="34" charset="0"/>
              <a:buNone/>
              <a:defRPr/>
            </a:pPr>
            <a:endParaRPr lang="zh-CN" altLang="en-US" dirty="0"/>
          </a:p>
        </p:txBody>
      </p:sp>
      <p:sp>
        <p:nvSpPr>
          <p:cNvPr id="6" name="内容占位符 2"/>
          <p:cNvSpPr txBox="1">
            <a:spLocks/>
          </p:cNvSpPr>
          <p:nvPr/>
        </p:nvSpPr>
        <p:spPr bwMode="auto">
          <a:xfrm>
            <a:off x="4365625" y="1371600"/>
            <a:ext cx="4321175" cy="4911725"/>
          </a:xfrm>
          <a:prstGeom prst="rect">
            <a:avLst/>
          </a:prstGeom>
          <a:solidFill>
            <a:schemeClr val="bg1">
              <a:lumMod val="95000"/>
            </a:schemeClr>
          </a:solidFill>
          <a:ln>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386698"/>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386698"/>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386698"/>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386698"/>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38669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t>方法</a:t>
            </a:r>
            <a:endParaRPr lang="en-US" altLang="zh-CN" dirty="0" smtClean="0"/>
          </a:p>
          <a:p>
            <a:pPr lvl="1">
              <a:defRPr/>
            </a:pPr>
            <a:r>
              <a:rPr lang="zh-CN" altLang="en-US" dirty="0" smtClean="0"/>
              <a:t>查看详细信息</a:t>
            </a:r>
            <a:endParaRPr lang="en-US" altLang="zh-CN" dirty="0" smtClean="0"/>
          </a:p>
          <a:p>
            <a:pPr lvl="1">
              <a:defRPr/>
            </a:pPr>
            <a:r>
              <a:rPr lang="zh-CN" altLang="en-US" dirty="0" smtClean="0"/>
              <a:t>修改产品</a:t>
            </a:r>
            <a:endParaRPr lang="en-US" altLang="zh-CN" dirty="0" smtClean="0"/>
          </a:p>
          <a:p>
            <a:pPr lvl="1">
              <a:defRPr/>
            </a:pPr>
            <a:r>
              <a:rPr lang="zh-CN" altLang="en-US" dirty="0" smtClean="0"/>
              <a:t>发布一个新宝贝</a:t>
            </a:r>
            <a:endParaRPr lang="en-US" altLang="zh-CN" dirty="0" smtClean="0"/>
          </a:p>
          <a:p>
            <a:pPr lvl="1">
              <a:defRPr/>
            </a:pPr>
            <a:r>
              <a:rPr lang="zh-CN" altLang="en-US" dirty="0" smtClean="0"/>
              <a:t>宝贝下架</a:t>
            </a:r>
            <a:endParaRPr lang="en-US" altLang="zh-CN" dirty="0" smtClean="0"/>
          </a:p>
          <a:p>
            <a:pPr lvl="1">
              <a:defRPr/>
            </a:pPr>
            <a:r>
              <a:rPr lang="zh-CN" altLang="en-US" dirty="0" smtClean="0"/>
              <a:t>修改宝贝价钱</a:t>
            </a:r>
            <a:endParaRPr lang="en-US" altLang="zh-CN" dirty="0" smtClean="0"/>
          </a:p>
          <a:p>
            <a:pPr lvl="1">
              <a:defRPr/>
            </a:pPr>
            <a:endParaRPr lang="en-US" altLang="zh-CN" dirty="0" smtClean="0"/>
          </a:p>
          <a:p>
            <a:pPr marL="57150" indent="0">
              <a:buFont typeface="Arial" panose="020B0604020202020204" pitchFamily="34" charset="0"/>
              <a:buNone/>
              <a:defRPr/>
            </a:pPr>
            <a:endParaRPr lang="zh-CN" altLang="en-US" dirty="0"/>
          </a:p>
        </p:txBody>
      </p:sp>
    </p:spTree>
    <p:extLst>
      <p:ext uri="{BB962C8B-B14F-4D97-AF65-F5344CB8AC3E}">
        <p14:creationId xmlns:p14="http://schemas.microsoft.com/office/powerpoint/2010/main" val="7654046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zh-CN" altLang="en-US" smtClean="0"/>
              <a:t>订单类</a:t>
            </a:r>
          </a:p>
        </p:txBody>
      </p:sp>
      <p:sp>
        <p:nvSpPr>
          <p:cNvPr id="8" name="文本框 7"/>
          <p:cNvSpPr txBox="1"/>
          <p:nvPr/>
        </p:nvSpPr>
        <p:spPr>
          <a:xfrm>
            <a:off x="0" y="1246188"/>
            <a:ext cx="8507413" cy="461962"/>
          </a:xfrm>
          <a:prstGeom prst="rect">
            <a:avLst/>
          </a:prstGeom>
          <a:solidFill>
            <a:schemeClr val="bg1">
              <a:lumMod val="95000"/>
            </a:schemeClr>
          </a:solidFill>
        </p:spPr>
        <p:txBody>
          <a:bodyPr>
            <a:spAutoFit/>
          </a:bodyPr>
          <a:lstStyle/>
          <a:p>
            <a:pPr>
              <a:defRPr/>
            </a:pPr>
            <a:r>
              <a:rPr lang="zh-CN" altLang="en-US" sz="2400" dirty="0">
                <a:solidFill>
                  <a:srgbClr val="00B050"/>
                </a:solidFill>
              </a:rPr>
              <a:t>到底需要哪些字段不是随便设计的，而是根据客户的需求</a:t>
            </a:r>
          </a:p>
        </p:txBody>
      </p:sp>
      <p:pic>
        <p:nvPicPr>
          <p:cNvPr id="126980"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6113"/>
            <a:ext cx="8823325"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1202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p:txBody>
          <a:bodyPr/>
          <a:lstStyle/>
          <a:p>
            <a:r>
              <a:rPr lang="zh-CN" altLang="en-US" smtClean="0"/>
              <a:t>订单类</a:t>
            </a:r>
          </a:p>
        </p:txBody>
      </p:sp>
      <p:sp>
        <p:nvSpPr>
          <p:cNvPr id="128003" name="内容占位符 2"/>
          <p:cNvSpPr>
            <a:spLocks noGrp="1"/>
          </p:cNvSpPr>
          <p:nvPr>
            <p:ph idx="1"/>
          </p:nvPr>
        </p:nvSpPr>
        <p:spPr/>
        <p:txBody>
          <a:bodyPr>
            <a:normAutofit lnSpcReduction="10000"/>
          </a:bodyPr>
          <a:lstStyle/>
          <a:p>
            <a:r>
              <a:rPr lang="zh-CN" altLang="en-US" smtClean="0"/>
              <a:t>属性</a:t>
            </a:r>
            <a:endParaRPr lang="en-US" altLang="zh-CN" smtClean="0"/>
          </a:p>
          <a:p>
            <a:pPr lvl="1"/>
            <a:r>
              <a:rPr lang="zh-CN" altLang="en-US" smtClean="0"/>
              <a:t>收件人对象（</a:t>
            </a:r>
            <a:r>
              <a:rPr lang="en-US" altLang="zh-CN" smtClean="0"/>
              <a:t>User)(</a:t>
            </a:r>
            <a:r>
              <a:rPr lang="zh-CN" altLang="en-US" smtClean="0"/>
              <a:t>姓名，地址，性别，年龄</a:t>
            </a:r>
            <a:r>
              <a:rPr lang="en-US" altLang="zh-CN" smtClean="0"/>
              <a:t>)</a:t>
            </a:r>
          </a:p>
          <a:p>
            <a:pPr lvl="1"/>
            <a:r>
              <a:rPr lang="zh-CN" altLang="en-US" smtClean="0"/>
              <a:t>支付方式</a:t>
            </a:r>
            <a:endParaRPr lang="en-US" altLang="zh-CN" smtClean="0"/>
          </a:p>
          <a:p>
            <a:pPr lvl="1"/>
            <a:r>
              <a:rPr lang="zh-CN" altLang="en-US" smtClean="0"/>
              <a:t>配送方式（送货上门，上门自提）</a:t>
            </a:r>
            <a:endParaRPr lang="en-US" altLang="zh-CN" smtClean="0"/>
          </a:p>
          <a:p>
            <a:pPr lvl="1"/>
            <a:r>
              <a:rPr lang="zh-CN" altLang="en-US" smtClean="0"/>
              <a:t>产品列表 </a:t>
            </a:r>
            <a:r>
              <a:rPr lang="en-US" altLang="zh-CN" smtClean="0"/>
              <a:t>&lt;json</a:t>
            </a:r>
            <a:r>
              <a:rPr lang="zh-CN" altLang="en-US" smtClean="0"/>
              <a:t>对象</a:t>
            </a:r>
            <a:r>
              <a:rPr lang="en-US" altLang="zh-CN" smtClean="0"/>
              <a:t>&gt;</a:t>
            </a:r>
          </a:p>
          <a:p>
            <a:pPr lvl="1"/>
            <a:r>
              <a:rPr lang="zh-CN" altLang="en-US" smtClean="0"/>
              <a:t>订单总价格</a:t>
            </a:r>
            <a:endParaRPr lang="en-US" altLang="zh-CN" smtClean="0"/>
          </a:p>
          <a:p>
            <a:r>
              <a:rPr lang="zh-CN" altLang="en-US" smtClean="0"/>
              <a:t>方法</a:t>
            </a:r>
            <a:endParaRPr lang="en-US" altLang="zh-CN" smtClean="0"/>
          </a:p>
          <a:p>
            <a:pPr lvl="1"/>
            <a:r>
              <a:rPr lang="zh-CN" altLang="en-US" smtClean="0"/>
              <a:t>提交订单</a:t>
            </a:r>
            <a:endParaRPr lang="en-US" altLang="zh-CN" smtClean="0"/>
          </a:p>
          <a:p>
            <a:pPr lvl="1"/>
            <a:r>
              <a:rPr lang="zh-CN" altLang="en-US" smtClean="0"/>
              <a:t>修改订单</a:t>
            </a:r>
            <a:endParaRPr lang="en-US" altLang="zh-CN" smtClean="0"/>
          </a:p>
          <a:p>
            <a:pPr lvl="1"/>
            <a:endParaRPr lang="en-US" altLang="zh-CN" smtClean="0"/>
          </a:p>
          <a:p>
            <a:pPr lvl="1"/>
            <a:endParaRPr lang="en-US" altLang="zh-CN" smtClean="0"/>
          </a:p>
          <a:p>
            <a:pPr lvl="1"/>
            <a:endParaRPr lang="en-US" altLang="zh-CN" smtClean="0"/>
          </a:p>
          <a:p>
            <a:pPr lvl="1"/>
            <a:endParaRPr lang="zh-CN" altLang="en-US" smtClean="0"/>
          </a:p>
        </p:txBody>
      </p:sp>
    </p:spTree>
    <p:extLst>
      <p:ext uri="{BB962C8B-B14F-4D97-AF65-F5344CB8AC3E}">
        <p14:creationId xmlns:p14="http://schemas.microsoft.com/office/powerpoint/2010/main" val="15867960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zh-CN" altLang="en-US" smtClean="0"/>
              <a:t>用户类设计</a:t>
            </a:r>
          </a:p>
        </p:txBody>
      </p:sp>
      <p:pic>
        <p:nvPicPr>
          <p:cNvPr id="129027"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41338" y="1981200"/>
            <a:ext cx="11096626" cy="5114925"/>
          </a:xfrm>
        </p:spPr>
      </p:pic>
      <p:sp>
        <p:nvSpPr>
          <p:cNvPr id="5" name="文本框 4"/>
          <p:cNvSpPr txBox="1"/>
          <p:nvPr/>
        </p:nvSpPr>
        <p:spPr>
          <a:xfrm>
            <a:off x="179388" y="1268413"/>
            <a:ext cx="8507412" cy="461962"/>
          </a:xfrm>
          <a:prstGeom prst="rect">
            <a:avLst/>
          </a:prstGeom>
          <a:solidFill>
            <a:schemeClr val="bg1">
              <a:lumMod val="95000"/>
            </a:schemeClr>
          </a:solidFill>
        </p:spPr>
        <p:txBody>
          <a:bodyPr>
            <a:spAutoFit/>
          </a:bodyPr>
          <a:lstStyle/>
          <a:p>
            <a:pPr>
              <a:defRPr/>
            </a:pPr>
            <a:r>
              <a:rPr lang="zh-CN" altLang="en-US" sz="2400" dirty="0">
                <a:solidFill>
                  <a:srgbClr val="00B050"/>
                </a:solidFill>
              </a:rPr>
              <a:t>到底需要哪些字段不是随便设计的，而是根据客户的需求</a:t>
            </a:r>
          </a:p>
        </p:txBody>
      </p:sp>
    </p:spTree>
    <p:extLst>
      <p:ext uri="{BB962C8B-B14F-4D97-AF65-F5344CB8AC3E}">
        <p14:creationId xmlns:p14="http://schemas.microsoft.com/office/powerpoint/2010/main" val="12504417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lstStyle/>
          <a:p>
            <a:r>
              <a:rPr lang="zh-CN" altLang="en-US" smtClean="0"/>
              <a:t>用户类</a:t>
            </a:r>
          </a:p>
        </p:txBody>
      </p:sp>
      <p:pic>
        <p:nvPicPr>
          <p:cNvPr id="130051"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03225" y="992188"/>
            <a:ext cx="9575800" cy="6818312"/>
          </a:xfrm>
        </p:spPr>
      </p:pic>
    </p:spTree>
    <p:extLst>
      <p:ext uri="{BB962C8B-B14F-4D97-AF65-F5344CB8AC3E}">
        <p14:creationId xmlns:p14="http://schemas.microsoft.com/office/powerpoint/2010/main" val="405633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endParaRPr lang="zh-CN" altLang="en-US" smtClean="0"/>
          </a:p>
        </p:txBody>
      </p:sp>
      <p:pic>
        <p:nvPicPr>
          <p:cNvPr id="15363"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75" y="1011238"/>
            <a:ext cx="4294188" cy="1800225"/>
          </a:xfrm>
        </p:spPr>
      </p:pic>
      <p:pic>
        <p:nvPicPr>
          <p:cNvPr id="1536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81563" y="4029075"/>
            <a:ext cx="4268787"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文本框 5"/>
          <p:cNvSpPr txBox="1">
            <a:spLocks noChangeArrowheads="1"/>
          </p:cNvSpPr>
          <p:nvPr/>
        </p:nvSpPr>
        <p:spPr bwMode="auto">
          <a:xfrm>
            <a:off x="4679950" y="1341438"/>
            <a:ext cx="4464050" cy="1754187"/>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spcBef>
                <a:spcPct val="0"/>
              </a:spcBef>
              <a:buFontTx/>
              <a:buNone/>
            </a:pPr>
            <a:r>
              <a:rPr lang="zh-CN" altLang="en-US" sz="1800" b="1">
                <a:solidFill>
                  <a:schemeClr val="bg1"/>
                </a:solidFill>
                <a:latin typeface="Arial" panose="020B0604020202020204" pitchFamily="34" charset="0"/>
                <a:ea typeface="宋体" panose="02010600030101010101" pitchFamily="2" charset="-122"/>
              </a:rPr>
              <a:t>比如建筑一座大桥，大桥有很多种，高架桥，石拱桥，跨海大桥，立交桥。</a:t>
            </a:r>
            <a:endParaRPr lang="en-US" altLang="zh-CN" sz="1800" b="1">
              <a:solidFill>
                <a:schemeClr val="bg1"/>
              </a:solidFill>
              <a:latin typeface="Arial" panose="020B0604020202020204" pitchFamily="34" charset="0"/>
              <a:ea typeface="宋体" panose="02010600030101010101" pitchFamily="2" charset="-122"/>
            </a:endParaRPr>
          </a:p>
          <a:p>
            <a:pPr>
              <a:spcBef>
                <a:spcPct val="0"/>
              </a:spcBef>
              <a:buFontTx/>
              <a:buNone/>
            </a:pPr>
            <a:r>
              <a:rPr lang="zh-CN" altLang="en-US" sz="1800" b="1">
                <a:solidFill>
                  <a:schemeClr val="bg1"/>
                </a:solidFill>
                <a:latin typeface="Arial" panose="020B0604020202020204" pitchFamily="34" charset="0"/>
                <a:ea typeface="宋体" panose="02010600030101010101" pitchFamily="2" charset="-122"/>
              </a:rPr>
              <a:t>每一种桥梁建设方法不一样，需要考虑的问题，比如建设方法，步骤，需要的人，建设过程，建筑材料等等都是不一样的。</a:t>
            </a:r>
            <a:endParaRPr lang="en-US" altLang="zh-CN" sz="1800" b="1">
              <a:solidFill>
                <a:schemeClr val="bg1"/>
              </a:solidFill>
              <a:latin typeface="Arial" panose="020B0604020202020204" pitchFamily="34" charset="0"/>
              <a:ea typeface="宋体" panose="02010600030101010101" pitchFamily="2" charset="-122"/>
            </a:endParaRPr>
          </a:p>
          <a:p>
            <a:pPr>
              <a:spcBef>
                <a:spcPct val="0"/>
              </a:spcBef>
              <a:buFontTx/>
              <a:buNone/>
            </a:pPr>
            <a:endParaRPr lang="en-US" altLang="zh-CN" sz="1800" b="1">
              <a:solidFill>
                <a:schemeClr val="bg1"/>
              </a:solidFill>
              <a:latin typeface="Arial" panose="020B0604020202020204" pitchFamily="34" charset="0"/>
              <a:ea typeface="宋体" panose="02010600030101010101" pitchFamily="2" charset="-122"/>
            </a:endParaRPr>
          </a:p>
        </p:txBody>
      </p:sp>
      <p:sp>
        <p:nvSpPr>
          <p:cNvPr id="15366" name="矩形 6"/>
          <p:cNvSpPr>
            <a:spLocks noChangeArrowheads="1"/>
          </p:cNvSpPr>
          <p:nvPr/>
        </p:nvSpPr>
        <p:spPr bwMode="auto">
          <a:xfrm>
            <a:off x="1588" y="4006850"/>
            <a:ext cx="4572000" cy="258445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spcBef>
                <a:spcPct val="0"/>
              </a:spcBef>
              <a:buFontTx/>
              <a:buNone/>
            </a:pPr>
            <a:r>
              <a:rPr lang="zh-CN" altLang="en-US" sz="1800" b="1">
                <a:solidFill>
                  <a:schemeClr val="bg1"/>
                </a:solidFill>
                <a:latin typeface="Arial" panose="020B0604020202020204" pitchFamily="34" charset="0"/>
                <a:ea typeface="宋体" panose="02010600030101010101" pitchFamily="2" charset="-122"/>
              </a:rPr>
              <a:t>后人通过研究如何建造才能保证最高质量，最安全，最坚固，最耐用。这里有最优力学结构，绿色，环保，生态保护，维护，易于修理，坏了容易修理。等等。</a:t>
            </a:r>
            <a:endParaRPr lang="en-US" altLang="zh-CN" sz="1800" b="1">
              <a:solidFill>
                <a:schemeClr val="bg1"/>
              </a:solidFill>
              <a:latin typeface="Arial" panose="020B0604020202020204" pitchFamily="34" charset="0"/>
              <a:ea typeface="宋体" panose="02010600030101010101" pitchFamily="2" charset="-122"/>
            </a:endParaRPr>
          </a:p>
          <a:p>
            <a:pPr>
              <a:spcBef>
                <a:spcPct val="0"/>
              </a:spcBef>
              <a:buFontTx/>
              <a:buNone/>
            </a:pPr>
            <a:endParaRPr lang="en-US" altLang="zh-CN" sz="1800" b="1">
              <a:solidFill>
                <a:schemeClr val="bg1"/>
              </a:solidFill>
              <a:latin typeface="Arial" panose="020B0604020202020204" pitchFamily="34" charset="0"/>
              <a:ea typeface="宋体" panose="02010600030101010101" pitchFamily="2" charset="-122"/>
            </a:endParaRPr>
          </a:p>
          <a:p>
            <a:pPr>
              <a:spcBef>
                <a:spcPct val="0"/>
              </a:spcBef>
              <a:buFontTx/>
              <a:buNone/>
            </a:pPr>
            <a:r>
              <a:rPr lang="zh-CN" altLang="en-US" sz="1800" b="1">
                <a:solidFill>
                  <a:schemeClr val="bg1"/>
                </a:solidFill>
                <a:latin typeface="Arial" panose="020B0604020202020204" pitchFamily="34" charset="0"/>
                <a:ea typeface="宋体" panose="02010600030101010101" pitchFamily="2" charset="-122"/>
              </a:rPr>
              <a:t>如果每次设计都重新思考这些问题，是不现实的。建筑专家就总结这些形成一整套解决某个问题的解决方案，也就是后来的设计模式。</a:t>
            </a:r>
            <a:endParaRPr lang="en-US" altLang="zh-CN" sz="1800" b="1">
              <a:solidFill>
                <a:schemeClr val="bg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2455374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r>
              <a:rPr lang="zh-CN" altLang="en-US" smtClean="0"/>
              <a:t>用户类设计</a:t>
            </a:r>
          </a:p>
        </p:txBody>
      </p:sp>
      <p:sp>
        <p:nvSpPr>
          <p:cNvPr id="3" name="内容占位符 2"/>
          <p:cNvSpPr>
            <a:spLocks noGrp="1"/>
          </p:cNvSpPr>
          <p:nvPr>
            <p:ph idx="1"/>
          </p:nvPr>
        </p:nvSpPr>
        <p:spPr>
          <a:xfrm>
            <a:off x="457200" y="1214438"/>
            <a:ext cx="2746375" cy="4911725"/>
          </a:xfrm>
          <a:solidFill>
            <a:schemeClr val="bg1">
              <a:lumMod val="95000"/>
            </a:schemeClr>
          </a:solidFill>
        </p:spPr>
        <p:txBody>
          <a:bodyPr/>
          <a:lstStyle/>
          <a:p>
            <a:pPr marL="0" indent="0">
              <a:buFont typeface="Arial" panose="020B0604020202020204" pitchFamily="34" charset="0"/>
              <a:buNone/>
              <a:defRPr/>
            </a:pPr>
            <a:r>
              <a:rPr lang="zh-CN" altLang="en-US" dirty="0" smtClean="0"/>
              <a:t>属性</a:t>
            </a:r>
            <a:endParaRPr lang="en-US" altLang="zh-CN" dirty="0"/>
          </a:p>
          <a:p>
            <a:pPr lvl="1" indent="-342900">
              <a:defRPr/>
            </a:pPr>
            <a:r>
              <a:rPr lang="zh-CN" altLang="en-US" sz="2000" dirty="0" smtClean="0"/>
              <a:t>姓名</a:t>
            </a:r>
            <a:endParaRPr lang="en-US" altLang="zh-CN" sz="2000" dirty="0" smtClean="0"/>
          </a:p>
          <a:p>
            <a:pPr lvl="1" indent="-342900">
              <a:defRPr/>
            </a:pPr>
            <a:r>
              <a:rPr lang="zh-CN" altLang="en-US" sz="2000" dirty="0" smtClean="0"/>
              <a:t>年龄</a:t>
            </a:r>
            <a:endParaRPr lang="en-US" altLang="zh-CN" sz="2000" dirty="0" smtClean="0"/>
          </a:p>
          <a:p>
            <a:pPr lvl="1" indent="-342900">
              <a:defRPr/>
            </a:pPr>
            <a:r>
              <a:rPr lang="zh-CN" altLang="en-US" sz="2000" dirty="0" smtClean="0"/>
              <a:t>性别</a:t>
            </a:r>
            <a:endParaRPr lang="en-US" altLang="zh-CN" sz="2000" dirty="0" smtClean="0"/>
          </a:p>
          <a:p>
            <a:pPr lvl="1" indent="-342900">
              <a:defRPr/>
            </a:pPr>
            <a:r>
              <a:rPr lang="zh-CN" altLang="en-US" sz="2000" dirty="0" smtClean="0"/>
              <a:t>粉丝</a:t>
            </a:r>
            <a:endParaRPr lang="en-US" altLang="zh-CN" sz="2000" dirty="0" smtClean="0"/>
          </a:p>
          <a:p>
            <a:pPr lvl="1" indent="-342900">
              <a:defRPr/>
            </a:pPr>
            <a:r>
              <a:rPr lang="zh-CN" altLang="en-US" sz="2000" dirty="0" smtClean="0"/>
              <a:t>关注</a:t>
            </a:r>
            <a:endParaRPr lang="en-US" altLang="zh-CN" sz="2000" dirty="0" smtClean="0"/>
          </a:p>
          <a:p>
            <a:pPr lvl="1" indent="-342900">
              <a:defRPr/>
            </a:pPr>
            <a:r>
              <a:rPr lang="zh-CN" altLang="en-US" sz="2000" dirty="0" smtClean="0"/>
              <a:t>生日</a:t>
            </a:r>
            <a:endParaRPr lang="en-US" altLang="zh-CN" sz="2000" dirty="0" smtClean="0"/>
          </a:p>
          <a:p>
            <a:pPr lvl="1" indent="-342900">
              <a:defRPr/>
            </a:pPr>
            <a:r>
              <a:rPr lang="zh-CN" altLang="en-US" sz="2000" dirty="0" smtClean="0"/>
              <a:t>邮箱</a:t>
            </a:r>
            <a:endParaRPr lang="en-US" altLang="zh-CN" sz="2000" dirty="0" smtClean="0"/>
          </a:p>
          <a:p>
            <a:pPr lvl="1" indent="-342900">
              <a:defRPr/>
            </a:pPr>
            <a:r>
              <a:rPr lang="zh-CN" altLang="en-US" sz="2000" dirty="0" smtClean="0"/>
              <a:t>会员</a:t>
            </a:r>
            <a:r>
              <a:rPr lang="zh-CN" altLang="en-US" sz="2000" dirty="0"/>
              <a:t>等级</a:t>
            </a:r>
            <a:endParaRPr lang="en-US" altLang="zh-CN" sz="2000" dirty="0" smtClean="0"/>
          </a:p>
        </p:txBody>
      </p:sp>
      <p:sp>
        <p:nvSpPr>
          <p:cNvPr id="4" name="内容占位符 2"/>
          <p:cNvSpPr txBox="1">
            <a:spLocks/>
          </p:cNvSpPr>
          <p:nvPr/>
        </p:nvSpPr>
        <p:spPr bwMode="auto">
          <a:xfrm>
            <a:off x="4470400" y="1214438"/>
            <a:ext cx="2746375" cy="4911725"/>
          </a:xfrm>
          <a:prstGeom prst="rect">
            <a:avLst/>
          </a:prstGeom>
          <a:solidFill>
            <a:schemeClr val="bg1">
              <a:lumMod val="95000"/>
            </a:schemeClr>
          </a:solidFill>
          <a:ln>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386698"/>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386698"/>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386698"/>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386698"/>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38669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defRPr/>
            </a:pPr>
            <a:r>
              <a:rPr lang="zh-CN" altLang="en-US" sz="3200" dirty="0" smtClean="0"/>
              <a:t>方法</a:t>
            </a:r>
            <a:endParaRPr lang="en-US" altLang="zh-CN" sz="3200" dirty="0" smtClean="0"/>
          </a:p>
          <a:p>
            <a:pPr marL="857250" lvl="1" indent="-457200">
              <a:defRPr/>
            </a:pPr>
            <a:r>
              <a:rPr lang="en-US" altLang="zh-CN" sz="3200" dirty="0"/>
              <a:t>	</a:t>
            </a:r>
            <a:r>
              <a:rPr lang="zh-CN" altLang="en-US" sz="2000" dirty="0"/>
              <a:t>邮箱验证</a:t>
            </a:r>
            <a:endParaRPr lang="en-US" altLang="zh-CN" sz="2000" dirty="0"/>
          </a:p>
          <a:p>
            <a:pPr lvl="1" indent="-342900">
              <a:defRPr/>
            </a:pPr>
            <a:r>
              <a:rPr lang="zh-CN" altLang="en-US" sz="2000" dirty="0" smtClean="0"/>
              <a:t>关注</a:t>
            </a:r>
            <a:endParaRPr lang="en-US" altLang="zh-CN" sz="2000" dirty="0"/>
          </a:p>
          <a:p>
            <a:pPr lvl="1" indent="-342900">
              <a:defRPr/>
            </a:pPr>
            <a:r>
              <a:rPr lang="zh-CN" altLang="en-US" sz="2000" dirty="0"/>
              <a:t>修改个人信息</a:t>
            </a:r>
            <a:endParaRPr lang="en-US" altLang="zh-CN" sz="2000" dirty="0"/>
          </a:p>
          <a:p>
            <a:pPr lvl="1" indent="-342900">
              <a:defRPr/>
            </a:pPr>
            <a:r>
              <a:rPr lang="zh-CN" altLang="en-US" sz="2000" dirty="0"/>
              <a:t>手机认证</a:t>
            </a:r>
            <a:endParaRPr lang="en-US" altLang="zh-CN" sz="2000" dirty="0"/>
          </a:p>
          <a:p>
            <a:pPr marL="0" lvl="1" indent="0">
              <a:buFont typeface="Arial" panose="020B0604020202020204" pitchFamily="34" charset="0"/>
              <a:buNone/>
              <a:defRPr/>
            </a:pPr>
            <a:endParaRPr lang="en-US" altLang="zh-CN" sz="3200" dirty="0"/>
          </a:p>
        </p:txBody>
      </p:sp>
    </p:spTree>
    <p:extLst>
      <p:ext uri="{BB962C8B-B14F-4D97-AF65-F5344CB8AC3E}">
        <p14:creationId xmlns:p14="http://schemas.microsoft.com/office/powerpoint/2010/main" val="109130952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3"/>
          <p:cNvSpPr>
            <a:spLocks noGrp="1"/>
          </p:cNvSpPr>
          <p:nvPr>
            <p:ph type="ctrTitle"/>
          </p:nvPr>
        </p:nvSpPr>
        <p:spPr/>
        <p:txBody>
          <a:bodyPr/>
          <a:lstStyle/>
          <a:p>
            <a:r>
              <a:rPr lang="zh-CN" altLang="en-US" smtClean="0"/>
              <a:t>关联关系</a:t>
            </a:r>
          </a:p>
        </p:txBody>
      </p:sp>
      <p:sp>
        <p:nvSpPr>
          <p:cNvPr id="136195"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921364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p:txBody>
          <a:bodyPr/>
          <a:lstStyle/>
          <a:p>
            <a:r>
              <a:rPr lang="zh-CN" altLang="en-US" dirty="0" smtClean="0"/>
              <a:t>定义</a:t>
            </a:r>
          </a:p>
        </p:txBody>
      </p:sp>
      <p:sp>
        <p:nvSpPr>
          <p:cNvPr id="138243" name="内容占位符 2"/>
          <p:cNvSpPr>
            <a:spLocks noGrp="1"/>
          </p:cNvSpPr>
          <p:nvPr>
            <p:ph idx="1"/>
          </p:nvPr>
        </p:nvSpPr>
        <p:spPr>
          <a:xfrm>
            <a:off x="0" y="1214438"/>
            <a:ext cx="9144000" cy="4911725"/>
          </a:xfrm>
        </p:spPr>
        <p:txBody>
          <a:bodyPr/>
          <a:lstStyle/>
          <a:p>
            <a:r>
              <a:rPr lang="zh-CN" altLang="en-US" smtClean="0"/>
              <a:t>关联关系是类与类之间的联结，它使一个类知道另一个类的属性和方法。</a:t>
            </a:r>
            <a:endParaRPr lang="en-US" altLang="zh-CN" smtClean="0"/>
          </a:p>
          <a:p>
            <a:r>
              <a:rPr lang="zh-CN" altLang="en-US" smtClean="0"/>
              <a:t/>
            </a:r>
            <a:br>
              <a:rPr lang="zh-CN" altLang="en-US" smtClean="0"/>
            </a:br>
            <a:r>
              <a:rPr lang="zh-CN" altLang="en-US" smtClean="0"/>
              <a:t>关联可以是双向的，也可以是单向的（</a:t>
            </a:r>
            <a:r>
              <a:rPr lang="en-US" altLang="zh-CN" smtClean="0"/>
              <a:t>#add</a:t>
            </a:r>
            <a:r>
              <a:rPr lang="zh-CN" altLang="en-US" smtClean="0"/>
              <a:t>还有自身关联）。双向的关联可以有两个箭头或者没有箭头，单向的关联有一个箭头</a:t>
            </a:r>
          </a:p>
        </p:txBody>
      </p:sp>
    </p:spTree>
    <p:extLst>
      <p:ext uri="{BB962C8B-B14F-4D97-AF65-F5344CB8AC3E}">
        <p14:creationId xmlns:p14="http://schemas.microsoft.com/office/powerpoint/2010/main" val="1083295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p:txBody>
          <a:bodyPr/>
          <a:lstStyle/>
          <a:p>
            <a:endParaRPr lang="zh-CN" altLang="en-US" smtClean="0"/>
          </a:p>
        </p:txBody>
      </p:sp>
      <p:sp>
        <p:nvSpPr>
          <p:cNvPr id="140291" name="内容占位符 2"/>
          <p:cNvSpPr>
            <a:spLocks noGrp="1"/>
          </p:cNvSpPr>
          <p:nvPr>
            <p:ph idx="1"/>
          </p:nvPr>
        </p:nvSpPr>
        <p:spPr/>
        <p:txBody>
          <a:bodyPr/>
          <a:lstStyle/>
          <a:p>
            <a:r>
              <a:rPr lang="en-US" altLang="zh-CN" smtClean="0"/>
              <a:t>1</a:t>
            </a:r>
            <a:r>
              <a:rPr lang="zh-CN" altLang="en-US" smtClean="0"/>
              <a:t>对</a:t>
            </a:r>
            <a:r>
              <a:rPr lang="en-US" altLang="zh-CN" smtClean="0"/>
              <a:t>1</a:t>
            </a:r>
            <a:r>
              <a:rPr lang="zh-CN" altLang="en-US" smtClean="0"/>
              <a:t>关系</a:t>
            </a:r>
            <a:endParaRPr lang="en-US" altLang="zh-CN" smtClean="0"/>
          </a:p>
          <a:p>
            <a:r>
              <a:rPr lang="en-US" altLang="zh-CN" smtClean="0"/>
              <a:t>1</a:t>
            </a:r>
            <a:r>
              <a:rPr lang="zh-CN" altLang="en-US" smtClean="0"/>
              <a:t>对多关系</a:t>
            </a:r>
            <a:endParaRPr lang="en-US" altLang="zh-CN" smtClean="0"/>
          </a:p>
          <a:p>
            <a:r>
              <a:rPr lang="zh-CN" altLang="en-US" smtClean="0"/>
              <a:t>多对多关系</a:t>
            </a:r>
          </a:p>
        </p:txBody>
      </p:sp>
    </p:spTree>
    <p:extLst>
      <p:ext uri="{BB962C8B-B14F-4D97-AF65-F5344CB8AC3E}">
        <p14:creationId xmlns:p14="http://schemas.microsoft.com/office/powerpoint/2010/main" val="41822385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r>
              <a:rPr lang="en-US" altLang="zh-CN" smtClean="0"/>
              <a:t>UML</a:t>
            </a:r>
            <a:r>
              <a:rPr lang="zh-CN" altLang="en-US" smtClean="0"/>
              <a:t>图表示 </a:t>
            </a:r>
            <a:r>
              <a:rPr lang="en-US" altLang="zh-CN" smtClean="0"/>
              <a:t>- </a:t>
            </a:r>
            <a:r>
              <a:rPr lang="zh-CN" altLang="en-US" smtClean="0"/>
              <a:t>箭头及指向</a:t>
            </a:r>
          </a:p>
        </p:txBody>
      </p:sp>
      <p:sp>
        <p:nvSpPr>
          <p:cNvPr id="142339" name="内容占位符 2"/>
          <p:cNvSpPr>
            <a:spLocks noGrp="1"/>
          </p:cNvSpPr>
          <p:nvPr>
            <p:ph idx="1"/>
          </p:nvPr>
        </p:nvSpPr>
        <p:spPr/>
        <p:txBody>
          <a:bodyPr/>
          <a:lstStyle/>
          <a:p>
            <a:r>
              <a:rPr lang="zh-CN" altLang="en-US" smtClean="0"/>
              <a:t>带普通箭头的实心线，指向被拥有者</a:t>
            </a:r>
          </a:p>
          <a:p>
            <a:endParaRPr lang="zh-CN" altLang="en-US" smtClean="0"/>
          </a:p>
        </p:txBody>
      </p:sp>
    </p:spTree>
    <p:extLst>
      <p:ext uri="{BB962C8B-B14F-4D97-AF65-F5344CB8AC3E}">
        <p14:creationId xmlns:p14="http://schemas.microsoft.com/office/powerpoint/2010/main" val="278409473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p:txBody>
          <a:bodyPr/>
          <a:lstStyle/>
          <a:p>
            <a:r>
              <a:rPr lang="zh-CN" altLang="en-US" smtClean="0"/>
              <a:t>代码体现原理</a:t>
            </a:r>
          </a:p>
        </p:txBody>
      </p:sp>
      <p:sp>
        <p:nvSpPr>
          <p:cNvPr id="3" name="内容占位符 2"/>
          <p:cNvSpPr>
            <a:spLocks noGrp="1"/>
          </p:cNvSpPr>
          <p:nvPr>
            <p:ph idx="1"/>
          </p:nvPr>
        </p:nvSpPr>
        <p:spPr/>
        <p:txBody>
          <a:bodyPr/>
          <a:lstStyle/>
          <a:p>
            <a:pPr>
              <a:defRPr/>
            </a:pPr>
            <a:r>
              <a:rPr lang="zh-CN" altLang="en-US" dirty="0" smtClean="0"/>
              <a:t>对象作为另一个对象的属性</a:t>
            </a:r>
          </a:p>
          <a:p>
            <a:pPr marL="0" indent="0">
              <a:buFont typeface="Arial" panose="020B0604020202020204" pitchFamily="34" charset="0"/>
              <a:buNone/>
              <a:defRPr/>
            </a:pPr>
            <a:endParaRPr lang="zh-CN" altLang="en-US" dirty="0"/>
          </a:p>
        </p:txBody>
      </p:sp>
    </p:spTree>
    <p:extLst>
      <p:ext uri="{BB962C8B-B14F-4D97-AF65-F5344CB8AC3E}">
        <p14:creationId xmlns:p14="http://schemas.microsoft.com/office/powerpoint/2010/main" val="40445147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p:txBody>
          <a:bodyPr/>
          <a:lstStyle/>
          <a:p>
            <a:r>
              <a:rPr lang="zh-CN" altLang="en-US" smtClean="0"/>
              <a:t>代码 </a:t>
            </a:r>
            <a:r>
              <a:rPr lang="en-US" altLang="zh-CN" smtClean="0"/>
              <a:t>– 1</a:t>
            </a:r>
            <a:r>
              <a:rPr lang="zh-CN" altLang="en-US" smtClean="0"/>
              <a:t>对多关系代码实现</a:t>
            </a:r>
          </a:p>
        </p:txBody>
      </p:sp>
      <p:graphicFrame>
        <p:nvGraphicFramePr>
          <p:cNvPr id="4" name="内容占位符 3"/>
          <p:cNvGraphicFramePr>
            <a:graphicFrameLocks noGrp="1"/>
          </p:cNvGraphicFramePr>
          <p:nvPr>
            <p:ph idx="1"/>
          </p:nvPr>
        </p:nvGraphicFramePr>
        <p:xfrm>
          <a:off x="539750" y="1341438"/>
          <a:ext cx="3600450" cy="5178425"/>
        </p:xfrm>
        <a:graphic>
          <a:graphicData uri="http://schemas.openxmlformats.org/drawingml/2006/table">
            <a:tbl>
              <a:tblPr/>
              <a:tblGrid>
                <a:gridCol w="3600450"/>
              </a:tblGrid>
              <a:tr h="5178425">
                <a:tc>
                  <a:txBody>
                    <a:bodyPr/>
                    <a:lstStyle/>
                    <a:p>
                      <a:r>
                        <a:rPr lang="en-US" sz="2400" b="1" dirty="0">
                          <a:solidFill>
                            <a:srgbClr val="0070C0"/>
                          </a:solidFill>
                        </a:rPr>
                        <a:t>class </a:t>
                      </a:r>
                      <a:r>
                        <a:rPr lang="zh-CN" altLang="en-US" sz="2400" b="1" dirty="0">
                          <a:solidFill>
                            <a:srgbClr val="0070C0"/>
                          </a:solidFill>
                        </a:rPr>
                        <a:t>徒弟</a:t>
                      </a:r>
                    </a:p>
                    <a:p>
                      <a:r>
                        <a:rPr lang="en-US" altLang="zh-CN" sz="2400" b="1" dirty="0">
                          <a:solidFill>
                            <a:srgbClr val="0070C0"/>
                          </a:solidFill>
                        </a:rPr>
                        <a:t>{  </a:t>
                      </a:r>
                    </a:p>
                    <a:p>
                      <a:r>
                        <a:rPr lang="en-US" altLang="zh-CN" sz="2400" b="1" dirty="0" smtClean="0">
                          <a:solidFill>
                            <a:srgbClr val="0070C0"/>
                          </a:solidFill>
                        </a:rPr>
                        <a:t>};</a:t>
                      </a:r>
                    </a:p>
                    <a:p>
                      <a:endParaRPr lang="en-US" altLang="zh-CN" sz="2400" b="1" dirty="0">
                        <a:solidFill>
                          <a:srgbClr val="0070C0"/>
                        </a:solidFill>
                      </a:endParaRPr>
                    </a:p>
                    <a:p>
                      <a:r>
                        <a:rPr lang="en-US" altLang="zh-CN" sz="2400" b="1" dirty="0">
                          <a:solidFill>
                            <a:srgbClr val="0070C0"/>
                          </a:solidFill>
                        </a:rPr>
                        <a:t> </a:t>
                      </a:r>
                      <a:r>
                        <a:rPr lang="en-US" altLang="zh-CN" sz="2400" b="1" dirty="0" smtClean="0">
                          <a:solidFill>
                            <a:srgbClr val="0070C0"/>
                          </a:solidFill>
                        </a:rPr>
                        <a:t>class </a:t>
                      </a:r>
                      <a:r>
                        <a:rPr lang="zh-CN" altLang="en-US" sz="2400" b="1" dirty="0" smtClean="0">
                          <a:solidFill>
                            <a:srgbClr val="0070C0"/>
                          </a:solidFill>
                        </a:rPr>
                        <a:t>袈裟</a:t>
                      </a:r>
                    </a:p>
                    <a:p>
                      <a:r>
                        <a:rPr lang="en-US" altLang="zh-CN" sz="2400" b="1" dirty="0" smtClean="0">
                          <a:solidFill>
                            <a:srgbClr val="0070C0"/>
                          </a:solidFill>
                        </a:rPr>
                        <a:t>{  </a:t>
                      </a:r>
                    </a:p>
                    <a:p>
                      <a:r>
                        <a:rPr lang="en-US" altLang="zh-CN" sz="2400" b="1" dirty="0" smtClean="0">
                          <a:solidFill>
                            <a:srgbClr val="0070C0"/>
                          </a:solidFill>
                        </a:rPr>
                        <a:t>};</a:t>
                      </a:r>
                    </a:p>
                    <a:p>
                      <a:endParaRPr lang="en-US" altLang="zh-CN" sz="2400" b="1" dirty="0" smtClean="0">
                        <a:solidFill>
                          <a:srgbClr val="0070C0"/>
                        </a:solidFill>
                      </a:endParaRPr>
                    </a:p>
                    <a:p>
                      <a:endParaRPr lang="en-US" altLang="zh-CN" sz="2400" b="1" dirty="0">
                        <a:solidFill>
                          <a:srgbClr val="0070C0"/>
                        </a:solidFill>
                      </a:endParaRPr>
                    </a:p>
                    <a:p>
                      <a:r>
                        <a:rPr lang="en-US" sz="2400" b="1" dirty="0">
                          <a:solidFill>
                            <a:srgbClr val="0070C0"/>
                          </a:solidFill>
                        </a:rPr>
                        <a:t>class </a:t>
                      </a:r>
                      <a:r>
                        <a:rPr lang="zh-CN" altLang="en-US" sz="2400" b="1" dirty="0">
                          <a:solidFill>
                            <a:srgbClr val="0070C0"/>
                          </a:solidFill>
                        </a:rPr>
                        <a:t>唐僧</a:t>
                      </a:r>
                    </a:p>
                    <a:p>
                      <a:r>
                        <a:rPr lang="zh-CN" altLang="en-US" sz="2400" b="1" dirty="0">
                          <a:solidFill>
                            <a:srgbClr val="0070C0"/>
                          </a:solidFill>
                        </a:rPr>
                        <a:t> </a:t>
                      </a:r>
                      <a:r>
                        <a:rPr lang="en-US" altLang="zh-CN" sz="2400" b="1" dirty="0" smtClean="0">
                          <a:solidFill>
                            <a:srgbClr val="0070C0"/>
                          </a:solidFill>
                        </a:rPr>
                        <a:t>{</a:t>
                      </a:r>
                    </a:p>
                    <a:p>
                      <a:r>
                        <a:rPr lang="en-US" altLang="zh-CN" sz="2400" b="1" dirty="0" smtClean="0">
                          <a:solidFill>
                            <a:srgbClr val="0070C0"/>
                          </a:solidFill>
                        </a:rPr>
                        <a:t>    </a:t>
                      </a:r>
                      <a:r>
                        <a:rPr lang="zh-CN" altLang="en-US" sz="2400" b="1" dirty="0" smtClean="0">
                          <a:solidFill>
                            <a:srgbClr val="0070C0"/>
                          </a:solidFill>
                        </a:rPr>
                        <a:t>袈裟</a:t>
                      </a:r>
                      <a:endParaRPr lang="en-US" altLang="zh-CN" sz="2400" b="1" dirty="0">
                        <a:solidFill>
                          <a:srgbClr val="0070C0"/>
                        </a:solidFill>
                      </a:endParaRPr>
                    </a:p>
                    <a:p>
                      <a:r>
                        <a:rPr lang="en-US" altLang="zh-CN" sz="2400" b="1" dirty="0">
                          <a:solidFill>
                            <a:srgbClr val="0070C0"/>
                          </a:solidFill>
                        </a:rPr>
                        <a:t>     </a:t>
                      </a:r>
                      <a:r>
                        <a:rPr lang="en-US" sz="2400" b="1" dirty="0" smtClean="0">
                          <a:solidFill>
                            <a:srgbClr val="0070C0"/>
                          </a:solidFill>
                        </a:rPr>
                        <a:t>list</a:t>
                      </a:r>
                      <a:r>
                        <a:rPr lang="en-US" sz="2400" b="1" dirty="0">
                          <a:solidFill>
                            <a:srgbClr val="0070C0"/>
                          </a:solidFill>
                        </a:rPr>
                        <a:t>&lt;</a:t>
                      </a:r>
                      <a:r>
                        <a:rPr lang="zh-CN" altLang="en-US" sz="2400" b="1" dirty="0">
                          <a:solidFill>
                            <a:srgbClr val="0070C0"/>
                          </a:solidFill>
                        </a:rPr>
                        <a:t>徒弟</a:t>
                      </a:r>
                      <a:r>
                        <a:rPr lang="en-US" altLang="zh-CN" sz="2400" b="1" dirty="0">
                          <a:solidFill>
                            <a:srgbClr val="0070C0"/>
                          </a:solidFill>
                        </a:rPr>
                        <a:t>&gt; </a:t>
                      </a:r>
                      <a:r>
                        <a:rPr lang="en-US" sz="2400" b="1" dirty="0" err="1">
                          <a:solidFill>
                            <a:srgbClr val="0070C0"/>
                          </a:solidFill>
                        </a:rPr>
                        <a:t>tdlist</a:t>
                      </a:r>
                      <a:r>
                        <a:rPr lang="en-US" sz="2400" b="1" dirty="0">
                          <a:solidFill>
                            <a:srgbClr val="0070C0"/>
                          </a:solidFill>
                        </a:rPr>
                        <a:t>;</a:t>
                      </a:r>
                    </a:p>
                    <a:p>
                      <a:r>
                        <a:rPr lang="en-US" sz="2400" b="1" dirty="0">
                          <a:solidFill>
                            <a:srgbClr val="0070C0"/>
                          </a:solidFill>
                        </a:rPr>
                        <a:t>};</a:t>
                      </a:r>
                    </a:p>
                  </a:txBody>
                  <a:tcPr marL="28575" marR="28575" marT="28574" marB="28574">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pic>
        <p:nvPicPr>
          <p:cNvPr id="144393"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5125" y="1412875"/>
            <a:ext cx="4968875"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888945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分析动画对象中的关联关系</a:t>
            </a:r>
            <a:endParaRPr lang="zh-CN" altLang="en-US" dirty="0"/>
          </a:p>
        </p:txBody>
      </p:sp>
      <p:sp>
        <p:nvSpPr>
          <p:cNvPr id="3" name="内容占位符 2"/>
          <p:cNvSpPr>
            <a:spLocks noGrp="1"/>
          </p:cNvSpPr>
          <p:nvPr>
            <p:ph idx="1"/>
          </p:nvPr>
        </p:nvSpPr>
        <p:spPr/>
        <p:txBody>
          <a:bodyPr/>
          <a:lstStyle/>
          <a:p>
            <a:r>
              <a:rPr lang="zh-CN" altLang="en-US" dirty="0" smtClean="0"/>
              <a:t>多物体多属性</a:t>
            </a:r>
            <a:endParaRPr lang="en-US" altLang="zh-CN" dirty="0" smtClean="0"/>
          </a:p>
          <a:p>
            <a:r>
              <a:rPr lang="en-US" altLang="zh-CN" dirty="0" smtClean="0"/>
              <a:t>1</a:t>
            </a:r>
            <a:r>
              <a:rPr lang="zh-CN" altLang="en-US" dirty="0" smtClean="0"/>
              <a:t>：</a:t>
            </a:r>
            <a:r>
              <a:rPr lang="en-US" altLang="zh-CN" dirty="0" smtClean="0"/>
              <a:t>n</a:t>
            </a:r>
            <a:r>
              <a:rPr lang="zh-CN" altLang="en-US" dirty="0" smtClean="0"/>
              <a:t>：队列中保存的是配置对象</a:t>
            </a:r>
            <a:endParaRPr lang="en-US" altLang="zh-CN" dirty="0" smtClean="0"/>
          </a:p>
          <a:p>
            <a:r>
              <a:rPr lang="en-US" altLang="zh-CN" dirty="0" smtClean="0"/>
              <a:t>1</a:t>
            </a:r>
            <a:r>
              <a:rPr lang="zh-CN" altLang="en-US" dirty="0" smtClean="0"/>
              <a:t>：</a:t>
            </a:r>
            <a:r>
              <a:rPr lang="en-US" altLang="zh-CN" dirty="0" smtClean="0"/>
              <a:t>1</a:t>
            </a:r>
            <a:r>
              <a:rPr lang="zh-CN" altLang="en-US" dirty="0" smtClean="0"/>
              <a:t>：单物体，动画对象</a:t>
            </a:r>
            <a:endParaRPr lang="zh-CN" altLang="en-US" dirty="0"/>
          </a:p>
        </p:txBody>
      </p:sp>
    </p:spTree>
    <p:extLst>
      <p:ext uri="{BB962C8B-B14F-4D97-AF65-F5344CB8AC3E}">
        <p14:creationId xmlns:p14="http://schemas.microsoft.com/office/powerpoint/2010/main" val="23923849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p:txBody>
          <a:bodyPr/>
          <a:lstStyle/>
          <a:p>
            <a:r>
              <a:rPr lang="zh-CN" altLang="en-US" smtClean="0"/>
              <a:t>案例</a:t>
            </a:r>
          </a:p>
        </p:txBody>
      </p:sp>
      <p:sp>
        <p:nvSpPr>
          <p:cNvPr id="145411" name="内容占位符 2"/>
          <p:cNvSpPr>
            <a:spLocks noGrp="1"/>
          </p:cNvSpPr>
          <p:nvPr>
            <p:ph idx="1"/>
          </p:nvPr>
        </p:nvSpPr>
        <p:spPr/>
        <p:txBody>
          <a:bodyPr/>
          <a:lstStyle/>
          <a:p>
            <a:r>
              <a:rPr lang="zh-CN" altLang="en-US" smtClean="0"/>
              <a:t>代码实现京东产品详细页面的页面和模块之间的</a:t>
            </a:r>
            <a:r>
              <a:rPr lang="en-US" altLang="zh-CN" smtClean="0"/>
              <a:t>uml</a:t>
            </a:r>
            <a:r>
              <a:rPr lang="zh-CN" altLang="en-US" smtClean="0"/>
              <a:t>图</a:t>
            </a:r>
          </a:p>
        </p:txBody>
      </p:sp>
    </p:spTree>
    <p:extLst>
      <p:ext uri="{BB962C8B-B14F-4D97-AF65-F5344CB8AC3E}">
        <p14:creationId xmlns:p14="http://schemas.microsoft.com/office/powerpoint/2010/main" val="340743917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5"/>
          <p:cNvSpPr>
            <a:spLocks noGrp="1"/>
          </p:cNvSpPr>
          <p:nvPr>
            <p:ph type="ctrTitle"/>
          </p:nvPr>
        </p:nvSpPr>
        <p:spPr/>
        <p:txBody>
          <a:bodyPr/>
          <a:lstStyle/>
          <a:p>
            <a:r>
              <a:rPr lang="zh-CN" altLang="en-US" smtClean="0"/>
              <a:t>继承关系</a:t>
            </a:r>
          </a:p>
        </p:txBody>
      </p:sp>
      <p:sp>
        <p:nvSpPr>
          <p:cNvPr id="146435" name="副标题 6"/>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1697346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软件工程起源</a:t>
            </a:r>
          </a:p>
        </p:txBody>
      </p:sp>
      <p:sp>
        <p:nvSpPr>
          <p:cNvPr id="16387" name="内容占位符 2"/>
          <p:cNvSpPr>
            <a:spLocks noGrp="1"/>
          </p:cNvSpPr>
          <p:nvPr>
            <p:ph idx="1"/>
          </p:nvPr>
        </p:nvSpPr>
        <p:spPr/>
        <p:txBody>
          <a:bodyPr/>
          <a:lstStyle/>
          <a:p>
            <a:r>
              <a:rPr lang="zh-CN" altLang="en-US" smtClean="0"/>
              <a:t>其实不光是设计模式，整个软件工程理论都是来源建筑学。</a:t>
            </a:r>
            <a:endParaRPr lang="en-US" altLang="zh-CN" smtClean="0"/>
          </a:p>
          <a:p>
            <a:endParaRPr lang="en-US" altLang="zh-CN" smtClean="0"/>
          </a:p>
          <a:p>
            <a:r>
              <a:rPr lang="zh-CN" altLang="en-US" smtClean="0"/>
              <a:t>因为软件就类似一个建筑物，</a:t>
            </a:r>
            <a:endParaRPr lang="en-US" altLang="zh-CN" smtClean="0"/>
          </a:p>
          <a:p>
            <a:pPr lvl="1"/>
            <a:r>
              <a:rPr lang="zh-CN" altLang="en-US" smtClean="0"/>
              <a:t>图纸设计或者城市规划</a:t>
            </a:r>
            <a:r>
              <a:rPr lang="en-US" altLang="zh-CN" smtClean="0"/>
              <a:t>—</a:t>
            </a:r>
            <a:r>
              <a:rPr lang="zh-CN" altLang="en-US" smtClean="0"/>
              <a:t>架构</a:t>
            </a:r>
            <a:endParaRPr lang="en-US" altLang="zh-CN" smtClean="0"/>
          </a:p>
          <a:p>
            <a:pPr lvl="1"/>
            <a:r>
              <a:rPr lang="zh-CN" altLang="en-US" smtClean="0"/>
              <a:t>实施</a:t>
            </a:r>
            <a:r>
              <a:rPr lang="en-US" altLang="zh-CN" smtClean="0"/>
              <a:t>—</a:t>
            </a:r>
            <a:r>
              <a:rPr lang="zh-CN" altLang="en-US" smtClean="0"/>
              <a:t>开发（码农）</a:t>
            </a:r>
          </a:p>
        </p:txBody>
      </p:sp>
    </p:spTree>
    <p:extLst>
      <p:ext uri="{BB962C8B-B14F-4D97-AF65-F5344CB8AC3E}">
        <p14:creationId xmlns:p14="http://schemas.microsoft.com/office/powerpoint/2010/main" val="24828554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p:txBody>
          <a:bodyPr/>
          <a:lstStyle/>
          <a:p>
            <a:r>
              <a:rPr lang="zh-CN" altLang="en-US" smtClean="0"/>
              <a:t>继承关系</a:t>
            </a:r>
          </a:p>
        </p:txBody>
      </p:sp>
      <p:pic>
        <p:nvPicPr>
          <p:cNvPr id="147459"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95288" y="2565400"/>
            <a:ext cx="8048625" cy="3384550"/>
          </a:xfrm>
        </p:spPr>
      </p:pic>
      <p:sp>
        <p:nvSpPr>
          <p:cNvPr id="5" name="矩形 4"/>
          <p:cNvSpPr/>
          <p:nvPr/>
        </p:nvSpPr>
        <p:spPr>
          <a:xfrm>
            <a:off x="0" y="1125538"/>
            <a:ext cx="9144000" cy="706437"/>
          </a:xfrm>
          <a:prstGeom prst="rect">
            <a:avLst/>
          </a:prstGeom>
        </p:spPr>
        <p:txBody>
          <a:bodyPr>
            <a:spAutoFit/>
          </a:bodyPr>
          <a:lstStyle/>
          <a:p>
            <a:pPr marL="342900" indent="-342900">
              <a:spcBef>
                <a:spcPct val="20000"/>
              </a:spcBef>
              <a:buFont typeface="Arial" panose="020B0604020202020204" pitchFamily="34" charset="0"/>
              <a:buChar char="•"/>
              <a:defRPr/>
            </a:pPr>
            <a:r>
              <a:rPr lang="zh-CN" altLang="en-US" sz="2000" dirty="0">
                <a:solidFill>
                  <a:srgbClr val="386698"/>
                </a:solidFill>
                <a:latin typeface="+mn-lt"/>
                <a:ea typeface="+mn-ea"/>
              </a:rPr>
              <a:t>用于描述父类与子类之间的关系，父类又称作基类或超类，子类又称作派生类。在</a:t>
            </a:r>
            <a:r>
              <a:rPr lang="en-US" altLang="zh-CN" sz="2000" dirty="0">
                <a:solidFill>
                  <a:srgbClr val="386698"/>
                </a:solidFill>
                <a:latin typeface="+mn-lt"/>
                <a:ea typeface="+mn-ea"/>
              </a:rPr>
              <a:t>UML</a:t>
            </a:r>
            <a:r>
              <a:rPr lang="zh-CN" altLang="en-US" sz="2000" dirty="0">
                <a:solidFill>
                  <a:srgbClr val="386698"/>
                </a:solidFill>
                <a:latin typeface="+mn-lt"/>
                <a:ea typeface="+mn-ea"/>
              </a:rPr>
              <a:t>中，泛化关系用带空心三角形的直线来表示</a:t>
            </a:r>
          </a:p>
        </p:txBody>
      </p:sp>
    </p:spTree>
    <p:extLst>
      <p:ext uri="{BB962C8B-B14F-4D97-AF65-F5344CB8AC3E}">
        <p14:creationId xmlns:p14="http://schemas.microsoft.com/office/powerpoint/2010/main" val="40493238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5"/>
          <p:cNvSpPr>
            <a:spLocks noGrp="1"/>
          </p:cNvSpPr>
          <p:nvPr>
            <p:ph type="ctrTitle"/>
          </p:nvPr>
        </p:nvSpPr>
        <p:spPr/>
        <p:txBody>
          <a:bodyPr/>
          <a:lstStyle/>
          <a:p>
            <a:r>
              <a:rPr lang="zh-CN" altLang="en-US" smtClean="0"/>
              <a:t>依赖关系</a:t>
            </a:r>
          </a:p>
        </p:txBody>
      </p:sp>
      <p:sp>
        <p:nvSpPr>
          <p:cNvPr id="148483" name="副标题 6"/>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41956260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1"/>
          <p:cNvSpPr>
            <a:spLocks noGrp="1"/>
          </p:cNvSpPr>
          <p:nvPr>
            <p:ph type="title"/>
          </p:nvPr>
        </p:nvSpPr>
        <p:spPr/>
        <p:txBody>
          <a:bodyPr/>
          <a:lstStyle/>
          <a:p>
            <a:r>
              <a:rPr lang="zh-CN" altLang="en-US" smtClean="0"/>
              <a:t>依赖关系</a:t>
            </a:r>
          </a:p>
        </p:txBody>
      </p:sp>
      <p:sp>
        <p:nvSpPr>
          <p:cNvPr id="57347" name="内容占位符 2"/>
          <p:cNvSpPr>
            <a:spLocks noGrp="1"/>
          </p:cNvSpPr>
          <p:nvPr>
            <p:ph idx="1"/>
          </p:nvPr>
        </p:nvSpPr>
        <p:spPr>
          <a:xfrm>
            <a:off x="0" y="1214438"/>
            <a:ext cx="9144000" cy="4911725"/>
          </a:xfrm>
        </p:spPr>
        <p:txBody>
          <a:bodyPr/>
          <a:lstStyle/>
          <a:p>
            <a:pPr>
              <a:defRPr/>
            </a:pPr>
            <a:r>
              <a:rPr lang="zh-CN" altLang="en-US" b="1" dirty="0" smtClean="0"/>
              <a:t>依赖关系（</a:t>
            </a:r>
            <a:r>
              <a:rPr lang="en-US" altLang="zh-CN" b="1" dirty="0" smtClean="0"/>
              <a:t>Dependence</a:t>
            </a:r>
            <a:r>
              <a:rPr lang="zh-CN" altLang="en-US" b="1" dirty="0" smtClean="0"/>
              <a:t>）：</a:t>
            </a:r>
            <a:endParaRPr lang="en-US" altLang="zh-CN" b="1" dirty="0" smtClean="0"/>
          </a:p>
          <a:p>
            <a:pPr>
              <a:defRPr/>
            </a:pPr>
            <a:r>
              <a:rPr lang="zh-CN" altLang="en-US" dirty="0" smtClean="0"/>
              <a:t>类</a:t>
            </a:r>
            <a:r>
              <a:rPr lang="zh-CN" altLang="en-US" dirty="0"/>
              <a:t>一方的改动将引起另一方的变动。这是一种典型的临时关系，代表了类之间的一种短暂的</a:t>
            </a:r>
            <a:r>
              <a:rPr lang="zh-CN" altLang="en-US" dirty="0" smtClean="0"/>
              <a:t>交互，是一种使用的关系，即一个类的实现需要另一个类的协助，所以要尽量不使用双向的互相依赖</a:t>
            </a:r>
            <a:r>
              <a:rPr lang="en-US" altLang="zh-CN" dirty="0" smtClean="0"/>
              <a:t>.</a:t>
            </a:r>
          </a:p>
          <a:p>
            <a:pPr marL="0" indent="0">
              <a:buFont typeface="Arial" panose="020B0604020202020204" pitchFamily="34" charset="0"/>
              <a:buNone/>
              <a:defRPr/>
            </a:pPr>
            <a:r>
              <a:rPr lang="en-US" altLang="zh-CN" dirty="0"/>
              <a:t> </a:t>
            </a:r>
            <a:r>
              <a:rPr lang="en-US" altLang="zh-CN" dirty="0" smtClean="0"/>
              <a:t>【</a:t>
            </a:r>
            <a:r>
              <a:rPr lang="zh-CN" altLang="en-US" dirty="0"/>
              <a:t>箭头及指向</a:t>
            </a:r>
            <a:r>
              <a:rPr lang="en-US" altLang="zh-CN" dirty="0"/>
              <a:t>】</a:t>
            </a:r>
            <a:r>
              <a:rPr lang="zh-CN" altLang="en-US" dirty="0"/>
              <a:t>：带箭头的虚线，指向被使用者</a:t>
            </a:r>
          </a:p>
          <a:p>
            <a:pPr>
              <a:defRPr/>
            </a:pPr>
            <a:endParaRPr lang="zh-CN" altLang="en-US" dirty="0" smtClean="0"/>
          </a:p>
        </p:txBody>
      </p:sp>
    </p:spTree>
    <p:extLst>
      <p:ext uri="{BB962C8B-B14F-4D97-AF65-F5344CB8AC3E}">
        <p14:creationId xmlns:p14="http://schemas.microsoft.com/office/powerpoint/2010/main" val="24985581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
          <p:cNvSpPr>
            <a:spLocks noGrp="1"/>
          </p:cNvSpPr>
          <p:nvPr>
            <p:ph type="title"/>
          </p:nvPr>
        </p:nvSpPr>
        <p:spPr/>
        <p:txBody>
          <a:bodyPr/>
          <a:lstStyle/>
          <a:p>
            <a:r>
              <a:rPr lang="zh-CN" altLang="en-US" smtClean="0"/>
              <a:t>依赖关系有如下三种情况</a:t>
            </a:r>
          </a:p>
        </p:txBody>
      </p:sp>
      <p:sp>
        <p:nvSpPr>
          <p:cNvPr id="150531" name="内容占位符 2"/>
          <p:cNvSpPr>
            <a:spLocks noGrp="1"/>
          </p:cNvSpPr>
          <p:nvPr>
            <p:ph idx="1"/>
          </p:nvPr>
        </p:nvSpPr>
        <p:spPr>
          <a:xfrm>
            <a:off x="0" y="1214438"/>
            <a:ext cx="9144000" cy="4911725"/>
          </a:xfrm>
        </p:spPr>
        <p:txBody>
          <a:bodyPr/>
          <a:lstStyle/>
          <a:p>
            <a:r>
              <a:rPr lang="en-US" altLang="zh-CN" dirty="0" smtClean="0"/>
              <a:t>1</a:t>
            </a:r>
            <a:r>
              <a:rPr lang="zh-CN" altLang="en-US" dirty="0" smtClean="0"/>
              <a:t>、</a:t>
            </a:r>
            <a:r>
              <a:rPr lang="en-US" altLang="zh-CN" dirty="0" smtClean="0">
                <a:solidFill>
                  <a:srgbClr val="00B050"/>
                </a:solidFill>
              </a:rPr>
              <a:t>A</a:t>
            </a:r>
            <a:r>
              <a:rPr lang="zh-CN" altLang="en-US" dirty="0" smtClean="0">
                <a:solidFill>
                  <a:srgbClr val="00B050"/>
                </a:solidFill>
              </a:rPr>
              <a:t>类是</a:t>
            </a:r>
            <a:r>
              <a:rPr lang="en-US" altLang="zh-CN" dirty="0" smtClean="0">
                <a:solidFill>
                  <a:srgbClr val="00B050"/>
                </a:solidFill>
              </a:rPr>
              <a:t>B</a:t>
            </a:r>
            <a:r>
              <a:rPr lang="zh-CN" altLang="en-US" dirty="0" smtClean="0">
                <a:solidFill>
                  <a:srgbClr val="00B050"/>
                </a:solidFill>
              </a:rPr>
              <a:t>类中的（某中方法的）局部变量；</a:t>
            </a:r>
          </a:p>
          <a:p>
            <a:r>
              <a:rPr lang="en-US" altLang="zh-CN" dirty="0" smtClean="0"/>
              <a:t>2</a:t>
            </a:r>
            <a:r>
              <a:rPr lang="zh-CN" altLang="en-US" dirty="0" smtClean="0"/>
              <a:t>、</a:t>
            </a:r>
            <a:r>
              <a:rPr lang="en-US" altLang="zh-CN" dirty="0" smtClean="0"/>
              <a:t>A</a:t>
            </a:r>
            <a:r>
              <a:rPr lang="zh-CN" altLang="en-US" dirty="0" smtClean="0"/>
              <a:t>类是</a:t>
            </a:r>
            <a:r>
              <a:rPr lang="en-US" altLang="zh-CN" dirty="0" smtClean="0"/>
              <a:t>B</a:t>
            </a:r>
            <a:r>
              <a:rPr lang="zh-CN" altLang="en-US" dirty="0" smtClean="0"/>
              <a:t>类方法当中的一个参数；</a:t>
            </a:r>
          </a:p>
          <a:p>
            <a:r>
              <a:rPr lang="en-US" altLang="zh-CN" dirty="0" smtClean="0"/>
              <a:t>3</a:t>
            </a:r>
            <a:r>
              <a:rPr lang="zh-CN" altLang="en-US" dirty="0" smtClean="0"/>
              <a:t>、</a:t>
            </a:r>
            <a:r>
              <a:rPr lang="en-US" altLang="zh-CN" dirty="0" smtClean="0"/>
              <a:t>A</a:t>
            </a:r>
            <a:r>
              <a:rPr lang="zh-CN" altLang="en-US" dirty="0" smtClean="0"/>
              <a:t>类向</a:t>
            </a:r>
            <a:r>
              <a:rPr lang="en-US" altLang="zh-CN" dirty="0" smtClean="0"/>
              <a:t>B</a:t>
            </a:r>
            <a:r>
              <a:rPr lang="zh-CN" altLang="en-US" dirty="0" smtClean="0"/>
              <a:t>类发送消息，从而影响</a:t>
            </a:r>
            <a:r>
              <a:rPr lang="en-US" altLang="zh-CN" dirty="0" smtClean="0"/>
              <a:t>B</a:t>
            </a:r>
            <a:r>
              <a:rPr lang="zh-CN" altLang="en-US" dirty="0" smtClean="0"/>
              <a:t>类发生变化</a:t>
            </a:r>
          </a:p>
          <a:p>
            <a:endParaRPr lang="zh-CN" altLang="en-US" dirty="0" smtClean="0"/>
          </a:p>
        </p:txBody>
      </p:sp>
    </p:spTree>
    <p:extLst>
      <p:ext uri="{BB962C8B-B14F-4D97-AF65-F5344CB8AC3E}">
        <p14:creationId xmlns:p14="http://schemas.microsoft.com/office/powerpoint/2010/main" val="63389846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
          <p:cNvSpPr>
            <a:spLocks noGrp="1"/>
          </p:cNvSpPr>
          <p:nvPr>
            <p:ph type="title"/>
          </p:nvPr>
        </p:nvSpPr>
        <p:spPr/>
        <p:txBody>
          <a:bodyPr/>
          <a:lstStyle/>
          <a:p>
            <a:endParaRPr lang="zh-CN" altLang="en-US" smtClean="0"/>
          </a:p>
        </p:txBody>
      </p:sp>
      <p:pic>
        <p:nvPicPr>
          <p:cNvPr id="15155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95513" y="1011238"/>
            <a:ext cx="4052887" cy="5480050"/>
          </a:xfrm>
        </p:spPr>
      </p:pic>
    </p:spTree>
    <p:extLst>
      <p:ext uri="{BB962C8B-B14F-4D97-AF65-F5344CB8AC3E}">
        <p14:creationId xmlns:p14="http://schemas.microsoft.com/office/powerpoint/2010/main" val="29376088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
          <p:cNvSpPr>
            <a:spLocks noGrp="1"/>
          </p:cNvSpPr>
          <p:nvPr>
            <p:ph type="title"/>
          </p:nvPr>
        </p:nvSpPr>
        <p:spPr/>
        <p:txBody>
          <a:bodyPr/>
          <a:lstStyle/>
          <a:p>
            <a:endParaRPr lang="zh-CN" altLang="en-US" smtClean="0"/>
          </a:p>
        </p:txBody>
      </p:sp>
      <p:sp>
        <p:nvSpPr>
          <p:cNvPr id="152579" name="内容占位符 2"/>
          <p:cNvSpPr>
            <a:spLocks noGrp="1"/>
          </p:cNvSpPr>
          <p:nvPr>
            <p:ph idx="1"/>
          </p:nvPr>
        </p:nvSpPr>
        <p:spPr/>
        <p:txBody>
          <a:bodyPr/>
          <a:lstStyle/>
          <a:p>
            <a:r>
              <a:rPr lang="en-US" altLang="zh-CN" smtClean="0"/>
              <a:t>Js</a:t>
            </a:r>
            <a:r>
              <a:rPr lang="zh-CN" altLang="en-US" smtClean="0"/>
              <a:t>实现依赖关系</a:t>
            </a:r>
            <a:endParaRPr lang="en-US" altLang="zh-CN" smtClean="0"/>
          </a:p>
          <a:p>
            <a:pPr lvl="1"/>
            <a:r>
              <a:rPr lang="zh-CN" altLang="en-US" smtClean="0"/>
              <a:t>传递的参数为对象</a:t>
            </a:r>
            <a:endParaRPr lang="en-US" altLang="zh-CN" smtClean="0"/>
          </a:p>
          <a:p>
            <a:pPr lvl="1"/>
            <a:r>
              <a:rPr lang="zh-CN" altLang="en-US" smtClean="0"/>
              <a:t>返回对象</a:t>
            </a:r>
            <a:endParaRPr lang="en-US" altLang="zh-CN" smtClean="0"/>
          </a:p>
          <a:p>
            <a:pPr lvl="1"/>
            <a:r>
              <a:rPr lang="zh-CN" altLang="en-US" smtClean="0"/>
              <a:t>方法中使用某个对象 </a:t>
            </a:r>
            <a:r>
              <a:rPr lang="en-US" altLang="zh-CN" smtClean="0"/>
              <a:t>–new</a:t>
            </a:r>
          </a:p>
          <a:p>
            <a:pPr lvl="1"/>
            <a:r>
              <a:rPr lang="zh-CN" altLang="en-US" smtClean="0"/>
              <a:t>方法中使用某个对象</a:t>
            </a:r>
            <a:r>
              <a:rPr lang="en-US" altLang="zh-CN" smtClean="0"/>
              <a:t>-</a:t>
            </a:r>
            <a:r>
              <a:rPr lang="zh-CN" altLang="en-US" smtClean="0"/>
              <a:t>字面量形式</a:t>
            </a:r>
            <a:r>
              <a:rPr lang="en-US" altLang="zh-CN" smtClean="0"/>
              <a:t>—</a:t>
            </a:r>
            <a:r>
              <a:rPr lang="zh-CN" altLang="en-US" smtClean="0"/>
              <a:t>不需要</a:t>
            </a:r>
            <a:r>
              <a:rPr lang="en-US" altLang="zh-CN" smtClean="0"/>
              <a:t>new</a:t>
            </a:r>
            <a:r>
              <a:rPr lang="zh-CN" altLang="en-US" smtClean="0"/>
              <a:t>，也就是单例模式</a:t>
            </a:r>
            <a:endParaRPr lang="en-US" altLang="zh-CN" smtClean="0"/>
          </a:p>
          <a:p>
            <a:pPr lvl="1"/>
            <a:r>
              <a:rPr lang="zh-CN" altLang="en-US" smtClean="0"/>
              <a:t>通过</a:t>
            </a:r>
            <a:r>
              <a:rPr lang="en-US" altLang="zh-CN" smtClean="0"/>
              <a:t>this,call,apply</a:t>
            </a:r>
            <a:r>
              <a:rPr lang="zh-CN" altLang="en-US" smtClean="0"/>
              <a:t>使用（重要）</a:t>
            </a:r>
          </a:p>
        </p:txBody>
      </p:sp>
    </p:spTree>
    <p:extLst>
      <p:ext uri="{BB962C8B-B14F-4D97-AF65-F5344CB8AC3E}">
        <p14:creationId xmlns:p14="http://schemas.microsoft.com/office/powerpoint/2010/main" val="18597801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分析动画对象中的依赖关系</a:t>
            </a:r>
            <a:endParaRPr lang="zh-CN" altLang="en-US" dirty="0"/>
          </a:p>
        </p:txBody>
      </p:sp>
      <p:sp>
        <p:nvSpPr>
          <p:cNvPr id="3" name="内容占位符 2"/>
          <p:cNvSpPr>
            <a:spLocks noGrp="1"/>
          </p:cNvSpPr>
          <p:nvPr>
            <p:ph idx="1"/>
          </p:nvPr>
        </p:nvSpPr>
        <p:spPr/>
        <p:txBody>
          <a:bodyPr/>
          <a:lstStyle/>
          <a:p>
            <a:r>
              <a:rPr lang="zh-CN" altLang="en-US" dirty="0" smtClean="0"/>
              <a:t>参数</a:t>
            </a:r>
            <a:endParaRPr lang="zh-CN" altLang="en-US" dirty="0"/>
          </a:p>
        </p:txBody>
      </p:sp>
    </p:spTree>
    <p:extLst>
      <p:ext uri="{BB962C8B-B14F-4D97-AF65-F5344CB8AC3E}">
        <p14:creationId xmlns:p14="http://schemas.microsoft.com/office/powerpoint/2010/main" val="11718881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标题 5"/>
          <p:cNvSpPr>
            <a:spLocks noGrp="1"/>
          </p:cNvSpPr>
          <p:nvPr>
            <p:ph type="ctrTitle"/>
          </p:nvPr>
        </p:nvSpPr>
        <p:spPr/>
        <p:txBody>
          <a:bodyPr/>
          <a:lstStyle/>
          <a:p>
            <a:r>
              <a:rPr lang="zh-CN" altLang="en-US" smtClean="0"/>
              <a:t>聚合关系</a:t>
            </a:r>
          </a:p>
        </p:txBody>
      </p:sp>
      <p:sp>
        <p:nvSpPr>
          <p:cNvPr id="153603" name="副标题 6"/>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25754347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标题 1"/>
          <p:cNvSpPr>
            <a:spLocks noGrp="1"/>
          </p:cNvSpPr>
          <p:nvPr>
            <p:ph type="title"/>
          </p:nvPr>
        </p:nvSpPr>
        <p:spPr/>
        <p:txBody>
          <a:bodyPr/>
          <a:lstStyle/>
          <a:p>
            <a:r>
              <a:rPr lang="zh-CN" altLang="en-US" smtClean="0"/>
              <a:t>聚合关系</a:t>
            </a:r>
          </a:p>
        </p:txBody>
      </p:sp>
      <p:sp>
        <p:nvSpPr>
          <p:cNvPr id="154627" name="内容占位符 2"/>
          <p:cNvSpPr>
            <a:spLocks noGrp="1"/>
          </p:cNvSpPr>
          <p:nvPr>
            <p:ph idx="1"/>
          </p:nvPr>
        </p:nvSpPr>
        <p:spPr>
          <a:xfrm>
            <a:off x="457200" y="1268413"/>
            <a:ext cx="8229600" cy="4911725"/>
          </a:xfrm>
        </p:spPr>
        <p:txBody>
          <a:bodyPr/>
          <a:lstStyle/>
          <a:p>
            <a:r>
              <a:rPr lang="zh-CN" altLang="en-US" sz="2400" smtClean="0"/>
              <a:t>聚合</a:t>
            </a:r>
            <a:r>
              <a:rPr lang="en-US" altLang="zh-CN" sz="2400" smtClean="0"/>
              <a:t>(</a:t>
            </a:r>
            <a:r>
              <a:rPr lang="en-US" altLang="zh-CN" sz="2000" smtClean="0"/>
              <a:t>Aggregation</a:t>
            </a:r>
            <a:r>
              <a:rPr lang="en-US" altLang="zh-CN" sz="2400" smtClean="0"/>
              <a:t>)</a:t>
            </a:r>
            <a:r>
              <a:rPr lang="zh-CN" altLang="en-US" sz="2400" smtClean="0"/>
              <a:t>关系表示整体与部分的关系。</a:t>
            </a:r>
            <a:endParaRPr lang="en-US" altLang="zh-CN" sz="2400" smtClean="0"/>
          </a:p>
          <a:p>
            <a:endParaRPr lang="en-US" altLang="zh-CN" sz="2400" smtClean="0"/>
          </a:p>
          <a:p>
            <a:r>
              <a:rPr lang="zh-CN" altLang="en-US" sz="2400" smtClean="0"/>
              <a:t>在聚合关系中，成员对象是整体对象的一部分，但是成员对象可以脱离整体对象独立存在。</a:t>
            </a:r>
            <a:endParaRPr lang="en-US" altLang="zh-CN" sz="2400" smtClean="0"/>
          </a:p>
          <a:p>
            <a:endParaRPr lang="en-US" altLang="zh-CN" sz="2400" smtClean="0"/>
          </a:p>
          <a:p>
            <a:r>
              <a:rPr lang="zh-CN" altLang="en-US" sz="2400" smtClean="0"/>
              <a:t>在</a:t>
            </a:r>
            <a:r>
              <a:rPr lang="en-US" altLang="zh-CN" sz="2400" smtClean="0"/>
              <a:t>UML </a:t>
            </a:r>
            <a:r>
              <a:rPr lang="zh-CN" altLang="en-US" sz="2400" smtClean="0"/>
              <a:t>中，聚合关系用带空心菱形的直线表示。</a:t>
            </a:r>
            <a:endParaRPr lang="en-US" altLang="zh-CN" sz="2400" smtClean="0"/>
          </a:p>
          <a:p>
            <a:endParaRPr lang="en-US" altLang="zh-CN" sz="2400" smtClean="0"/>
          </a:p>
          <a:p>
            <a:r>
              <a:rPr lang="zh-CN" altLang="en-US" sz="2400" smtClean="0"/>
              <a:t>例如：汽车发动机</a:t>
            </a:r>
            <a:r>
              <a:rPr lang="en-US" altLang="zh-CN" sz="2400" smtClean="0"/>
              <a:t>(Engine)</a:t>
            </a:r>
            <a:r>
              <a:rPr lang="zh-CN" altLang="en-US" sz="2400" smtClean="0"/>
              <a:t>是汽车</a:t>
            </a:r>
            <a:r>
              <a:rPr lang="en-US" altLang="zh-CN" sz="2400" smtClean="0"/>
              <a:t>(Car)</a:t>
            </a:r>
            <a:r>
              <a:rPr lang="zh-CN" altLang="en-US" sz="2400" smtClean="0"/>
              <a:t>的组成部分，但是汽车发动机可以独立存在，因此，汽车和发动机是 聚合关系，</a:t>
            </a:r>
          </a:p>
          <a:p>
            <a:endParaRPr lang="zh-CN" altLang="en-US" sz="2400" smtClean="0"/>
          </a:p>
        </p:txBody>
      </p:sp>
    </p:spTree>
    <p:extLst>
      <p:ext uri="{BB962C8B-B14F-4D97-AF65-F5344CB8AC3E}">
        <p14:creationId xmlns:p14="http://schemas.microsoft.com/office/powerpoint/2010/main" val="346895409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
          <p:cNvSpPr>
            <a:spLocks noGrp="1"/>
          </p:cNvSpPr>
          <p:nvPr>
            <p:ph type="title"/>
          </p:nvPr>
        </p:nvSpPr>
        <p:spPr/>
        <p:txBody>
          <a:bodyPr/>
          <a:lstStyle/>
          <a:p>
            <a:endParaRPr lang="zh-CN" altLang="en-US" smtClean="0"/>
          </a:p>
        </p:txBody>
      </p:sp>
      <p:sp>
        <p:nvSpPr>
          <p:cNvPr id="155651" name="内容占位符 2"/>
          <p:cNvSpPr>
            <a:spLocks noGrp="1"/>
          </p:cNvSpPr>
          <p:nvPr>
            <p:ph idx="1"/>
          </p:nvPr>
        </p:nvSpPr>
        <p:spPr/>
        <p:txBody>
          <a:bodyPr/>
          <a:lstStyle/>
          <a:p>
            <a:r>
              <a:rPr lang="zh-CN" altLang="en-US" smtClean="0"/>
              <a:t>聚合关系是关联关系的一种，是强的关联关系；关联和聚合在语法上无法区分，必须考察具体的逻辑关系。</a:t>
            </a:r>
          </a:p>
        </p:txBody>
      </p:sp>
    </p:spTree>
    <p:extLst>
      <p:ext uri="{BB962C8B-B14F-4D97-AF65-F5344CB8AC3E}">
        <p14:creationId xmlns:p14="http://schemas.microsoft.com/office/powerpoint/2010/main" val="1109361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语言来源于生活</a:t>
            </a:r>
          </a:p>
        </p:txBody>
      </p:sp>
      <p:sp>
        <p:nvSpPr>
          <p:cNvPr id="17411" name="内容占位符 2"/>
          <p:cNvSpPr>
            <a:spLocks noGrp="1"/>
          </p:cNvSpPr>
          <p:nvPr>
            <p:ph idx="1"/>
          </p:nvPr>
        </p:nvSpPr>
        <p:spPr/>
        <p:txBody>
          <a:bodyPr/>
          <a:lstStyle/>
          <a:p>
            <a:r>
              <a:rPr lang="en-US" altLang="zh-CN" smtClean="0"/>
              <a:t>If</a:t>
            </a:r>
            <a:r>
              <a:rPr lang="zh-CN" altLang="en-US" smtClean="0"/>
              <a:t>语句</a:t>
            </a:r>
            <a:endParaRPr lang="en-US" altLang="zh-CN" smtClean="0"/>
          </a:p>
          <a:p>
            <a:r>
              <a:rPr lang="en-US" altLang="zh-CN" smtClean="0"/>
              <a:t>For</a:t>
            </a:r>
            <a:r>
              <a:rPr lang="zh-CN" altLang="en-US" smtClean="0"/>
              <a:t>循环</a:t>
            </a:r>
            <a:endParaRPr lang="en-US" altLang="zh-CN" smtClean="0"/>
          </a:p>
          <a:p>
            <a:r>
              <a:rPr lang="zh-CN" altLang="en-US" smtClean="0"/>
              <a:t>变量的</a:t>
            </a:r>
            <a:r>
              <a:rPr lang="en-US" altLang="zh-CN" smtClean="0"/>
              <a:t>true false</a:t>
            </a:r>
            <a:endParaRPr lang="zh-CN" altLang="en-US" smtClean="0"/>
          </a:p>
        </p:txBody>
      </p:sp>
    </p:spTree>
    <p:extLst>
      <p:ext uri="{BB962C8B-B14F-4D97-AF65-F5344CB8AC3E}">
        <p14:creationId xmlns:p14="http://schemas.microsoft.com/office/powerpoint/2010/main" val="219984902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p:cNvSpPr>
            <a:spLocks noGrp="1"/>
          </p:cNvSpPr>
          <p:nvPr>
            <p:ph type="title"/>
          </p:nvPr>
        </p:nvSpPr>
        <p:spPr/>
        <p:txBody>
          <a:bodyPr/>
          <a:lstStyle/>
          <a:p>
            <a:endParaRPr lang="zh-CN" altLang="en-US" smtClean="0"/>
          </a:p>
        </p:txBody>
      </p:sp>
      <p:pic>
        <p:nvPicPr>
          <p:cNvPr id="15667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1268413"/>
            <a:ext cx="6553200" cy="5373687"/>
          </a:xfrm>
        </p:spPr>
      </p:pic>
    </p:spTree>
    <p:extLst>
      <p:ext uri="{BB962C8B-B14F-4D97-AF65-F5344CB8AC3E}">
        <p14:creationId xmlns:p14="http://schemas.microsoft.com/office/powerpoint/2010/main" val="13529959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p:cNvSpPr>
            <a:spLocks noGrp="1"/>
          </p:cNvSpPr>
          <p:nvPr>
            <p:ph type="title"/>
          </p:nvPr>
        </p:nvSpPr>
        <p:spPr/>
        <p:txBody>
          <a:bodyPr/>
          <a:lstStyle/>
          <a:p>
            <a:r>
              <a:rPr lang="zh-CN" altLang="en-US" smtClean="0"/>
              <a:t>聚合关系举例</a:t>
            </a:r>
          </a:p>
        </p:txBody>
      </p:sp>
      <p:sp>
        <p:nvSpPr>
          <p:cNvPr id="157699" name="内容占位符 2"/>
          <p:cNvSpPr>
            <a:spLocks noGrp="1"/>
          </p:cNvSpPr>
          <p:nvPr>
            <p:ph idx="1"/>
          </p:nvPr>
        </p:nvSpPr>
        <p:spPr/>
        <p:txBody>
          <a:bodyPr/>
          <a:lstStyle/>
          <a:p>
            <a:r>
              <a:rPr lang="zh-CN" altLang="en-US" dirty="0" smtClean="0"/>
              <a:t>计算机（对象）</a:t>
            </a:r>
            <a:endParaRPr lang="en-US" altLang="zh-CN" dirty="0" smtClean="0"/>
          </a:p>
          <a:p>
            <a:pPr lvl="1"/>
            <a:r>
              <a:rPr lang="en-US" altLang="zh-CN" dirty="0" smtClean="0"/>
              <a:t>CPU</a:t>
            </a:r>
            <a:r>
              <a:rPr lang="zh-CN" altLang="en-US" dirty="0" smtClean="0"/>
              <a:t>（对象）</a:t>
            </a:r>
            <a:endParaRPr lang="en-US" altLang="zh-CN" dirty="0" smtClean="0"/>
          </a:p>
          <a:p>
            <a:pPr lvl="1"/>
            <a:r>
              <a:rPr lang="zh-CN" altLang="en-US" dirty="0" smtClean="0"/>
              <a:t>主板（对象）</a:t>
            </a:r>
            <a:endParaRPr lang="en-US" altLang="zh-CN" dirty="0" smtClean="0"/>
          </a:p>
          <a:p>
            <a:pPr lvl="1"/>
            <a:r>
              <a:rPr lang="zh-CN" altLang="en-US" dirty="0" smtClean="0"/>
              <a:t>芯片组（对象）</a:t>
            </a:r>
            <a:endParaRPr lang="en-US" altLang="zh-CN" dirty="0" smtClean="0"/>
          </a:p>
          <a:p>
            <a:pPr lvl="1"/>
            <a:endParaRPr lang="en-US" altLang="zh-CN" dirty="0" smtClean="0"/>
          </a:p>
          <a:p>
            <a:pPr lvl="1"/>
            <a:endParaRPr lang="en-US" altLang="zh-CN" dirty="0" smtClean="0"/>
          </a:p>
          <a:p>
            <a:pPr lvl="1"/>
            <a:r>
              <a:rPr lang="en-US" altLang="zh-CN" dirty="0" smtClean="0"/>
              <a:t>CPU</a:t>
            </a:r>
            <a:r>
              <a:rPr lang="zh-CN" altLang="en-US" dirty="0" smtClean="0"/>
              <a:t>可以离开主题单独存在</a:t>
            </a:r>
          </a:p>
          <a:p>
            <a:endParaRPr lang="zh-CN" altLang="en-US" dirty="0" smtClean="0"/>
          </a:p>
        </p:txBody>
      </p:sp>
    </p:spTree>
    <p:extLst>
      <p:ext uri="{BB962C8B-B14F-4D97-AF65-F5344CB8AC3E}">
        <p14:creationId xmlns:p14="http://schemas.microsoft.com/office/powerpoint/2010/main" val="34190091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
          <p:cNvSpPr>
            <a:spLocks noGrp="1"/>
          </p:cNvSpPr>
          <p:nvPr>
            <p:ph type="title"/>
          </p:nvPr>
        </p:nvSpPr>
        <p:spPr/>
        <p:txBody>
          <a:bodyPr/>
          <a:lstStyle/>
          <a:p>
            <a:endParaRPr lang="zh-CN" altLang="en-US" smtClean="0"/>
          </a:p>
        </p:txBody>
      </p:sp>
      <p:sp>
        <p:nvSpPr>
          <p:cNvPr id="158723" name="矩形 3"/>
          <p:cNvSpPr>
            <a:spLocks noChangeArrowheads="1"/>
          </p:cNvSpPr>
          <p:nvPr/>
        </p:nvSpPr>
        <p:spPr bwMode="auto">
          <a:xfrm>
            <a:off x="971550" y="1341438"/>
            <a:ext cx="45720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spcBef>
                <a:spcPct val="0"/>
              </a:spcBef>
              <a:buFontTx/>
              <a:buNone/>
            </a:pPr>
            <a:r>
              <a:rPr lang="en-US" altLang="zh-CN" sz="1800">
                <a:solidFill>
                  <a:srgbClr val="454545"/>
                </a:solidFill>
                <a:latin typeface="Verdana" panose="020B0604030504040204" pitchFamily="34" charset="0"/>
                <a:ea typeface="宋体" panose="02010600030101010101" pitchFamily="2" charset="-122"/>
              </a:rPr>
              <a:t>class </a:t>
            </a:r>
            <a:r>
              <a:rPr lang="zh-CN" altLang="en-US" sz="1800">
                <a:solidFill>
                  <a:srgbClr val="454545"/>
                </a:solidFill>
                <a:latin typeface="Verdana" panose="020B0604030504040204" pitchFamily="34" charset="0"/>
                <a:ea typeface="宋体" panose="02010600030101010101" pitchFamily="2" charset="-122"/>
              </a:rPr>
              <a:t>引擎</a:t>
            </a:r>
          </a:p>
          <a:p>
            <a:pPr>
              <a:spcBef>
                <a:spcPct val="0"/>
              </a:spcBef>
              <a:buFontTx/>
              <a:buNone/>
            </a:pPr>
            <a:r>
              <a:rPr lang="zh-CN" altLang="en-US" sz="1800">
                <a:solidFill>
                  <a:srgbClr val="454545"/>
                </a:solidFill>
                <a:latin typeface="Verdana" panose="020B0604030504040204" pitchFamily="34" charset="0"/>
                <a:ea typeface="宋体" panose="02010600030101010101" pitchFamily="2" charset="-122"/>
              </a:rPr>
              <a:t> </a:t>
            </a:r>
            <a:r>
              <a:rPr lang="en-US" altLang="zh-CN" sz="1800">
                <a:solidFill>
                  <a:srgbClr val="454545"/>
                </a:solidFill>
                <a:latin typeface="Verdana" panose="020B0604030504040204" pitchFamily="34" charset="0"/>
                <a:ea typeface="宋体" panose="02010600030101010101" pitchFamily="2" charset="-122"/>
              </a:rPr>
              <a:t>{</a:t>
            </a:r>
          </a:p>
          <a:p>
            <a:pPr>
              <a:spcBef>
                <a:spcPct val="0"/>
              </a:spcBef>
              <a:buFontTx/>
              <a:buNone/>
            </a:pPr>
            <a:r>
              <a:rPr lang="en-US" altLang="zh-CN" sz="1800">
                <a:solidFill>
                  <a:srgbClr val="454545"/>
                </a:solidFill>
                <a:latin typeface="Verdana" panose="020B0604030504040204" pitchFamily="34" charset="0"/>
                <a:ea typeface="宋体" panose="02010600030101010101" pitchFamily="2" charset="-122"/>
              </a:rPr>
              <a:t> };</a:t>
            </a:r>
          </a:p>
          <a:p>
            <a:pPr>
              <a:spcBef>
                <a:spcPct val="0"/>
              </a:spcBef>
              <a:buFontTx/>
              <a:buNone/>
            </a:pPr>
            <a:r>
              <a:rPr lang="en-US" altLang="zh-CN" sz="1800">
                <a:solidFill>
                  <a:srgbClr val="454545"/>
                </a:solidFill>
                <a:latin typeface="Verdana" panose="020B0604030504040204" pitchFamily="34" charset="0"/>
                <a:ea typeface="宋体" panose="02010600030101010101" pitchFamily="2" charset="-122"/>
              </a:rPr>
              <a:t> </a:t>
            </a:r>
          </a:p>
          <a:p>
            <a:pPr>
              <a:spcBef>
                <a:spcPct val="0"/>
              </a:spcBef>
              <a:buFontTx/>
              <a:buNone/>
            </a:pPr>
            <a:r>
              <a:rPr lang="en-US" altLang="zh-CN" sz="1800">
                <a:solidFill>
                  <a:srgbClr val="454545"/>
                </a:solidFill>
                <a:latin typeface="Verdana" panose="020B0604030504040204" pitchFamily="34" charset="0"/>
                <a:ea typeface="宋体" panose="02010600030101010101" pitchFamily="2" charset="-122"/>
              </a:rPr>
              <a:t> class </a:t>
            </a:r>
            <a:r>
              <a:rPr lang="zh-CN" altLang="en-US" sz="1800">
                <a:solidFill>
                  <a:srgbClr val="454545"/>
                </a:solidFill>
                <a:latin typeface="Verdana" panose="020B0604030504040204" pitchFamily="34" charset="0"/>
                <a:ea typeface="宋体" panose="02010600030101010101" pitchFamily="2" charset="-122"/>
              </a:rPr>
              <a:t>轮胎</a:t>
            </a:r>
          </a:p>
          <a:p>
            <a:pPr>
              <a:spcBef>
                <a:spcPct val="0"/>
              </a:spcBef>
              <a:buFontTx/>
              <a:buNone/>
            </a:pPr>
            <a:r>
              <a:rPr lang="zh-CN" altLang="en-US" sz="1800">
                <a:solidFill>
                  <a:srgbClr val="454545"/>
                </a:solidFill>
                <a:latin typeface="Verdana" panose="020B0604030504040204" pitchFamily="34" charset="0"/>
                <a:ea typeface="宋体" panose="02010600030101010101" pitchFamily="2" charset="-122"/>
              </a:rPr>
              <a:t> </a:t>
            </a:r>
            <a:r>
              <a:rPr lang="en-US" altLang="zh-CN" sz="1800">
                <a:solidFill>
                  <a:srgbClr val="454545"/>
                </a:solidFill>
                <a:latin typeface="Verdana" panose="020B0604030504040204" pitchFamily="34" charset="0"/>
                <a:ea typeface="宋体" panose="02010600030101010101" pitchFamily="2" charset="-122"/>
              </a:rPr>
              <a:t>{</a:t>
            </a:r>
          </a:p>
          <a:p>
            <a:pPr>
              <a:spcBef>
                <a:spcPct val="0"/>
              </a:spcBef>
              <a:buFontTx/>
              <a:buNone/>
            </a:pPr>
            <a:r>
              <a:rPr lang="en-US" altLang="zh-CN" sz="1800">
                <a:solidFill>
                  <a:srgbClr val="454545"/>
                </a:solidFill>
                <a:latin typeface="Verdana" panose="020B0604030504040204" pitchFamily="34" charset="0"/>
                <a:ea typeface="宋体" panose="02010600030101010101" pitchFamily="2" charset="-122"/>
              </a:rPr>
              <a:t> };</a:t>
            </a:r>
          </a:p>
          <a:p>
            <a:pPr>
              <a:spcBef>
                <a:spcPct val="0"/>
              </a:spcBef>
              <a:buFontTx/>
              <a:buNone/>
            </a:pPr>
            <a:r>
              <a:rPr lang="en-US" altLang="zh-CN" sz="1800">
                <a:solidFill>
                  <a:srgbClr val="454545"/>
                </a:solidFill>
                <a:latin typeface="Verdana" panose="020B0604030504040204" pitchFamily="34" charset="0"/>
                <a:ea typeface="宋体" panose="02010600030101010101" pitchFamily="2" charset="-122"/>
              </a:rPr>
              <a:t> </a:t>
            </a:r>
          </a:p>
          <a:p>
            <a:pPr>
              <a:spcBef>
                <a:spcPct val="0"/>
              </a:spcBef>
              <a:buFontTx/>
              <a:buNone/>
            </a:pPr>
            <a:r>
              <a:rPr lang="en-US" altLang="zh-CN" sz="1800">
                <a:solidFill>
                  <a:srgbClr val="454545"/>
                </a:solidFill>
                <a:latin typeface="Verdana" panose="020B0604030504040204" pitchFamily="34" charset="0"/>
                <a:ea typeface="宋体" panose="02010600030101010101" pitchFamily="2" charset="-122"/>
              </a:rPr>
              <a:t> class </a:t>
            </a:r>
            <a:r>
              <a:rPr lang="zh-CN" altLang="en-US" sz="1800">
                <a:solidFill>
                  <a:srgbClr val="454545"/>
                </a:solidFill>
                <a:latin typeface="Verdana" panose="020B0604030504040204" pitchFamily="34" charset="0"/>
                <a:ea typeface="宋体" panose="02010600030101010101" pitchFamily="2" charset="-122"/>
              </a:rPr>
              <a:t>汽车</a:t>
            </a:r>
          </a:p>
          <a:p>
            <a:pPr>
              <a:spcBef>
                <a:spcPct val="0"/>
              </a:spcBef>
              <a:buFontTx/>
              <a:buNone/>
            </a:pPr>
            <a:r>
              <a:rPr lang="zh-CN" altLang="en-US" sz="1800">
                <a:solidFill>
                  <a:srgbClr val="454545"/>
                </a:solidFill>
                <a:latin typeface="Verdana" panose="020B0604030504040204" pitchFamily="34" charset="0"/>
                <a:ea typeface="宋体" panose="02010600030101010101" pitchFamily="2" charset="-122"/>
              </a:rPr>
              <a:t> </a:t>
            </a:r>
            <a:r>
              <a:rPr lang="en-US" altLang="zh-CN" sz="1800">
                <a:solidFill>
                  <a:srgbClr val="454545"/>
                </a:solidFill>
                <a:latin typeface="Verdana" panose="020B0604030504040204" pitchFamily="34" charset="0"/>
                <a:ea typeface="宋体" panose="02010600030101010101" pitchFamily="2" charset="-122"/>
              </a:rPr>
              <a:t>{</a:t>
            </a:r>
          </a:p>
          <a:p>
            <a:pPr>
              <a:spcBef>
                <a:spcPct val="0"/>
              </a:spcBef>
              <a:buFontTx/>
              <a:buNone/>
            </a:pPr>
            <a:r>
              <a:rPr lang="en-US" altLang="zh-CN" sz="1800">
                <a:solidFill>
                  <a:srgbClr val="454545"/>
                </a:solidFill>
                <a:latin typeface="Verdana" panose="020B0604030504040204" pitchFamily="34" charset="0"/>
                <a:ea typeface="宋体" panose="02010600030101010101" pitchFamily="2" charset="-122"/>
              </a:rPr>
              <a:t>        protected:</a:t>
            </a:r>
            <a:r>
              <a:rPr lang="zh-CN" altLang="en-US" sz="1800">
                <a:solidFill>
                  <a:srgbClr val="454545"/>
                </a:solidFill>
                <a:latin typeface="Verdana" panose="020B0604030504040204" pitchFamily="34" charset="0"/>
                <a:ea typeface="宋体" panose="02010600030101010101" pitchFamily="2" charset="-122"/>
              </a:rPr>
              <a:t>引擎 </a:t>
            </a:r>
            <a:r>
              <a:rPr lang="en-US" altLang="zh-CN" sz="1800">
                <a:solidFill>
                  <a:srgbClr val="454545"/>
                </a:solidFill>
                <a:latin typeface="Verdana" panose="020B0604030504040204" pitchFamily="34" charset="0"/>
                <a:ea typeface="宋体" panose="02010600030101010101" pitchFamily="2" charset="-122"/>
              </a:rPr>
              <a:t>engine;</a:t>
            </a:r>
          </a:p>
          <a:p>
            <a:pPr>
              <a:spcBef>
                <a:spcPct val="0"/>
              </a:spcBef>
              <a:buFontTx/>
              <a:buNone/>
            </a:pPr>
            <a:r>
              <a:rPr lang="en-US" altLang="zh-CN" sz="1800">
                <a:solidFill>
                  <a:srgbClr val="454545"/>
                </a:solidFill>
                <a:latin typeface="Verdana" panose="020B0604030504040204" pitchFamily="34" charset="0"/>
                <a:ea typeface="宋体" panose="02010600030101010101" pitchFamily="2" charset="-122"/>
              </a:rPr>
              <a:t>        protected:</a:t>
            </a:r>
            <a:r>
              <a:rPr lang="zh-CN" altLang="en-US" sz="1800">
                <a:solidFill>
                  <a:srgbClr val="454545"/>
                </a:solidFill>
                <a:latin typeface="Verdana" panose="020B0604030504040204" pitchFamily="34" charset="0"/>
                <a:ea typeface="宋体" panose="02010600030101010101" pitchFamily="2" charset="-122"/>
              </a:rPr>
              <a:t>轮胎 </a:t>
            </a:r>
            <a:r>
              <a:rPr lang="en-US" altLang="zh-CN" sz="1800">
                <a:solidFill>
                  <a:srgbClr val="454545"/>
                </a:solidFill>
                <a:latin typeface="Verdana" panose="020B0604030504040204" pitchFamily="34" charset="0"/>
                <a:ea typeface="宋体" panose="02010600030101010101" pitchFamily="2" charset="-122"/>
              </a:rPr>
              <a:t>tyre[4];</a:t>
            </a:r>
          </a:p>
          <a:p>
            <a:pPr>
              <a:spcBef>
                <a:spcPct val="0"/>
              </a:spcBef>
              <a:buFontTx/>
              <a:buNone/>
            </a:pPr>
            <a:r>
              <a:rPr lang="en-US" altLang="zh-CN" sz="1800">
                <a:solidFill>
                  <a:srgbClr val="454545"/>
                </a:solidFill>
                <a:latin typeface="Verdana" panose="020B0604030504040204" pitchFamily="34" charset="0"/>
                <a:ea typeface="宋体" panose="02010600030101010101" pitchFamily="2" charset="-122"/>
              </a:rPr>
              <a:t> };</a:t>
            </a:r>
          </a:p>
          <a:p>
            <a:pPr>
              <a:spcBef>
                <a:spcPct val="0"/>
              </a:spcBef>
              <a:buFontTx/>
              <a:buNone/>
            </a:pPr>
            <a:r>
              <a:rPr lang="en-US" altLang="zh-CN" sz="1800">
                <a:solidFill>
                  <a:srgbClr val="454545"/>
                </a:solidFill>
                <a:latin typeface="Verdana" panose="020B0604030504040204" pitchFamily="34" charset="0"/>
                <a:ea typeface="宋体" panose="02010600030101010101" pitchFamily="2" charset="-122"/>
              </a:rPr>
              <a:t> </a:t>
            </a:r>
          </a:p>
        </p:txBody>
      </p:sp>
    </p:spTree>
    <p:extLst>
      <p:ext uri="{BB962C8B-B14F-4D97-AF65-F5344CB8AC3E}">
        <p14:creationId xmlns:p14="http://schemas.microsoft.com/office/powerpoint/2010/main" val="79207881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p:cNvSpPr>
            <a:spLocks noGrp="1"/>
          </p:cNvSpPr>
          <p:nvPr>
            <p:ph type="title"/>
          </p:nvPr>
        </p:nvSpPr>
        <p:spPr/>
        <p:txBody>
          <a:bodyPr/>
          <a:lstStyle/>
          <a:p>
            <a:endParaRPr lang="zh-CN" altLang="en-US" smtClean="0"/>
          </a:p>
        </p:txBody>
      </p:sp>
      <p:sp>
        <p:nvSpPr>
          <p:cNvPr id="159747" name="内容占位符 2"/>
          <p:cNvSpPr>
            <a:spLocks noGrp="1"/>
          </p:cNvSpPr>
          <p:nvPr>
            <p:ph idx="1"/>
          </p:nvPr>
        </p:nvSpPr>
        <p:spPr/>
        <p:txBody>
          <a:bodyPr/>
          <a:lstStyle/>
          <a:p>
            <a:r>
              <a:rPr lang="zh-CN" altLang="en-US" smtClean="0"/>
              <a:t>案例 </a:t>
            </a:r>
            <a:r>
              <a:rPr lang="en-US" altLang="zh-CN" smtClean="0"/>
              <a:t>– </a:t>
            </a:r>
            <a:r>
              <a:rPr lang="zh-CN" altLang="en-US" smtClean="0"/>
              <a:t>通过关联关系的代码讲解，其代码其实是一样的</a:t>
            </a:r>
          </a:p>
        </p:txBody>
      </p:sp>
    </p:spTree>
    <p:extLst>
      <p:ext uri="{BB962C8B-B14F-4D97-AF65-F5344CB8AC3E}">
        <p14:creationId xmlns:p14="http://schemas.microsoft.com/office/powerpoint/2010/main" val="275672149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5"/>
          <p:cNvSpPr>
            <a:spLocks noGrp="1"/>
          </p:cNvSpPr>
          <p:nvPr>
            <p:ph type="ctrTitle"/>
          </p:nvPr>
        </p:nvSpPr>
        <p:spPr/>
        <p:txBody>
          <a:bodyPr/>
          <a:lstStyle/>
          <a:p>
            <a:r>
              <a:rPr lang="zh-CN" altLang="en-US" smtClean="0"/>
              <a:t>组合关系</a:t>
            </a:r>
          </a:p>
        </p:txBody>
      </p:sp>
      <p:sp>
        <p:nvSpPr>
          <p:cNvPr id="160771" name="副标题 6"/>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8002908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
          <p:cNvSpPr>
            <a:spLocks noGrp="1"/>
          </p:cNvSpPr>
          <p:nvPr>
            <p:ph type="title"/>
          </p:nvPr>
        </p:nvSpPr>
        <p:spPr/>
        <p:txBody>
          <a:bodyPr/>
          <a:lstStyle/>
          <a:p>
            <a:r>
              <a:rPr lang="zh-CN" altLang="en-US" smtClean="0"/>
              <a:t>组合关系</a:t>
            </a:r>
          </a:p>
        </p:txBody>
      </p:sp>
      <p:sp>
        <p:nvSpPr>
          <p:cNvPr id="161795" name="内容占位符 2"/>
          <p:cNvSpPr>
            <a:spLocks noGrp="1"/>
          </p:cNvSpPr>
          <p:nvPr>
            <p:ph idx="1"/>
          </p:nvPr>
        </p:nvSpPr>
        <p:spPr/>
        <p:txBody>
          <a:bodyPr/>
          <a:lstStyle/>
          <a:p>
            <a:r>
              <a:rPr lang="zh-CN" altLang="en-US" smtClean="0"/>
              <a:t>组合</a:t>
            </a:r>
            <a:r>
              <a:rPr lang="en-US" altLang="zh-CN" smtClean="0"/>
              <a:t>(Composition)</a:t>
            </a:r>
            <a:r>
              <a:rPr lang="zh-CN" altLang="en-US" smtClean="0"/>
              <a:t>关系也表示类之间整体和部分的关系，但是在组合关系中整体对象可以控制成员对象的生命周期，一旦整体对象不存在，成员对象也将不存在，成员对象与整体对象之间具有同生共死的关系。</a:t>
            </a:r>
            <a:endParaRPr lang="en-US" altLang="zh-CN" smtClean="0"/>
          </a:p>
        </p:txBody>
      </p:sp>
    </p:spTree>
    <p:extLst>
      <p:ext uri="{BB962C8B-B14F-4D97-AF65-F5344CB8AC3E}">
        <p14:creationId xmlns:p14="http://schemas.microsoft.com/office/powerpoint/2010/main" val="9239060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107950" y="1214438"/>
            <a:ext cx="9036050" cy="5383212"/>
          </a:xfrm>
        </p:spPr>
        <p:txBody>
          <a:bodyPr/>
          <a:lstStyle/>
          <a:p>
            <a:pPr>
              <a:defRPr/>
            </a:pPr>
            <a:r>
              <a:rPr lang="zh-CN" altLang="en-US" dirty="0"/>
              <a:t>合成关系是关联关系的一种，是比聚合关系还要强的关系</a:t>
            </a:r>
            <a:r>
              <a:rPr lang="zh-CN" altLang="en-US" dirty="0" smtClean="0"/>
              <a:t>。</a:t>
            </a:r>
            <a:r>
              <a:rPr lang="zh-CN" altLang="en-US" dirty="0"/>
              <a:t>整体与部分有相同的</a:t>
            </a:r>
            <a:r>
              <a:rPr lang="zh-CN" altLang="en-US" dirty="0" smtClean="0"/>
              <a:t>生命周期。</a:t>
            </a:r>
            <a:endParaRPr lang="en-US" altLang="zh-CN" dirty="0" smtClean="0"/>
          </a:p>
          <a:p>
            <a:pPr marL="0" indent="0">
              <a:buFont typeface="Arial" panose="020B0604020202020204" pitchFamily="34" charset="0"/>
              <a:buNone/>
              <a:defRPr/>
            </a:pPr>
            <a:endParaRPr lang="en-US" altLang="zh-CN" dirty="0"/>
          </a:p>
          <a:p>
            <a:pPr marL="0" indent="0">
              <a:buFont typeface="Arial" panose="020B0604020202020204" pitchFamily="34" charset="0"/>
              <a:buNone/>
              <a:defRPr/>
            </a:pPr>
            <a:r>
              <a:rPr lang="zh-CN" altLang="en-US" dirty="0" smtClean="0"/>
              <a:t>部分离开整体无法存活</a:t>
            </a:r>
            <a:endParaRPr lang="en-US" altLang="zh-CN" dirty="0" smtClean="0"/>
          </a:p>
          <a:p>
            <a:pPr marL="0" indent="0">
              <a:buFont typeface="Arial" panose="020B0604020202020204" pitchFamily="34" charset="0"/>
              <a:buNone/>
              <a:defRPr/>
            </a:pPr>
            <a:endParaRPr lang="en-US" altLang="zh-CN" dirty="0"/>
          </a:p>
          <a:p>
            <a:pPr marL="0" indent="0">
              <a:buFont typeface="Arial" panose="020B0604020202020204" pitchFamily="34" charset="0"/>
              <a:buNone/>
              <a:defRPr/>
            </a:pPr>
            <a:r>
              <a:rPr lang="zh-CN" altLang="en-US" dirty="0" smtClean="0"/>
              <a:t>比如 人和人的部分（躯干，肢体）</a:t>
            </a:r>
            <a:endParaRPr lang="en-US" altLang="zh-CN" dirty="0" smtClean="0"/>
          </a:p>
          <a:p>
            <a:pPr marL="0" indent="0">
              <a:buFont typeface="Arial" panose="020B0604020202020204" pitchFamily="34" charset="0"/>
              <a:buNone/>
              <a:defRPr/>
            </a:pPr>
            <a:r>
              <a:rPr lang="zh-CN" altLang="en-US" dirty="0" smtClean="0"/>
              <a:t>躯干离开人这个对象无法存活。</a:t>
            </a:r>
            <a:endParaRPr lang="en-US" altLang="zh-CN" dirty="0" smtClean="0"/>
          </a:p>
          <a:p>
            <a:pPr marL="0" indent="0">
              <a:buFont typeface="Arial" panose="020B0604020202020204" pitchFamily="34" charset="0"/>
              <a:buNone/>
              <a:defRPr/>
            </a:pPr>
            <a:r>
              <a:rPr lang="zh-CN" altLang="en-US" dirty="0"/>
              <a:t>再</a:t>
            </a:r>
            <a:r>
              <a:rPr lang="zh-CN" altLang="en-US" dirty="0" smtClean="0"/>
              <a:t>比如企业部门，部门离开企业无法存活</a:t>
            </a:r>
            <a:endParaRPr lang="zh-CN" altLang="en-US" dirty="0"/>
          </a:p>
        </p:txBody>
      </p:sp>
    </p:spTree>
    <p:extLst>
      <p:ext uri="{BB962C8B-B14F-4D97-AF65-F5344CB8AC3E}">
        <p14:creationId xmlns:p14="http://schemas.microsoft.com/office/powerpoint/2010/main" val="4998243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p:cNvSpPr>
          <p:nvPr>
            <p:ph type="title"/>
          </p:nvPr>
        </p:nvSpPr>
        <p:spPr/>
        <p:txBody>
          <a:bodyPr/>
          <a:lstStyle/>
          <a:p>
            <a:r>
              <a:rPr lang="zh-CN" altLang="en-US" smtClean="0"/>
              <a:t>使用方式</a:t>
            </a:r>
          </a:p>
        </p:txBody>
      </p:sp>
      <p:sp>
        <p:nvSpPr>
          <p:cNvPr id="163843" name="内容占位符 2"/>
          <p:cNvSpPr>
            <a:spLocks noGrp="1"/>
          </p:cNvSpPr>
          <p:nvPr>
            <p:ph idx="1"/>
          </p:nvPr>
        </p:nvSpPr>
        <p:spPr>
          <a:xfrm>
            <a:off x="0" y="1214438"/>
            <a:ext cx="9144000" cy="4911725"/>
          </a:xfrm>
        </p:spPr>
        <p:txBody>
          <a:bodyPr/>
          <a:lstStyle/>
          <a:p>
            <a:r>
              <a:rPr lang="zh-CN" altLang="en-US" smtClean="0"/>
              <a:t>组合关系，聚合关系都是关联关系的一种，无法通过</a:t>
            </a:r>
            <a:r>
              <a:rPr lang="en-US" altLang="zh-CN" smtClean="0"/>
              <a:t>uml</a:t>
            </a:r>
            <a:r>
              <a:rPr lang="zh-CN" altLang="en-US" smtClean="0"/>
              <a:t>图区分，但是可以从业务逻辑区分。</a:t>
            </a:r>
            <a:endParaRPr lang="en-US" altLang="zh-CN" smtClean="0"/>
          </a:p>
          <a:p>
            <a:r>
              <a:rPr lang="zh-CN" altLang="en-US" smtClean="0"/>
              <a:t>比如删除企业的时候，如果是组合方式，他们生命周期一样，则一起删除。</a:t>
            </a:r>
            <a:endParaRPr lang="en-US" altLang="zh-CN" smtClean="0"/>
          </a:p>
          <a:p>
            <a:endParaRPr lang="en-US" altLang="zh-CN" smtClean="0"/>
          </a:p>
          <a:p>
            <a:r>
              <a:rPr lang="zh-CN" altLang="en-US" smtClean="0"/>
              <a:t>如果是聚合关系，比如电脑和其零部件，则删除一个电脑，不一定要删除其零部件对象。他的零部件有可能被其他对象使用。</a:t>
            </a:r>
            <a:endParaRPr lang="en-US" altLang="zh-CN" smtClean="0"/>
          </a:p>
        </p:txBody>
      </p:sp>
    </p:spTree>
    <p:extLst>
      <p:ext uri="{BB962C8B-B14F-4D97-AF65-F5344CB8AC3E}">
        <p14:creationId xmlns:p14="http://schemas.microsoft.com/office/powerpoint/2010/main" val="225929007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5"/>
          <p:cNvSpPr>
            <a:spLocks noGrp="1"/>
          </p:cNvSpPr>
          <p:nvPr>
            <p:ph type="ctrTitle"/>
          </p:nvPr>
        </p:nvSpPr>
        <p:spPr/>
        <p:txBody>
          <a:bodyPr/>
          <a:lstStyle/>
          <a:p>
            <a:r>
              <a:rPr lang="zh-CN" altLang="en-US" smtClean="0"/>
              <a:t>接口</a:t>
            </a:r>
          </a:p>
        </p:txBody>
      </p:sp>
      <p:sp>
        <p:nvSpPr>
          <p:cNvPr id="164867" name="副标题 6"/>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5135542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defRPr/>
            </a:pPr>
            <a:r>
              <a:rPr lang="zh-CN" altLang="en-US" dirty="0" smtClean="0"/>
              <a:t>接口是整个面向最核心的架构能力，可惜</a:t>
            </a:r>
            <a:r>
              <a:rPr lang="en-US" altLang="zh-CN" dirty="0" err="1" smtClean="0"/>
              <a:t>js</a:t>
            </a:r>
            <a:r>
              <a:rPr lang="zh-CN" altLang="en-US" dirty="0" smtClean="0"/>
              <a:t>不支持。</a:t>
            </a:r>
            <a:endParaRPr lang="en-US" altLang="zh-CN" dirty="0" smtClean="0"/>
          </a:p>
          <a:p>
            <a:pPr>
              <a:defRPr/>
            </a:pPr>
            <a:endParaRPr lang="en-US" altLang="zh-CN" dirty="0"/>
          </a:p>
          <a:p>
            <a:pPr marL="0" indent="0">
              <a:buFont typeface="Arial" panose="020B0604020202020204" pitchFamily="34" charset="0"/>
              <a:buNone/>
              <a:defRPr/>
            </a:pPr>
            <a:endParaRPr lang="zh-CN" altLang="en-US" dirty="0"/>
          </a:p>
        </p:txBody>
      </p:sp>
    </p:spTree>
    <p:extLst>
      <p:ext uri="{BB962C8B-B14F-4D97-AF65-F5344CB8AC3E}">
        <p14:creationId xmlns:p14="http://schemas.microsoft.com/office/powerpoint/2010/main" val="399210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3"/>
          <p:cNvSpPr>
            <a:spLocks noGrp="1"/>
          </p:cNvSpPr>
          <p:nvPr>
            <p:ph type="ctrTitle"/>
          </p:nvPr>
        </p:nvSpPr>
        <p:spPr/>
        <p:txBody>
          <a:bodyPr/>
          <a:lstStyle/>
          <a:p>
            <a:r>
              <a:rPr lang="zh-CN" altLang="en-US" dirty="0"/>
              <a:t>概念</a:t>
            </a:r>
            <a:endParaRPr lang="zh-CN" altLang="en-US" dirty="0" smtClean="0"/>
          </a:p>
        </p:txBody>
      </p:sp>
      <p:sp>
        <p:nvSpPr>
          <p:cNvPr id="11267" name="副标题 1"/>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5898286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标题 1"/>
          <p:cNvSpPr>
            <a:spLocks noGrp="1"/>
          </p:cNvSpPr>
          <p:nvPr>
            <p:ph type="title"/>
          </p:nvPr>
        </p:nvSpPr>
        <p:spPr/>
        <p:txBody>
          <a:bodyPr/>
          <a:lstStyle/>
          <a:p>
            <a:r>
              <a:rPr lang="zh-CN" altLang="en-US" smtClean="0"/>
              <a:t>为什么不支持</a:t>
            </a:r>
          </a:p>
        </p:txBody>
      </p:sp>
      <p:sp>
        <p:nvSpPr>
          <p:cNvPr id="166915" name="内容占位符 2"/>
          <p:cNvSpPr>
            <a:spLocks noGrp="1"/>
          </p:cNvSpPr>
          <p:nvPr>
            <p:ph idx="1"/>
          </p:nvPr>
        </p:nvSpPr>
        <p:spPr/>
        <p:txBody>
          <a:bodyPr/>
          <a:lstStyle/>
          <a:p>
            <a:r>
              <a:rPr lang="en-US" altLang="zh-CN" smtClean="0"/>
              <a:t>Js</a:t>
            </a:r>
            <a:r>
              <a:rPr lang="zh-CN" altLang="en-US" smtClean="0"/>
              <a:t>鼻祖当初也没想到</a:t>
            </a:r>
            <a:r>
              <a:rPr lang="en-US" altLang="zh-CN" smtClean="0"/>
              <a:t>js</a:t>
            </a:r>
            <a:r>
              <a:rPr lang="zh-CN" altLang="en-US" smtClean="0"/>
              <a:t>会垄断浏览器脚本世界。成为王者。所以当初没有考虑太多面向对象知识。后期由于</a:t>
            </a:r>
            <a:r>
              <a:rPr lang="en-US" altLang="zh-CN" smtClean="0"/>
              <a:t>java</a:t>
            </a:r>
            <a:r>
              <a:rPr lang="zh-CN" altLang="en-US" smtClean="0"/>
              <a:t>的崛起，作者才引入部分面向对象知识。</a:t>
            </a:r>
            <a:endParaRPr lang="en-US" altLang="zh-CN" smtClean="0"/>
          </a:p>
          <a:p>
            <a:endParaRPr lang="en-US" altLang="zh-CN" smtClean="0"/>
          </a:p>
          <a:p>
            <a:r>
              <a:rPr lang="zh-CN" altLang="en-US" smtClean="0"/>
              <a:t>虽然后期对于</a:t>
            </a:r>
            <a:r>
              <a:rPr lang="en-US" altLang="zh-CN" smtClean="0"/>
              <a:t>js </a:t>
            </a:r>
            <a:r>
              <a:rPr lang="zh-CN" altLang="en-US" smtClean="0"/>
              <a:t>的更新引入了面向对象的特性。但是必须已经晚了。因为只有最新版本浏览器才支持这些新特性。</a:t>
            </a:r>
          </a:p>
        </p:txBody>
      </p:sp>
    </p:spTree>
    <p:extLst>
      <p:ext uri="{BB962C8B-B14F-4D97-AF65-F5344CB8AC3E}">
        <p14:creationId xmlns:p14="http://schemas.microsoft.com/office/powerpoint/2010/main" val="194343737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标题 1"/>
          <p:cNvSpPr>
            <a:spLocks noGrp="1"/>
          </p:cNvSpPr>
          <p:nvPr>
            <p:ph type="title"/>
          </p:nvPr>
        </p:nvSpPr>
        <p:spPr/>
        <p:txBody>
          <a:bodyPr/>
          <a:lstStyle/>
          <a:p>
            <a:endParaRPr lang="zh-CN" altLang="en-US" smtClean="0"/>
          </a:p>
        </p:txBody>
      </p:sp>
      <p:sp>
        <p:nvSpPr>
          <p:cNvPr id="167939" name="内容占位符 2"/>
          <p:cNvSpPr>
            <a:spLocks noGrp="1"/>
          </p:cNvSpPr>
          <p:nvPr>
            <p:ph idx="1"/>
          </p:nvPr>
        </p:nvSpPr>
        <p:spPr/>
        <p:txBody>
          <a:bodyPr>
            <a:normAutofit lnSpcReduction="10000"/>
          </a:bodyPr>
          <a:lstStyle/>
          <a:p>
            <a:r>
              <a:rPr lang="zh-CN" altLang="en-US" sz="2400" smtClean="0"/>
              <a:t>虽然不支持接口，但是我们要有接口的思想。</a:t>
            </a:r>
            <a:endParaRPr lang="en-US" altLang="zh-CN" sz="2400" smtClean="0"/>
          </a:p>
          <a:p>
            <a:endParaRPr lang="en-US" altLang="zh-CN" sz="2400" smtClean="0"/>
          </a:p>
          <a:p>
            <a:r>
              <a:rPr lang="zh-CN" altLang="en-US" sz="2400" smtClean="0"/>
              <a:t>接口大量运用在框架设计，多团队开发项目中。</a:t>
            </a:r>
            <a:endParaRPr lang="en-US" altLang="zh-CN" sz="2400" smtClean="0"/>
          </a:p>
          <a:p>
            <a:endParaRPr lang="en-US" altLang="zh-CN" sz="2400" smtClean="0"/>
          </a:p>
          <a:p>
            <a:r>
              <a:rPr lang="zh-CN" altLang="en-US" sz="2400" smtClean="0"/>
              <a:t>比如 </a:t>
            </a:r>
            <a:r>
              <a:rPr lang="en-US" altLang="zh-CN" sz="2400" smtClean="0"/>
              <a:t>AB</a:t>
            </a:r>
            <a:r>
              <a:rPr lang="zh-CN" altLang="en-US" sz="2400" smtClean="0"/>
              <a:t>团队，</a:t>
            </a:r>
            <a:r>
              <a:rPr lang="en-US" altLang="zh-CN" sz="2400" smtClean="0"/>
              <a:t>A</a:t>
            </a:r>
            <a:r>
              <a:rPr lang="zh-CN" altLang="en-US" sz="2400" smtClean="0"/>
              <a:t>需要使用</a:t>
            </a:r>
            <a:r>
              <a:rPr lang="en-US" altLang="zh-CN" sz="2400" smtClean="0"/>
              <a:t>B</a:t>
            </a:r>
            <a:r>
              <a:rPr lang="zh-CN" altLang="en-US" sz="2400" smtClean="0"/>
              <a:t>开发的某个对象。那么</a:t>
            </a:r>
            <a:r>
              <a:rPr lang="en-US" altLang="zh-CN" sz="2400" smtClean="0"/>
              <a:t>B</a:t>
            </a:r>
            <a:r>
              <a:rPr lang="zh-CN" altLang="en-US" sz="2400" smtClean="0"/>
              <a:t>团队可以先定义一个对象，编写一个空方法，先告诉</a:t>
            </a:r>
            <a:r>
              <a:rPr lang="en-US" altLang="zh-CN" sz="2400" smtClean="0"/>
              <a:t>A</a:t>
            </a:r>
            <a:r>
              <a:rPr lang="zh-CN" altLang="en-US" sz="2400" smtClean="0"/>
              <a:t>团队如何使用，至于里面的值，可以以后再完善。这样大家都不影响进度</a:t>
            </a:r>
            <a:endParaRPr lang="en-US" altLang="zh-CN" sz="2400" smtClean="0"/>
          </a:p>
          <a:p>
            <a:endParaRPr lang="en-US" altLang="zh-CN" sz="2400" smtClean="0"/>
          </a:p>
          <a:p>
            <a:r>
              <a:rPr lang="zh-CN" altLang="en-US" sz="2400" smtClean="0"/>
              <a:t>接口设计注意：接口是稳定的，不会更改，也就是说</a:t>
            </a:r>
            <a:r>
              <a:rPr lang="en-US" altLang="zh-CN" sz="2400" smtClean="0"/>
              <a:t>B</a:t>
            </a:r>
            <a:r>
              <a:rPr lang="zh-CN" altLang="en-US" sz="2400" smtClean="0"/>
              <a:t>团队可以任意修改对象，但是已经告诉别人的方法名称是不会修改的，这样就达到了合作的目的。</a:t>
            </a:r>
          </a:p>
        </p:txBody>
      </p:sp>
    </p:spTree>
    <p:extLst>
      <p:ext uri="{BB962C8B-B14F-4D97-AF65-F5344CB8AC3E}">
        <p14:creationId xmlns:p14="http://schemas.microsoft.com/office/powerpoint/2010/main" val="304393604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1"/>
          <p:cNvSpPr>
            <a:spLocks noGrp="1"/>
          </p:cNvSpPr>
          <p:nvPr>
            <p:ph type="title"/>
          </p:nvPr>
        </p:nvSpPr>
        <p:spPr/>
        <p:txBody>
          <a:bodyPr/>
          <a:lstStyle/>
          <a:p>
            <a:r>
              <a:rPr lang="zh-CN" altLang="en-US" smtClean="0"/>
              <a:t>接口的生活场景</a:t>
            </a:r>
          </a:p>
        </p:txBody>
      </p:sp>
      <p:sp>
        <p:nvSpPr>
          <p:cNvPr id="168963" name="内容占位符 2"/>
          <p:cNvSpPr>
            <a:spLocks noGrp="1"/>
          </p:cNvSpPr>
          <p:nvPr>
            <p:ph idx="1"/>
          </p:nvPr>
        </p:nvSpPr>
        <p:spPr/>
        <p:txBody>
          <a:bodyPr/>
          <a:lstStyle/>
          <a:p>
            <a:r>
              <a:rPr lang="zh-CN" altLang="en-US" smtClean="0"/>
              <a:t>电脑通过 </a:t>
            </a:r>
            <a:r>
              <a:rPr lang="en-US" altLang="zh-CN" smtClean="0"/>
              <a:t>usb </a:t>
            </a:r>
            <a:r>
              <a:rPr lang="zh-CN" altLang="en-US" smtClean="0"/>
              <a:t>接口 连接更多设备。</a:t>
            </a:r>
            <a:endParaRPr lang="en-US" altLang="zh-CN" smtClean="0"/>
          </a:p>
          <a:p>
            <a:endParaRPr lang="en-US" altLang="zh-CN" smtClean="0"/>
          </a:p>
          <a:p>
            <a:r>
              <a:rPr lang="zh-CN" altLang="en-US" smtClean="0"/>
              <a:t>为什么优盘可以和电脑是不同的厂商生产的？</a:t>
            </a:r>
            <a:endParaRPr lang="en-US" altLang="zh-CN" smtClean="0"/>
          </a:p>
          <a:p>
            <a:endParaRPr lang="en-US" altLang="zh-CN" smtClean="0"/>
          </a:p>
          <a:p>
            <a:r>
              <a:rPr lang="zh-CN" altLang="en-US" smtClean="0"/>
              <a:t>因为业界必须遵循共同的接口。</a:t>
            </a:r>
          </a:p>
        </p:txBody>
      </p:sp>
    </p:spTree>
    <p:extLst>
      <p:ext uri="{BB962C8B-B14F-4D97-AF65-F5344CB8AC3E}">
        <p14:creationId xmlns:p14="http://schemas.microsoft.com/office/powerpoint/2010/main" val="229398815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标题 1"/>
          <p:cNvSpPr>
            <a:spLocks noGrp="1"/>
          </p:cNvSpPr>
          <p:nvPr>
            <p:ph type="title"/>
          </p:nvPr>
        </p:nvSpPr>
        <p:spPr/>
        <p:txBody>
          <a:bodyPr/>
          <a:lstStyle/>
          <a:p>
            <a:r>
              <a:rPr lang="zh-CN" altLang="en-US" smtClean="0"/>
              <a:t>接口和继承</a:t>
            </a:r>
          </a:p>
        </p:txBody>
      </p:sp>
      <p:pic>
        <p:nvPicPr>
          <p:cNvPr id="169987"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125538"/>
            <a:ext cx="3960812" cy="543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19530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标题 3"/>
          <p:cNvSpPr>
            <a:spLocks noGrp="1"/>
          </p:cNvSpPr>
          <p:nvPr>
            <p:ph type="ctrTitle"/>
          </p:nvPr>
        </p:nvSpPr>
        <p:spPr/>
        <p:txBody>
          <a:bodyPr/>
          <a:lstStyle/>
          <a:p>
            <a:r>
              <a:rPr lang="zh-CN" altLang="en-US" dirty="0" smtClean="0"/>
              <a:t>面向对象原则</a:t>
            </a:r>
          </a:p>
        </p:txBody>
      </p:sp>
      <p:sp>
        <p:nvSpPr>
          <p:cNvPr id="173059" name="副标题 2"/>
          <p:cNvSpPr>
            <a:spLocks noGrp="1"/>
          </p:cNvSpPr>
          <p:nvPr>
            <p:ph type="subTitle" idx="4294967295"/>
          </p:nvPr>
        </p:nvSpPr>
        <p:spPr>
          <a:xfrm>
            <a:off x="1907704" y="4090252"/>
            <a:ext cx="6400800" cy="1752600"/>
          </a:xfrm>
        </p:spPr>
        <p:txBody>
          <a:bodyPr/>
          <a:lstStyle/>
          <a:p>
            <a:r>
              <a:rPr lang="zh-CN" altLang="en-US" dirty="0" smtClean="0"/>
              <a:t>无上内功心法</a:t>
            </a:r>
            <a:endParaRPr lang="en-US" altLang="zh-CN" dirty="0" smtClean="0"/>
          </a:p>
          <a:p>
            <a:r>
              <a:rPr lang="zh-CN" altLang="en-US" dirty="0" smtClean="0"/>
              <a:t>也是以后忘记模式，独闯武功的基础</a:t>
            </a:r>
          </a:p>
        </p:txBody>
      </p:sp>
    </p:spTree>
    <p:extLst>
      <p:ext uri="{BB962C8B-B14F-4D97-AF65-F5344CB8AC3E}">
        <p14:creationId xmlns:p14="http://schemas.microsoft.com/office/powerpoint/2010/main" val="134990718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
          <p:cNvSpPr>
            <a:spLocks noGrp="1"/>
          </p:cNvSpPr>
          <p:nvPr>
            <p:ph type="title"/>
          </p:nvPr>
        </p:nvSpPr>
        <p:spPr/>
        <p:txBody>
          <a:bodyPr/>
          <a:lstStyle/>
          <a:p>
            <a:r>
              <a:rPr lang="zh-CN" altLang="en-US" smtClean="0"/>
              <a:t>讲解方式</a:t>
            </a:r>
          </a:p>
        </p:txBody>
      </p:sp>
      <p:sp>
        <p:nvSpPr>
          <p:cNvPr id="174083" name="内容占位符 2"/>
          <p:cNvSpPr>
            <a:spLocks noGrp="1"/>
          </p:cNvSpPr>
          <p:nvPr>
            <p:ph idx="1"/>
          </p:nvPr>
        </p:nvSpPr>
        <p:spPr/>
        <p:txBody>
          <a:bodyPr/>
          <a:lstStyle/>
          <a:p>
            <a:r>
              <a:rPr lang="zh-CN" altLang="en-US" smtClean="0"/>
              <a:t>这一块东西比较深奥，连续提及四遍</a:t>
            </a:r>
            <a:endParaRPr lang="en-US" altLang="zh-CN" smtClean="0"/>
          </a:p>
          <a:p>
            <a:pPr lvl="1"/>
            <a:r>
              <a:rPr lang="zh-CN" altLang="en-US" smtClean="0"/>
              <a:t>第一遍</a:t>
            </a:r>
            <a:r>
              <a:rPr lang="en-US" altLang="zh-CN" smtClean="0"/>
              <a:t>—</a:t>
            </a:r>
            <a:r>
              <a:rPr lang="zh-CN" altLang="en-US" smtClean="0"/>
              <a:t>大体知道 </a:t>
            </a:r>
            <a:r>
              <a:rPr lang="en-US" altLang="zh-CN" smtClean="0"/>
              <a:t>–</a:t>
            </a:r>
            <a:r>
              <a:rPr lang="zh-CN" altLang="en-US" smtClean="0"/>
              <a:t>运动框架对象开篇</a:t>
            </a:r>
            <a:endParaRPr lang="en-US" altLang="zh-CN" smtClean="0"/>
          </a:p>
          <a:p>
            <a:pPr lvl="1"/>
            <a:r>
              <a:rPr lang="zh-CN" altLang="en-US" smtClean="0"/>
              <a:t>第二遍 </a:t>
            </a:r>
            <a:r>
              <a:rPr lang="en-US" altLang="zh-CN" smtClean="0"/>
              <a:t>–</a:t>
            </a:r>
            <a:r>
              <a:rPr lang="zh-CN" altLang="en-US" smtClean="0"/>
              <a:t>面向对象高级继承</a:t>
            </a:r>
            <a:endParaRPr lang="en-US" altLang="zh-CN" smtClean="0"/>
          </a:p>
          <a:p>
            <a:pPr lvl="1"/>
            <a:r>
              <a:rPr lang="zh-CN" altLang="en-US" smtClean="0"/>
              <a:t>第三遍</a:t>
            </a:r>
            <a:r>
              <a:rPr lang="en-US" altLang="zh-CN" smtClean="0"/>
              <a:t>--</a:t>
            </a:r>
            <a:r>
              <a:rPr lang="zh-CN" altLang="en-US" smtClean="0"/>
              <a:t>设计模式（真正用在设计模式）</a:t>
            </a:r>
            <a:endParaRPr lang="en-US" altLang="zh-CN" smtClean="0"/>
          </a:p>
          <a:p>
            <a:pPr lvl="1"/>
            <a:r>
              <a:rPr lang="zh-CN" altLang="en-US" smtClean="0"/>
              <a:t>第四遍</a:t>
            </a:r>
            <a:r>
              <a:rPr lang="en-US" altLang="zh-CN" smtClean="0"/>
              <a:t>—MVC</a:t>
            </a:r>
            <a:r>
              <a:rPr lang="zh-CN" altLang="en-US" smtClean="0"/>
              <a:t>框架</a:t>
            </a:r>
            <a:endParaRPr lang="en-US" altLang="zh-CN" smtClean="0"/>
          </a:p>
          <a:p>
            <a:pPr lvl="1"/>
            <a:endParaRPr lang="zh-CN" altLang="en-US" smtClean="0">
              <a:solidFill>
                <a:srgbClr val="00B050"/>
              </a:solidFill>
            </a:endParaRPr>
          </a:p>
        </p:txBody>
      </p:sp>
    </p:spTree>
    <p:extLst>
      <p:ext uri="{BB962C8B-B14F-4D97-AF65-F5344CB8AC3E}">
        <p14:creationId xmlns:p14="http://schemas.microsoft.com/office/powerpoint/2010/main" val="399893947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标题 1"/>
          <p:cNvSpPr>
            <a:spLocks noGrp="1"/>
          </p:cNvSpPr>
          <p:nvPr>
            <p:ph type="title"/>
          </p:nvPr>
        </p:nvSpPr>
        <p:spPr/>
        <p:txBody>
          <a:bodyPr/>
          <a:lstStyle/>
          <a:p>
            <a:endParaRPr lang="zh-CN" altLang="en-US" smtClean="0"/>
          </a:p>
        </p:txBody>
      </p:sp>
      <p:sp>
        <p:nvSpPr>
          <p:cNvPr id="175107" name="内容占位符 2"/>
          <p:cNvSpPr>
            <a:spLocks noGrp="1"/>
          </p:cNvSpPr>
          <p:nvPr>
            <p:ph idx="1"/>
          </p:nvPr>
        </p:nvSpPr>
        <p:spPr>
          <a:xfrm>
            <a:off x="457200" y="1214438"/>
            <a:ext cx="8578850" cy="5310187"/>
          </a:xfrm>
        </p:spPr>
        <p:txBody>
          <a:bodyPr/>
          <a:lstStyle/>
          <a:p>
            <a:r>
              <a:rPr lang="zh-CN" altLang="en-US" sz="2400" b="1" dirty="0" smtClean="0"/>
              <a:t>解耦和分离原则 </a:t>
            </a:r>
            <a:r>
              <a:rPr lang="en-US" altLang="zh-CN" sz="2400" b="1" dirty="0" smtClean="0"/>
              <a:t>–</a:t>
            </a:r>
            <a:r>
              <a:rPr lang="zh-CN" altLang="en-US" sz="2400" b="1" dirty="0" smtClean="0"/>
              <a:t>模块化原则 </a:t>
            </a:r>
            <a:r>
              <a:rPr lang="en-US" altLang="zh-CN" sz="2400" b="1" dirty="0" smtClean="0"/>
              <a:t>–</a:t>
            </a:r>
          </a:p>
          <a:p>
            <a:pPr lvl="1"/>
            <a:r>
              <a:rPr lang="zh-CN" altLang="en-US" sz="2000" b="1" dirty="0" smtClean="0">
                <a:solidFill>
                  <a:srgbClr val="00B050"/>
                </a:solidFill>
              </a:rPr>
              <a:t>将整个</a:t>
            </a:r>
            <a:r>
              <a:rPr lang="en-US" altLang="zh-CN" sz="2000" b="1" dirty="0" err="1" smtClean="0">
                <a:solidFill>
                  <a:srgbClr val="00B050"/>
                </a:solidFill>
              </a:rPr>
              <a:t>js</a:t>
            </a:r>
            <a:r>
              <a:rPr lang="zh-CN" altLang="en-US" sz="2000" b="1" dirty="0" smtClean="0">
                <a:solidFill>
                  <a:srgbClr val="00B050"/>
                </a:solidFill>
              </a:rPr>
              <a:t>看成一个框架讲解</a:t>
            </a:r>
            <a:r>
              <a:rPr lang="en-US" altLang="zh-CN" sz="2000" b="1" dirty="0" smtClean="0">
                <a:solidFill>
                  <a:srgbClr val="00B050"/>
                </a:solidFill>
              </a:rPr>
              <a:t>—document</a:t>
            </a:r>
            <a:r>
              <a:rPr lang="zh-CN" altLang="en-US" sz="2000" b="1" dirty="0" smtClean="0">
                <a:solidFill>
                  <a:srgbClr val="00B050"/>
                </a:solidFill>
              </a:rPr>
              <a:t>，事件，控件，函数，</a:t>
            </a:r>
            <a:r>
              <a:rPr lang="en-US" altLang="zh-CN" sz="2000" b="1" dirty="0" smtClean="0">
                <a:solidFill>
                  <a:srgbClr val="00B050"/>
                </a:solidFill>
              </a:rPr>
              <a:t>Math</a:t>
            </a:r>
            <a:r>
              <a:rPr lang="zh-CN" altLang="en-US" sz="2000" b="1" dirty="0" smtClean="0">
                <a:solidFill>
                  <a:srgbClr val="00B050"/>
                </a:solidFill>
              </a:rPr>
              <a:t>，</a:t>
            </a:r>
            <a:r>
              <a:rPr lang="en-US" altLang="zh-CN" sz="2000" b="1" dirty="0" smtClean="0">
                <a:solidFill>
                  <a:srgbClr val="00B050"/>
                </a:solidFill>
              </a:rPr>
              <a:t>string</a:t>
            </a:r>
            <a:r>
              <a:rPr lang="zh-CN" altLang="en-US" sz="2000" b="1" dirty="0" smtClean="0">
                <a:solidFill>
                  <a:srgbClr val="00B050"/>
                </a:solidFill>
              </a:rPr>
              <a:t>等</a:t>
            </a:r>
            <a:endParaRPr lang="en-US" altLang="zh-CN" sz="2000" b="1" dirty="0" smtClean="0">
              <a:solidFill>
                <a:srgbClr val="00B050"/>
              </a:solidFill>
            </a:endParaRPr>
          </a:p>
          <a:p>
            <a:r>
              <a:rPr lang="zh-CN" altLang="en-US" sz="2400" b="1" dirty="0" smtClean="0"/>
              <a:t>单一职责原则</a:t>
            </a:r>
            <a:r>
              <a:rPr lang="en-US" altLang="zh-CN" sz="2400" b="1" dirty="0" smtClean="0"/>
              <a:t>SRP</a:t>
            </a:r>
          </a:p>
          <a:p>
            <a:pPr lvl="1"/>
            <a:r>
              <a:rPr lang="en-US" altLang="zh-CN" sz="2000" b="1" dirty="0" smtClean="0">
                <a:solidFill>
                  <a:srgbClr val="00B050"/>
                </a:solidFill>
              </a:rPr>
              <a:t>Document</a:t>
            </a:r>
            <a:r>
              <a:rPr lang="zh-CN" altLang="en-US" sz="2000" b="1" dirty="0" smtClean="0">
                <a:solidFill>
                  <a:srgbClr val="00B050"/>
                </a:solidFill>
              </a:rPr>
              <a:t>对象只做和</a:t>
            </a:r>
            <a:r>
              <a:rPr lang="en-US" altLang="zh-CN" sz="2000" b="1" dirty="0" smtClean="0">
                <a:solidFill>
                  <a:srgbClr val="00B050"/>
                </a:solidFill>
              </a:rPr>
              <a:t>document</a:t>
            </a:r>
            <a:r>
              <a:rPr lang="zh-CN" altLang="en-US" sz="2000" b="1" dirty="0" smtClean="0">
                <a:solidFill>
                  <a:srgbClr val="00B050"/>
                </a:solidFill>
              </a:rPr>
              <a:t>有关的事情，事件对象只做和事件对象有关的事情</a:t>
            </a:r>
            <a:endParaRPr lang="en-US" altLang="zh-CN" sz="2000" b="1" dirty="0" smtClean="0">
              <a:solidFill>
                <a:srgbClr val="00B050"/>
              </a:solidFill>
            </a:endParaRPr>
          </a:p>
          <a:p>
            <a:r>
              <a:rPr lang="zh-CN" altLang="en-US" sz="2400" b="1" dirty="0" smtClean="0"/>
              <a:t>依赖倒置原则（</a:t>
            </a:r>
            <a:r>
              <a:rPr lang="en-US" altLang="zh-CN" sz="2400" b="1" dirty="0" smtClean="0"/>
              <a:t>DIP)</a:t>
            </a:r>
          </a:p>
          <a:p>
            <a:pPr lvl="1"/>
            <a:r>
              <a:rPr lang="zh-CN" altLang="en-US" sz="2000" b="1" dirty="0" smtClean="0">
                <a:solidFill>
                  <a:srgbClr val="00B050"/>
                </a:solidFill>
              </a:rPr>
              <a:t>不需要掌握</a:t>
            </a:r>
            <a:endParaRPr lang="en-US" altLang="zh-CN" sz="2000" b="1" dirty="0" smtClean="0">
              <a:solidFill>
                <a:srgbClr val="00B050"/>
              </a:solidFill>
            </a:endParaRPr>
          </a:p>
          <a:p>
            <a:r>
              <a:rPr lang="zh-CN" altLang="en-US" sz="2400" b="1" dirty="0" smtClean="0"/>
              <a:t>开放封闭原则（</a:t>
            </a:r>
            <a:r>
              <a:rPr lang="en-US" altLang="zh-CN" sz="2400" b="1" dirty="0" smtClean="0"/>
              <a:t>OCP</a:t>
            </a:r>
            <a:r>
              <a:rPr lang="zh-CN" altLang="en-US" sz="2400" b="1" dirty="0" smtClean="0"/>
              <a:t>） 只添加不修改（度。。。）</a:t>
            </a:r>
            <a:endParaRPr lang="en-US" altLang="zh-CN" sz="2400" b="1" dirty="0" smtClean="0"/>
          </a:p>
          <a:p>
            <a:pPr lvl="1"/>
            <a:r>
              <a:rPr lang="zh-CN" altLang="en-US" sz="2000" b="1" dirty="0" smtClean="0">
                <a:solidFill>
                  <a:srgbClr val="00B050"/>
                </a:solidFill>
              </a:rPr>
              <a:t>讲解继承的时候，扩展原型方法的时候讲解</a:t>
            </a:r>
            <a:endParaRPr lang="en-US" altLang="zh-CN" sz="2000" b="1" dirty="0" smtClean="0">
              <a:solidFill>
                <a:srgbClr val="00B050"/>
              </a:solidFill>
            </a:endParaRPr>
          </a:p>
          <a:p>
            <a:endParaRPr lang="zh-CN" altLang="en-US" sz="2400" b="1" dirty="0" smtClean="0"/>
          </a:p>
          <a:p>
            <a:r>
              <a:rPr lang="zh-CN" altLang="en-US" sz="3600" b="1" dirty="0" smtClean="0"/>
              <a:t>后面的课程会阐述这些原则</a:t>
            </a:r>
          </a:p>
          <a:p>
            <a:endParaRPr lang="zh-CN" altLang="en-US" dirty="0" smtClean="0"/>
          </a:p>
        </p:txBody>
      </p:sp>
    </p:spTree>
    <p:extLst>
      <p:ext uri="{BB962C8B-B14F-4D97-AF65-F5344CB8AC3E}">
        <p14:creationId xmlns:p14="http://schemas.microsoft.com/office/powerpoint/2010/main" val="417170109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
          <p:cNvSpPr>
            <a:spLocks noGrp="1"/>
          </p:cNvSpPr>
          <p:nvPr>
            <p:ph type="title"/>
          </p:nvPr>
        </p:nvSpPr>
        <p:spPr/>
        <p:txBody>
          <a:bodyPr/>
          <a:lstStyle/>
          <a:p>
            <a:r>
              <a:rPr lang="zh-CN" altLang="en-US" smtClean="0"/>
              <a:t>总原则</a:t>
            </a:r>
            <a:r>
              <a:rPr lang="en-US" altLang="zh-CN" smtClean="0"/>
              <a:t>:</a:t>
            </a:r>
            <a:r>
              <a:rPr lang="zh-CN" altLang="en-US" smtClean="0"/>
              <a:t>解耦和分层原则</a:t>
            </a:r>
          </a:p>
        </p:txBody>
      </p:sp>
      <p:sp>
        <p:nvSpPr>
          <p:cNvPr id="176131" name="内容占位符 2"/>
          <p:cNvSpPr>
            <a:spLocks noGrp="1"/>
          </p:cNvSpPr>
          <p:nvPr>
            <p:ph idx="1"/>
          </p:nvPr>
        </p:nvSpPr>
        <p:spPr/>
        <p:txBody>
          <a:bodyPr>
            <a:normAutofit fontScale="92500" lnSpcReduction="10000"/>
          </a:bodyPr>
          <a:lstStyle/>
          <a:p>
            <a:r>
              <a:rPr lang="zh-CN" altLang="en-US" smtClean="0"/>
              <a:t>封装变化、降低耦合</a:t>
            </a:r>
            <a:endParaRPr lang="en-US" altLang="zh-CN" smtClean="0"/>
          </a:p>
          <a:p>
            <a:endParaRPr lang="en-US" altLang="zh-CN" smtClean="0"/>
          </a:p>
          <a:p>
            <a:r>
              <a:rPr lang="zh-CN" altLang="en-US" smtClean="0"/>
              <a:t>为什么这样考虑</a:t>
            </a:r>
            <a:r>
              <a:rPr lang="en-US" altLang="zh-CN" smtClean="0"/>
              <a:t>: </a:t>
            </a:r>
          </a:p>
          <a:p>
            <a:r>
              <a:rPr lang="zh-CN" altLang="en-US" smtClean="0"/>
              <a:t>比如有一个复杂的项目</a:t>
            </a:r>
            <a:r>
              <a:rPr lang="en-US" altLang="zh-CN" smtClean="0"/>
              <a:t>,</a:t>
            </a:r>
            <a:r>
              <a:rPr lang="zh-CN" altLang="en-US" smtClean="0"/>
              <a:t>需求不断变化</a:t>
            </a:r>
            <a:r>
              <a:rPr lang="en-US" altLang="zh-CN" smtClean="0"/>
              <a:t>,</a:t>
            </a:r>
            <a:r>
              <a:rPr lang="zh-CN" altLang="en-US" smtClean="0"/>
              <a:t>如果你将所有的东西放在一起</a:t>
            </a:r>
            <a:r>
              <a:rPr lang="en-US" altLang="zh-CN" smtClean="0"/>
              <a:t>,</a:t>
            </a:r>
            <a:r>
              <a:rPr lang="zh-CN" altLang="en-US" smtClean="0"/>
              <a:t>当需求变化</a:t>
            </a:r>
            <a:r>
              <a:rPr lang="en-US" altLang="zh-CN" smtClean="0"/>
              <a:t>,</a:t>
            </a:r>
            <a:r>
              <a:rPr lang="zh-CN" altLang="en-US" smtClean="0"/>
              <a:t>你可能要查看所有代码去找错误</a:t>
            </a:r>
            <a:r>
              <a:rPr lang="en-US" altLang="zh-CN" smtClean="0"/>
              <a:t>.</a:t>
            </a:r>
          </a:p>
          <a:p>
            <a:endParaRPr lang="en-US" altLang="zh-CN" smtClean="0"/>
          </a:p>
          <a:p>
            <a:r>
              <a:rPr lang="zh-CN" altLang="en-US" smtClean="0"/>
              <a:t>如果将系统分离成很多小模块</a:t>
            </a:r>
            <a:r>
              <a:rPr lang="en-US" altLang="zh-CN" smtClean="0"/>
              <a:t>,</a:t>
            </a:r>
            <a:r>
              <a:rPr lang="zh-CN" altLang="en-US" smtClean="0"/>
              <a:t>一旦需求变化</a:t>
            </a:r>
            <a:r>
              <a:rPr lang="en-US" altLang="zh-CN" smtClean="0"/>
              <a:t>,</a:t>
            </a:r>
            <a:r>
              <a:rPr lang="zh-CN" altLang="en-US" smtClean="0"/>
              <a:t>影响的只是某个小模块</a:t>
            </a:r>
            <a:r>
              <a:rPr lang="en-US" altLang="zh-CN" smtClean="0"/>
              <a:t>.</a:t>
            </a:r>
            <a:endParaRPr lang="zh-CN" altLang="en-US" smtClean="0"/>
          </a:p>
        </p:txBody>
      </p:sp>
    </p:spTree>
    <p:extLst>
      <p:ext uri="{BB962C8B-B14F-4D97-AF65-F5344CB8AC3E}">
        <p14:creationId xmlns:p14="http://schemas.microsoft.com/office/powerpoint/2010/main" val="39436623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标题 4"/>
          <p:cNvSpPr>
            <a:spLocks noGrp="1"/>
          </p:cNvSpPr>
          <p:nvPr>
            <p:ph type="ctrTitle"/>
          </p:nvPr>
        </p:nvSpPr>
        <p:spPr/>
        <p:txBody>
          <a:bodyPr/>
          <a:lstStyle/>
          <a:p>
            <a:r>
              <a:rPr lang="zh-CN" altLang="en-US" smtClean="0"/>
              <a:t>单一职责原则</a:t>
            </a:r>
          </a:p>
        </p:txBody>
      </p:sp>
      <p:sp>
        <p:nvSpPr>
          <p:cNvPr id="177155" name="副标题 5"/>
          <p:cNvSpPr>
            <a:spLocks noGrp="1"/>
          </p:cNvSpPr>
          <p:nvPr>
            <p:ph type="subTitle" idx="1"/>
          </p:nvPr>
        </p:nvSpPr>
        <p:spPr/>
        <p:txBody>
          <a:bodyPr/>
          <a:lstStyle/>
          <a:p>
            <a:endParaRPr lang="en-US" altLang="zh-CN" smtClean="0"/>
          </a:p>
        </p:txBody>
      </p:sp>
    </p:spTree>
    <p:extLst>
      <p:ext uri="{BB962C8B-B14F-4D97-AF65-F5344CB8AC3E}">
        <p14:creationId xmlns:p14="http://schemas.microsoft.com/office/powerpoint/2010/main" val="266342564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标题 1"/>
          <p:cNvSpPr>
            <a:spLocks noGrp="1"/>
          </p:cNvSpPr>
          <p:nvPr>
            <p:ph type="title"/>
          </p:nvPr>
        </p:nvSpPr>
        <p:spPr/>
        <p:txBody>
          <a:bodyPr/>
          <a:lstStyle/>
          <a:p>
            <a:r>
              <a:rPr lang="zh-CN" altLang="en-US" smtClean="0"/>
              <a:t>单一职责原则</a:t>
            </a:r>
            <a:r>
              <a:rPr lang="en-US" altLang="zh-CN" smtClean="0"/>
              <a:t>SRP</a:t>
            </a:r>
            <a:endParaRPr lang="zh-CN" altLang="en-US" smtClean="0"/>
          </a:p>
        </p:txBody>
      </p:sp>
      <p:sp>
        <p:nvSpPr>
          <p:cNvPr id="178179" name="内容占位符 2"/>
          <p:cNvSpPr>
            <a:spLocks noGrp="1"/>
          </p:cNvSpPr>
          <p:nvPr>
            <p:ph idx="1"/>
          </p:nvPr>
        </p:nvSpPr>
        <p:spPr/>
        <p:txBody>
          <a:bodyPr>
            <a:normAutofit fontScale="92500"/>
          </a:bodyPr>
          <a:lstStyle/>
          <a:p>
            <a:r>
              <a:rPr lang="zh-CN" altLang="en-US" sz="2400" smtClean="0"/>
              <a:t> 核心思想为：一个类，最好只做一件事，只有一个引起它的变化。</a:t>
            </a:r>
            <a:endParaRPr lang="en-US" altLang="zh-CN" sz="2400" smtClean="0"/>
          </a:p>
          <a:p>
            <a:endParaRPr lang="en-US" altLang="zh-CN" sz="2400" smtClean="0"/>
          </a:p>
          <a:p>
            <a:r>
              <a:rPr lang="zh-CN" altLang="en-US" sz="2400" smtClean="0"/>
              <a:t>单一职责原则可以看做是低耦合、高内聚在面向对象原则上的引申，将职责定义为引起变化的原因，以提高内聚性来减少引起变化的原因。职责过多，可能引起它变化的原因就越多，这将导致职责依赖，相互之间就产生影响，从而大大损伤其内聚性和耦合度。</a:t>
            </a:r>
            <a:endParaRPr lang="en-US" altLang="zh-CN" sz="2400" smtClean="0"/>
          </a:p>
          <a:p>
            <a:endParaRPr lang="en-US" altLang="zh-CN" sz="2400" smtClean="0"/>
          </a:p>
          <a:p>
            <a:r>
              <a:rPr lang="zh-CN" altLang="en-US" sz="2400" smtClean="0"/>
              <a:t>通常意义下的单一职责，就是指只有一种单一功能，不要为类实现过多的功能点，以保证实体只有一个引起它变化的原因。</a:t>
            </a:r>
          </a:p>
          <a:p>
            <a:r>
              <a:rPr lang="zh-CN" altLang="en-US" sz="2400" smtClean="0"/>
              <a:t>   </a:t>
            </a:r>
            <a:endParaRPr lang="zh-CN" altLang="en-US" smtClean="0"/>
          </a:p>
        </p:txBody>
      </p:sp>
    </p:spTree>
    <p:extLst>
      <p:ext uri="{BB962C8B-B14F-4D97-AF65-F5344CB8AC3E}">
        <p14:creationId xmlns:p14="http://schemas.microsoft.com/office/powerpoint/2010/main" val="3276244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设计模式定义</a:t>
            </a:r>
          </a:p>
        </p:txBody>
      </p:sp>
      <p:sp>
        <p:nvSpPr>
          <p:cNvPr id="18435" name="内容占位符 2"/>
          <p:cNvSpPr>
            <a:spLocks noGrp="1"/>
          </p:cNvSpPr>
          <p:nvPr>
            <p:ph idx="1"/>
          </p:nvPr>
        </p:nvSpPr>
        <p:spPr>
          <a:xfrm>
            <a:off x="0" y="1214438"/>
            <a:ext cx="9144000" cy="4911725"/>
          </a:xfrm>
        </p:spPr>
        <p:txBody>
          <a:bodyPr/>
          <a:lstStyle/>
          <a:p>
            <a:r>
              <a:rPr lang="zh-CN" altLang="en-US" sz="2800" dirty="0" smtClean="0"/>
              <a:t>设计模式和建筑学一样，是软件工程领域的设计前辈（四个人 </a:t>
            </a:r>
            <a:r>
              <a:rPr lang="en-US" altLang="zh-CN" sz="2800" dirty="0" smtClean="0"/>
              <a:t>Gang of Four </a:t>
            </a:r>
            <a:r>
              <a:rPr lang="zh-CN" altLang="en-US" sz="2800" dirty="0" smtClean="0"/>
              <a:t>简称</a:t>
            </a:r>
            <a:r>
              <a:rPr lang="en-US" altLang="zh-CN" sz="2800" dirty="0" smtClean="0"/>
              <a:t>GOF</a:t>
            </a:r>
            <a:r>
              <a:rPr lang="zh-CN" altLang="en-US" sz="2800" dirty="0" smtClean="0"/>
              <a:t>）把建筑学的理论抄袭模仿创新发展成为软件开发领域的通用解决方案，我们称之为设计模式。</a:t>
            </a:r>
            <a:endParaRPr lang="en-US" altLang="zh-CN" sz="2800" dirty="0" smtClean="0"/>
          </a:p>
          <a:p>
            <a:endParaRPr lang="en-US" altLang="zh-CN" sz="2800" dirty="0" smtClean="0"/>
          </a:p>
          <a:p>
            <a:r>
              <a:rPr lang="zh-CN" altLang="en-US" sz="2800" dirty="0" smtClean="0"/>
              <a:t>设计模式是软件工程的基石脉络，如同大厦的结构一样，它是针对特定问题的通用最佳最优解决方案。</a:t>
            </a:r>
          </a:p>
        </p:txBody>
      </p:sp>
    </p:spTree>
    <p:extLst>
      <p:ext uri="{BB962C8B-B14F-4D97-AF65-F5344CB8AC3E}">
        <p14:creationId xmlns:p14="http://schemas.microsoft.com/office/powerpoint/2010/main" val="46885503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标题 1"/>
          <p:cNvSpPr>
            <a:spLocks noGrp="1"/>
          </p:cNvSpPr>
          <p:nvPr>
            <p:ph type="title"/>
          </p:nvPr>
        </p:nvSpPr>
        <p:spPr/>
        <p:txBody>
          <a:bodyPr/>
          <a:lstStyle/>
          <a:p>
            <a:r>
              <a:rPr lang="zh-CN" altLang="en-US" smtClean="0"/>
              <a:t>单一职责原则来源于生活</a:t>
            </a:r>
          </a:p>
        </p:txBody>
      </p:sp>
      <p:sp>
        <p:nvSpPr>
          <p:cNvPr id="3" name="内容占位符 2"/>
          <p:cNvSpPr>
            <a:spLocks noGrp="1"/>
          </p:cNvSpPr>
          <p:nvPr>
            <p:ph idx="1"/>
          </p:nvPr>
        </p:nvSpPr>
        <p:spPr>
          <a:xfrm>
            <a:off x="7938" y="1125538"/>
            <a:ext cx="9144000" cy="4911725"/>
          </a:xfrm>
        </p:spPr>
        <p:txBody>
          <a:bodyPr/>
          <a:lstStyle/>
          <a:p>
            <a:pPr>
              <a:defRPr/>
            </a:pPr>
            <a:r>
              <a:rPr lang="zh-CN" altLang="en-US" sz="2800" dirty="0" smtClean="0"/>
              <a:t>专注，是一个人优良的品质；</a:t>
            </a:r>
            <a:endParaRPr lang="en-US" altLang="zh-CN" sz="2800" dirty="0" smtClean="0"/>
          </a:p>
          <a:p>
            <a:pPr marL="0" indent="0">
              <a:buFont typeface="Arial" panose="020B0604020202020204" pitchFamily="34" charset="0"/>
              <a:buNone/>
              <a:defRPr/>
            </a:pPr>
            <a:endParaRPr lang="en-US" altLang="zh-CN" sz="2800" dirty="0"/>
          </a:p>
          <a:p>
            <a:pPr>
              <a:defRPr/>
            </a:pPr>
            <a:r>
              <a:rPr lang="zh-CN" altLang="en-US" sz="2800" dirty="0" smtClean="0"/>
              <a:t>同样的，单一也是一个类的优良设计。</a:t>
            </a:r>
            <a:endParaRPr lang="en-US" altLang="zh-CN" sz="2800" dirty="0" smtClean="0"/>
          </a:p>
          <a:p>
            <a:pPr>
              <a:defRPr/>
            </a:pPr>
            <a:endParaRPr lang="en-US" altLang="zh-CN" sz="2800" dirty="0"/>
          </a:p>
          <a:p>
            <a:pPr>
              <a:defRPr/>
            </a:pPr>
            <a:r>
              <a:rPr lang="zh-CN" altLang="en-US" sz="2800" dirty="0" smtClean="0"/>
              <a:t>交杂不清的职责将使得代码看起来特别别扭，</a:t>
            </a:r>
            <a:endParaRPr lang="en-US" altLang="zh-CN" sz="2800" dirty="0" smtClean="0"/>
          </a:p>
          <a:p>
            <a:pPr>
              <a:defRPr/>
            </a:pPr>
            <a:r>
              <a:rPr lang="zh-CN" altLang="en-US" sz="2800" dirty="0" smtClean="0">
                <a:solidFill>
                  <a:srgbClr val="00B050"/>
                </a:solidFill>
              </a:rPr>
              <a:t>牵一发而动全身</a:t>
            </a:r>
            <a:r>
              <a:rPr lang="zh-CN" altLang="en-US" sz="2800" dirty="0" smtClean="0"/>
              <a:t>，</a:t>
            </a:r>
            <a:endParaRPr lang="en-US" altLang="zh-CN" sz="2800" dirty="0" smtClean="0"/>
          </a:p>
          <a:p>
            <a:pPr>
              <a:defRPr/>
            </a:pPr>
            <a:r>
              <a:rPr lang="zh-CN" altLang="en-US" sz="2800" dirty="0" smtClean="0"/>
              <a:t>有失美感和必然导致丑陋的系统错误风险。</a:t>
            </a:r>
          </a:p>
          <a:p>
            <a:pPr>
              <a:defRPr/>
            </a:pPr>
            <a:endParaRPr lang="zh-CN" altLang="en-US" sz="2800" dirty="0"/>
          </a:p>
        </p:txBody>
      </p:sp>
    </p:spTree>
    <p:extLst>
      <p:ext uri="{BB962C8B-B14F-4D97-AF65-F5344CB8AC3E}">
        <p14:creationId xmlns:p14="http://schemas.microsoft.com/office/powerpoint/2010/main" val="13553708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标题 1"/>
          <p:cNvSpPr>
            <a:spLocks noGrp="1"/>
          </p:cNvSpPr>
          <p:nvPr>
            <p:ph type="title"/>
          </p:nvPr>
        </p:nvSpPr>
        <p:spPr/>
        <p:txBody>
          <a:bodyPr/>
          <a:lstStyle/>
          <a:p>
            <a:r>
              <a:rPr lang="zh-CN" altLang="en-US" smtClean="0"/>
              <a:t>单一职责好处</a:t>
            </a:r>
          </a:p>
        </p:txBody>
      </p:sp>
      <p:sp>
        <p:nvSpPr>
          <p:cNvPr id="180227" name="内容占位符 2"/>
          <p:cNvSpPr>
            <a:spLocks noGrp="1"/>
          </p:cNvSpPr>
          <p:nvPr>
            <p:ph idx="1"/>
          </p:nvPr>
        </p:nvSpPr>
        <p:spPr/>
        <p:txBody>
          <a:bodyPr/>
          <a:lstStyle/>
          <a:p>
            <a:r>
              <a:rPr lang="zh-CN" altLang="en-US" smtClean="0"/>
              <a:t>比如大型项目中，出现了一个</a:t>
            </a:r>
            <a:r>
              <a:rPr lang="en-US" altLang="zh-CN" smtClean="0"/>
              <a:t>bug</a:t>
            </a:r>
            <a:r>
              <a:rPr lang="zh-CN" altLang="en-US" smtClean="0"/>
              <a:t>。</a:t>
            </a:r>
            <a:endParaRPr lang="en-US" altLang="zh-CN" smtClean="0"/>
          </a:p>
          <a:p>
            <a:r>
              <a:rPr lang="zh-CN" altLang="en-US" smtClean="0"/>
              <a:t>采用单一职责原则开发的代码很容易定位错误，并修改错误。</a:t>
            </a:r>
            <a:endParaRPr lang="en-US" altLang="zh-CN" smtClean="0"/>
          </a:p>
          <a:p>
            <a:endParaRPr lang="en-US" altLang="zh-CN" smtClean="0"/>
          </a:p>
          <a:p>
            <a:r>
              <a:rPr lang="zh-CN" altLang="en-US" smtClean="0"/>
              <a:t>如果将所有代码混在一起，这样出现错误可能导致整个系统崩盘。</a:t>
            </a:r>
          </a:p>
        </p:txBody>
      </p:sp>
    </p:spTree>
    <p:extLst>
      <p:ext uri="{BB962C8B-B14F-4D97-AF65-F5344CB8AC3E}">
        <p14:creationId xmlns:p14="http://schemas.microsoft.com/office/powerpoint/2010/main" val="388621687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标题 3"/>
          <p:cNvSpPr>
            <a:spLocks noGrp="1"/>
          </p:cNvSpPr>
          <p:nvPr>
            <p:ph type="ctrTitle"/>
          </p:nvPr>
        </p:nvSpPr>
        <p:spPr>
          <a:xfrm>
            <a:off x="1187450" y="2205038"/>
            <a:ext cx="6858000" cy="2387600"/>
          </a:xfrm>
        </p:spPr>
        <p:txBody>
          <a:bodyPr/>
          <a:lstStyle/>
          <a:p>
            <a:r>
              <a:rPr lang="en-US" altLang="zh-CN" smtClean="0"/>
              <a:t>“Open-Closed Principle” </a:t>
            </a:r>
            <a:br>
              <a:rPr lang="en-US" altLang="zh-CN" smtClean="0"/>
            </a:br>
            <a:r>
              <a:rPr lang="zh-CN" altLang="en-US" smtClean="0"/>
              <a:t>开放－封闭原则 </a:t>
            </a:r>
          </a:p>
        </p:txBody>
      </p:sp>
    </p:spTree>
    <p:extLst>
      <p:ext uri="{BB962C8B-B14F-4D97-AF65-F5344CB8AC3E}">
        <p14:creationId xmlns:p14="http://schemas.microsoft.com/office/powerpoint/2010/main" val="240342441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标题 1"/>
          <p:cNvSpPr>
            <a:spLocks noGrp="1"/>
          </p:cNvSpPr>
          <p:nvPr>
            <p:ph type="title"/>
          </p:nvPr>
        </p:nvSpPr>
        <p:spPr/>
        <p:txBody>
          <a:bodyPr/>
          <a:lstStyle/>
          <a:p>
            <a:r>
              <a:rPr lang="zh-CN" altLang="en-US" smtClean="0"/>
              <a:t>如何应对需求变化</a:t>
            </a:r>
          </a:p>
        </p:txBody>
      </p:sp>
      <p:sp>
        <p:nvSpPr>
          <p:cNvPr id="3" name="内容占位符 2"/>
          <p:cNvSpPr>
            <a:spLocks noGrp="1"/>
          </p:cNvSpPr>
          <p:nvPr>
            <p:ph idx="1"/>
          </p:nvPr>
        </p:nvSpPr>
        <p:spPr/>
        <p:txBody>
          <a:bodyPr/>
          <a:lstStyle/>
          <a:p>
            <a:pPr>
              <a:defRPr/>
            </a:pPr>
            <a:r>
              <a:rPr lang="zh-CN" altLang="en-US" dirty="0" smtClean="0"/>
              <a:t>前面我们讲了封装性。将代码封装起来。</a:t>
            </a:r>
            <a:endParaRPr lang="en-US" altLang="zh-CN" dirty="0" smtClean="0"/>
          </a:p>
          <a:p>
            <a:pPr marL="0" indent="0">
              <a:buFont typeface="Arial" panose="020B0604020202020204" pitchFamily="34" charset="0"/>
              <a:buNone/>
              <a:defRPr/>
            </a:pPr>
            <a:r>
              <a:rPr lang="en-US" altLang="zh-CN" dirty="0" smtClean="0"/>
              <a:t>"</a:t>
            </a:r>
            <a:r>
              <a:rPr lang="zh-CN" altLang="en-US" dirty="0" smtClean="0"/>
              <a:t>需求总是变化的</a:t>
            </a:r>
            <a:r>
              <a:rPr lang="en-US" altLang="zh-CN" dirty="0" smtClean="0"/>
              <a:t>." </a:t>
            </a:r>
            <a:r>
              <a:rPr lang="zh-CN" altLang="en-US" dirty="0" smtClean="0"/>
              <a:t>拥抱变化似乎就是软件开发的真理之一</a:t>
            </a:r>
            <a:r>
              <a:rPr lang="en-US" altLang="zh-CN" dirty="0" smtClean="0"/>
              <a:t>. </a:t>
            </a:r>
          </a:p>
          <a:p>
            <a:pPr marL="0" indent="0">
              <a:buFont typeface="Arial" panose="020B0604020202020204" pitchFamily="34" charset="0"/>
              <a:buNone/>
              <a:defRPr/>
            </a:pPr>
            <a:endParaRPr lang="en-US" altLang="zh-CN" dirty="0" smtClean="0"/>
          </a:p>
          <a:p>
            <a:pPr marL="0" indent="0">
              <a:buFont typeface="Arial" panose="020B0604020202020204" pitchFamily="34" charset="0"/>
              <a:buNone/>
              <a:defRPr/>
            </a:pPr>
            <a:r>
              <a:rPr lang="zh-CN" altLang="en-US" dirty="0" smtClean="0"/>
              <a:t>经常会有这样令人沮丧的情景出现</a:t>
            </a:r>
            <a:r>
              <a:rPr lang="en-US" altLang="zh-CN" dirty="0" smtClean="0"/>
              <a:t>:</a:t>
            </a:r>
            <a:r>
              <a:rPr lang="zh-CN" altLang="en-US" dirty="0" smtClean="0"/>
              <a:t>新的需求来了</a:t>
            </a:r>
            <a:r>
              <a:rPr lang="en-US" altLang="zh-CN" dirty="0" smtClean="0"/>
              <a:t>,</a:t>
            </a:r>
            <a:r>
              <a:rPr lang="zh-CN" altLang="en-US" dirty="0" smtClean="0"/>
              <a:t>对不起</a:t>
            </a:r>
            <a:r>
              <a:rPr lang="en-US" altLang="zh-CN" dirty="0" smtClean="0"/>
              <a:t>,</a:t>
            </a:r>
            <a:r>
              <a:rPr lang="zh-CN" altLang="en-US" dirty="0" smtClean="0"/>
              <a:t>我的代码设计必须大幅度推倒重来</a:t>
            </a:r>
            <a:r>
              <a:rPr lang="en-US" altLang="zh-CN" dirty="0" smtClean="0"/>
              <a:t>. </a:t>
            </a:r>
            <a:r>
              <a:rPr lang="zh-CN" altLang="en-US" dirty="0" smtClean="0"/>
              <a:t>那么怎样的设计才能面对需求的改变却可以保持相对稳定呢</a:t>
            </a:r>
            <a:r>
              <a:rPr lang="en-US" altLang="zh-CN" dirty="0" smtClean="0"/>
              <a:t>?</a:t>
            </a:r>
          </a:p>
          <a:p>
            <a:pPr>
              <a:defRPr/>
            </a:pPr>
            <a:endParaRPr lang="zh-CN" altLang="en-US" dirty="0"/>
          </a:p>
        </p:txBody>
      </p:sp>
    </p:spTree>
    <p:extLst>
      <p:ext uri="{BB962C8B-B14F-4D97-AF65-F5344CB8AC3E}">
        <p14:creationId xmlns:p14="http://schemas.microsoft.com/office/powerpoint/2010/main" val="205648074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标题 1"/>
          <p:cNvSpPr>
            <a:spLocks noGrp="1"/>
          </p:cNvSpPr>
          <p:nvPr>
            <p:ph type="title"/>
          </p:nvPr>
        </p:nvSpPr>
        <p:spPr/>
        <p:txBody>
          <a:bodyPr/>
          <a:lstStyle/>
          <a:p>
            <a:r>
              <a:rPr lang="zh-CN" altLang="en-US" smtClean="0"/>
              <a:t>开放封闭原则（</a:t>
            </a:r>
            <a:r>
              <a:rPr lang="en-US" altLang="zh-CN" smtClean="0"/>
              <a:t>OCP</a:t>
            </a:r>
            <a:r>
              <a:rPr lang="zh-CN" altLang="en-US" smtClean="0"/>
              <a:t>）</a:t>
            </a:r>
          </a:p>
        </p:txBody>
      </p:sp>
      <p:sp>
        <p:nvSpPr>
          <p:cNvPr id="183299" name="内容占位符 2"/>
          <p:cNvSpPr>
            <a:spLocks noGrp="1"/>
          </p:cNvSpPr>
          <p:nvPr>
            <p:ph idx="1"/>
          </p:nvPr>
        </p:nvSpPr>
        <p:spPr>
          <a:xfrm>
            <a:off x="0" y="1214438"/>
            <a:ext cx="9251950" cy="4911725"/>
          </a:xfrm>
        </p:spPr>
        <p:txBody>
          <a:bodyPr/>
          <a:lstStyle/>
          <a:p>
            <a:r>
              <a:rPr lang="zh-CN" altLang="en-US" sz="1800" smtClean="0"/>
              <a:t> </a:t>
            </a:r>
            <a:r>
              <a:rPr lang="zh-CN" altLang="en-US" sz="2000" smtClean="0"/>
              <a:t> </a:t>
            </a:r>
            <a:r>
              <a:rPr lang="zh-CN" altLang="en-US" sz="2400" smtClean="0">
                <a:solidFill>
                  <a:srgbClr val="00B050"/>
                </a:solidFill>
              </a:rPr>
              <a:t>既开放又封闭，对扩展是开放的，对更改是封闭的！</a:t>
            </a:r>
            <a:endParaRPr lang="en-US" altLang="zh-CN" sz="2400" smtClean="0">
              <a:solidFill>
                <a:srgbClr val="00B050"/>
              </a:solidFill>
            </a:endParaRPr>
          </a:p>
          <a:p>
            <a:endParaRPr lang="zh-CN" altLang="en-US" sz="2400" smtClean="0">
              <a:solidFill>
                <a:srgbClr val="00B050"/>
              </a:solidFill>
            </a:endParaRPr>
          </a:p>
          <a:p>
            <a:r>
              <a:rPr lang="en-US" altLang="zh-CN" sz="2400" smtClean="0">
                <a:solidFill>
                  <a:srgbClr val="00B050"/>
                </a:solidFill>
              </a:rPr>
              <a:t>•</a:t>
            </a:r>
            <a:r>
              <a:rPr lang="zh-CN" altLang="en-US" sz="2400" smtClean="0">
                <a:solidFill>
                  <a:srgbClr val="00B050"/>
                </a:solidFill>
              </a:rPr>
              <a:t>当我们软件的实际应用发生改变时，出现新的需求，就需要我们对模块进行扩展，而不是修改原有模块。</a:t>
            </a:r>
            <a:endParaRPr lang="en-US" altLang="zh-CN" sz="2400" smtClean="0">
              <a:solidFill>
                <a:srgbClr val="00B050"/>
              </a:solidFill>
            </a:endParaRPr>
          </a:p>
          <a:p>
            <a:endParaRPr lang="en-US" altLang="zh-CN" sz="2400" smtClean="0">
              <a:solidFill>
                <a:srgbClr val="00B050"/>
              </a:solidFill>
            </a:endParaRPr>
          </a:p>
          <a:p>
            <a:endParaRPr lang="en-US" altLang="zh-CN" sz="2400" smtClean="0">
              <a:solidFill>
                <a:srgbClr val="00B050"/>
              </a:solidFill>
            </a:endParaRPr>
          </a:p>
          <a:p>
            <a:r>
              <a:rPr lang="zh-CN" altLang="en-US" sz="2400" smtClean="0">
                <a:solidFill>
                  <a:srgbClr val="00B050"/>
                </a:solidFill>
              </a:rPr>
              <a:t>比如新增一个模块，我们只需要新定义一个对象，而不是修改原有的对象。</a:t>
            </a:r>
            <a:endParaRPr lang="en-US" altLang="zh-CN" sz="2400" smtClean="0">
              <a:solidFill>
                <a:srgbClr val="00B050"/>
              </a:solidFill>
            </a:endParaRPr>
          </a:p>
          <a:p>
            <a:endParaRPr lang="en-US" altLang="zh-CN" sz="2400" smtClean="0">
              <a:solidFill>
                <a:srgbClr val="00B050"/>
              </a:solidFill>
            </a:endParaRPr>
          </a:p>
          <a:p>
            <a:r>
              <a:rPr lang="zh-CN" altLang="en-US" sz="2400" smtClean="0">
                <a:solidFill>
                  <a:srgbClr val="00B050"/>
                </a:solidFill>
              </a:rPr>
              <a:t>设计模式就是解决这个问题的。</a:t>
            </a:r>
            <a:br>
              <a:rPr lang="zh-CN" altLang="en-US" sz="2400" smtClean="0">
                <a:solidFill>
                  <a:srgbClr val="00B050"/>
                </a:solidFill>
              </a:rPr>
            </a:br>
            <a:endParaRPr lang="zh-CN" altLang="en-US" smtClean="0"/>
          </a:p>
        </p:txBody>
      </p:sp>
    </p:spTree>
    <p:extLst>
      <p:ext uri="{BB962C8B-B14F-4D97-AF65-F5344CB8AC3E}">
        <p14:creationId xmlns:p14="http://schemas.microsoft.com/office/powerpoint/2010/main" val="2063068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标题 1"/>
          <p:cNvSpPr>
            <a:spLocks noGrp="1"/>
          </p:cNvSpPr>
          <p:nvPr>
            <p:ph type="title"/>
          </p:nvPr>
        </p:nvSpPr>
        <p:spPr/>
        <p:txBody>
          <a:bodyPr/>
          <a:lstStyle/>
          <a:p>
            <a:r>
              <a:rPr lang="en-US" altLang="zh-CN" smtClean="0"/>
              <a:t>Js</a:t>
            </a:r>
            <a:r>
              <a:rPr lang="zh-CN" altLang="en-US" smtClean="0"/>
              <a:t>中开放封闭例子</a:t>
            </a:r>
          </a:p>
        </p:txBody>
      </p:sp>
      <p:sp>
        <p:nvSpPr>
          <p:cNvPr id="184323" name="内容占位符 2"/>
          <p:cNvSpPr>
            <a:spLocks noGrp="1"/>
          </p:cNvSpPr>
          <p:nvPr>
            <p:ph idx="1"/>
          </p:nvPr>
        </p:nvSpPr>
        <p:spPr/>
        <p:txBody>
          <a:bodyPr/>
          <a:lstStyle/>
          <a:p>
            <a:r>
              <a:rPr lang="zh-CN" altLang="en-US" smtClean="0"/>
              <a:t>比如我们可以再不破话</a:t>
            </a:r>
            <a:r>
              <a:rPr lang="en-US" altLang="zh-CN" smtClean="0"/>
              <a:t>object</a:t>
            </a:r>
            <a:r>
              <a:rPr lang="zh-CN" altLang="en-US" smtClean="0"/>
              <a:t>对象的情况下扩展功能</a:t>
            </a:r>
          </a:p>
        </p:txBody>
      </p:sp>
    </p:spTree>
    <p:extLst>
      <p:ext uri="{BB962C8B-B14F-4D97-AF65-F5344CB8AC3E}">
        <p14:creationId xmlns:p14="http://schemas.microsoft.com/office/powerpoint/2010/main" val="73242294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标题 4"/>
          <p:cNvSpPr>
            <a:spLocks noGrp="1"/>
          </p:cNvSpPr>
          <p:nvPr>
            <p:ph type="ctrTitle"/>
          </p:nvPr>
        </p:nvSpPr>
        <p:spPr/>
        <p:txBody>
          <a:bodyPr/>
          <a:lstStyle/>
          <a:p>
            <a:r>
              <a:rPr lang="zh-CN" altLang="en-US" smtClean="0"/>
              <a:t>依赖倒置原则</a:t>
            </a:r>
            <a:r>
              <a:rPr lang="en-US" altLang="zh-CN" smtClean="0"/>
              <a:t/>
            </a:r>
            <a:br>
              <a:rPr lang="en-US" altLang="zh-CN" smtClean="0"/>
            </a:br>
            <a:r>
              <a:rPr lang="zh-CN" altLang="en-US" smtClean="0"/>
              <a:t>（</a:t>
            </a:r>
            <a:r>
              <a:rPr lang="en-US" altLang="zh-CN" smtClean="0"/>
              <a:t>DIP)</a:t>
            </a:r>
            <a:endParaRPr lang="zh-CN" altLang="en-US" smtClean="0"/>
          </a:p>
        </p:txBody>
      </p:sp>
      <p:sp>
        <p:nvSpPr>
          <p:cNvPr id="185347" name="副标题 5"/>
          <p:cNvSpPr>
            <a:spLocks noGrp="1"/>
          </p:cNvSpPr>
          <p:nvPr>
            <p:ph type="subTitle" idx="1"/>
          </p:nvPr>
        </p:nvSpPr>
        <p:spPr/>
        <p:txBody>
          <a:bodyPr/>
          <a:lstStyle/>
          <a:p>
            <a:endParaRPr lang="en-US" altLang="zh-CN" smtClean="0"/>
          </a:p>
        </p:txBody>
      </p:sp>
    </p:spTree>
    <p:extLst>
      <p:ext uri="{BB962C8B-B14F-4D97-AF65-F5344CB8AC3E}">
        <p14:creationId xmlns:p14="http://schemas.microsoft.com/office/powerpoint/2010/main" val="297006709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标题 1"/>
          <p:cNvSpPr>
            <a:spLocks noGrp="1"/>
          </p:cNvSpPr>
          <p:nvPr>
            <p:ph type="title"/>
          </p:nvPr>
        </p:nvSpPr>
        <p:spPr/>
        <p:txBody>
          <a:bodyPr/>
          <a:lstStyle/>
          <a:p>
            <a:r>
              <a:rPr lang="zh-CN" altLang="en-US" smtClean="0"/>
              <a:t>依赖倒置原则（</a:t>
            </a:r>
            <a:r>
              <a:rPr lang="en-US" altLang="zh-CN" smtClean="0"/>
              <a:t>DIP)</a:t>
            </a:r>
            <a:endParaRPr lang="zh-CN" altLang="en-US" smtClean="0"/>
          </a:p>
        </p:txBody>
      </p:sp>
      <p:sp>
        <p:nvSpPr>
          <p:cNvPr id="186371" name="内容占位符 2"/>
          <p:cNvSpPr>
            <a:spLocks noGrp="1"/>
          </p:cNvSpPr>
          <p:nvPr>
            <p:ph idx="1"/>
          </p:nvPr>
        </p:nvSpPr>
        <p:spPr/>
        <p:txBody>
          <a:bodyPr/>
          <a:lstStyle/>
          <a:p>
            <a:r>
              <a:rPr lang="zh-CN" altLang="en-US" sz="2400" smtClean="0">
                <a:solidFill>
                  <a:srgbClr val="00B050"/>
                </a:solidFill>
              </a:rPr>
              <a:t>面向上层</a:t>
            </a:r>
            <a:r>
              <a:rPr lang="en-US" altLang="zh-CN" sz="2400" smtClean="0">
                <a:solidFill>
                  <a:srgbClr val="00B050"/>
                </a:solidFill>
              </a:rPr>
              <a:t>/</a:t>
            </a:r>
            <a:r>
              <a:rPr lang="zh-CN" altLang="en-US" sz="2400" smtClean="0">
                <a:solidFill>
                  <a:srgbClr val="00B050"/>
                </a:solidFill>
              </a:rPr>
              <a:t>接口编程</a:t>
            </a:r>
            <a:r>
              <a:rPr lang="en-US" altLang="zh-CN" sz="2400" smtClean="0">
                <a:solidFill>
                  <a:srgbClr val="00B050"/>
                </a:solidFill>
              </a:rPr>
              <a:t>(</a:t>
            </a:r>
            <a:r>
              <a:rPr lang="zh-CN" altLang="en-US" sz="2400" smtClean="0">
                <a:solidFill>
                  <a:srgbClr val="00B050"/>
                </a:solidFill>
              </a:rPr>
              <a:t>搭建骨架</a:t>
            </a:r>
            <a:r>
              <a:rPr lang="en-US" altLang="zh-CN" sz="2400" smtClean="0">
                <a:solidFill>
                  <a:srgbClr val="00B050"/>
                </a:solidFill>
              </a:rPr>
              <a:t>)</a:t>
            </a:r>
          </a:p>
          <a:p>
            <a:endParaRPr lang="en-US" altLang="zh-CN" sz="2400" smtClean="0">
              <a:solidFill>
                <a:srgbClr val="00B050"/>
              </a:solidFill>
            </a:endParaRPr>
          </a:p>
          <a:p>
            <a:r>
              <a:rPr lang="en-US" altLang="zh-CN" sz="2400" smtClean="0">
                <a:solidFill>
                  <a:srgbClr val="00B050"/>
                </a:solidFill>
              </a:rPr>
              <a:t>DIP</a:t>
            </a:r>
            <a:r>
              <a:rPr lang="zh-CN" altLang="en-US" sz="2400" smtClean="0">
                <a:solidFill>
                  <a:srgbClr val="00B050"/>
                </a:solidFill>
              </a:rPr>
              <a:t>原则这里我们初级不要求大家</a:t>
            </a:r>
            <a:r>
              <a:rPr lang="en-US" altLang="zh-CN" sz="2400" smtClean="0">
                <a:solidFill>
                  <a:srgbClr val="00B050"/>
                </a:solidFill>
              </a:rPr>
              <a:t>100%</a:t>
            </a:r>
            <a:r>
              <a:rPr lang="zh-CN" altLang="en-US" sz="2400" smtClean="0">
                <a:solidFill>
                  <a:srgbClr val="00B050"/>
                </a:solidFill>
              </a:rPr>
              <a:t>实行</a:t>
            </a:r>
            <a:r>
              <a:rPr lang="en-US" altLang="zh-CN" sz="2400" smtClean="0">
                <a:solidFill>
                  <a:srgbClr val="00B050"/>
                </a:solidFill>
              </a:rPr>
              <a:t>,</a:t>
            </a:r>
            <a:r>
              <a:rPr lang="zh-CN" altLang="en-US" sz="2400" smtClean="0">
                <a:solidFill>
                  <a:srgbClr val="00B050"/>
                </a:solidFill>
              </a:rPr>
              <a:t>只要能够改变思路</a:t>
            </a:r>
            <a:r>
              <a:rPr lang="en-US" altLang="zh-CN" sz="2400" smtClean="0">
                <a:solidFill>
                  <a:srgbClr val="00B050"/>
                </a:solidFill>
              </a:rPr>
              <a:t>,</a:t>
            </a:r>
            <a:r>
              <a:rPr lang="zh-CN" altLang="en-US" sz="2400" smtClean="0">
                <a:solidFill>
                  <a:srgbClr val="00B050"/>
                </a:solidFill>
              </a:rPr>
              <a:t>写一个方法先搭建骨架</a:t>
            </a:r>
            <a:r>
              <a:rPr lang="en-US" altLang="zh-CN" sz="2400" smtClean="0">
                <a:solidFill>
                  <a:srgbClr val="00B050"/>
                </a:solidFill>
              </a:rPr>
              <a:t>,</a:t>
            </a:r>
            <a:r>
              <a:rPr lang="zh-CN" altLang="en-US" sz="2400" smtClean="0">
                <a:solidFill>
                  <a:srgbClr val="00B050"/>
                </a:solidFill>
              </a:rPr>
              <a:t>然后编写子功能</a:t>
            </a:r>
            <a:endParaRPr lang="en-US" altLang="zh-CN" sz="2400" smtClean="0">
              <a:solidFill>
                <a:srgbClr val="00B050"/>
              </a:solidFill>
            </a:endParaRPr>
          </a:p>
          <a:p>
            <a:endParaRPr lang="zh-CN" altLang="en-US" smtClean="0"/>
          </a:p>
        </p:txBody>
      </p:sp>
    </p:spTree>
    <p:extLst>
      <p:ext uri="{BB962C8B-B14F-4D97-AF65-F5344CB8AC3E}">
        <p14:creationId xmlns:p14="http://schemas.microsoft.com/office/powerpoint/2010/main" val="406879283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标题 3"/>
          <p:cNvSpPr>
            <a:spLocks noGrp="1"/>
          </p:cNvSpPr>
          <p:nvPr>
            <p:ph type="ctrTitle"/>
          </p:nvPr>
        </p:nvSpPr>
        <p:spPr>
          <a:xfrm>
            <a:off x="755650" y="1628775"/>
            <a:ext cx="7704138" cy="3384550"/>
          </a:xfrm>
        </p:spPr>
        <p:txBody>
          <a:bodyPr/>
          <a:lstStyle/>
          <a:p>
            <a:r>
              <a:rPr lang="zh-CN" altLang="en-US" smtClean="0"/>
              <a:t>优先使用组合而不是继承原则</a:t>
            </a:r>
            <a:r>
              <a:rPr lang="en-US" altLang="zh-CN" smtClean="0"/>
              <a:t/>
            </a:r>
            <a:br>
              <a:rPr lang="en-US" altLang="zh-CN" smtClean="0"/>
            </a:br>
            <a:r>
              <a:rPr lang="zh-CN" altLang="en-US" smtClean="0"/>
              <a:t>（</a:t>
            </a:r>
            <a:r>
              <a:rPr lang="en-US" altLang="zh-CN" smtClean="0"/>
              <a:t>CARP</a:t>
            </a:r>
            <a:r>
              <a:rPr lang="zh-CN" altLang="en-US" smtClean="0"/>
              <a:t>）</a:t>
            </a:r>
          </a:p>
        </p:txBody>
      </p:sp>
    </p:spTree>
    <p:extLst>
      <p:ext uri="{BB962C8B-B14F-4D97-AF65-F5344CB8AC3E}">
        <p14:creationId xmlns:p14="http://schemas.microsoft.com/office/powerpoint/2010/main" val="327573498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1"/>
          <p:cNvSpPr>
            <a:spLocks noGrp="1"/>
          </p:cNvSpPr>
          <p:nvPr>
            <p:ph type="title"/>
          </p:nvPr>
        </p:nvSpPr>
        <p:spPr/>
        <p:txBody>
          <a:bodyPr/>
          <a:lstStyle/>
          <a:p>
            <a:endParaRPr lang="zh-CN" altLang="en-US" smtClean="0"/>
          </a:p>
        </p:txBody>
      </p:sp>
      <p:sp>
        <p:nvSpPr>
          <p:cNvPr id="188419" name="内容占位符 2"/>
          <p:cNvSpPr>
            <a:spLocks noGrp="1"/>
          </p:cNvSpPr>
          <p:nvPr>
            <p:ph idx="1"/>
          </p:nvPr>
        </p:nvSpPr>
        <p:spPr>
          <a:xfrm>
            <a:off x="107950" y="1214438"/>
            <a:ext cx="9036050" cy="4911725"/>
          </a:xfrm>
        </p:spPr>
        <p:txBody>
          <a:bodyPr/>
          <a:lstStyle/>
          <a:p>
            <a:r>
              <a:rPr lang="zh-CN" altLang="en-US" sz="2800" smtClean="0"/>
              <a:t>优先使用组合而不是继承原则的核心思想就是：优先使用组合，而不是继承。它的英文缩写是</a:t>
            </a:r>
            <a:r>
              <a:rPr lang="en-US" altLang="zh-CN" sz="2800" smtClean="0"/>
              <a:t>CARP</a:t>
            </a:r>
            <a:r>
              <a:rPr lang="zh-CN" altLang="en-US" sz="2800" smtClean="0"/>
              <a:t>，英文全称是</a:t>
            </a:r>
            <a:r>
              <a:rPr lang="en-US" altLang="zh-CN" sz="2800" smtClean="0"/>
              <a:t>Composite/Aggregate Reuse Principle</a:t>
            </a:r>
            <a:r>
              <a:rPr lang="zh-CN" altLang="en-US" sz="2800" smtClean="0"/>
              <a:t>。</a:t>
            </a:r>
            <a:endParaRPr lang="en-US" altLang="zh-CN" sz="2800" smtClean="0"/>
          </a:p>
          <a:p>
            <a:endParaRPr lang="zh-CN" altLang="en-US" sz="2800" smtClean="0"/>
          </a:p>
          <a:p>
            <a:r>
              <a:rPr lang="zh-CN" altLang="en-US" sz="2800" smtClean="0"/>
              <a:t>其实优先使用组合而不是继承原则的意思就是：在复用对象的时候，要优先考虑使用组合，而不是继承，这是因为在使用继承时，父类的任何改变都可能影响子类的行为，而在使用组合时，是通过获得对其他对象的引用而在运行时刻动态定义的，有助于保持每个类的单一职责原则。</a:t>
            </a:r>
          </a:p>
          <a:p>
            <a:endParaRPr lang="zh-CN" altLang="en-US" sz="2800" smtClean="0"/>
          </a:p>
        </p:txBody>
      </p:sp>
    </p:spTree>
    <p:extLst>
      <p:ext uri="{BB962C8B-B14F-4D97-AF65-F5344CB8AC3E}">
        <p14:creationId xmlns:p14="http://schemas.microsoft.com/office/powerpoint/2010/main" val="112667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7"/>
          <p:cNvSpPr>
            <a:spLocks noGrp="1"/>
          </p:cNvSpPr>
          <p:nvPr>
            <p:ph type="ctrTitle"/>
          </p:nvPr>
        </p:nvSpPr>
        <p:spPr/>
        <p:txBody>
          <a:bodyPr>
            <a:normAutofit/>
          </a:bodyPr>
          <a:lstStyle/>
          <a:p>
            <a:r>
              <a:rPr lang="zh-CN" altLang="en-US" sz="4000" dirty="0" smtClean="0"/>
              <a:t>设计模式是解决问题的最佳方案</a:t>
            </a:r>
          </a:p>
        </p:txBody>
      </p:sp>
      <p:sp>
        <p:nvSpPr>
          <p:cNvPr id="19459" name="副标题 8"/>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87484408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标题 1"/>
          <p:cNvSpPr>
            <a:spLocks noGrp="1"/>
          </p:cNvSpPr>
          <p:nvPr>
            <p:ph type="title"/>
          </p:nvPr>
        </p:nvSpPr>
        <p:spPr/>
        <p:txBody>
          <a:bodyPr/>
          <a:lstStyle/>
          <a:p>
            <a:r>
              <a:rPr lang="zh-CN" altLang="en-US" smtClean="0"/>
              <a:t>平衡法则 </a:t>
            </a:r>
            <a:r>
              <a:rPr lang="en-US" altLang="zh-CN" smtClean="0"/>
              <a:t> - -</a:t>
            </a:r>
            <a:r>
              <a:rPr lang="zh-CN" altLang="en-US" smtClean="0"/>
              <a:t>阴阳法则</a:t>
            </a:r>
          </a:p>
        </p:txBody>
      </p:sp>
      <p:sp>
        <p:nvSpPr>
          <p:cNvPr id="3" name="内容占位符 2"/>
          <p:cNvSpPr>
            <a:spLocks noGrp="1"/>
          </p:cNvSpPr>
          <p:nvPr>
            <p:ph idx="1"/>
          </p:nvPr>
        </p:nvSpPr>
        <p:spPr/>
        <p:txBody>
          <a:bodyPr>
            <a:normAutofit fontScale="92500" lnSpcReduction="10000"/>
          </a:bodyPr>
          <a:lstStyle/>
          <a:p>
            <a:pPr>
              <a:defRPr/>
            </a:pPr>
            <a:r>
              <a:rPr lang="zh-CN" altLang="en-US" sz="2800" dirty="0"/>
              <a:t>你并不必严格遵守这些</a:t>
            </a:r>
            <a:r>
              <a:rPr lang="zh-CN" altLang="en-US" sz="2800" dirty="0" smtClean="0"/>
              <a:t>原则</a:t>
            </a:r>
            <a:endParaRPr lang="en-US" altLang="zh-CN" sz="2800" dirty="0" smtClean="0"/>
          </a:p>
          <a:p>
            <a:pPr>
              <a:defRPr/>
            </a:pPr>
            <a:endParaRPr lang="en-US" altLang="zh-CN" sz="2800" dirty="0"/>
          </a:p>
          <a:p>
            <a:pPr marL="0" indent="0">
              <a:buFont typeface="Arial" panose="020B0604020202020204" pitchFamily="34" charset="0"/>
              <a:buNone/>
              <a:defRPr/>
            </a:pPr>
            <a:r>
              <a:rPr lang="zh-CN" altLang="en-US" sz="2800" dirty="0" smtClean="0"/>
              <a:t>架构一个系统应该根据项目具体需求灵活变通</a:t>
            </a:r>
            <a:r>
              <a:rPr lang="en-US" altLang="zh-CN" sz="2800" dirty="0" smtClean="0"/>
              <a:t>.</a:t>
            </a:r>
            <a:r>
              <a:rPr lang="zh-CN" altLang="en-US" sz="2800" dirty="0" smtClean="0"/>
              <a:t>阴阳变化</a:t>
            </a:r>
            <a:r>
              <a:rPr lang="en-US" altLang="zh-CN" sz="2800" dirty="0" smtClean="0"/>
              <a:t>,</a:t>
            </a:r>
            <a:r>
              <a:rPr lang="zh-CN" altLang="en-US" sz="2800" dirty="0" smtClean="0"/>
              <a:t>审时度势</a:t>
            </a:r>
            <a:r>
              <a:rPr lang="en-US" altLang="zh-CN" sz="2800" dirty="0" smtClean="0"/>
              <a:t>,</a:t>
            </a:r>
            <a:r>
              <a:rPr lang="zh-CN" altLang="en-US" sz="2800" dirty="0" smtClean="0"/>
              <a:t>也就是把握一个度</a:t>
            </a:r>
            <a:r>
              <a:rPr lang="en-US" altLang="zh-CN" sz="2800" dirty="0" smtClean="0"/>
              <a:t>.</a:t>
            </a:r>
          </a:p>
          <a:p>
            <a:pPr marL="0" indent="0">
              <a:buFont typeface="Arial" panose="020B0604020202020204" pitchFamily="34" charset="0"/>
              <a:buNone/>
              <a:defRPr/>
            </a:pPr>
            <a:endParaRPr lang="en-US" altLang="zh-CN" sz="2800" dirty="0"/>
          </a:p>
          <a:p>
            <a:pPr marL="0" indent="0">
              <a:buFont typeface="Arial" panose="020B0604020202020204" pitchFamily="34" charset="0"/>
              <a:buNone/>
              <a:defRPr/>
            </a:pPr>
            <a:r>
              <a:rPr lang="zh-CN" altLang="en-US" sz="2800" dirty="0"/>
              <a:t>写</a:t>
            </a:r>
            <a:r>
              <a:rPr lang="zh-CN" altLang="en-US" sz="2800" dirty="0" smtClean="0"/>
              <a:t>代码和做人做事情是一样的</a:t>
            </a:r>
            <a:r>
              <a:rPr lang="en-US" altLang="zh-CN" sz="2800" dirty="0" smtClean="0"/>
              <a:t>..</a:t>
            </a:r>
            <a:r>
              <a:rPr lang="zh-CN" altLang="en-US" sz="2800" dirty="0" smtClean="0"/>
              <a:t>任何事情过犹不及</a:t>
            </a:r>
            <a:r>
              <a:rPr lang="en-US" altLang="zh-CN" sz="2800" dirty="0" smtClean="0"/>
              <a:t>…</a:t>
            </a:r>
          </a:p>
          <a:p>
            <a:pPr marL="0" indent="0">
              <a:buFont typeface="Arial" panose="020B0604020202020204" pitchFamily="34" charset="0"/>
              <a:buNone/>
              <a:defRPr/>
            </a:pPr>
            <a:endParaRPr lang="en-US" altLang="zh-CN" sz="2800" dirty="0"/>
          </a:p>
          <a:p>
            <a:pPr marL="0" indent="0">
              <a:buFont typeface="Arial" panose="020B0604020202020204" pitchFamily="34" charset="0"/>
              <a:buNone/>
              <a:defRPr/>
            </a:pPr>
            <a:r>
              <a:rPr lang="zh-CN" altLang="en-US" sz="2800" dirty="0" smtClean="0"/>
              <a:t>所以我教给你是方法</a:t>
            </a:r>
            <a:r>
              <a:rPr lang="en-US" altLang="zh-CN" sz="2800" dirty="0" smtClean="0"/>
              <a:t>,</a:t>
            </a:r>
            <a:r>
              <a:rPr lang="zh-CN" altLang="en-US" sz="2800" dirty="0" smtClean="0"/>
              <a:t>怎么捕鱼</a:t>
            </a:r>
            <a:r>
              <a:rPr lang="en-US" altLang="zh-CN" sz="2800" dirty="0" smtClean="0"/>
              <a:t>,</a:t>
            </a:r>
            <a:r>
              <a:rPr lang="zh-CN" altLang="en-US" sz="2800" dirty="0" smtClean="0"/>
              <a:t>将来你们补得鱼比我多</a:t>
            </a:r>
            <a:r>
              <a:rPr lang="en-US" altLang="zh-CN" sz="2800" dirty="0" smtClean="0"/>
              <a:t>,,</a:t>
            </a:r>
            <a:r>
              <a:rPr lang="zh-CN" altLang="en-US" sz="2800" dirty="0" smtClean="0"/>
              <a:t>因为你们对这个度的掌握的比我厉害</a:t>
            </a:r>
            <a:endParaRPr lang="en-US" altLang="zh-CN" sz="2800" dirty="0" smtClean="0"/>
          </a:p>
          <a:p>
            <a:pPr marL="0" indent="0">
              <a:buFont typeface="Arial" panose="020B0604020202020204" pitchFamily="34" charset="0"/>
              <a:buNone/>
              <a:defRPr/>
            </a:pPr>
            <a:r>
              <a:rPr lang="zh-CN" altLang="en-US" sz="2800" dirty="0" smtClean="0"/>
              <a:t>所以师傅领进门</a:t>
            </a:r>
            <a:r>
              <a:rPr lang="en-US" altLang="zh-CN" sz="2800" dirty="0" smtClean="0"/>
              <a:t>,</a:t>
            </a:r>
            <a:r>
              <a:rPr lang="zh-CN" altLang="en-US" sz="2800" smtClean="0"/>
              <a:t>修行在个人</a:t>
            </a:r>
            <a:endParaRPr lang="zh-CN" altLang="en-US" sz="2800" dirty="0"/>
          </a:p>
        </p:txBody>
      </p:sp>
    </p:spTree>
    <p:extLst>
      <p:ext uri="{BB962C8B-B14F-4D97-AF65-F5344CB8AC3E}">
        <p14:creationId xmlns:p14="http://schemas.microsoft.com/office/powerpoint/2010/main" val="301374081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标题 3"/>
          <p:cNvSpPr>
            <a:spLocks noGrp="1"/>
          </p:cNvSpPr>
          <p:nvPr>
            <p:ph type="ctrTitle"/>
          </p:nvPr>
        </p:nvSpPr>
        <p:spPr/>
        <p:txBody>
          <a:bodyPr/>
          <a:lstStyle/>
          <a:p>
            <a:r>
              <a:rPr lang="zh-CN" altLang="en-US" smtClean="0"/>
              <a:t>重构</a:t>
            </a:r>
          </a:p>
        </p:txBody>
      </p:sp>
      <p:sp>
        <p:nvSpPr>
          <p:cNvPr id="190467"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213543267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标题 1"/>
          <p:cNvSpPr>
            <a:spLocks noGrp="1"/>
          </p:cNvSpPr>
          <p:nvPr>
            <p:ph type="title"/>
          </p:nvPr>
        </p:nvSpPr>
        <p:spPr>
          <a:xfrm>
            <a:off x="395536" y="620688"/>
            <a:ext cx="8496944" cy="979512"/>
          </a:xfrm>
        </p:spPr>
        <p:txBody>
          <a:bodyPr/>
          <a:lstStyle/>
          <a:p>
            <a:r>
              <a:rPr lang="zh-CN" altLang="en-US" dirty="0" smtClean="0"/>
              <a:t>程序为什么如此难与的四个原因：</a:t>
            </a:r>
          </a:p>
        </p:txBody>
      </p:sp>
      <p:sp>
        <p:nvSpPr>
          <p:cNvPr id="191491" name="内容占位符 2"/>
          <p:cNvSpPr>
            <a:spLocks noGrp="1"/>
          </p:cNvSpPr>
          <p:nvPr>
            <p:ph idx="1"/>
          </p:nvPr>
        </p:nvSpPr>
        <p:spPr/>
        <p:txBody>
          <a:bodyPr/>
          <a:lstStyle/>
          <a:p>
            <a:r>
              <a:rPr lang="zh-CN" altLang="en-US" smtClean="0"/>
              <a:t>难以阅读的程序，难以修改；</a:t>
            </a:r>
          </a:p>
          <a:p>
            <a:r>
              <a:rPr lang="zh-CN" altLang="en-US" smtClean="0"/>
              <a:t>逻辑重复的程序，难以修改；</a:t>
            </a:r>
          </a:p>
          <a:p>
            <a:r>
              <a:rPr lang="zh-CN" altLang="en-US" smtClean="0"/>
              <a:t>添加新行为时需要修改既有代码者，难以修改；</a:t>
            </a:r>
          </a:p>
          <a:p>
            <a:r>
              <a:rPr lang="zh-CN" altLang="en-US" smtClean="0"/>
              <a:t>带复杂条件逻辑的程序，难以修改；</a:t>
            </a:r>
          </a:p>
          <a:p>
            <a:endParaRPr lang="zh-CN" altLang="en-US" smtClean="0"/>
          </a:p>
        </p:txBody>
      </p:sp>
    </p:spTree>
    <p:extLst>
      <p:ext uri="{BB962C8B-B14F-4D97-AF65-F5344CB8AC3E}">
        <p14:creationId xmlns:p14="http://schemas.microsoft.com/office/powerpoint/2010/main" val="386307557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标题 1"/>
          <p:cNvSpPr>
            <a:spLocks noGrp="1"/>
          </p:cNvSpPr>
          <p:nvPr>
            <p:ph type="title"/>
          </p:nvPr>
        </p:nvSpPr>
        <p:spPr/>
        <p:txBody>
          <a:bodyPr/>
          <a:lstStyle/>
          <a:p>
            <a:r>
              <a:rPr lang="zh-CN" altLang="en-US" smtClean="0"/>
              <a:t>因此，我们希望程序：</a:t>
            </a:r>
          </a:p>
        </p:txBody>
      </p:sp>
      <p:sp>
        <p:nvSpPr>
          <p:cNvPr id="192515" name="内容占位符 2"/>
          <p:cNvSpPr>
            <a:spLocks noGrp="1"/>
          </p:cNvSpPr>
          <p:nvPr>
            <p:ph idx="1"/>
          </p:nvPr>
        </p:nvSpPr>
        <p:spPr/>
        <p:txBody>
          <a:bodyPr/>
          <a:lstStyle/>
          <a:p>
            <a:r>
              <a:rPr lang="zh-CN" altLang="en-US" smtClean="0"/>
              <a:t>容易阅读；</a:t>
            </a:r>
          </a:p>
          <a:p>
            <a:r>
              <a:rPr lang="zh-CN" altLang="en-US" smtClean="0"/>
              <a:t>所有逻辑都只在唯一地点制定；</a:t>
            </a:r>
          </a:p>
          <a:p>
            <a:r>
              <a:rPr lang="zh-CN" altLang="en-US" smtClean="0"/>
              <a:t>新的改动不会危及现有行为；</a:t>
            </a:r>
          </a:p>
          <a:p>
            <a:r>
              <a:rPr lang="zh-CN" altLang="en-US" smtClean="0"/>
              <a:t>尽可能简单表达条件逻辑。</a:t>
            </a:r>
          </a:p>
          <a:p>
            <a:endParaRPr lang="zh-CN" altLang="en-US" smtClean="0"/>
          </a:p>
        </p:txBody>
      </p:sp>
    </p:spTree>
    <p:extLst>
      <p:ext uri="{BB962C8B-B14F-4D97-AF65-F5344CB8AC3E}">
        <p14:creationId xmlns:p14="http://schemas.microsoft.com/office/powerpoint/2010/main" val="152922591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标题 1"/>
          <p:cNvSpPr>
            <a:spLocks noGrp="1"/>
          </p:cNvSpPr>
          <p:nvPr>
            <p:ph type="title"/>
          </p:nvPr>
        </p:nvSpPr>
        <p:spPr/>
        <p:txBody>
          <a:bodyPr/>
          <a:lstStyle/>
          <a:p>
            <a:r>
              <a:rPr lang="zh-CN" altLang="en-US" smtClean="0"/>
              <a:t>好的代码结构</a:t>
            </a:r>
          </a:p>
        </p:txBody>
      </p:sp>
      <p:sp>
        <p:nvSpPr>
          <p:cNvPr id="193539" name="内容占位符 2"/>
          <p:cNvSpPr>
            <a:spLocks noGrp="1"/>
          </p:cNvSpPr>
          <p:nvPr>
            <p:ph idx="1"/>
          </p:nvPr>
        </p:nvSpPr>
        <p:spPr/>
        <p:txBody>
          <a:bodyPr/>
          <a:lstStyle/>
          <a:p>
            <a:r>
              <a:rPr lang="zh-CN" altLang="en-US" smtClean="0"/>
              <a:t>结构清晰</a:t>
            </a:r>
            <a:endParaRPr lang="en-US" altLang="zh-CN" smtClean="0"/>
          </a:p>
          <a:p>
            <a:r>
              <a:rPr lang="zh-CN" altLang="en-US" smtClean="0"/>
              <a:t>没有冗余（没有拷贝，重复）</a:t>
            </a:r>
            <a:endParaRPr lang="en-US" altLang="zh-CN" smtClean="0"/>
          </a:p>
          <a:p>
            <a:r>
              <a:rPr lang="zh-CN" altLang="en-US" smtClean="0"/>
              <a:t>扩展能力强</a:t>
            </a:r>
            <a:endParaRPr lang="en-US" altLang="zh-CN" smtClean="0"/>
          </a:p>
          <a:p>
            <a:r>
              <a:rPr lang="zh-CN" altLang="en-US" smtClean="0"/>
              <a:t>应对变化能力强</a:t>
            </a:r>
            <a:endParaRPr lang="en-US" altLang="zh-CN" smtClean="0"/>
          </a:p>
          <a:p>
            <a:r>
              <a:rPr lang="zh-CN" altLang="en-US" smtClean="0"/>
              <a:t>通俗易懂</a:t>
            </a:r>
            <a:endParaRPr lang="en-US" altLang="zh-CN" smtClean="0"/>
          </a:p>
          <a:p>
            <a:r>
              <a:rPr lang="zh-CN" altLang="en-US" smtClean="0"/>
              <a:t>开发速度快（如果代码通俗易懂，扩展能力强，这样有新的需求来了，很容易更改）</a:t>
            </a:r>
          </a:p>
        </p:txBody>
      </p:sp>
    </p:spTree>
    <p:extLst>
      <p:ext uri="{BB962C8B-B14F-4D97-AF65-F5344CB8AC3E}">
        <p14:creationId xmlns:p14="http://schemas.microsoft.com/office/powerpoint/2010/main" val="29041946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标题 1"/>
          <p:cNvSpPr>
            <a:spLocks noGrp="1"/>
          </p:cNvSpPr>
          <p:nvPr>
            <p:ph type="title"/>
          </p:nvPr>
        </p:nvSpPr>
        <p:spPr/>
        <p:txBody>
          <a:bodyPr/>
          <a:lstStyle/>
          <a:p>
            <a:r>
              <a:rPr lang="zh-CN" altLang="en-US" smtClean="0"/>
              <a:t>如何解决问题 </a:t>
            </a:r>
            <a:r>
              <a:rPr lang="en-US" altLang="zh-CN" smtClean="0"/>
              <a:t>-</a:t>
            </a:r>
            <a:endParaRPr lang="zh-CN" altLang="en-US" smtClean="0"/>
          </a:p>
        </p:txBody>
      </p:sp>
      <p:sp>
        <p:nvSpPr>
          <p:cNvPr id="194563" name="内容占位符 2"/>
          <p:cNvSpPr>
            <a:spLocks noGrp="1"/>
          </p:cNvSpPr>
          <p:nvPr>
            <p:ph idx="1"/>
          </p:nvPr>
        </p:nvSpPr>
        <p:spPr>
          <a:xfrm>
            <a:off x="0" y="1214438"/>
            <a:ext cx="8964613" cy="4911725"/>
          </a:xfrm>
        </p:spPr>
        <p:txBody>
          <a:bodyPr/>
          <a:lstStyle/>
          <a:p>
            <a:r>
              <a:rPr lang="zh-CN" altLang="en-US" smtClean="0"/>
              <a:t>刚开始的时候运用解耦和思维组织代码结构</a:t>
            </a:r>
            <a:endParaRPr lang="en-US" altLang="zh-CN" smtClean="0"/>
          </a:p>
          <a:p>
            <a:r>
              <a:rPr lang="zh-CN" altLang="en-US" smtClean="0"/>
              <a:t>功能扩充的时候重构代码成良好结构</a:t>
            </a:r>
            <a:endParaRPr lang="en-US" altLang="zh-CN" smtClean="0"/>
          </a:p>
          <a:p>
            <a:pPr lvl="1"/>
            <a:r>
              <a:rPr lang="zh-CN" altLang="en-US" smtClean="0"/>
              <a:t>如果开始无法预测到未来可能变化，就直接按照你理解的方式编程，当需要扩充功能的时候再优化成良好的结构，可以考虑是否使用设计模式</a:t>
            </a:r>
            <a:endParaRPr lang="en-US" altLang="zh-CN" smtClean="0"/>
          </a:p>
          <a:p>
            <a:r>
              <a:rPr lang="zh-CN" altLang="en-US" smtClean="0"/>
              <a:t>修改已有功能的时候重构代码成良好结构</a:t>
            </a:r>
          </a:p>
        </p:txBody>
      </p:sp>
    </p:spTree>
    <p:extLst>
      <p:ext uri="{BB962C8B-B14F-4D97-AF65-F5344CB8AC3E}">
        <p14:creationId xmlns:p14="http://schemas.microsoft.com/office/powerpoint/2010/main" val="219309034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标题 3"/>
          <p:cNvSpPr>
            <a:spLocks noGrp="1"/>
          </p:cNvSpPr>
          <p:nvPr>
            <p:ph type="title"/>
          </p:nvPr>
        </p:nvSpPr>
        <p:spPr/>
        <p:txBody>
          <a:bodyPr/>
          <a:lstStyle/>
          <a:p>
            <a:r>
              <a:rPr lang="zh-CN" altLang="en-US" smtClean="0"/>
              <a:t>重构定义</a:t>
            </a:r>
          </a:p>
        </p:txBody>
      </p:sp>
      <p:sp>
        <p:nvSpPr>
          <p:cNvPr id="6" name="内容占位符 5"/>
          <p:cNvSpPr>
            <a:spLocks noGrp="1"/>
          </p:cNvSpPr>
          <p:nvPr>
            <p:ph idx="1"/>
          </p:nvPr>
        </p:nvSpPr>
        <p:spPr>
          <a:xfrm>
            <a:off x="0" y="1196975"/>
            <a:ext cx="9036050" cy="4911725"/>
          </a:xfrm>
        </p:spPr>
        <p:txBody>
          <a:bodyPr/>
          <a:lstStyle/>
          <a:p>
            <a:pPr>
              <a:defRPr/>
            </a:pPr>
            <a:r>
              <a:rPr lang="zh-CN" altLang="en-US" dirty="0" smtClean="0"/>
              <a:t>重构就是按照编程思维逐步完善代码，使得代码结构清晰，通俗易懂，可扩展，灵活应对变化。</a:t>
            </a:r>
            <a:endParaRPr lang="en-US" altLang="zh-CN" dirty="0" smtClean="0"/>
          </a:p>
          <a:p>
            <a:pPr marL="0" indent="0">
              <a:buFont typeface="Arial" panose="020B0604020202020204" pitchFamily="34" charset="0"/>
              <a:buNone/>
              <a:defRPr/>
            </a:pPr>
            <a:endParaRPr lang="en-US" altLang="zh-CN" dirty="0" smtClean="0"/>
          </a:p>
          <a:p>
            <a:pPr>
              <a:defRPr/>
            </a:pPr>
            <a:r>
              <a:rPr lang="zh-CN" altLang="en-US" dirty="0" smtClean="0"/>
              <a:t>根据用户的需求逐步完善代码。</a:t>
            </a:r>
            <a:endParaRPr lang="en-US" altLang="zh-CN" dirty="0" smtClean="0"/>
          </a:p>
          <a:p>
            <a:pPr>
              <a:defRPr/>
            </a:pPr>
            <a:endParaRPr lang="en-US" altLang="zh-CN" dirty="0"/>
          </a:p>
          <a:p>
            <a:pPr>
              <a:defRPr/>
            </a:pPr>
            <a:endParaRPr lang="en-US" altLang="zh-CN" dirty="0" smtClean="0"/>
          </a:p>
          <a:p>
            <a:pPr>
              <a:defRPr/>
            </a:pPr>
            <a:r>
              <a:rPr lang="zh-CN" altLang="en-US" dirty="0" smtClean="0"/>
              <a:t>重构是一个持续长期过程。</a:t>
            </a:r>
            <a:endParaRPr lang="en-US" altLang="zh-CN" dirty="0" smtClean="0"/>
          </a:p>
          <a:p>
            <a:pPr>
              <a:defRPr/>
            </a:pPr>
            <a:endParaRPr lang="zh-CN" altLang="en-US" dirty="0"/>
          </a:p>
        </p:txBody>
      </p:sp>
    </p:spTree>
    <p:extLst>
      <p:ext uri="{BB962C8B-B14F-4D97-AF65-F5344CB8AC3E}">
        <p14:creationId xmlns:p14="http://schemas.microsoft.com/office/powerpoint/2010/main" val="401780149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标题 1"/>
          <p:cNvSpPr>
            <a:spLocks noGrp="1"/>
          </p:cNvSpPr>
          <p:nvPr>
            <p:ph type="title"/>
          </p:nvPr>
        </p:nvSpPr>
        <p:spPr/>
        <p:txBody>
          <a:bodyPr/>
          <a:lstStyle/>
          <a:p>
            <a:r>
              <a:rPr lang="zh-CN" altLang="en-US" smtClean="0"/>
              <a:t>通过命名保证通俗易懂</a:t>
            </a:r>
          </a:p>
        </p:txBody>
      </p:sp>
      <p:sp>
        <p:nvSpPr>
          <p:cNvPr id="196611" name="内容占位符 2"/>
          <p:cNvSpPr>
            <a:spLocks noGrp="1"/>
          </p:cNvSpPr>
          <p:nvPr>
            <p:ph idx="1"/>
          </p:nvPr>
        </p:nvSpPr>
        <p:spPr>
          <a:xfrm>
            <a:off x="0" y="1214438"/>
            <a:ext cx="9144000" cy="4911725"/>
          </a:xfrm>
        </p:spPr>
        <p:txBody>
          <a:bodyPr/>
          <a:lstStyle/>
          <a:p>
            <a:r>
              <a:rPr lang="en-US" altLang="zh-CN" smtClean="0"/>
              <a:t>.</a:t>
            </a:r>
            <a:r>
              <a:rPr lang="zh-CN" altLang="en-US" smtClean="0"/>
              <a:t>对类，接口，方法，属性等重命名，以使得更易理解</a:t>
            </a:r>
          </a:p>
        </p:txBody>
      </p:sp>
    </p:spTree>
    <p:extLst>
      <p:ext uri="{BB962C8B-B14F-4D97-AF65-F5344CB8AC3E}">
        <p14:creationId xmlns:p14="http://schemas.microsoft.com/office/powerpoint/2010/main" val="7057157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标题 1"/>
          <p:cNvSpPr>
            <a:spLocks noGrp="1"/>
          </p:cNvSpPr>
          <p:nvPr>
            <p:ph type="title"/>
          </p:nvPr>
        </p:nvSpPr>
        <p:spPr/>
        <p:txBody>
          <a:bodyPr/>
          <a:lstStyle/>
          <a:p>
            <a:r>
              <a:rPr lang="zh-CN" altLang="en-US" smtClean="0"/>
              <a:t>减少重复，拷贝</a:t>
            </a:r>
            <a:r>
              <a:rPr lang="en-US" altLang="zh-CN" smtClean="0"/>
              <a:t>--</a:t>
            </a:r>
            <a:r>
              <a:rPr lang="zh-CN" altLang="en-US" smtClean="0"/>
              <a:t>抽取代码</a:t>
            </a:r>
          </a:p>
        </p:txBody>
      </p:sp>
      <p:sp>
        <p:nvSpPr>
          <p:cNvPr id="197635" name="内容占位符 2"/>
          <p:cNvSpPr>
            <a:spLocks noGrp="1"/>
          </p:cNvSpPr>
          <p:nvPr>
            <p:ph idx="1"/>
          </p:nvPr>
        </p:nvSpPr>
        <p:spPr/>
        <p:txBody>
          <a:bodyPr/>
          <a:lstStyle/>
          <a:p>
            <a:pPr marL="0" indent="0">
              <a:buFont typeface="Arial" panose="020B0604020202020204" pitchFamily="34" charset="0"/>
              <a:buNone/>
            </a:pPr>
            <a:r>
              <a:rPr lang="zh-CN" altLang="en-US" smtClean="0"/>
              <a:t>将方法内的一段代码抽取为另一个方法，以使得该段代码可以被其他方法调用，这是重构中很重要很常用的，此举可以极大的精炼代码，减少方法的代码行数</a:t>
            </a:r>
            <a:endParaRPr lang="en-US" altLang="zh-CN" smtClean="0"/>
          </a:p>
          <a:p>
            <a:pPr marL="0" indent="0">
              <a:buFont typeface="Arial" panose="020B0604020202020204" pitchFamily="34" charset="0"/>
              <a:buNone/>
            </a:pPr>
            <a:endParaRPr lang="en-US" altLang="zh-CN" smtClean="0"/>
          </a:p>
          <a:p>
            <a:pPr marL="0" indent="0">
              <a:buFont typeface="Arial" panose="020B0604020202020204" pitchFamily="34" charset="0"/>
              <a:buNone/>
            </a:pPr>
            <a:r>
              <a:rPr lang="zh-CN" altLang="en-US" smtClean="0"/>
              <a:t>消除重复是优秀设计的根本</a:t>
            </a:r>
            <a:endParaRPr lang="en-US" altLang="zh-CN" smtClean="0"/>
          </a:p>
          <a:p>
            <a:pPr marL="0" indent="0">
              <a:buFont typeface="Arial" panose="020B0604020202020204" pitchFamily="34" charset="0"/>
              <a:buNone/>
            </a:pPr>
            <a:r>
              <a:rPr lang="zh-CN" altLang="en-US" smtClean="0"/>
              <a:t>如果重复太多，万一以后要修改，所有一样的都要修改，灾难啊。。。。</a:t>
            </a:r>
            <a:endParaRPr lang="en-US" altLang="zh-CN" smtClean="0"/>
          </a:p>
        </p:txBody>
      </p:sp>
    </p:spTree>
    <p:extLst>
      <p:ext uri="{BB962C8B-B14F-4D97-AF65-F5344CB8AC3E}">
        <p14:creationId xmlns:p14="http://schemas.microsoft.com/office/powerpoint/2010/main" val="186360516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标题 1"/>
          <p:cNvSpPr>
            <a:spLocks noGrp="1"/>
          </p:cNvSpPr>
          <p:nvPr>
            <p:ph type="title"/>
          </p:nvPr>
        </p:nvSpPr>
        <p:spPr/>
        <p:txBody>
          <a:bodyPr/>
          <a:lstStyle/>
          <a:p>
            <a:r>
              <a:rPr lang="zh-CN" altLang="en-US" smtClean="0"/>
              <a:t>条理清晰</a:t>
            </a:r>
          </a:p>
        </p:txBody>
      </p:sp>
      <p:sp>
        <p:nvSpPr>
          <p:cNvPr id="198659" name="内容占位符 2"/>
          <p:cNvSpPr>
            <a:spLocks noGrp="1"/>
          </p:cNvSpPr>
          <p:nvPr>
            <p:ph idx="1"/>
          </p:nvPr>
        </p:nvSpPr>
        <p:spPr/>
        <p:txBody>
          <a:bodyPr/>
          <a:lstStyle/>
          <a:p>
            <a:r>
              <a:rPr lang="zh-CN" altLang="en-US" smtClean="0"/>
              <a:t>通过接口（宏观思考）的方式编写功能</a:t>
            </a:r>
            <a:endParaRPr lang="en-US" altLang="zh-CN" smtClean="0"/>
          </a:p>
          <a:p>
            <a:r>
              <a:rPr lang="zh-CN" altLang="en-US" smtClean="0"/>
              <a:t>比如思考一个功能可能需要这么几个方法</a:t>
            </a:r>
            <a:endParaRPr lang="en-US" altLang="zh-CN" smtClean="0"/>
          </a:p>
          <a:p>
            <a:endParaRPr lang="en-US" altLang="zh-CN" smtClean="0"/>
          </a:p>
        </p:txBody>
      </p:sp>
    </p:spTree>
    <p:extLst>
      <p:ext uri="{BB962C8B-B14F-4D97-AF65-F5344CB8AC3E}">
        <p14:creationId xmlns:p14="http://schemas.microsoft.com/office/powerpoint/2010/main" val="2039092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什么是方案</a:t>
            </a:r>
          </a:p>
        </p:txBody>
      </p:sp>
      <p:sp>
        <p:nvSpPr>
          <p:cNvPr id="20483" name="内容占位符 2"/>
          <p:cNvSpPr>
            <a:spLocks noGrp="1"/>
          </p:cNvSpPr>
          <p:nvPr>
            <p:ph idx="1"/>
          </p:nvPr>
        </p:nvSpPr>
        <p:spPr>
          <a:xfrm>
            <a:off x="0" y="1214438"/>
            <a:ext cx="9144000" cy="4911725"/>
          </a:xfrm>
        </p:spPr>
        <p:txBody>
          <a:bodyPr>
            <a:normAutofit lnSpcReduction="10000"/>
          </a:bodyPr>
          <a:lstStyle/>
          <a:p>
            <a:r>
              <a:rPr lang="zh-CN" altLang="en-US" sz="2800" smtClean="0"/>
              <a:t>方案是什么，方案就是通过大家的经验或者研究，经过一代代人总结出来的最优解决问题的方法论。</a:t>
            </a:r>
          </a:p>
          <a:p>
            <a:r>
              <a:rPr lang="zh-CN" altLang="en-US" sz="2800" smtClean="0"/>
              <a:t>生活中有很多方案。</a:t>
            </a:r>
          </a:p>
          <a:p>
            <a:endParaRPr lang="zh-CN" altLang="en-US" sz="2800" smtClean="0"/>
          </a:p>
          <a:p>
            <a:r>
              <a:rPr lang="zh-CN" altLang="en-US" sz="2800" smtClean="0"/>
              <a:t>比如四大发明：造纸术，活字印刷术等都是方案。</a:t>
            </a:r>
          </a:p>
          <a:p>
            <a:endParaRPr lang="zh-CN" altLang="en-US" sz="2800" smtClean="0"/>
          </a:p>
          <a:p>
            <a:r>
              <a:rPr lang="zh-CN" altLang="en-US" sz="2800" smtClean="0"/>
              <a:t>这些方案经过后人的研究创新形成更加优秀的方案。</a:t>
            </a:r>
          </a:p>
          <a:p>
            <a:endParaRPr lang="zh-CN" altLang="en-US" sz="2800" smtClean="0"/>
          </a:p>
          <a:p>
            <a:r>
              <a:rPr lang="zh-CN" altLang="en-US" sz="2800" smtClean="0"/>
              <a:t>设计模式来源于生活，他就是帮助我们解决 生活中遇到的一些问题。</a:t>
            </a:r>
          </a:p>
        </p:txBody>
      </p:sp>
    </p:spTree>
    <p:extLst>
      <p:ext uri="{BB962C8B-B14F-4D97-AF65-F5344CB8AC3E}">
        <p14:creationId xmlns:p14="http://schemas.microsoft.com/office/powerpoint/2010/main" val="36239004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标题 1"/>
          <p:cNvSpPr>
            <a:spLocks noGrp="1"/>
          </p:cNvSpPr>
          <p:nvPr>
            <p:ph type="title"/>
          </p:nvPr>
        </p:nvSpPr>
        <p:spPr>
          <a:xfrm>
            <a:off x="-396552" y="457200"/>
            <a:ext cx="10091464" cy="1143000"/>
          </a:xfrm>
        </p:spPr>
        <p:txBody>
          <a:bodyPr>
            <a:noAutofit/>
          </a:bodyPr>
          <a:lstStyle/>
          <a:p>
            <a:r>
              <a:rPr lang="zh-CN" altLang="en-US" sz="3200" dirty="0" smtClean="0"/>
              <a:t>为什么设计模式复杂最后反而能够提高开发速度</a:t>
            </a:r>
          </a:p>
        </p:txBody>
      </p:sp>
      <p:sp>
        <p:nvSpPr>
          <p:cNvPr id="199683" name="内容占位符 2"/>
          <p:cNvSpPr>
            <a:spLocks noGrp="1"/>
          </p:cNvSpPr>
          <p:nvPr>
            <p:ph idx="1"/>
          </p:nvPr>
        </p:nvSpPr>
        <p:spPr/>
        <p:txBody>
          <a:bodyPr>
            <a:normAutofit lnSpcReduction="10000"/>
          </a:bodyPr>
          <a:lstStyle/>
          <a:p>
            <a:r>
              <a:rPr lang="zh-CN" altLang="en-US" smtClean="0"/>
              <a:t>好的架构，代码结构清晰，通俗易懂，从短期看是将代码复杂化，但是从长期看大大节省了开发时间，提高的速度不是</a:t>
            </a:r>
            <a:r>
              <a:rPr lang="en-US" altLang="zh-CN" smtClean="0"/>
              <a:t>2</a:t>
            </a:r>
            <a:r>
              <a:rPr lang="zh-CN" altLang="en-US" smtClean="0"/>
              <a:t>倍，而是百倍，千倍，万倍，甚至决定成败。</a:t>
            </a:r>
            <a:endParaRPr lang="en-US" altLang="zh-CN" smtClean="0"/>
          </a:p>
          <a:p>
            <a:endParaRPr lang="en-US" altLang="zh-CN" smtClean="0"/>
          </a:p>
          <a:p>
            <a:r>
              <a:rPr lang="zh-CN" altLang="en-US" smtClean="0"/>
              <a:t>这些你看不到摸不着，因为我们能看到的只是代码复杂化了。</a:t>
            </a:r>
            <a:endParaRPr lang="en-US" altLang="zh-CN" smtClean="0"/>
          </a:p>
          <a:p>
            <a:endParaRPr lang="en-US" altLang="zh-CN" smtClean="0"/>
          </a:p>
          <a:p>
            <a:r>
              <a:rPr lang="zh-CN" altLang="en-US" smtClean="0"/>
              <a:t>良好设计是快速软件开发的根本。</a:t>
            </a:r>
          </a:p>
        </p:txBody>
      </p:sp>
    </p:spTree>
    <p:extLst>
      <p:ext uri="{BB962C8B-B14F-4D97-AF65-F5344CB8AC3E}">
        <p14:creationId xmlns:p14="http://schemas.microsoft.com/office/powerpoint/2010/main" val="270847088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标题 1"/>
          <p:cNvSpPr>
            <a:spLocks noGrp="1"/>
          </p:cNvSpPr>
          <p:nvPr>
            <p:ph type="title"/>
          </p:nvPr>
        </p:nvSpPr>
        <p:spPr>
          <a:xfrm>
            <a:off x="-174625" y="908720"/>
            <a:ext cx="9493250" cy="796925"/>
          </a:xfrm>
        </p:spPr>
        <p:txBody>
          <a:bodyPr>
            <a:noAutofit/>
          </a:bodyPr>
          <a:lstStyle/>
          <a:p>
            <a:r>
              <a:rPr lang="zh-CN" altLang="en-US" sz="3200" dirty="0" smtClean="0"/>
              <a:t>重构与设计 </a:t>
            </a:r>
            <a:r>
              <a:rPr lang="en-US" altLang="zh-CN" sz="3200" dirty="0" smtClean="0"/>
              <a:t>– </a:t>
            </a:r>
            <a:r>
              <a:rPr lang="zh-CN" altLang="en-US" sz="3200" dirty="0" smtClean="0"/>
              <a:t>是否需要一开始就运用编程思维充分考虑代码的整理结构，</a:t>
            </a:r>
          </a:p>
        </p:txBody>
      </p:sp>
      <p:sp>
        <p:nvSpPr>
          <p:cNvPr id="3" name="内容占位符 2"/>
          <p:cNvSpPr>
            <a:spLocks noGrp="1"/>
          </p:cNvSpPr>
          <p:nvPr>
            <p:ph idx="1"/>
          </p:nvPr>
        </p:nvSpPr>
        <p:spPr>
          <a:xfrm>
            <a:off x="0" y="2060848"/>
            <a:ext cx="9144000" cy="4104456"/>
          </a:xfrm>
        </p:spPr>
        <p:txBody>
          <a:bodyPr/>
          <a:lstStyle/>
          <a:p>
            <a:pPr>
              <a:defRPr/>
            </a:pPr>
            <a:r>
              <a:rPr lang="zh-CN" altLang="en-US" dirty="0" smtClean="0"/>
              <a:t>两种模式：</a:t>
            </a:r>
            <a:endParaRPr lang="en-US" altLang="zh-CN" dirty="0" smtClean="0"/>
          </a:p>
          <a:p>
            <a:pPr marL="971550" lvl="1" indent="-514350">
              <a:buFont typeface="+mj-lt"/>
              <a:buAutoNum type="arabicPeriod"/>
              <a:defRPr/>
            </a:pPr>
            <a:r>
              <a:rPr lang="zh-CN" altLang="en-US" dirty="0" smtClean="0"/>
              <a:t>实现功能，后期遇到变化重构。</a:t>
            </a:r>
            <a:endParaRPr lang="en-US" altLang="zh-CN" dirty="0" smtClean="0"/>
          </a:p>
          <a:p>
            <a:pPr marL="971550" lvl="1" indent="-514350">
              <a:buFont typeface="+mj-lt"/>
              <a:buAutoNum type="arabicPeriod"/>
              <a:defRPr/>
            </a:pPr>
            <a:r>
              <a:rPr lang="zh-CN" altLang="en-US" dirty="0" smtClean="0"/>
              <a:t>设计的时候考虑未来可能变化，遇到变化再重构</a:t>
            </a:r>
            <a:endParaRPr lang="en-US" altLang="zh-CN" dirty="0" smtClean="0"/>
          </a:p>
          <a:p>
            <a:pPr marL="971550" lvl="1" indent="-514350">
              <a:buFont typeface="+mj-lt"/>
              <a:buAutoNum type="arabicPeriod"/>
              <a:defRPr/>
            </a:pPr>
            <a:endParaRPr lang="en-US" altLang="zh-CN" dirty="0" smtClean="0"/>
          </a:p>
          <a:p>
            <a:pPr lvl="1">
              <a:defRPr/>
            </a:pPr>
            <a:r>
              <a:rPr lang="zh-CN" altLang="en-US" dirty="0" smtClean="0">
                <a:solidFill>
                  <a:srgbClr val="FF0000"/>
                </a:solidFill>
              </a:rPr>
              <a:t>重点</a:t>
            </a:r>
            <a:endParaRPr lang="en-US" altLang="zh-CN" dirty="0">
              <a:solidFill>
                <a:srgbClr val="FF0000"/>
              </a:solidFill>
            </a:endParaRPr>
          </a:p>
          <a:p>
            <a:pPr lvl="2">
              <a:defRPr/>
            </a:pPr>
            <a:r>
              <a:rPr lang="zh-CN" altLang="en-US" dirty="0" smtClean="0"/>
              <a:t>不管哪种方式，都是一个持续的过程，而不是积累的过程，也就是说，如果发现代码存在问题，要立刻修改，不要等问题积累多了再修改，到时候基本已经很难修改了。</a:t>
            </a:r>
            <a:endParaRPr lang="en-US" altLang="zh-CN" dirty="0" smtClean="0"/>
          </a:p>
        </p:txBody>
      </p:sp>
    </p:spTree>
    <p:extLst>
      <p:ext uri="{BB962C8B-B14F-4D97-AF65-F5344CB8AC3E}">
        <p14:creationId xmlns:p14="http://schemas.microsoft.com/office/powerpoint/2010/main" val="222726633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3"/>
          <p:cNvSpPr>
            <a:spLocks noGrp="1"/>
          </p:cNvSpPr>
          <p:nvPr>
            <p:ph type="ctrTitle"/>
          </p:nvPr>
        </p:nvSpPr>
        <p:spPr/>
        <p:txBody>
          <a:bodyPr/>
          <a:lstStyle/>
          <a:p>
            <a:r>
              <a:rPr lang="zh-CN" altLang="en-US" smtClean="0"/>
              <a:t>设计模式的重要性</a:t>
            </a:r>
          </a:p>
        </p:txBody>
      </p:sp>
      <p:sp>
        <p:nvSpPr>
          <p:cNvPr id="95235"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522871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3"/>
          <p:cNvSpPr>
            <a:spLocks noGrp="1"/>
          </p:cNvSpPr>
          <p:nvPr>
            <p:ph type="title"/>
          </p:nvPr>
        </p:nvSpPr>
        <p:spPr/>
        <p:txBody>
          <a:bodyPr/>
          <a:lstStyle/>
          <a:p>
            <a:endParaRPr lang="zh-CN" altLang="en-US" smtClean="0"/>
          </a:p>
        </p:txBody>
      </p:sp>
      <p:sp>
        <p:nvSpPr>
          <p:cNvPr id="96259" name="内容占位符 4"/>
          <p:cNvSpPr>
            <a:spLocks noGrp="1"/>
          </p:cNvSpPr>
          <p:nvPr>
            <p:ph idx="1"/>
          </p:nvPr>
        </p:nvSpPr>
        <p:spPr>
          <a:xfrm>
            <a:off x="457200" y="1772816"/>
            <a:ext cx="8578850" cy="4353347"/>
          </a:xfrm>
        </p:spPr>
        <p:txBody>
          <a:bodyPr/>
          <a:lstStyle/>
          <a:p>
            <a:r>
              <a:rPr lang="zh-CN" altLang="en-US" sz="2800" dirty="0" smtClean="0"/>
              <a:t>几乎所有的框架，高级语法都是大量的设计模式堆积出来的。</a:t>
            </a:r>
            <a:endParaRPr lang="en-US" altLang="zh-CN" sz="2800" dirty="0" smtClean="0"/>
          </a:p>
          <a:p>
            <a:r>
              <a:rPr lang="en-US" altLang="zh-CN" sz="2800" dirty="0" smtClean="0"/>
              <a:t>80%</a:t>
            </a:r>
            <a:r>
              <a:rPr lang="zh-CN" altLang="en-US" sz="2800" dirty="0" smtClean="0"/>
              <a:t>的高级语言已经常态化设计模式，就和吃饭一样，不再是高深的人才需要知道。</a:t>
            </a:r>
            <a:endParaRPr lang="en-US" altLang="zh-CN" sz="2800" dirty="0" smtClean="0"/>
          </a:p>
          <a:p>
            <a:r>
              <a:rPr lang="zh-CN" altLang="en-US" sz="2800" dirty="0" smtClean="0"/>
              <a:t>设计模式是所有面向对象语言相通的，学会一个，其他语言不学自会。</a:t>
            </a:r>
          </a:p>
        </p:txBody>
      </p:sp>
    </p:spTree>
    <p:extLst>
      <p:ext uri="{BB962C8B-B14F-4D97-AF65-F5344CB8AC3E}">
        <p14:creationId xmlns:p14="http://schemas.microsoft.com/office/powerpoint/2010/main" val="3756543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3"/>
          <p:cNvSpPr>
            <a:spLocks noGrp="1"/>
          </p:cNvSpPr>
          <p:nvPr>
            <p:ph type="ctrTitle"/>
          </p:nvPr>
        </p:nvSpPr>
        <p:spPr/>
        <p:txBody>
          <a:bodyPr/>
          <a:lstStyle/>
          <a:p>
            <a:r>
              <a:rPr lang="zh-CN" altLang="en-US" dirty="0" smtClean="0"/>
              <a:t>设计模式概念</a:t>
            </a:r>
          </a:p>
        </p:txBody>
      </p:sp>
    </p:spTree>
    <p:extLst>
      <p:ext uri="{BB962C8B-B14F-4D97-AF65-F5344CB8AC3E}">
        <p14:creationId xmlns:p14="http://schemas.microsoft.com/office/powerpoint/2010/main" val="722275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smtClean="0"/>
              <a:t>模式已经和吃饭一样普及了</a:t>
            </a:r>
          </a:p>
        </p:txBody>
      </p:sp>
      <p:sp>
        <p:nvSpPr>
          <p:cNvPr id="97283" name="内容占位符 2"/>
          <p:cNvSpPr>
            <a:spLocks noGrp="1"/>
          </p:cNvSpPr>
          <p:nvPr>
            <p:ph idx="1"/>
          </p:nvPr>
        </p:nvSpPr>
        <p:spPr/>
        <p:txBody>
          <a:bodyPr/>
          <a:lstStyle/>
          <a:p>
            <a:r>
              <a:rPr lang="en-US" altLang="zh-CN" smtClean="0"/>
              <a:t>Js</a:t>
            </a:r>
            <a:r>
              <a:rPr lang="zh-CN" altLang="en-US" smtClean="0"/>
              <a:t>中事件 </a:t>
            </a:r>
            <a:r>
              <a:rPr lang="en-US" altLang="zh-CN" smtClean="0"/>
              <a:t>–</a:t>
            </a:r>
            <a:r>
              <a:rPr lang="zh-CN" altLang="en-US" smtClean="0"/>
              <a:t>观察者模式</a:t>
            </a:r>
            <a:endParaRPr lang="en-US" altLang="zh-CN" smtClean="0"/>
          </a:p>
          <a:p>
            <a:r>
              <a:rPr lang="en-US" altLang="zh-CN" smtClean="0"/>
              <a:t>jQuery – </a:t>
            </a:r>
            <a:r>
              <a:rPr lang="zh-CN" altLang="en-US" smtClean="0"/>
              <a:t>策略，单例，观察者，拷贝，代理等</a:t>
            </a:r>
            <a:r>
              <a:rPr lang="en-US" altLang="zh-CN" smtClean="0"/>
              <a:t>20</a:t>
            </a:r>
            <a:r>
              <a:rPr lang="zh-CN" altLang="en-US" smtClean="0"/>
              <a:t>多种模式</a:t>
            </a:r>
            <a:endParaRPr lang="en-US" altLang="zh-CN" smtClean="0"/>
          </a:p>
          <a:p>
            <a:r>
              <a:rPr lang="en-US" altLang="zh-CN" smtClean="0"/>
              <a:t>New</a:t>
            </a:r>
            <a:r>
              <a:rPr lang="zh-CN" altLang="en-US" smtClean="0"/>
              <a:t>创建对象的实例 </a:t>
            </a:r>
            <a:r>
              <a:rPr lang="en-US" altLang="zh-CN" smtClean="0"/>
              <a:t>– </a:t>
            </a:r>
            <a:r>
              <a:rPr lang="zh-CN" altLang="en-US" smtClean="0"/>
              <a:t>工厂模式</a:t>
            </a:r>
          </a:p>
        </p:txBody>
      </p:sp>
    </p:spTree>
    <p:extLst>
      <p:ext uri="{BB962C8B-B14F-4D97-AF65-F5344CB8AC3E}">
        <p14:creationId xmlns:p14="http://schemas.microsoft.com/office/powerpoint/2010/main" val="1552963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smtClean="0"/>
              <a:t>其他语言</a:t>
            </a:r>
          </a:p>
        </p:txBody>
      </p:sp>
      <p:sp>
        <p:nvSpPr>
          <p:cNvPr id="3" name="内容占位符 2"/>
          <p:cNvSpPr>
            <a:spLocks noGrp="1"/>
          </p:cNvSpPr>
          <p:nvPr>
            <p:ph idx="1"/>
          </p:nvPr>
        </p:nvSpPr>
        <p:spPr>
          <a:xfrm>
            <a:off x="0" y="1214438"/>
            <a:ext cx="9144000" cy="4911725"/>
          </a:xfrm>
        </p:spPr>
        <p:txBody>
          <a:bodyPr/>
          <a:lstStyle/>
          <a:p>
            <a:pPr>
              <a:defRPr/>
            </a:pPr>
            <a:r>
              <a:rPr lang="zh-CN" altLang="en-US" dirty="0" smtClean="0"/>
              <a:t>苹果开发</a:t>
            </a:r>
            <a:r>
              <a:rPr lang="en-US" altLang="zh-CN" dirty="0" smtClean="0"/>
              <a:t>---</a:t>
            </a:r>
            <a:r>
              <a:rPr lang="zh-CN" altLang="en-US" dirty="0" smtClean="0"/>
              <a:t>全部清一色的设计模式，已经不再是架构师必须掌握，而是每个人都必须知道，但不要求精通，也没人</a:t>
            </a:r>
            <a:r>
              <a:rPr lang="zh-CN" altLang="en-US" dirty="0" smtClean="0"/>
              <a:t>精通 </a:t>
            </a:r>
            <a:r>
              <a:rPr lang="en-US" altLang="zh-CN" dirty="0" smtClean="0"/>
              <a:t>MVC</a:t>
            </a:r>
            <a:endParaRPr lang="en-US" altLang="zh-CN" dirty="0" smtClean="0"/>
          </a:p>
          <a:p>
            <a:pPr>
              <a:defRPr/>
            </a:pPr>
            <a:r>
              <a:rPr lang="en-US" altLang="zh-CN" dirty="0" smtClean="0"/>
              <a:t>Java </a:t>
            </a:r>
            <a:r>
              <a:rPr lang="en-US" altLang="zh-CN" dirty="0" err="1" smtClean="0"/>
              <a:t>php</a:t>
            </a:r>
            <a:r>
              <a:rPr lang="en-US" altLang="zh-CN" dirty="0"/>
              <a:t> </a:t>
            </a:r>
            <a:r>
              <a:rPr lang="en-US" altLang="zh-CN" dirty="0" err="1" smtClean="0"/>
              <a:t>.net</a:t>
            </a:r>
            <a:r>
              <a:rPr lang="en-US" altLang="zh-CN" dirty="0" smtClean="0"/>
              <a:t> </a:t>
            </a:r>
            <a:r>
              <a:rPr lang="zh-CN" altLang="en-US" dirty="0" smtClean="0"/>
              <a:t>现在还有哪个语言不是设计模式的天下？ </a:t>
            </a:r>
            <a:r>
              <a:rPr lang="en-US" altLang="zh-CN" dirty="0" smtClean="0"/>
              <a:t>Dos</a:t>
            </a:r>
            <a:r>
              <a:rPr lang="zh-CN" altLang="en-US" dirty="0" smtClean="0"/>
              <a:t>命令，</a:t>
            </a:r>
            <a:r>
              <a:rPr lang="en-US" altLang="zh-CN" dirty="0" smtClean="0"/>
              <a:t>C</a:t>
            </a:r>
            <a:r>
              <a:rPr lang="zh-CN" altLang="en-US" dirty="0" smtClean="0"/>
              <a:t>语言。</a:t>
            </a:r>
            <a:endParaRPr lang="en-US" altLang="zh-CN" dirty="0" smtClean="0"/>
          </a:p>
          <a:p>
            <a:pPr>
              <a:defRPr/>
            </a:pPr>
            <a:endParaRPr lang="en-US" altLang="zh-CN" dirty="0"/>
          </a:p>
          <a:p>
            <a:pPr marL="0" indent="0">
              <a:buFont typeface="Arial" panose="020B0604020202020204" pitchFamily="34" charset="0"/>
              <a:buNone/>
              <a:defRPr/>
            </a:pPr>
            <a:r>
              <a:rPr lang="zh-CN" altLang="en-US" dirty="0" smtClean="0"/>
              <a:t>只要是面向对象编程，就存在设计模式，设计模式是业界的通用标准，而不光只为</a:t>
            </a:r>
            <a:r>
              <a:rPr lang="en-US" altLang="zh-CN" dirty="0" err="1" smtClean="0"/>
              <a:t>js</a:t>
            </a:r>
            <a:r>
              <a:rPr lang="zh-CN" altLang="en-US" dirty="0" smtClean="0"/>
              <a:t>，学会之后，其他所有语言都是相通的。</a:t>
            </a:r>
            <a:endParaRPr lang="zh-CN" altLang="en-US" dirty="0"/>
          </a:p>
        </p:txBody>
      </p:sp>
    </p:spTree>
    <p:extLst>
      <p:ext uri="{BB962C8B-B14F-4D97-AF65-F5344CB8AC3E}">
        <p14:creationId xmlns:p14="http://schemas.microsoft.com/office/powerpoint/2010/main" val="2130101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3"/>
          <p:cNvSpPr>
            <a:spLocks noGrp="1"/>
          </p:cNvSpPr>
          <p:nvPr>
            <p:ph type="ctrTitle"/>
          </p:nvPr>
        </p:nvSpPr>
        <p:spPr/>
        <p:txBody>
          <a:bodyPr/>
          <a:lstStyle/>
          <a:p>
            <a:r>
              <a:rPr lang="zh-CN" altLang="en-US" dirty="0" smtClean="0"/>
              <a:t>设计模式是一种艺术</a:t>
            </a:r>
            <a:r>
              <a:rPr lang="en-US" altLang="zh-CN" dirty="0" smtClean="0"/>
              <a:t/>
            </a:r>
            <a:br>
              <a:rPr lang="en-US" altLang="zh-CN" dirty="0" smtClean="0"/>
            </a:br>
            <a:endParaRPr lang="zh-CN" altLang="en-US" dirty="0" smtClean="0"/>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98015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3"/>
          <p:cNvSpPr>
            <a:spLocks noGrp="1"/>
          </p:cNvSpPr>
          <p:nvPr>
            <p:ph type="title"/>
          </p:nvPr>
        </p:nvSpPr>
        <p:spPr/>
        <p:txBody>
          <a:bodyPr/>
          <a:lstStyle/>
          <a:p>
            <a:r>
              <a:rPr lang="zh-CN" altLang="en-US" smtClean="0"/>
              <a:t>什么是艺术</a:t>
            </a:r>
          </a:p>
        </p:txBody>
      </p:sp>
      <p:sp>
        <p:nvSpPr>
          <p:cNvPr id="83971" name="内容占位符 4"/>
          <p:cNvSpPr>
            <a:spLocks noGrp="1"/>
          </p:cNvSpPr>
          <p:nvPr>
            <p:ph idx="1"/>
          </p:nvPr>
        </p:nvSpPr>
        <p:spPr/>
        <p:txBody>
          <a:bodyPr/>
          <a:lstStyle/>
          <a:p>
            <a:r>
              <a:rPr lang="zh-CN" altLang="en-US" smtClean="0"/>
              <a:t>平衡 度</a:t>
            </a:r>
          </a:p>
        </p:txBody>
      </p:sp>
    </p:spTree>
    <p:extLst>
      <p:ext uri="{BB962C8B-B14F-4D97-AF65-F5344CB8AC3E}">
        <p14:creationId xmlns:p14="http://schemas.microsoft.com/office/powerpoint/2010/main" val="4219601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smtClean="0"/>
              <a:t>艺术举例</a:t>
            </a:r>
          </a:p>
        </p:txBody>
      </p:sp>
      <p:sp>
        <p:nvSpPr>
          <p:cNvPr id="84995" name="内容占位符 2"/>
          <p:cNvSpPr>
            <a:spLocks noGrp="1"/>
          </p:cNvSpPr>
          <p:nvPr>
            <p:ph idx="1"/>
          </p:nvPr>
        </p:nvSpPr>
        <p:spPr>
          <a:xfrm>
            <a:off x="0" y="1214438"/>
            <a:ext cx="9144000" cy="4911725"/>
          </a:xfrm>
        </p:spPr>
        <p:txBody>
          <a:bodyPr/>
          <a:lstStyle/>
          <a:p>
            <a:r>
              <a:rPr lang="zh-CN" altLang="en-US" sz="2400" smtClean="0"/>
              <a:t>音乐：抑扬顿挫 </a:t>
            </a:r>
          </a:p>
          <a:p>
            <a:r>
              <a:rPr lang="zh-CN" altLang="en-US" sz="2400" smtClean="0"/>
              <a:t>美食：火候</a:t>
            </a:r>
          </a:p>
          <a:p>
            <a:r>
              <a:rPr lang="zh-CN" altLang="en-US" sz="2400" smtClean="0"/>
              <a:t>书法：入木三分，轻重缓急</a:t>
            </a:r>
          </a:p>
          <a:p>
            <a:r>
              <a:rPr lang="zh-CN" altLang="en-US" sz="2400" smtClean="0"/>
              <a:t>管理：说话，恰到好处，批评一个人，，</a:t>
            </a:r>
            <a:r>
              <a:rPr lang="en-US" altLang="zh-CN" sz="2400" smtClean="0"/>
              <a:t>7</a:t>
            </a:r>
            <a:r>
              <a:rPr lang="zh-CN" altLang="en-US" sz="2400" smtClean="0"/>
              <a:t>分 还是</a:t>
            </a:r>
            <a:r>
              <a:rPr lang="en-US" altLang="zh-CN" sz="2400" smtClean="0"/>
              <a:t>5</a:t>
            </a:r>
            <a:r>
              <a:rPr lang="zh-CN" altLang="en-US" sz="2400" smtClean="0"/>
              <a:t>分，，如何批评一个人才能激发他更大的工作热情。。。</a:t>
            </a:r>
          </a:p>
          <a:p>
            <a:r>
              <a:rPr lang="zh-CN" altLang="en-US" sz="2400" smtClean="0"/>
              <a:t>这个艺术之通过代码是无法深刻领悟的，需要实践的能力</a:t>
            </a:r>
          </a:p>
          <a:p>
            <a:endParaRPr lang="zh-CN" altLang="en-US" sz="2400" smtClean="0"/>
          </a:p>
          <a:p>
            <a:r>
              <a:rPr lang="zh-CN" altLang="en-US" sz="2400" smtClean="0"/>
              <a:t>音乐 美术 管理 书法 说话能力 为人处世，政治（领导，）。。。</a:t>
            </a:r>
          </a:p>
          <a:p>
            <a:r>
              <a:rPr lang="zh-CN" altLang="en-US" sz="2400" smtClean="0"/>
              <a:t>平衡。。。利益团体。。。</a:t>
            </a:r>
          </a:p>
          <a:p>
            <a:endParaRPr lang="zh-CN" altLang="en-US" sz="2400" smtClean="0"/>
          </a:p>
        </p:txBody>
      </p:sp>
    </p:spTree>
    <p:extLst>
      <p:ext uri="{BB962C8B-B14F-4D97-AF65-F5344CB8AC3E}">
        <p14:creationId xmlns:p14="http://schemas.microsoft.com/office/powerpoint/2010/main" val="2257224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smtClean="0"/>
              <a:t>编程和艺术</a:t>
            </a:r>
          </a:p>
        </p:txBody>
      </p:sp>
      <p:sp>
        <p:nvSpPr>
          <p:cNvPr id="86019" name="内容占位符 2"/>
          <p:cNvSpPr>
            <a:spLocks noGrp="1"/>
          </p:cNvSpPr>
          <p:nvPr>
            <p:ph idx="1"/>
          </p:nvPr>
        </p:nvSpPr>
        <p:spPr>
          <a:xfrm>
            <a:off x="0" y="1214438"/>
            <a:ext cx="9144000" cy="4911725"/>
          </a:xfrm>
        </p:spPr>
        <p:txBody>
          <a:bodyPr/>
          <a:lstStyle/>
          <a:p>
            <a:r>
              <a:rPr lang="zh-CN" altLang="en-US" smtClean="0"/>
              <a:t>给你一个功能，可以用函数实现，也可以用面向对象实现。</a:t>
            </a:r>
            <a:endParaRPr lang="en-US" altLang="zh-CN" smtClean="0"/>
          </a:p>
          <a:p>
            <a:endParaRPr lang="en-US" altLang="zh-CN" smtClean="0"/>
          </a:p>
          <a:p>
            <a:r>
              <a:rPr lang="zh-CN" altLang="en-US" smtClean="0"/>
              <a:t>对于稍微大点项目，可以将项目拆分成多个子系统，子系统又可以拆分成多个子模块。</a:t>
            </a:r>
          </a:p>
        </p:txBody>
      </p:sp>
    </p:spTree>
    <p:extLst>
      <p:ext uri="{BB962C8B-B14F-4D97-AF65-F5344CB8AC3E}">
        <p14:creationId xmlns:p14="http://schemas.microsoft.com/office/powerpoint/2010/main" val="1017636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smtClean="0"/>
              <a:t>设计模式和经验</a:t>
            </a:r>
          </a:p>
        </p:txBody>
      </p:sp>
      <p:sp>
        <p:nvSpPr>
          <p:cNvPr id="87043" name="内容占位符 2"/>
          <p:cNvSpPr>
            <a:spLocks noGrp="1"/>
          </p:cNvSpPr>
          <p:nvPr>
            <p:ph idx="1"/>
          </p:nvPr>
        </p:nvSpPr>
        <p:spPr>
          <a:xfrm>
            <a:off x="0" y="1214438"/>
            <a:ext cx="9144000" cy="4911725"/>
          </a:xfrm>
        </p:spPr>
        <p:txBody>
          <a:bodyPr/>
          <a:lstStyle/>
          <a:p>
            <a:r>
              <a:rPr lang="zh-CN" altLang="en-US" smtClean="0"/>
              <a:t>大家清楚经验的重要性，为什么面试都会说一定要有几年的工作经验。。。</a:t>
            </a:r>
            <a:endParaRPr lang="en-US" altLang="zh-CN" smtClean="0"/>
          </a:p>
          <a:p>
            <a:r>
              <a:rPr lang="zh-CN" altLang="en-US" smtClean="0"/>
              <a:t>设计模式其实就是有经验的人，他们将自己的开发经验，处理问题的方法写成通用解决方案，是经验的集大成。方便后人。</a:t>
            </a:r>
            <a:endParaRPr lang="en-US" altLang="zh-CN" smtClean="0"/>
          </a:p>
          <a:p>
            <a:endParaRPr lang="en-US" altLang="zh-CN" smtClean="0"/>
          </a:p>
        </p:txBody>
      </p:sp>
    </p:spTree>
    <p:extLst>
      <p:ext uri="{BB962C8B-B14F-4D97-AF65-F5344CB8AC3E}">
        <p14:creationId xmlns:p14="http://schemas.microsoft.com/office/powerpoint/2010/main" val="2648438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smtClean="0"/>
              <a:t>为什么设计模式难学</a:t>
            </a:r>
          </a:p>
        </p:txBody>
      </p:sp>
      <p:sp>
        <p:nvSpPr>
          <p:cNvPr id="88067" name="内容占位符 2"/>
          <p:cNvSpPr>
            <a:spLocks noGrp="1"/>
          </p:cNvSpPr>
          <p:nvPr>
            <p:ph idx="1"/>
          </p:nvPr>
        </p:nvSpPr>
        <p:spPr>
          <a:xfrm>
            <a:off x="0" y="1214438"/>
            <a:ext cx="9144000" cy="4911725"/>
          </a:xfrm>
        </p:spPr>
        <p:txBody>
          <a:bodyPr/>
          <a:lstStyle/>
          <a:p>
            <a:r>
              <a:rPr lang="zh-CN" altLang="en-US" smtClean="0"/>
              <a:t>设计模式是在实践中工作中领悟出来的，是前辈工作十年以上甚至更多，将其在工作中的各种优秀结构总结出来的。</a:t>
            </a:r>
            <a:endParaRPr lang="en-US" altLang="zh-CN" smtClean="0"/>
          </a:p>
          <a:p>
            <a:r>
              <a:rPr lang="zh-CN" altLang="en-US" smtClean="0"/>
              <a:t>但是大家没有这个领悟阶段而直接学习。所以对于初学者有一定的难度。就算大家学会了，也是懂得理论或者基本入门。还需要在实践中不但磨练才能领悟其根底。</a:t>
            </a:r>
            <a:endParaRPr lang="en-US" altLang="zh-CN" smtClean="0"/>
          </a:p>
          <a:p>
            <a:endParaRPr lang="en-US" altLang="zh-CN" smtClean="0"/>
          </a:p>
          <a:p>
            <a:r>
              <a:rPr lang="zh-CN" altLang="en-US" sz="2800" smtClean="0">
                <a:solidFill>
                  <a:srgbClr val="00B050"/>
                </a:solidFill>
              </a:rPr>
              <a:t>五年入门，十年中级。。。高级？没人敢自称高级。</a:t>
            </a:r>
            <a:r>
              <a:rPr lang="zh-CN" altLang="en-US" smtClean="0"/>
              <a:t>。</a:t>
            </a:r>
          </a:p>
          <a:p>
            <a:endParaRPr lang="zh-CN" altLang="en-US" smtClean="0"/>
          </a:p>
        </p:txBody>
      </p:sp>
    </p:spTree>
    <p:extLst>
      <p:ext uri="{BB962C8B-B14F-4D97-AF65-F5344CB8AC3E}">
        <p14:creationId xmlns:p14="http://schemas.microsoft.com/office/powerpoint/2010/main" val="3521482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smtClean="0"/>
              <a:t>设计模式种类</a:t>
            </a:r>
          </a:p>
        </p:txBody>
      </p:sp>
      <p:sp>
        <p:nvSpPr>
          <p:cNvPr id="89091" name="内容占位符 2"/>
          <p:cNvSpPr>
            <a:spLocks noGrp="1"/>
          </p:cNvSpPr>
          <p:nvPr>
            <p:ph idx="1"/>
          </p:nvPr>
        </p:nvSpPr>
        <p:spPr>
          <a:xfrm>
            <a:off x="0" y="1214438"/>
            <a:ext cx="9144000" cy="4911725"/>
          </a:xfrm>
        </p:spPr>
        <p:txBody>
          <a:bodyPr/>
          <a:lstStyle/>
          <a:p>
            <a:r>
              <a:rPr lang="zh-CN" altLang="en-US" smtClean="0"/>
              <a:t>经典设计模式：</a:t>
            </a:r>
            <a:r>
              <a:rPr lang="en-US" altLang="zh-CN" smtClean="0"/>
              <a:t>23</a:t>
            </a:r>
            <a:r>
              <a:rPr lang="zh-CN" altLang="en-US" smtClean="0"/>
              <a:t>种。</a:t>
            </a:r>
            <a:endParaRPr lang="en-US" altLang="zh-CN" smtClean="0"/>
          </a:p>
          <a:p>
            <a:r>
              <a:rPr lang="zh-CN" altLang="en-US" smtClean="0"/>
              <a:t>后来高人在</a:t>
            </a:r>
            <a:r>
              <a:rPr lang="en-US" altLang="zh-CN" smtClean="0"/>
              <a:t>23</a:t>
            </a:r>
            <a:r>
              <a:rPr lang="zh-CN" altLang="en-US" smtClean="0"/>
              <a:t>种的基础上总结出来更多的模式。</a:t>
            </a:r>
            <a:endParaRPr lang="en-US" altLang="zh-CN" smtClean="0"/>
          </a:p>
          <a:p>
            <a:endParaRPr lang="en-US" altLang="zh-CN" smtClean="0"/>
          </a:p>
          <a:p>
            <a:endParaRPr lang="en-US" altLang="zh-CN" smtClean="0"/>
          </a:p>
          <a:p>
            <a:r>
              <a:rPr lang="zh-CN" altLang="en-US" smtClean="0"/>
              <a:t>任何一个高手都可以自创模式</a:t>
            </a:r>
          </a:p>
        </p:txBody>
      </p:sp>
    </p:spTree>
    <p:extLst>
      <p:ext uri="{BB962C8B-B14F-4D97-AF65-F5344CB8AC3E}">
        <p14:creationId xmlns:p14="http://schemas.microsoft.com/office/powerpoint/2010/main" val="1373011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smtClean="0"/>
              <a:t>设计模式误区</a:t>
            </a:r>
          </a:p>
        </p:txBody>
      </p:sp>
      <p:sp>
        <p:nvSpPr>
          <p:cNvPr id="91139" name="内容占位符 2"/>
          <p:cNvSpPr>
            <a:spLocks noGrp="1"/>
          </p:cNvSpPr>
          <p:nvPr>
            <p:ph idx="1"/>
          </p:nvPr>
        </p:nvSpPr>
        <p:spPr>
          <a:xfrm>
            <a:off x="0" y="1214438"/>
            <a:ext cx="9144000" cy="4911725"/>
          </a:xfrm>
        </p:spPr>
        <p:txBody>
          <a:bodyPr/>
          <a:lstStyle/>
          <a:p>
            <a:r>
              <a:rPr lang="zh-CN" altLang="en-US" sz="2800" smtClean="0"/>
              <a:t>设计模式一直是程序员谈论的</a:t>
            </a:r>
            <a:r>
              <a:rPr lang="en-US" altLang="zh-CN" sz="2800" smtClean="0"/>
              <a:t>’</a:t>
            </a:r>
            <a:r>
              <a:rPr lang="zh-CN" altLang="en-US" sz="2800" smtClean="0"/>
              <a:t>高端</a:t>
            </a:r>
            <a:r>
              <a:rPr lang="en-US" altLang="zh-CN" sz="2800" smtClean="0"/>
              <a:t>’</a:t>
            </a:r>
            <a:r>
              <a:rPr lang="zh-CN" altLang="en-US" sz="2800" smtClean="0"/>
              <a:t>话题之一。也是凸显自己牛逼，让人膜拜的技术。以讹传讹，大家都这样深化，恶性循环，让大家产生越来越多的误区，以此拿设计模式来区分初中高级开发人员，这些都是错误的观念。</a:t>
            </a:r>
            <a:endParaRPr lang="en-US" altLang="zh-CN" sz="2800" smtClean="0"/>
          </a:p>
          <a:p>
            <a:pPr lvl="1"/>
            <a:r>
              <a:rPr lang="zh-CN" altLang="en-US" sz="2400" smtClean="0"/>
              <a:t>入门</a:t>
            </a:r>
            <a:r>
              <a:rPr lang="en-US" altLang="zh-CN" sz="2400" smtClean="0">
                <a:sym typeface="Wingdings" panose="05000000000000000000" pitchFamily="2" charset="2"/>
              </a:rPr>
              <a:t></a:t>
            </a:r>
            <a:r>
              <a:rPr lang="zh-CN" altLang="en-US" sz="2400" smtClean="0"/>
              <a:t>初级，</a:t>
            </a:r>
            <a:endParaRPr lang="en-US" altLang="zh-CN" sz="2400" smtClean="0"/>
          </a:p>
          <a:p>
            <a:pPr lvl="1"/>
            <a:r>
              <a:rPr lang="zh-CN" altLang="en-US" sz="2400" smtClean="0"/>
              <a:t>懂</a:t>
            </a:r>
            <a:r>
              <a:rPr lang="en-US" altLang="zh-CN" sz="2400" smtClean="0">
                <a:sym typeface="Wingdings" panose="05000000000000000000" pitchFamily="2" charset="2"/>
              </a:rPr>
              <a:t></a:t>
            </a:r>
            <a:r>
              <a:rPr lang="zh-CN" altLang="en-US" sz="2400" smtClean="0"/>
              <a:t>中级</a:t>
            </a:r>
            <a:endParaRPr lang="en-US" altLang="zh-CN" sz="2400" smtClean="0"/>
          </a:p>
          <a:p>
            <a:pPr lvl="1"/>
            <a:r>
              <a:rPr lang="en-US" altLang="zh-CN" sz="2400" smtClean="0">
                <a:sym typeface="Wingdings" panose="05000000000000000000" pitchFamily="2" charset="2"/>
              </a:rPr>
              <a:t></a:t>
            </a:r>
            <a:r>
              <a:rPr lang="zh-CN" altLang="en-US" sz="2400" smtClean="0"/>
              <a:t>灵活运用</a:t>
            </a:r>
            <a:r>
              <a:rPr lang="en-US" altLang="zh-CN" sz="2400" smtClean="0"/>
              <a:t>=</a:t>
            </a:r>
            <a:r>
              <a:rPr lang="zh-CN" altLang="en-US" sz="2400" smtClean="0"/>
              <a:t>高级</a:t>
            </a:r>
            <a:endParaRPr lang="en-US" altLang="zh-CN" sz="2400" smtClean="0"/>
          </a:p>
          <a:p>
            <a:r>
              <a:rPr lang="zh-CN" altLang="en-US" sz="2800" smtClean="0"/>
              <a:t>有的人更是将其视为圣经，达到膜拜的地步。其实这些有些扩张，是对设计模式的一种误解。希望大家以后不要只拿设计模式来衡量一个开发人员水平高低。</a:t>
            </a:r>
          </a:p>
        </p:txBody>
      </p:sp>
    </p:spTree>
    <p:extLst>
      <p:ext uri="{BB962C8B-B14F-4D97-AF65-F5344CB8AC3E}">
        <p14:creationId xmlns:p14="http://schemas.microsoft.com/office/powerpoint/2010/main" val="239857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ctrTitle"/>
          </p:nvPr>
        </p:nvSpPr>
        <p:spPr/>
        <p:txBody>
          <a:bodyPr>
            <a:normAutofit/>
          </a:bodyPr>
          <a:lstStyle/>
          <a:p>
            <a:r>
              <a:rPr lang="zh-CN" altLang="en-US" sz="3600" dirty="0" smtClean="0"/>
              <a:t>从武学角度看设计模式和面向对象</a:t>
            </a:r>
          </a:p>
        </p:txBody>
      </p:sp>
      <p:sp>
        <p:nvSpPr>
          <p:cNvPr id="6147"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933635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3"/>
          <p:cNvSpPr>
            <a:spLocks noGrp="1"/>
          </p:cNvSpPr>
          <p:nvPr>
            <p:ph type="ctrTitle"/>
          </p:nvPr>
        </p:nvSpPr>
        <p:spPr/>
        <p:txBody>
          <a:bodyPr>
            <a:normAutofit fontScale="90000"/>
          </a:bodyPr>
          <a:lstStyle/>
          <a:p>
            <a:r>
              <a:rPr lang="zh-CN" altLang="en-US" sz="5400" dirty="0" smtClean="0"/>
              <a:t>设计模式和面向对象的关系</a:t>
            </a:r>
            <a:r>
              <a:rPr lang="en-US" altLang="zh-CN" sz="5400" dirty="0" smtClean="0"/>
              <a:t/>
            </a:r>
            <a:br>
              <a:rPr lang="en-US" altLang="zh-CN" sz="5400" dirty="0" smtClean="0"/>
            </a:br>
            <a:r>
              <a:rPr lang="zh-CN" altLang="en-US" sz="5400" dirty="0" smtClean="0"/>
              <a:t>如何学习设计模式</a:t>
            </a:r>
            <a:r>
              <a:rPr lang="en-US" altLang="zh-CN" sz="5400" dirty="0" smtClean="0"/>
              <a:t/>
            </a:r>
            <a:br>
              <a:rPr lang="en-US" altLang="zh-CN" sz="5400" dirty="0" smtClean="0"/>
            </a:br>
            <a:endParaRPr lang="zh-CN" altLang="en-US" sz="5400" dirty="0" smtClean="0"/>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28421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3"/>
          <p:cNvSpPr>
            <a:spLocks noGrp="1"/>
          </p:cNvSpPr>
          <p:nvPr>
            <p:ph type="title"/>
          </p:nvPr>
        </p:nvSpPr>
        <p:spPr/>
        <p:txBody>
          <a:bodyPr/>
          <a:lstStyle/>
          <a:p>
            <a:r>
              <a:rPr lang="zh-CN" altLang="en-US" smtClean="0"/>
              <a:t>专为面向对象而生</a:t>
            </a:r>
          </a:p>
        </p:txBody>
      </p:sp>
      <p:sp>
        <p:nvSpPr>
          <p:cNvPr id="90115" name="内容占位符 4"/>
          <p:cNvSpPr>
            <a:spLocks noGrp="1"/>
          </p:cNvSpPr>
          <p:nvPr>
            <p:ph idx="1"/>
          </p:nvPr>
        </p:nvSpPr>
        <p:spPr/>
        <p:txBody>
          <a:bodyPr/>
          <a:lstStyle/>
          <a:p>
            <a:r>
              <a:rPr lang="zh-CN" altLang="en-US" smtClean="0"/>
              <a:t>有面向对象的地方就有设计模式</a:t>
            </a:r>
            <a:endParaRPr lang="en-US" altLang="zh-CN" smtClean="0"/>
          </a:p>
          <a:p>
            <a:r>
              <a:rPr lang="zh-CN" altLang="en-US" smtClean="0"/>
              <a:t>设计模式是通用标准，所有语言都是一样的，在一种语言下学会，其它语言触类旁通。</a:t>
            </a:r>
            <a:endParaRPr lang="en-US" altLang="zh-CN" smtClean="0"/>
          </a:p>
          <a:p>
            <a:r>
              <a:rPr lang="zh-CN" altLang="en-US" smtClean="0"/>
              <a:t>设计模式代码实现是最不重要的。重要的是思维。如果你去上一个培训班，直接给你讲代码。简直是在忽悠。拉下他走人。</a:t>
            </a:r>
            <a:endParaRPr lang="en-US" altLang="zh-CN" smtClean="0"/>
          </a:p>
          <a:p>
            <a:endParaRPr lang="zh-CN" altLang="en-US" smtClean="0"/>
          </a:p>
        </p:txBody>
      </p:sp>
    </p:spTree>
    <p:extLst>
      <p:ext uri="{BB962C8B-B14F-4D97-AF65-F5344CB8AC3E}">
        <p14:creationId xmlns:p14="http://schemas.microsoft.com/office/powerpoint/2010/main" val="2133060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学理念，领悟，轻代码</a:t>
            </a:r>
            <a:endParaRPr lang="zh-CN" altLang="en-US" dirty="0"/>
          </a:p>
        </p:txBody>
      </p:sp>
      <p:sp>
        <p:nvSpPr>
          <p:cNvPr id="3" name="内容占位符 2"/>
          <p:cNvSpPr>
            <a:spLocks noGrp="1"/>
          </p:cNvSpPr>
          <p:nvPr>
            <p:ph idx="1"/>
          </p:nvPr>
        </p:nvSpPr>
        <p:spPr/>
        <p:txBody>
          <a:bodyPr/>
          <a:lstStyle/>
          <a:p>
            <a:r>
              <a:rPr lang="zh-CN" altLang="en-US" dirty="0" smtClean="0"/>
              <a:t>不要记住任何代码</a:t>
            </a:r>
            <a:endParaRPr lang="en-US" altLang="zh-CN" dirty="0" smtClean="0"/>
          </a:p>
          <a:p>
            <a:r>
              <a:rPr lang="zh-CN" altLang="en-US" dirty="0"/>
              <a:t>关键</a:t>
            </a:r>
            <a:r>
              <a:rPr lang="zh-CN" altLang="en-US" dirty="0" smtClean="0"/>
              <a:t>是学会什么场景该用什么模式</a:t>
            </a:r>
            <a:endParaRPr lang="zh-CN" altLang="en-US" dirty="0"/>
          </a:p>
        </p:txBody>
      </p:sp>
    </p:spTree>
    <p:extLst>
      <p:ext uri="{BB962C8B-B14F-4D97-AF65-F5344CB8AC3E}">
        <p14:creationId xmlns:p14="http://schemas.microsoft.com/office/powerpoint/2010/main" val="887388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endParaRPr lang="zh-CN" altLang="en-US" smtClean="0"/>
          </a:p>
        </p:txBody>
      </p:sp>
      <p:sp>
        <p:nvSpPr>
          <p:cNvPr id="100355" name="内容占位符 2"/>
          <p:cNvSpPr>
            <a:spLocks noGrp="1"/>
          </p:cNvSpPr>
          <p:nvPr>
            <p:ph idx="1"/>
          </p:nvPr>
        </p:nvSpPr>
        <p:spPr/>
        <p:txBody>
          <a:bodyPr/>
          <a:lstStyle/>
          <a:p>
            <a:r>
              <a:rPr lang="zh-CN" altLang="en-US" smtClean="0"/>
              <a:t>设计模式是基于面向对象技术发展而来。所以需要掌握一些基本概念。才能更好的理解设计模式</a:t>
            </a:r>
          </a:p>
        </p:txBody>
      </p:sp>
    </p:spTree>
    <p:extLst>
      <p:ext uri="{BB962C8B-B14F-4D97-AF65-F5344CB8AC3E}">
        <p14:creationId xmlns:p14="http://schemas.microsoft.com/office/powerpoint/2010/main" val="1956990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3"/>
          <p:cNvSpPr>
            <a:spLocks noGrp="1"/>
          </p:cNvSpPr>
          <p:nvPr>
            <p:ph type="ctrTitle"/>
          </p:nvPr>
        </p:nvSpPr>
        <p:spPr/>
        <p:txBody>
          <a:bodyPr/>
          <a:lstStyle/>
          <a:p>
            <a:r>
              <a:rPr lang="zh-CN" altLang="en-US" smtClean="0"/>
              <a:t>如何学习设计模式</a:t>
            </a:r>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67600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3"/>
          <p:cNvSpPr>
            <a:spLocks noGrp="1"/>
          </p:cNvSpPr>
          <p:nvPr>
            <p:ph type="title"/>
          </p:nvPr>
        </p:nvSpPr>
        <p:spPr/>
        <p:txBody>
          <a:bodyPr/>
          <a:lstStyle/>
          <a:p>
            <a:endParaRPr lang="zh-CN" altLang="en-US" smtClean="0"/>
          </a:p>
        </p:txBody>
      </p:sp>
      <p:sp>
        <p:nvSpPr>
          <p:cNvPr id="172035" name="内容占位符 4"/>
          <p:cNvSpPr>
            <a:spLocks noGrp="1"/>
          </p:cNvSpPr>
          <p:nvPr>
            <p:ph idx="1"/>
          </p:nvPr>
        </p:nvSpPr>
        <p:spPr/>
        <p:txBody>
          <a:bodyPr/>
          <a:lstStyle/>
          <a:p>
            <a:r>
              <a:rPr lang="zh-CN" altLang="en-US" dirty="0" smtClean="0"/>
              <a:t>第一：知道</a:t>
            </a:r>
            <a:endParaRPr lang="en-US" altLang="zh-CN" dirty="0" smtClean="0"/>
          </a:p>
          <a:p>
            <a:r>
              <a:rPr lang="zh-CN" altLang="en-US" dirty="0" smtClean="0"/>
              <a:t>第二：学习面向对象设计原则</a:t>
            </a:r>
            <a:endParaRPr lang="en-US" altLang="zh-CN" dirty="0" smtClean="0"/>
          </a:p>
          <a:p>
            <a:r>
              <a:rPr lang="zh-CN" altLang="en-US" dirty="0" smtClean="0"/>
              <a:t>第三：生搬硬套阶段，为了模式而模式</a:t>
            </a:r>
            <a:endParaRPr lang="en-US" altLang="zh-CN" dirty="0" smtClean="0"/>
          </a:p>
          <a:p>
            <a:r>
              <a:rPr lang="zh-CN" altLang="en-US" dirty="0" smtClean="0"/>
              <a:t>第四：走出为了模式而模式误区</a:t>
            </a:r>
            <a:endParaRPr lang="en-US" altLang="zh-CN" dirty="0" smtClean="0"/>
          </a:p>
          <a:p>
            <a:r>
              <a:rPr lang="zh-CN" altLang="en-US" dirty="0" smtClean="0"/>
              <a:t>第五：忘记模式</a:t>
            </a:r>
            <a:endParaRPr lang="en-US" altLang="zh-CN" dirty="0" smtClean="0"/>
          </a:p>
          <a:p>
            <a:r>
              <a:rPr lang="zh-CN" altLang="en-US" dirty="0" smtClean="0"/>
              <a:t>第六：行云流水，信手拈来</a:t>
            </a:r>
            <a:endParaRPr lang="en-US" altLang="zh-CN" dirty="0" smtClean="0"/>
          </a:p>
        </p:txBody>
      </p:sp>
    </p:spTree>
    <p:extLst>
      <p:ext uri="{BB962C8B-B14F-4D97-AF65-F5344CB8AC3E}">
        <p14:creationId xmlns:p14="http://schemas.microsoft.com/office/powerpoint/2010/main" val="1613222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3"/>
          <p:cNvSpPr>
            <a:spLocks noGrp="1"/>
          </p:cNvSpPr>
          <p:nvPr>
            <p:ph type="ctrTitle"/>
          </p:nvPr>
        </p:nvSpPr>
        <p:spPr/>
        <p:txBody>
          <a:bodyPr/>
          <a:lstStyle/>
          <a:p>
            <a:r>
              <a:rPr lang="zh-CN" altLang="en-US" dirty="0"/>
              <a:t>设计模式将功能复杂化</a:t>
            </a:r>
            <a:r>
              <a:rPr lang="en-US" altLang="zh-CN" dirty="0"/>
              <a:t/>
            </a:r>
            <a:br>
              <a:rPr lang="en-US" altLang="zh-CN" dirty="0"/>
            </a:br>
            <a:r>
              <a:rPr lang="zh-CN" altLang="en-US" dirty="0"/>
              <a:t>那为什么还需要设计模式</a:t>
            </a:r>
            <a:endParaRPr lang="zh-CN" altLang="en-US" dirty="0" smtClean="0"/>
          </a:p>
        </p:txBody>
      </p:sp>
    </p:spTree>
    <p:extLst>
      <p:ext uri="{BB962C8B-B14F-4D97-AF65-F5344CB8AC3E}">
        <p14:creationId xmlns:p14="http://schemas.microsoft.com/office/powerpoint/2010/main" val="1149028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3"/>
          <p:cNvSpPr>
            <a:spLocks noGrp="1"/>
          </p:cNvSpPr>
          <p:nvPr>
            <p:ph type="ctrTitle"/>
          </p:nvPr>
        </p:nvSpPr>
        <p:spPr/>
        <p:txBody>
          <a:bodyPr/>
          <a:lstStyle/>
          <a:p>
            <a:r>
              <a:rPr lang="zh-CN" altLang="en-US" smtClean="0"/>
              <a:t>策略模式</a:t>
            </a:r>
          </a:p>
        </p:txBody>
      </p:sp>
      <p:sp>
        <p:nvSpPr>
          <p:cNvPr id="40963"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3342006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endParaRPr lang="zh-CN" altLang="en-US" smtClean="0"/>
          </a:p>
        </p:txBody>
      </p:sp>
      <p:sp>
        <p:nvSpPr>
          <p:cNvPr id="41987" name="内容占位符 2"/>
          <p:cNvSpPr>
            <a:spLocks noGrp="1"/>
          </p:cNvSpPr>
          <p:nvPr>
            <p:ph idx="1"/>
          </p:nvPr>
        </p:nvSpPr>
        <p:spPr/>
        <p:txBody>
          <a:bodyPr/>
          <a:lstStyle/>
          <a:p>
            <a:r>
              <a:rPr lang="zh-CN" altLang="en-US" smtClean="0"/>
              <a:t>如果一个问题的实现需要考虑多种算法，方案，策略，可以用策略模式</a:t>
            </a:r>
          </a:p>
        </p:txBody>
      </p:sp>
    </p:spTree>
    <p:extLst>
      <p:ext uri="{BB962C8B-B14F-4D97-AF65-F5344CB8AC3E}">
        <p14:creationId xmlns:p14="http://schemas.microsoft.com/office/powerpoint/2010/main" val="2810129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使用函数实现多个策略问题</a:t>
            </a:r>
          </a:p>
        </p:txBody>
      </p:sp>
      <p:sp>
        <p:nvSpPr>
          <p:cNvPr id="43011" name="内容占位符 2"/>
          <p:cNvSpPr>
            <a:spLocks noGrp="1"/>
          </p:cNvSpPr>
          <p:nvPr>
            <p:ph idx="1"/>
          </p:nvPr>
        </p:nvSpPr>
        <p:spPr/>
        <p:txBody>
          <a:bodyPr/>
          <a:lstStyle/>
          <a:p>
            <a:r>
              <a:rPr lang="en-US" altLang="zh-CN" smtClean="0"/>
              <a:t>If</a:t>
            </a:r>
            <a:r>
              <a:rPr lang="zh-CN" altLang="en-US" smtClean="0"/>
              <a:t>（）</a:t>
            </a:r>
            <a:endParaRPr lang="en-US" altLang="zh-CN" smtClean="0"/>
          </a:p>
          <a:p>
            <a:r>
              <a:rPr lang="en-US" altLang="zh-CN" smtClean="0"/>
              <a:t>else if()</a:t>
            </a:r>
          </a:p>
        </p:txBody>
      </p:sp>
    </p:spTree>
    <p:extLst>
      <p:ext uri="{BB962C8B-B14F-4D97-AF65-F5344CB8AC3E}">
        <p14:creationId xmlns:p14="http://schemas.microsoft.com/office/powerpoint/2010/main" val="43500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defRPr/>
            </a:pPr>
            <a:r>
              <a:rPr lang="en-US" altLang="zh-CN" sz="2400" dirty="0" smtClean="0"/>
              <a:t>《</a:t>
            </a:r>
            <a:r>
              <a:rPr lang="en-US" altLang="zh-CN" sz="2400" dirty="0" err="1" smtClean="0"/>
              <a:t>js</a:t>
            </a:r>
            <a:r>
              <a:rPr lang="zh-CN" altLang="en-US" sz="2400" dirty="0" smtClean="0"/>
              <a:t>基础</a:t>
            </a:r>
            <a:r>
              <a:rPr lang="en-US" altLang="zh-CN" sz="2400" dirty="0" smtClean="0"/>
              <a:t>》</a:t>
            </a:r>
            <a:r>
              <a:rPr lang="zh-CN" altLang="en-US" sz="2400" dirty="0" smtClean="0"/>
              <a:t>：</a:t>
            </a:r>
          </a:p>
          <a:p>
            <a:pPr>
              <a:defRPr/>
            </a:pPr>
            <a:r>
              <a:rPr lang="zh-CN" altLang="en-US" sz="2400" dirty="0" smtClean="0"/>
              <a:t>  马步 </a:t>
            </a:r>
            <a:r>
              <a:rPr lang="en-US" altLang="zh-CN" sz="2400" dirty="0" smtClean="0"/>
              <a:t>-- </a:t>
            </a:r>
            <a:r>
              <a:rPr lang="zh-CN" altLang="en-US" sz="2400" dirty="0" smtClean="0"/>
              <a:t>基础 </a:t>
            </a:r>
            <a:r>
              <a:rPr lang="en-US" altLang="zh-CN" sz="2400" dirty="0" smtClean="0"/>
              <a:t>--</a:t>
            </a:r>
            <a:r>
              <a:rPr lang="zh-CN" altLang="en-US" sz="2400" dirty="0" smtClean="0"/>
              <a:t>非常重要 </a:t>
            </a:r>
            <a:r>
              <a:rPr lang="en-US" altLang="zh-CN" sz="2400" dirty="0" smtClean="0"/>
              <a:t>-- </a:t>
            </a:r>
            <a:r>
              <a:rPr lang="zh-CN" altLang="en-US" sz="2400" dirty="0" smtClean="0"/>
              <a:t>建筑物的地基</a:t>
            </a:r>
          </a:p>
          <a:p>
            <a:pPr>
              <a:defRPr/>
            </a:pPr>
            <a:r>
              <a:rPr lang="en-US" altLang="zh-CN" sz="2400" dirty="0" smtClean="0"/>
              <a:t>《</a:t>
            </a:r>
            <a:r>
              <a:rPr lang="en-US" altLang="zh-CN" sz="2400" dirty="0" err="1" smtClean="0"/>
              <a:t>js</a:t>
            </a:r>
            <a:r>
              <a:rPr lang="zh-CN" altLang="en-US" sz="2400" dirty="0" smtClean="0"/>
              <a:t>面向对象</a:t>
            </a:r>
            <a:r>
              <a:rPr lang="en-US" altLang="zh-CN" sz="2400" dirty="0" smtClean="0"/>
              <a:t>》   </a:t>
            </a:r>
          </a:p>
          <a:p>
            <a:pPr>
              <a:defRPr/>
            </a:pPr>
            <a:r>
              <a:rPr lang="zh-CN" altLang="en-US" sz="2400" dirty="0" smtClean="0"/>
              <a:t>少林长拳  各种简单的掌法  棍法 掌法 枪法 步伐 。。。基础  修炼内功的一些基础   </a:t>
            </a:r>
            <a:r>
              <a:rPr lang="en-US" altLang="zh-CN" sz="2400" dirty="0" smtClean="0"/>
              <a:t>---  </a:t>
            </a:r>
            <a:r>
              <a:rPr lang="zh-CN" altLang="en-US" sz="2400" dirty="0" smtClean="0"/>
              <a:t>基础  </a:t>
            </a:r>
            <a:r>
              <a:rPr lang="en-US" altLang="zh-CN" sz="2400" dirty="0" smtClean="0"/>
              <a:t>--- </a:t>
            </a:r>
            <a:r>
              <a:rPr lang="zh-CN" altLang="en-US" sz="2400" dirty="0" smtClean="0"/>
              <a:t>学习更加高深武功的基础</a:t>
            </a:r>
          </a:p>
          <a:p>
            <a:pPr marL="0" indent="0">
              <a:buFont typeface="Arial" panose="020B0604020202020204" pitchFamily="34" charset="0"/>
              <a:buNone/>
              <a:defRPr/>
            </a:pPr>
            <a:endParaRPr lang="zh-CN" altLang="en-US" sz="2400" dirty="0" smtClean="0"/>
          </a:p>
          <a:p>
            <a:pPr>
              <a:defRPr/>
            </a:pPr>
            <a:r>
              <a:rPr lang="en-US" altLang="zh-CN" sz="2400" dirty="0" smtClean="0"/>
              <a:t>《</a:t>
            </a:r>
            <a:r>
              <a:rPr lang="zh-CN" altLang="en-US" sz="2400" dirty="0" smtClean="0"/>
              <a:t>设计模式（而是面向对象开发的一种思维）</a:t>
            </a:r>
            <a:r>
              <a:rPr lang="en-US" altLang="zh-CN" sz="2400" dirty="0" smtClean="0"/>
              <a:t>》</a:t>
            </a:r>
          </a:p>
          <a:p>
            <a:pPr>
              <a:defRPr/>
            </a:pPr>
            <a:endParaRPr lang="en-US" altLang="zh-CN" sz="2400" dirty="0" smtClean="0"/>
          </a:p>
        </p:txBody>
      </p:sp>
    </p:spTree>
    <p:extLst>
      <p:ext uri="{BB962C8B-B14F-4D97-AF65-F5344CB8AC3E}">
        <p14:creationId xmlns:p14="http://schemas.microsoft.com/office/powerpoint/2010/main" val="158694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打折优惠函数版本</a:t>
            </a:r>
          </a:p>
        </p:txBody>
      </p:sp>
      <p:sp>
        <p:nvSpPr>
          <p:cNvPr id="44035" name="内容占位符 2"/>
          <p:cNvSpPr>
            <a:spLocks noGrp="1"/>
          </p:cNvSpPr>
          <p:nvPr>
            <p:ph idx="1"/>
          </p:nvPr>
        </p:nvSpPr>
        <p:spPr/>
        <p:txBody>
          <a:bodyPr>
            <a:normAutofit lnSpcReduction="10000"/>
          </a:bodyPr>
          <a:lstStyle/>
          <a:p>
            <a:r>
              <a:rPr lang="en-US" altLang="zh-CN" sz="2400" dirty="0" smtClean="0"/>
              <a:t>function Price(</a:t>
            </a:r>
            <a:r>
              <a:rPr lang="en-US" altLang="zh-CN" sz="2400" dirty="0" err="1" smtClean="0"/>
              <a:t>personType</a:t>
            </a:r>
            <a:r>
              <a:rPr lang="en-US" altLang="zh-CN" sz="2400" dirty="0" smtClean="0"/>
              <a:t>, price) {</a:t>
            </a:r>
          </a:p>
          <a:p>
            <a:r>
              <a:rPr lang="en-US" altLang="zh-CN" sz="2400" dirty="0" smtClean="0"/>
              <a:t>    //</a:t>
            </a:r>
            <a:r>
              <a:rPr lang="zh-CN" altLang="en-US" sz="2400" dirty="0" smtClean="0"/>
              <a:t>大客户 </a:t>
            </a:r>
            <a:r>
              <a:rPr lang="en-US" altLang="zh-CN" sz="2400" dirty="0" smtClean="0"/>
              <a:t>5 </a:t>
            </a:r>
            <a:r>
              <a:rPr lang="zh-CN" altLang="en-US" sz="2400" dirty="0" smtClean="0"/>
              <a:t>折</a:t>
            </a:r>
          </a:p>
          <a:p>
            <a:r>
              <a:rPr lang="zh-CN" altLang="en-US" sz="2400" dirty="0" smtClean="0"/>
              <a:t>    </a:t>
            </a:r>
            <a:r>
              <a:rPr lang="en-US" altLang="zh-CN" sz="2400" dirty="0" smtClean="0"/>
              <a:t>if (</a:t>
            </a:r>
            <a:r>
              <a:rPr lang="en-US" altLang="zh-CN" sz="2400" dirty="0" err="1" smtClean="0"/>
              <a:t>personType</a:t>
            </a:r>
            <a:r>
              <a:rPr lang="en-US" altLang="zh-CN" sz="2400" dirty="0" smtClean="0"/>
              <a:t> == '</a:t>
            </a:r>
            <a:r>
              <a:rPr lang="en-US" altLang="zh-CN" sz="2400" dirty="0" err="1" smtClean="0"/>
              <a:t>vip</a:t>
            </a:r>
            <a:r>
              <a:rPr lang="en-US" altLang="zh-CN" sz="2400" dirty="0" smtClean="0"/>
              <a:t>') {</a:t>
            </a:r>
          </a:p>
          <a:p>
            <a:r>
              <a:rPr lang="en-US" altLang="zh-CN" sz="2400" dirty="0" smtClean="0"/>
              <a:t>        return price * 0.5;</a:t>
            </a:r>
          </a:p>
          <a:p>
            <a:r>
              <a:rPr lang="en-US" altLang="zh-CN" sz="2400" dirty="0" smtClean="0"/>
              <a:t>    } </a:t>
            </a:r>
          </a:p>
          <a:p>
            <a:r>
              <a:rPr lang="en-US" altLang="zh-CN" sz="2400" dirty="0" smtClean="0"/>
              <a:t>    else if (</a:t>
            </a:r>
            <a:r>
              <a:rPr lang="en-US" altLang="zh-CN" sz="2400" dirty="0" err="1" smtClean="0"/>
              <a:t>personType</a:t>
            </a:r>
            <a:r>
              <a:rPr lang="en-US" altLang="zh-CN" sz="2400" dirty="0" smtClean="0"/>
              <a:t> == 'old'){ //</a:t>
            </a:r>
            <a:r>
              <a:rPr lang="zh-CN" altLang="en-US" sz="2400" dirty="0" smtClean="0"/>
              <a:t>老客户 </a:t>
            </a:r>
            <a:r>
              <a:rPr lang="en-US" altLang="zh-CN" sz="2400" dirty="0" smtClean="0"/>
              <a:t>3 </a:t>
            </a:r>
            <a:r>
              <a:rPr lang="zh-CN" altLang="en-US" sz="2400" dirty="0" smtClean="0"/>
              <a:t>折</a:t>
            </a:r>
          </a:p>
          <a:p>
            <a:r>
              <a:rPr lang="zh-CN" altLang="en-US" sz="2400" dirty="0" smtClean="0"/>
              <a:t>        </a:t>
            </a:r>
            <a:r>
              <a:rPr lang="en-US" altLang="zh-CN" sz="2400" dirty="0" smtClean="0"/>
              <a:t>return price * 0.3;</a:t>
            </a:r>
          </a:p>
          <a:p>
            <a:r>
              <a:rPr lang="en-US" altLang="zh-CN" sz="2400" dirty="0" smtClean="0"/>
              <a:t>    } else {</a:t>
            </a:r>
          </a:p>
          <a:p>
            <a:r>
              <a:rPr lang="en-US" altLang="zh-CN" sz="2400" dirty="0" smtClean="0"/>
              <a:t>        return price; //</a:t>
            </a:r>
            <a:r>
              <a:rPr lang="zh-CN" altLang="en-US" sz="2400" dirty="0" smtClean="0"/>
              <a:t>其他都全价</a:t>
            </a:r>
          </a:p>
          <a:p>
            <a:r>
              <a:rPr lang="zh-CN" altLang="en-US" sz="2400" dirty="0" smtClean="0"/>
              <a:t>    </a:t>
            </a:r>
            <a:r>
              <a:rPr lang="en-US" altLang="zh-CN" sz="2400" dirty="0" smtClean="0"/>
              <a:t>}</a:t>
            </a:r>
          </a:p>
          <a:p>
            <a:r>
              <a:rPr lang="en-US" altLang="zh-CN" sz="2400" dirty="0" smtClean="0"/>
              <a:t>}</a:t>
            </a:r>
            <a:endParaRPr lang="zh-CN" altLang="en-US" sz="2400" dirty="0" smtClean="0"/>
          </a:p>
        </p:txBody>
      </p:sp>
    </p:spTree>
    <p:extLst>
      <p:ext uri="{BB962C8B-B14F-4D97-AF65-F5344CB8AC3E}">
        <p14:creationId xmlns:p14="http://schemas.microsoft.com/office/powerpoint/2010/main" val="1040705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使用策略模式</a:t>
            </a:r>
          </a:p>
        </p:txBody>
      </p:sp>
      <p:sp>
        <p:nvSpPr>
          <p:cNvPr id="3" name="内容占位符 2"/>
          <p:cNvSpPr>
            <a:spLocks noGrp="1"/>
          </p:cNvSpPr>
          <p:nvPr>
            <p:ph idx="1"/>
          </p:nvPr>
        </p:nvSpPr>
        <p:spPr>
          <a:xfrm>
            <a:off x="36601" y="1268215"/>
            <a:ext cx="4608513" cy="3151188"/>
          </a:xfrm>
          <a:solidFill>
            <a:schemeClr val="bg1">
              <a:lumMod val="85000"/>
            </a:schemeClr>
          </a:solidFill>
        </p:spPr>
        <p:txBody>
          <a:bodyPr>
            <a:normAutofit lnSpcReduction="10000"/>
          </a:bodyPr>
          <a:lstStyle/>
          <a:p>
            <a:pPr>
              <a:defRPr/>
            </a:pPr>
            <a:endParaRPr lang="en-US" altLang="zh-CN" sz="2000" dirty="0" smtClean="0"/>
          </a:p>
          <a:p>
            <a:pPr>
              <a:defRPr/>
            </a:pPr>
            <a:r>
              <a:rPr lang="en-US" altLang="zh-CN" sz="2000" dirty="0" smtClean="0"/>
              <a:t>//</a:t>
            </a:r>
            <a:r>
              <a:rPr lang="en-US" altLang="zh-CN" sz="2000" dirty="0" err="1" smtClean="0"/>
              <a:t>vip</a:t>
            </a:r>
            <a:r>
              <a:rPr lang="en-US" altLang="zh-CN" sz="2000" dirty="0" smtClean="0"/>
              <a:t> </a:t>
            </a:r>
            <a:r>
              <a:rPr lang="zh-CN" altLang="en-US" sz="2000" dirty="0" smtClean="0"/>
              <a:t>客户优惠策略类</a:t>
            </a:r>
          </a:p>
          <a:p>
            <a:pPr>
              <a:defRPr/>
            </a:pPr>
            <a:r>
              <a:rPr lang="en-US" altLang="zh-CN" sz="2000" dirty="0" err="1" smtClean="0"/>
              <a:t>Price.vipPrice</a:t>
            </a:r>
            <a:r>
              <a:rPr lang="en-US" altLang="zh-CN" sz="2000" dirty="0" smtClean="0"/>
              <a:t> = function() {</a:t>
            </a:r>
          </a:p>
          <a:p>
            <a:pPr>
              <a:defRPr/>
            </a:pPr>
            <a:r>
              <a:rPr lang="en-US" altLang="zh-CN" sz="2000" dirty="0" smtClean="0"/>
              <a:t>    </a:t>
            </a:r>
            <a:r>
              <a:rPr lang="en-US" altLang="zh-CN" sz="2000" dirty="0" err="1" smtClean="0"/>
              <a:t>this.discount</a:t>
            </a:r>
            <a:r>
              <a:rPr lang="en-US" altLang="zh-CN" sz="2000" dirty="0" smtClean="0"/>
              <a:t> = 0.5;</a:t>
            </a:r>
          </a:p>
          <a:p>
            <a:pPr>
              <a:defRPr/>
            </a:pPr>
            <a:r>
              <a:rPr lang="en-US" altLang="zh-CN" sz="2000" dirty="0" smtClean="0"/>
              <a:t>	</a:t>
            </a:r>
            <a:r>
              <a:rPr lang="en-US" altLang="zh-CN" sz="2000" dirty="0" err="1" smtClean="0"/>
              <a:t>this.getPrice</a:t>
            </a:r>
            <a:r>
              <a:rPr lang="en-US" altLang="zh-CN" sz="2000" dirty="0" smtClean="0"/>
              <a:t> = function(price) {</a:t>
            </a:r>
          </a:p>
          <a:p>
            <a:pPr>
              <a:defRPr/>
            </a:pPr>
            <a:r>
              <a:rPr lang="zh-CN" altLang="en-US" sz="2000" dirty="0" smtClean="0"/>
              <a:t>　 	 　</a:t>
            </a:r>
            <a:r>
              <a:rPr lang="en-US" altLang="zh-CN" sz="2000" dirty="0" smtClean="0"/>
              <a:t>return price * </a:t>
            </a:r>
            <a:r>
              <a:rPr lang="en-US" altLang="zh-CN" sz="2000" dirty="0" err="1" smtClean="0"/>
              <a:t>this.discount</a:t>
            </a:r>
            <a:r>
              <a:rPr lang="en-US" altLang="zh-CN" sz="2000" dirty="0" smtClean="0"/>
              <a:t>;</a:t>
            </a:r>
          </a:p>
          <a:p>
            <a:pPr>
              <a:defRPr/>
            </a:pPr>
            <a:r>
              <a:rPr lang="en-US" altLang="zh-CN" sz="2000" dirty="0" smtClean="0"/>
              <a:t>	}</a:t>
            </a:r>
          </a:p>
          <a:p>
            <a:pPr>
              <a:defRPr/>
            </a:pPr>
            <a:r>
              <a:rPr lang="en-US" altLang="zh-CN" sz="2000" dirty="0" smtClean="0"/>
              <a:t>}</a:t>
            </a:r>
          </a:p>
          <a:p>
            <a:pPr>
              <a:defRPr/>
            </a:pPr>
            <a:r>
              <a:rPr lang="en-US" altLang="zh-CN" sz="2000" dirty="0" smtClean="0"/>
              <a:t> </a:t>
            </a:r>
          </a:p>
        </p:txBody>
      </p:sp>
      <p:sp>
        <p:nvSpPr>
          <p:cNvPr id="4" name="矩形 3"/>
          <p:cNvSpPr/>
          <p:nvPr/>
        </p:nvSpPr>
        <p:spPr>
          <a:xfrm>
            <a:off x="4860032" y="1268216"/>
            <a:ext cx="4139952" cy="3101050"/>
          </a:xfrm>
          <a:prstGeom prst="rect">
            <a:avLst/>
          </a:prstGeom>
          <a:solidFill>
            <a:schemeClr val="bg1">
              <a:lumMod val="85000"/>
            </a:schemeClr>
          </a:solidFill>
          <a:ln>
            <a:noFill/>
          </a:ln>
        </p:spPr>
        <p:txBody>
          <a:bodyPr/>
          <a:lstStyle/>
          <a:p>
            <a:pPr marL="342900" indent="-342900">
              <a:spcBef>
                <a:spcPct val="20000"/>
              </a:spcBef>
              <a:buFont typeface="Arial" panose="020B0604020202020204" pitchFamily="34" charset="0"/>
              <a:buChar char="•"/>
              <a:defRPr/>
            </a:pPr>
            <a:r>
              <a:rPr lang="en-US" altLang="zh-CN" sz="2000" dirty="0">
                <a:solidFill>
                  <a:srgbClr val="386698"/>
                </a:solidFill>
                <a:latin typeface="+mn-lt"/>
                <a:ea typeface="+mn-ea"/>
              </a:rPr>
              <a:t>//</a:t>
            </a:r>
            <a:r>
              <a:rPr lang="zh-CN" altLang="en-US" sz="2000" dirty="0">
                <a:solidFill>
                  <a:srgbClr val="386698"/>
                </a:solidFill>
                <a:latin typeface="+mn-lt"/>
                <a:ea typeface="+mn-ea"/>
              </a:rPr>
              <a:t>老客户优惠策略类</a:t>
            </a:r>
            <a:r>
              <a:rPr lang="en-US" altLang="zh-CN" sz="2000" dirty="0">
                <a:solidFill>
                  <a:srgbClr val="386698"/>
                </a:solidFill>
                <a:latin typeface="+mn-lt"/>
                <a:ea typeface="+mn-ea"/>
              </a:rPr>
              <a:t>:</a:t>
            </a:r>
          </a:p>
          <a:p>
            <a:pPr marL="342900" indent="-342900">
              <a:spcBef>
                <a:spcPct val="20000"/>
              </a:spcBef>
              <a:buFont typeface="Arial" panose="020B0604020202020204" pitchFamily="34" charset="0"/>
              <a:buChar char="•"/>
              <a:defRPr/>
            </a:pPr>
            <a:r>
              <a:rPr lang="en-US" altLang="zh-CN" sz="2000" dirty="0" err="1">
                <a:solidFill>
                  <a:srgbClr val="386698"/>
                </a:solidFill>
                <a:latin typeface="+mn-lt"/>
                <a:ea typeface="+mn-ea"/>
              </a:rPr>
              <a:t>Price.oldPrice</a:t>
            </a:r>
            <a:r>
              <a:rPr lang="en-US" altLang="zh-CN" sz="2000" dirty="0">
                <a:solidFill>
                  <a:srgbClr val="386698"/>
                </a:solidFill>
                <a:latin typeface="+mn-lt"/>
                <a:ea typeface="+mn-ea"/>
              </a:rPr>
              <a:t> = function() {</a:t>
            </a:r>
          </a:p>
          <a:p>
            <a:pPr marL="342900" indent="-342900">
              <a:spcBef>
                <a:spcPct val="20000"/>
              </a:spcBef>
              <a:buFont typeface="Arial" panose="020B0604020202020204" pitchFamily="34" charset="0"/>
              <a:buChar char="•"/>
              <a:defRPr/>
            </a:pPr>
            <a:r>
              <a:rPr lang="en-US" altLang="zh-CN" sz="2000" dirty="0">
                <a:solidFill>
                  <a:srgbClr val="386698"/>
                </a:solidFill>
                <a:latin typeface="+mn-lt"/>
                <a:ea typeface="+mn-ea"/>
              </a:rPr>
              <a:t>    </a:t>
            </a:r>
            <a:r>
              <a:rPr lang="en-US" altLang="zh-CN" sz="2000" dirty="0" err="1">
                <a:solidFill>
                  <a:srgbClr val="386698"/>
                </a:solidFill>
                <a:latin typeface="+mn-lt"/>
                <a:ea typeface="+mn-ea"/>
              </a:rPr>
              <a:t>this.discount</a:t>
            </a:r>
            <a:r>
              <a:rPr lang="en-US" altLang="zh-CN" sz="2000" dirty="0">
                <a:solidFill>
                  <a:srgbClr val="386698"/>
                </a:solidFill>
                <a:latin typeface="+mn-lt"/>
                <a:ea typeface="+mn-ea"/>
              </a:rPr>
              <a:t> = 0.3;</a:t>
            </a:r>
          </a:p>
          <a:p>
            <a:pPr marL="342900" indent="-342900">
              <a:spcBef>
                <a:spcPct val="20000"/>
              </a:spcBef>
              <a:buFont typeface="Arial" panose="020B0604020202020204" pitchFamily="34" charset="0"/>
              <a:buChar char="•"/>
              <a:defRPr/>
            </a:pPr>
            <a:r>
              <a:rPr lang="en-US" altLang="zh-CN" sz="2000" dirty="0">
                <a:solidFill>
                  <a:srgbClr val="386698"/>
                </a:solidFill>
                <a:latin typeface="+mn-lt"/>
                <a:ea typeface="+mn-ea"/>
              </a:rPr>
              <a:t>	</a:t>
            </a:r>
            <a:r>
              <a:rPr lang="en-US" altLang="zh-CN" sz="2000" dirty="0" err="1">
                <a:solidFill>
                  <a:srgbClr val="386698"/>
                </a:solidFill>
                <a:latin typeface="+mn-lt"/>
                <a:ea typeface="+mn-ea"/>
              </a:rPr>
              <a:t>this.getPrice</a:t>
            </a:r>
            <a:r>
              <a:rPr lang="en-US" altLang="zh-CN" sz="2000" dirty="0">
                <a:solidFill>
                  <a:srgbClr val="386698"/>
                </a:solidFill>
                <a:latin typeface="+mn-lt"/>
                <a:ea typeface="+mn-ea"/>
              </a:rPr>
              <a:t> = function(price)</a:t>
            </a:r>
          </a:p>
          <a:p>
            <a:pPr marL="342900" indent="-342900">
              <a:spcBef>
                <a:spcPct val="20000"/>
              </a:spcBef>
              <a:buFont typeface="Arial" panose="020B0604020202020204" pitchFamily="34" charset="0"/>
              <a:buChar char="•"/>
              <a:defRPr/>
            </a:pPr>
            <a:r>
              <a:rPr lang="en-US" altLang="zh-CN" sz="2000" dirty="0">
                <a:solidFill>
                  <a:srgbClr val="386698"/>
                </a:solidFill>
                <a:latin typeface="+mn-lt"/>
                <a:ea typeface="+mn-ea"/>
              </a:rPr>
              <a:t>	{</a:t>
            </a:r>
          </a:p>
          <a:p>
            <a:pPr marL="342900" indent="-342900">
              <a:spcBef>
                <a:spcPct val="20000"/>
              </a:spcBef>
              <a:buFont typeface="Arial" panose="020B0604020202020204" pitchFamily="34" charset="0"/>
              <a:buChar char="•"/>
              <a:defRPr/>
            </a:pPr>
            <a:r>
              <a:rPr lang="en-US" altLang="zh-CN" sz="2000" dirty="0">
                <a:solidFill>
                  <a:srgbClr val="386698"/>
                </a:solidFill>
                <a:latin typeface="+mn-lt"/>
                <a:ea typeface="+mn-ea"/>
              </a:rPr>
              <a:t>	  return price * </a:t>
            </a:r>
            <a:r>
              <a:rPr lang="en-US" altLang="zh-CN" sz="2000" dirty="0" err="1">
                <a:solidFill>
                  <a:srgbClr val="386698"/>
                </a:solidFill>
                <a:latin typeface="+mn-lt"/>
                <a:ea typeface="+mn-ea"/>
              </a:rPr>
              <a:t>this.discount</a:t>
            </a:r>
            <a:r>
              <a:rPr lang="en-US" altLang="zh-CN" sz="2000" dirty="0">
                <a:solidFill>
                  <a:srgbClr val="386698"/>
                </a:solidFill>
                <a:latin typeface="+mn-lt"/>
                <a:ea typeface="+mn-ea"/>
              </a:rPr>
              <a:t>;</a:t>
            </a:r>
          </a:p>
          <a:p>
            <a:pPr marL="342900" indent="-342900">
              <a:spcBef>
                <a:spcPct val="20000"/>
              </a:spcBef>
              <a:buFont typeface="Arial" panose="020B0604020202020204" pitchFamily="34" charset="0"/>
              <a:buChar char="•"/>
              <a:defRPr/>
            </a:pPr>
            <a:r>
              <a:rPr lang="en-US" altLang="zh-CN" sz="2000" dirty="0">
                <a:solidFill>
                  <a:srgbClr val="386698"/>
                </a:solidFill>
                <a:latin typeface="+mn-lt"/>
                <a:ea typeface="+mn-ea"/>
              </a:rPr>
              <a:t>	}</a:t>
            </a:r>
          </a:p>
          <a:p>
            <a:pPr marL="342900" indent="-342900">
              <a:spcBef>
                <a:spcPct val="20000"/>
              </a:spcBef>
              <a:buFont typeface="Arial" panose="020B0604020202020204" pitchFamily="34" charset="0"/>
              <a:buChar char="•"/>
              <a:defRPr/>
            </a:pPr>
            <a:r>
              <a:rPr lang="en-US" altLang="zh-CN" sz="2000" dirty="0">
                <a:solidFill>
                  <a:srgbClr val="386698"/>
                </a:solidFill>
                <a:latin typeface="+mn-lt"/>
                <a:ea typeface="+mn-ea"/>
              </a:rPr>
              <a:t>}</a:t>
            </a:r>
          </a:p>
          <a:p>
            <a:pPr marL="342900" indent="-342900">
              <a:spcBef>
                <a:spcPct val="20000"/>
              </a:spcBef>
              <a:buFont typeface="Arial" panose="020B0604020202020204" pitchFamily="34" charset="0"/>
              <a:buChar char="•"/>
              <a:defRPr/>
            </a:pPr>
            <a:endParaRPr lang="en-US" altLang="zh-CN" sz="2000" dirty="0">
              <a:solidFill>
                <a:srgbClr val="386698"/>
              </a:solidFill>
              <a:latin typeface="+mn-lt"/>
              <a:ea typeface="+mn-ea"/>
            </a:endParaRPr>
          </a:p>
          <a:p>
            <a:pPr marL="342900" indent="-342900">
              <a:spcBef>
                <a:spcPct val="20000"/>
              </a:spcBef>
              <a:buFont typeface="Arial" panose="020B0604020202020204" pitchFamily="34" charset="0"/>
              <a:buChar char="•"/>
              <a:defRPr/>
            </a:pPr>
            <a:endParaRPr lang="zh-CN" altLang="en-US" sz="2000" dirty="0">
              <a:solidFill>
                <a:srgbClr val="386698"/>
              </a:solidFill>
              <a:latin typeface="+mn-lt"/>
              <a:ea typeface="+mn-ea"/>
            </a:endParaRPr>
          </a:p>
        </p:txBody>
      </p:sp>
      <p:sp>
        <p:nvSpPr>
          <p:cNvPr id="5" name="矩形 4"/>
          <p:cNvSpPr/>
          <p:nvPr/>
        </p:nvSpPr>
        <p:spPr>
          <a:xfrm>
            <a:off x="4440" y="4653136"/>
            <a:ext cx="4572000" cy="2697163"/>
          </a:xfrm>
          <a:prstGeom prst="rect">
            <a:avLst/>
          </a:prstGeom>
          <a:solidFill>
            <a:schemeClr val="bg1">
              <a:lumMod val="85000"/>
            </a:schemeClr>
          </a:solidFill>
        </p:spPr>
        <p:txBody>
          <a:bodyPr>
            <a:spAutoFit/>
          </a:bodyPr>
          <a:lstStyle/>
          <a:p>
            <a:pPr marL="342900" indent="-342900">
              <a:spcBef>
                <a:spcPct val="20000"/>
              </a:spcBef>
              <a:buFont typeface="Arial" panose="020B0604020202020204" pitchFamily="34" charset="0"/>
              <a:buChar char="•"/>
              <a:defRPr/>
            </a:pPr>
            <a:r>
              <a:rPr lang="en-US" altLang="zh-CN" dirty="0">
                <a:solidFill>
                  <a:srgbClr val="386698"/>
                </a:solidFill>
              </a:rPr>
              <a:t>//</a:t>
            </a:r>
            <a:r>
              <a:rPr lang="zh-CN" altLang="en-US" dirty="0">
                <a:solidFill>
                  <a:srgbClr val="386698"/>
                </a:solidFill>
              </a:rPr>
              <a:t>普通客户</a:t>
            </a:r>
          </a:p>
          <a:p>
            <a:pPr marL="342900" indent="-342900">
              <a:spcBef>
                <a:spcPct val="20000"/>
              </a:spcBef>
              <a:buFont typeface="Arial" panose="020B0604020202020204" pitchFamily="34" charset="0"/>
              <a:buChar char="•"/>
              <a:defRPr/>
            </a:pPr>
            <a:r>
              <a:rPr lang="en-US" altLang="zh-CN" dirty="0" err="1">
                <a:solidFill>
                  <a:srgbClr val="386698"/>
                </a:solidFill>
              </a:rPr>
              <a:t>Price.NormlPrice</a:t>
            </a:r>
            <a:r>
              <a:rPr lang="en-US" altLang="zh-CN" dirty="0">
                <a:solidFill>
                  <a:srgbClr val="386698"/>
                </a:solidFill>
              </a:rPr>
              <a:t> = function() {</a:t>
            </a:r>
          </a:p>
          <a:p>
            <a:pPr marL="342900" indent="-342900">
              <a:spcBef>
                <a:spcPct val="20000"/>
              </a:spcBef>
              <a:buFont typeface="Arial" panose="020B0604020202020204" pitchFamily="34" charset="0"/>
              <a:buChar char="•"/>
              <a:defRPr/>
            </a:pPr>
            <a:r>
              <a:rPr lang="en-US" altLang="zh-CN" dirty="0">
                <a:solidFill>
                  <a:srgbClr val="386698"/>
                </a:solidFill>
              </a:rPr>
              <a:t>    </a:t>
            </a:r>
            <a:r>
              <a:rPr lang="en-US" altLang="zh-CN" dirty="0" err="1">
                <a:solidFill>
                  <a:srgbClr val="386698"/>
                </a:solidFill>
              </a:rPr>
              <a:t>this.discount</a:t>
            </a:r>
            <a:r>
              <a:rPr lang="en-US" altLang="zh-CN" dirty="0">
                <a:solidFill>
                  <a:srgbClr val="386698"/>
                </a:solidFill>
              </a:rPr>
              <a:t> = 1;</a:t>
            </a:r>
          </a:p>
          <a:p>
            <a:pPr marL="342900" indent="-342900">
              <a:spcBef>
                <a:spcPct val="20000"/>
              </a:spcBef>
              <a:buFont typeface="Arial" panose="020B0604020202020204" pitchFamily="34" charset="0"/>
              <a:buChar char="•"/>
              <a:defRPr/>
            </a:pPr>
            <a:r>
              <a:rPr lang="en-US" altLang="zh-CN" dirty="0">
                <a:solidFill>
                  <a:srgbClr val="386698"/>
                </a:solidFill>
              </a:rPr>
              <a:t>	</a:t>
            </a:r>
            <a:r>
              <a:rPr lang="en-US" altLang="zh-CN" dirty="0" err="1">
                <a:solidFill>
                  <a:srgbClr val="386698"/>
                </a:solidFill>
              </a:rPr>
              <a:t>this.getPrice</a:t>
            </a:r>
            <a:r>
              <a:rPr lang="en-US" altLang="zh-CN" dirty="0">
                <a:solidFill>
                  <a:srgbClr val="386698"/>
                </a:solidFill>
              </a:rPr>
              <a:t> = function(price)</a:t>
            </a:r>
          </a:p>
          <a:p>
            <a:pPr marL="342900" indent="-342900">
              <a:spcBef>
                <a:spcPct val="20000"/>
              </a:spcBef>
              <a:buFont typeface="Arial" panose="020B0604020202020204" pitchFamily="34" charset="0"/>
              <a:buChar char="•"/>
              <a:defRPr/>
            </a:pPr>
            <a:r>
              <a:rPr lang="en-US" altLang="zh-CN" dirty="0">
                <a:solidFill>
                  <a:srgbClr val="386698"/>
                </a:solidFill>
              </a:rPr>
              <a:t>	{</a:t>
            </a:r>
          </a:p>
          <a:p>
            <a:pPr marL="342900" indent="-342900">
              <a:spcBef>
                <a:spcPct val="20000"/>
              </a:spcBef>
              <a:buFont typeface="Arial" panose="020B0604020202020204" pitchFamily="34" charset="0"/>
              <a:buChar char="•"/>
              <a:defRPr/>
            </a:pPr>
            <a:r>
              <a:rPr lang="en-US" altLang="zh-CN" dirty="0">
                <a:solidFill>
                  <a:srgbClr val="386698"/>
                </a:solidFill>
              </a:rPr>
              <a:t>		 return price ;</a:t>
            </a:r>
          </a:p>
          <a:p>
            <a:pPr marL="342900" indent="-342900">
              <a:spcBef>
                <a:spcPct val="20000"/>
              </a:spcBef>
              <a:buFont typeface="Arial" panose="020B0604020202020204" pitchFamily="34" charset="0"/>
              <a:buChar char="•"/>
              <a:defRPr/>
            </a:pPr>
            <a:r>
              <a:rPr lang="en-US" altLang="zh-CN" dirty="0">
                <a:solidFill>
                  <a:srgbClr val="386698"/>
                </a:solidFill>
              </a:rPr>
              <a:t>	}</a:t>
            </a:r>
          </a:p>
          <a:p>
            <a:pPr marL="342900" indent="-342900">
              <a:spcBef>
                <a:spcPct val="20000"/>
              </a:spcBef>
              <a:buFont typeface="Arial" panose="020B0604020202020204" pitchFamily="34" charset="0"/>
              <a:buChar char="•"/>
              <a:defRPr/>
            </a:pPr>
            <a:r>
              <a:rPr lang="en-US" altLang="zh-CN" dirty="0">
                <a:solidFill>
                  <a:srgbClr val="386698"/>
                </a:solidFill>
              </a:rPr>
              <a:t>} </a:t>
            </a:r>
          </a:p>
        </p:txBody>
      </p:sp>
    </p:spTree>
    <p:extLst>
      <p:ext uri="{BB962C8B-B14F-4D97-AF65-F5344CB8AC3E}">
        <p14:creationId xmlns:p14="http://schemas.microsoft.com/office/powerpoint/2010/main" val="3309394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5"/>
          <p:cNvSpPr>
            <a:spLocks noGrp="1"/>
          </p:cNvSpPr>
          <p:nvPr>
            <p:ph type="ctrTitle"/>
          </p:nvPr>
        </p:nvSpPr>
        <p:spPr/>
        <p:txBody>
          <a:bodyPr/>
          <a:lstStyle/>
          <a:p>
            <a:r>
              <a:rPr lang="zh-CN" altLang="en-US" dirty="0" smtClean="0"/>
              <a:t>设计模式将功能复杂化</a:t>
            </a:r>
            <a:r>
              <a:rPr lang="en-US" altLang="zh-CN" dirty="0" smtClean="0"/>
              <a:t/>
            </a:r>
            <a:br>
              <a:rPr lang="en-US" altLang="zh-CN" dirty="0" smtClean="0"/>
            </a:br>
            <a:r>
              <a:rPr lang="zh-CN" altLang="en-US" dirty="0" smtClean="0"/>
              <a:t>那为什么还需要设计模式</a:t>
            </a:r>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69668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为什么设计模式会将代码</a:t>
            </a:r>
            <a:r>
              <a:rPr lang="zh-CN" altLang="en-US" dirty="0" smtClean="0"/>
              <a:t>复杂化</a:t>
            </a:r>
            <a:endParaRPr lang="zh-CN" altLang="en-US" dirty="0"/>
          </a:p>
        </p:txBody>
      </p:sp>
      <p:sp>
        <p:nvSpPr>
          <p:cNvPr id="5" name="内容占位符 4"/>
          <p:cNvSpPr>
            <a:spLocks noGrp="1"/>
          </p:cNvSpPr>
          <p:nvPr>
            <p:ph idx="1"/>
          </p:nvPr>
        </p:nvSpPr>
        <p:spPr/>
        <p:txBody>
          <a:bodyPr/>
          <a:lstStyle/>
          <a:p>
            <a:r>
              <a:rPr lang="zh-CN" altLang="en-US" dirty="0" smtClean="0"/>
              <a:t>比如昨天讲的打折优惠，本来一个函数搞定，结果定义很多对象</a:t>
            </a:r>
            <a:endParaRPr lang="en-US" altLang="zh-CN" dirty="0" smtClean="0"/>
          </a:p>
          <a:p>
            <a:r>
              <a:rPr lang="zh-CN" altLang="en-US" dirty="0" smtClean="0"/>
              <a:t>模块化，本来可以放所有代码放在一起，干嘛要分成很多模块</a:t>
            </a:r>
            <a:endParaRPr lang="en-US" altLang="zh-CN" dirty="0" smtClean="0"/>
          </a:p>
          <a:p>
            <a:endParaRPr lang="zh-CN" altLang="en-US" dirty="0"/>
          </a:p>
        </p:txBody>
      </p:sp>
    </p:spTree>
    <p:extLst>
      <p:ext uri="{BB962C8B-B14F-4D97-AF65-F5344CB8AC3E}">
        <p14:creationId xmlns:p14="http://schemas.microsoft.com/office/powerpoint/2010/main" val="4208035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Windows10</a:t>
            </a:r>
            <a:r>
              <a:rPr lang="zh-CN" altLang="en-US" dirty="0" smtClean="0"/>
              <a:t>操作系统 万人团队。几十万个功能点。每次更新</a:t>
            </a:r>
            <a:r>
              <a:rPr lang="en-US" altLang="zh-CN" dirty="0" smtClean="0"/>
              <a:t>1000</a:t>
            </a:r>
            <a:r>
              <a:rPr lang="zh-CN" altLang="en-US" dirty="0" smtClean="0"/>
              <a:t>多个团队都需要更改功能，逐步的完善功能。</a:t>
            </a:r>
            <a:endParaRPr lang="zh-CN" altLang="en-US" dirty="0"/>
          </a:p>
        </p:txBody>
      </p:sp>
    </p:spTree>
    <p:extLst>
      <p:ext uri="{BB962C8B-B14F-4D97-AF65-F5344CB8AC3E}">
        <p14:creationId xmlns:p14="http://schemas.microsoft.com/office/powerpoint/2010/main" val="1868520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每日三</a:t>
            </a:r>
            <a:r>
              <a:rPr lang="zh-CN" altLang="en-US" dirty="0" smtClean="0"/>
              <a:t>疯</a:t>
            </a:r>
            <a:endParaRPr lang="zh-CN" altLang="en-US" dirty="0"/>
          </a:p>
        </p:txBody>
      </p:sp>
      <p:sp>
        <p:nvSpPr>
          <p:cNvPr id="93187" name="文本占位符 2"/>
          <p:cNvSpPr>
            <a:spLocks noGrp="1"/>
          </p:cNvSpPr>
          <p:nvPr>
            <p:ph type="subTitle" idx="1"/>
          </p:nvPr>
        </p:nvSpPr>
        <p:spPr/>
        <p:txBody>
          <a:bodyPr/>
          <a:lstStyle/>
          <a:p>
            <a:endParaRPr lang="zh-CN" altLang="en-US" dirty="0" smtClean="0"/>
          </a:p>
        </p:txBody>
      </p:sp>
    </p:spTree>
    <p:extLst>
      <p:ext uri="{BB962C8B-B14F-4D97-AF65-F5344CB8AC3E}">
        <p14:creationId xmlns:p14="http://schemas.microsoft.com/office/powerpoint/2010/main" val="17931446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5"/>
          <p:cNvSpPr>
            <a:spLocks noGrp="1"/>
          </p:cNvSpPr>
          <p:nvPr>
            <p:ph type="title"/>
          </p:nvPr>
        </p:nvSpPr>
        <p:spPr/>
        <p:txBody>
          <a:bodyPr/>
          <a:lstStyle/>
          <a:p>
            <a:endParaRPr lang="zh-CN" altLang="en-US" smtClean="0"/>
          </a:p>
        </p:txBody>
      </p:sp>
      <p:sp>
        <p:nvSpPr>
          <p:cNvPr id="94211" name="内容占位符 6"/>
          <p:cNvSpPr>
            <a:spLocks noGrp="1"/>
          </p:cNvSpPr>
          <p:nvPr>
            <p:ph idx="1"/>
          </p:nvPr>
        </p:nvSpPr>
        <p:spPr/>
        <p:txBody>
          <a:bodyPr/>
          <a:lstStyle/>
          <a:p>
            <a:r>
              <a:rPr lang="zh-CN" altLang="en-US" smtClean="0"/>
              <a:t>如果没有需求变更，如果没有复杂，如果没有欺诈，如果没有尔虞我诈，就不需要设计模式，但是现实是残酷的。。。</a:t>
            </a:r>
            <a:endParaRPr lang="en-US" altLang="zh-CN" smtClean="0"/>
          </a:p>
          <a:p>
            <a:endParaRPr lang="en-US" altLang="zh-CN" smtClean="0"/>
          </a:p>
          <a:p>
            <a:r>
              <a:rPr lang="zh-CN" altLang="en-US" smtClean="0"/>
              <a:t>客户不光每天疯，而且每日三疯。。。。</a:t>
            </a:r>
          </a:p>
        </p:txBody>
      </p:sp>
    </p:spTree>
    <p:extLst>
      <p:ext uri="{BB962C8B-B14F-4D97-AF65-F5344CB8AC3E}">
        <p14:creationId xmlns:p14="http://schemas.microsoft.com/office/powerpoint/2010/main" val="74645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3"/>
          <p:cNvSpPr>
            <a:spLocks noGrp="1"/>
          </p:cNvSpPr>
          <p:nvPr>
            <p:ph type="ctrTitle"/>
          </p:nvPr>
        </p:nvSpPr>
        <p:spPr/>
        <p:txBody>
          <a:bodyPr/>
          <a:lstStyle/>
          <a:p>
            <a:r>
              <a:rPr lang="zh-CN" altLang="en-US" dirty="0" smtClean="0"/>
              <a:t>设计模式应用场景分析</a:t>
            </a:r>
            <a:r>
              <a:rPr lang="en-US" altLang="zh-CN" dirty="0" smtClean="0"/>
              <a:t/>
            </a:r>
            <a:br>
              <a:rPr lang="en-US" altLang="zh-CN" dirty="0" smtClean="0"/>
            </a:br>
            <a:r>
              <a:rPr lang="zh-CN" altLang="en-US" dirty="0" smtClean="0"/>
              <a:t>复杂大型项目</a:t>
            </a:r>
          </a:p>
        </p:txBody>
      </p:sp>
    </p:spTree>
    <p:extLst>
      <p:ext uri="{BB962C8B-B14F-4D97-AF65-F5344CB8AC3E}">
        <p14:creationId xmlns:p14="http://schemas.microsoft.com/office/powerpoint/2010/main" val="2498059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5"/>
          <p:cNvSpPr>
            <a:spLocks noGrp="1"/>
          </p:cNvSpPr>
          <p:nvPr>
            <p:ph type="title"/>
          </p:nvPr>
        </p:nvSpPr>
        <p:spPr/>
        <p:txBody>
          <a:bodyPr/>
          <a:lstStyle/>
          <a:p>
            <a:r>
              <a:rPr lang="en-US" altLang="zh-CN" smtClean="0"/>
              <a:t>【</a:t>
            </a:r>
            <a:r>
              <a:rPr lang="zh-CN" altLang="en-US" smtClean="0"/>
              <a:t>什么是复杂问题</a:t>
            </a:r>
            <a:r>
              <a:rPr lang="en-US" altLang="zh-CN" smtClean="0"/>
              <a:t>】</a:t>
            </a:r>
            <a:endParaRPr lang="zh-CN" altLang="en-US" smtClean="0"/>
          </a:p>
        </p:txBody>
      </p:sp>
      <p:sp>
        <p:nvSpPr>
          <p:cNvPr id="49155" name="内容占位符 6"/>
          <p:cNvSpPr>
            <a:spLocks noGrp="1"/>
          </p:cNvSpPr>
          <p:nvPr>
            <p:ph idx="1"/>
          </p:nvPr>
        </p:nvSpPr>
        <p:spPr/>
        <p:txBody>
          <a:bodyPr>
            <a:normAutofit lnSpcReduction="10000"/>
          </a:bodyPr>
          <a:lstStyle/>
          <a:p>
            <a:r>
              <a:rPr lang="en-US" altLang="zh-CN" smtClean="0">
                <a:solidFill>
                  <a:srgbClr val="FF0000"/>
                </a:solidFill>
              </a:rPr>
              <a:t>1</a:t>
            </a:r>
            <a:r>
              <a:rPr lang="zh-CN" altLang="en-US" smtClean="0">
                <a:solidFill>
                  <a:srgbClr val="FF0000"/>
                </a:solidFill>
              </a:rPr>
              <a:t>，多系统，多模块，业务逻辑复杂</a:t>
            </a:r>
            <a:endParaRPr lang="en-US" altLang="zh-CN" smtClean="0">
              <a:solidFill>
                <a:srgbClr val="FF0000"/>
              </a:solidFill>
            </a:endParaRPr>
          </a:p>
          <a:p>
            <a:pPr lvl="1"/>
            <a:r>
              <a:rPr lang="zh-CN" altLang="en-US" sz="2400" smtClean="0"/>
              <a:t>比如京东，一个产品首页，包含多个小系统，比如推荐系统，类似新浪微博的评论系统，产品详细信息，产品基本信息，第三方广告，打折，优惠，客服。。。。</a:t>
            </a:r>
          </a:p>
          <a:p>
            <a:pPr lvl="1"/>
            <a:r>
              <a:rPr lang="zh-CN" altLang="en-US" sz="2400" smtClean="0"/>
              <a:t>功能复杂，庞大，模块多，细节多</a:t>
            </a:r>
            <a:endParaRPr lang="zh-CN" altLang="en-US" smtClean="0"/>
          </a:p>
          <a:p>
            <a:r>
              <a:rPr lang="en-US" altLang="zh-CN" smtClean="0"/>
              <a:t>2</a:t>
            </a:r>
            <a:r>
              <a:rPr lang="zh-CN" altLang="en-US" smtClean="0">
                <a:solidFill>
                  <a:srgbClr val="FF0000"/>
                </a:solidFill>
              </a:rPr>
              <a:t>， 变化多，未来可能出现的变化多。。。</a:t>
            </a:r>
          </a:p>
          <a:p>
            <a:pPr lvl="1"/>
            <a:r>
              <a:rPr lang="zh-CN" altLang="en-US" sz="2400" smtClean="0"/>
              <a:t>      变化多，比如今天评论系统是这样的，过了一段时间评论系统又变了。。。。</a:t>
            </a:r>
          </a:p>
          <a:p>
            <a:r>
              <a:rPr lang="en-US" altLang="zh-CN" smtClean="0">
                <a:solidFill>
                  <a:srgbClr val="FF0000"/>
                </a:solidFill>
              </a:rPr>
              <a:t>3</a:t>
            </a:r>
            <a:r>
              <a:rPr lang="zh-CN" altLang="en-US" smtClean="0">
                <a:solidFill>
                  <a:srgbClr val="FF0000"/>
                </a:solidFill>
              </a:rPr>
              <a:t>，多团队合作项目</a:t>
            </a:r>
          </a:p>
          <a:p>
            <a:endParaRPr lang="zh-CN" altLang="en-US" smtClean="0"/>
          </a:p>
        </p:txBody>
      </p:sp>
    </p:spTree>
    <p:extLst>
      <p:ext uri="{BB962C8B-B14F-4D97-AF65-F5344CB8AC3E}">
        <p14:creationId xmlns:p14="http://schemas.microsoft.com/office/powerpoint/2010/main" val="2347774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3"/>
          <p:cNvSpPr>
            <a:spLocks noGrp="1"/>
          </p:cNvSpPr>
          <p:nvPr>
            <p:ph type="ctrTitle"/>
          </p:nvPr>
        </p:nvSpPr>
        <p:spPr/>
        <p:txBody>
          <a:bodyPr/>
          <a:lstStyle/>
          <a:p>
            <a:r>
              <a:rPr lang="zh-CN" altLang="en-US" smtClean="0"/>
              <a:t>业务复杂</a:t>
            </a:r>
          </a:p>
        </p:txBody>
      </p:sp>
      <p:sp>
        <p:nvSpPr>
          <p:cNvPr id="50179"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721423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0" y="620688"/>
            <a:ext cx="9288859" cy="796925"/>
          </a:xfrm>
        </p:spPr>
        <p:txBody>
          <a:bodyPr>
            <a:normAutofit/>
          </a:bodyPr>
          <a:lstStyle/>
          <a:p>
            <a:r>
              <a:rPr lang="zh-CN" altLang="en-US" dirty="0" smtClean="0"/>
              <a:t>设计模式的内功和外功 </a:t>
            </a:r>
            <a:r>
              <a:rPr lang="en-US" altLang="zh-CN" dirty="0" smtClean="0"/>
              <a:t>– </a:t>
            </a:r>
            <a:r>
              <a:rPr lang="zh-CN" altLang="en-US" dirty="0" smtClean="0"/>
              <a:t>内外双修</a:t>
            </a:r>
          </a:p>
        </p:txBody>
      </p:sp>
      <p:sp>
        <p:nvSpPr>
          <p:cNvPr id="8195" name="内容占位符 2"/>
          <p:cNvSpPr>
            <a:spLocks noGrp="1"/>
          </p:cNvSpPr>
          <p:nvPr>
            <p:ph idx="1"/>
          </p:nvPr>
        </p:nvSpPr>
        <p:spPr/>
        <p:txBody>
          <a:bodyPr/>
          <a:lstStyle/>
          <a:p>
            <a:r>
              <a:rPr lang="zh-CN" altLang="en-US" smtClean="0"/>
              <a:t>设计模式又分为招式和内功</a:t>
            </a:r>
          </a:p>
          <a:p>
            <a:r>
              <a:rPr lang="zh-CN" altLang="en-US" smtClean="0"/>
              <a:t>我们称面向对象的思维：内功</a:t>
            </a:r>
          </a:p>
          <a:p>
            <a:r>
              <a:rPr lang="zh-CN" altLang="en-US" smtClean="0"/>
              <a:t>招式：代码</a:t>
            </a:r>
          </a:p>
        </p:txBody>
      </p:sp>
    </p:spTree>
    <p:extLst>
      <p:ext uri="{BB962C8B-B14F-4D97-AF65-F5344CB8AC3E}">
        <p14:creationId xmlns:p14="http://schemas.microsoft.com/office/powerpoint/2010/main" val="1327907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3"/>
          <p:cNvSpPr>
            <a:spLocks noGrp="1"/>
          </p:cNvSpPr>
          <p:nvPr>
            <p:ph type="ctrTitle"/>
          </p:nvPr>
        </p:nvSpPr>
        <p:spPr/>
        <p:txBody>
          <a:bodyPr/>
          <a:lstStyle/>
          <a:p>
            <a:r>
              <a:rPr lang="zh-CN" altLang="en-US" smtClean="0"/>
              <a:t>客户每日三疯</a:t>
            </a:r>
          </a:p>
        </p:txBody>
      </p:sp>
      <p:sp>
        <p:nvSpPr>
          <p:cNvPr id="51203"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4213665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3"/>
          <p:cNvSpPr>
            <a:spLocks noGrp="1"/>
          </p:cNvSpPr>
          <p:nvPr>
            <p:ph type="ctrTitle"/>
          </p:nvPr>
        </p:nvSpPr>
        <p:spPr/>
        <p:txBody>
          <a:bodyPr/>
          <a:lstStyle/>
          <a:p>
            <a:r>
              <a:rPr lang="zh-CN" altLang="en-US" smtClean="0"/>
              <a:t>多团队同时开发</a:t>
            </a:r>
          </a:p>
        </p:txBody>
      </p:sp>
      <p:sp>
        <p:nvSpPr>
          <p:cNvPr id="52227"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1200068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3"/>
          <p:cNvSpPr>
            <a:spLocks noGrp="1"/>
          </p:cNvSpPr>
          <p:nvPr>
            <p:ph type="ctrTitle"/>
          </p:nvPr>
        </p:nvSpPr>
        <p:spPr/>
        <p:txBody>
          <a:bodyPr/>
          <a:lstStyle/>
          <a:p>
            <a:r>
              <a:rPr lang="zh-CN" altLang="en-US" smtClean="0"/>
              <a:t>总结</a:t>
            </a:r>
          </a:p>
        </p:txBody>
      </p:sp>
      <p:sp>
        <p:nvSpPr>
          <p:cNvPr id="53251"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36989501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内容占位符 2"/>
          <p:cNvSpPr>
            <a:spLocks noGrp="1"/>
          </p:cNvSpPr>
          <p:nvPr>
            <p:ph idx="1"/>
          </p:nvPr>
        </p:nvSpPr>
        <p:spPr>
          <a:xfrm>
            <a:off x="0" y="1196975"/>
            <a:ext cx="9144000" cy="4929188"/>
          </a:xfrm>
        </p:spPr>
        <p:txBody>
          <a:bodyPr/>
          <a:lstStyle/>
          <a:p>
            <a:r>
              <a:rPr lang="zh-CN" altLang="en-US" sz="2800" dirty="0" smtClean="0"/>
              <a:t>从短期看，设计模式将代码复杂化，但是从长期看，可以减少至少</a:t>
            </a:r>
            <a:r>
              <a:rPr lang="en-US" altLang="zh-CN" sz="2800" dirty="0" smtClean="0"/>
              <a:t>10</a:t>
            </a:r>
            <a:r>
              <a:rPr lang="zh-CN" altLang="en-US" sz="2800" dirty="0" smtClean="0"/>
              <a:t>倍的开发时间</a:t>
            </a:r>
            <a:endParaRPr lang="en-US" altLang="zh-CN" sz="2800" dirty="0" smtClean="0"/>
          </a:p>
          <a:p>
            <a:endParaRPr lang="en-US" altLang="zh-CN" sz="2800" dirty="0" smtClean="0"/>
          </a:p>
          <a:p>
            <a:r>
              <a:rPr lang="zh-CN" altLang="en-US" sz="2800" dirty="0" smtClean="0"/>
              <a:t>因为未来功能会不断扩充，修改。</a:t>
            </a:r>
            <a:endParaRPr lang="en-US" altLang="zh-CN" sz="2800" dirty="0" smtClean="0"/>
          </a:p>
          <a:p>
            <a:r>
              <a:rPr lang="zh-CN" altLang="en-US" sz="2800" dirty="0" smtClean="0"/>
              <a:t>除非代码永远不变，但是科技发展如此迅速，一切都在革新，不变基本不可能。</a:t>
            </a:r>
            <a:endParaRPr lang="en-US" altLang="zh-CN" sz="2800" dirty="0" smtClean="0"/>
          </a:p>
          <a:p>
            <a:endParaRPr lang="en-US" altLang="zh-CN" sz="2800" dirty="0" smtClean="0"/>
          </a:p>
          <a:p>
            <a:r>
              <a:rPr lang="zh-CN" altLang="en-US" sz="2800" dirty="0" smtClean="0"/>
              <a:t>好的架构，未来扩展功能只需要</a:t>
            </a:r>
            <a:r>
              <a:rPr lang="en-US" altLang="zh-CN" sz="2800" dirty="0" smtClean="0"/>
              <a:t>1</a:t>
            </a:r>
            <a:r>
              <a:rPr lang="zh-CN" altLang="en-US" sz="2800" dirty="0" smtClean="0"/>
              <a:t>小时，而差的架构可能一天，甚至</a:t>
            </a:r>
            <a:r>
              <a:rPr lang="en-US" altLang="zh-CN" sz="2800" dirty="0" smtClean="0"/>
              <a:t>10</a:t>
            </a:r>
            <a:r>
              <a:rPr lang="zh-CN" altLang="en-US" sz="2800" dirty="0" smtClean="0"/>
              <a:t>天，甚至完全推倒重新开发。</a:t>
            </a:r>
          </a:p>
        </p:txBody>
      </p:sp>
    </p:spTree>
    <p:extLst>
      <p:ext uri="{BB962C8B-B14F-4D97-AF65-F5344CB8AC3E}">
        <p14:creationId xmlns:p14="http://schemas.microsoft.com/office/powerpoint/2010/main" val="12715505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设计模式的本质</a:t>
            </a:r>
            <a:endParaRPr lang="zh-CN" altLang="en-US" dirty="0"/>
          </a:p>
        </p:txBody>
      </p:sp>
    </p:spTree>
    <p:extLst>
      <p:ext uri="{BB962C8B-B14F-4D97-AF65-F5344CB8AC3E}">
        <p14:creationId xmlns:p14="http://schemas.microsoft.com/office/powerpoint/2010/main" val="40045646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251520" y="620688"/>
            <a:ext cx="8051800" cy="796925"/>
          </a:xfrm>
        </p:spPr>
        <p:txBody>
          <a:bodyPr/>
          <a:lstStyle/>
          <a:p>
            <a:r>
              <a:rPr lang="zh-CN" altLang="en-US" dirty="0" smtClean="0"/>
              <a:t>面向对象的本质</a:t>
            </a:r>
          </a:p>
        </p:txBody>
      </p:sp>
      <p:sp>
        <p:nvSpPr>
          <p:cNvPr id="106499" name="内容占位符 2"/>
          <p:cNvSpPr>
            <a:spLocks noGrp="1"/>
          </p:cNvSpPr>
          <p:nvPr>
            <p:ph idx="1"/>
          </p:nvPr>
        </p:nvSpPr>
        <p:spPr/>
        <p:txBody>
          <a:bodyPr/>
          <a:lstStyle/>
          <a:p>
            <a:r>
              <a:rPr lang="zh-CN" altLang="en-US" smtClean="0"/>
              <a:t>耦合概念贯穿于整个面向对象编程。</a:t>
            </a:r>
            <a:endParaRPr lang="en-US" altLang="zh-CN" smtClean="0"/>
          </a:p>
          <a:p>
            <a:r>
              <a:rPr lang="zh-CN" altLang="en-US" smtClean="0"/>
              <a:t>面向对象的本质是解耦和。</a:t>
            </a:r>
            <a:endParaRPr lang="en-US" altLang="zh-CN" smtClean="0"/>
          </a:p>
          <a:p>
            <a:r>
              <a:rPr lang="zh-CN" altLang="en-US" smtClean="0"/>
              <a:t>设计模式的本质是解耦和。</a:t>
            </a:r>
            <a:endParaRPr lang="en-US" altLang="zh-CN" smtClean="0"/>
          </a:p>
          <a:p>
            <a:endParaRPr lang="en-US" altLang="zh-CN" smtClean="0"/>
          </a:p>
          <a:p>
            <a:endParaRPr lang="en-US" altLang="zh-CN" smtClean="0"/>
          </a:p>
          <a:p>
            <a:endParaRPr lang="zh-CN" altLang="en-US" smtClean="0"/>
          </a:p>
        </p:txBody>
      </p:sp>
    </p:spTree>
    <p:extLst>
      <p:ext uri="{BB962C8B-B14F-4D97-AF65-F5344CB8AC3E}">
        <p14:creationId xmlns:p14="http://schemas.microsoft.com/office/powerpoint/2010/main" val="2743464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那么什么是耦合呢</a:t>
            </a:r>
            <a:endParaRPr lang="zh-CN" altLang="en-US" dirty="0"/>
          </a:p>
        </p:txBody>
      </p:sp>
    </p:spTree>
    <p:extLst>
      <p:ext uri="{BB962C8B-B14F-4D97-AF65-F5344CB8AC3E}">
        <p14:creationId xmlns:p14="http://schemas.microsoft.com/office/powerpoint/2010/main" val="38310702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3"/>
          <p:cNvSpPr>
            <a:spLocks noGrp="1"/>
          </p:cNvSpPr>
          <p:nvPr>
            <p:ph type="ctrTitle"/>
          </p:nvPr>
        </p:nvSpPr>
        <p:spPr/>
        <p:txBody>
          <a:bodyPr/>
          <a:lstStyle/>
          <a:p>
            <a:r>
              <a:rPr lang="zh-CN" altLang="en-US" dirty="0" smtClean="0"/>
              <a:t>耦合，解耦和</a:t>
            </a:r>
            <a:r>
              <a:rPr lang="en-US" altLang="zh-CN" dirty="0" smtClean="0"/>
              <a:t/>
            </a:r>
            <a:br>
              <a:rPr lang="en-US" altLang="zh-CN" dirty="0" smtClean="0"/>
            </a:br>
            <a:r>
              <a:rPr lang="zh-CN" altLang="en-US" dirty="0" smtClean="0"/>
              <a:t>松耦合 ，紧耦合定义</a:t>
            </a:r>
          </a:p>
        </p:txBody>
      </p:sp>
      <p:sp>
        <p:nvSpPr>
          <p:cNvPr id="104451"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24421559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dirty="0" smtClean="0"/>
              <a:t>耦合术语的来源</a:t>
            </a:r>
          </a:p>
        </p:txBody>
      </p:sp>
      <p:sp>
        <p:nvSpPr>
          <p:cNvPr id="105475" name="内容占位符 2"/>
          <p:cNvSpPr>
            <a:spLocks noGrp="1"/>
          </p:cNvSpPr>
          <p:nvPr>
            <p:ph idx="1"/>
          </p:nvPr>
        </p:nvSpPr>
        <p:spPr>
          <a:xfrm>
            <a:off x="179388" y="1214438"/>
            <a:ext cx="8507412" cy="4911725"/>
          </a:xfrm>
        </p:spPr>
        <p:txBody>
          <a:bodyPr/>
          <a:lstStyle/>
          <a:p>
            <a:r>
              <a:rPr lang="zh-CN" altLang="en-US" smtClean="0"/>
              <a:t>通过该概念再次体会学科之间的相同性。</a:t>
            </a:r>
            <a:endParaRPr lang="en-US" altLang="zh-CN" smtClean="0"/>
          </a:p>
          <a:p>
            <a:r>
              <a:rPr lang="zh-CN" altLang="en-US" smtClean="0"/>
              <a:t>耦合概念来自电路学 网络学，建筑学，信息学等领域</a:t>
            </a:r>
            <a:endParaRPr lang="en-US" altLang="zh-CN" smtClean="0"/>
          </a:p>
          <a:p>
            <a:endParaRPr lang="en-US" altLang="zh-CN" smtClean="0"/>
          </a:p>
          <a:p>
            <a:r>
              <a:rPr lang="zh-CN" altLang="en-US" smtClean="0"/>
              <a:t>软件工程</a:t>
            </a:r>
            <a:r>
              <a:rPr lang="en-US" altLang="zh-CN" smtClean="0"/>
              <a:t>—</a:t>
            </a:r>
            <a:r>
              <a:rPr lang="zh-CN" altLang="en-US" smtClean="0"/>
              <a:t>本科，硕士，博士教程。</a:t>
            </a:r>
            <a:endParaRPr lang="en-US" altLang="zh-CN" smtClean="0"/>
          </a:p>
          <a:p>
            <a:r>
              <a:rPr lang="zh-CN" altLang="en-US" smtClean="0"/>
              <a:t>专门研究如何架构高质量软件系统。</a:t>
            </a:r>
            <a:endParaRPr lang="en-US" altLang="zh-CN" smtClean="0"/>
          </a:p>
          <a:p>
            <a:r>
              <a:rPr lang="zh-CN" altLang="en-US" smtClean="0"/>
              <a:t>设计模式等属于该领域一个芝麻小的范畴。</a:t>
            </a:r>
            <a:endParaRPr lang="en-US" altLang="zh-CN" smtClean="0"/>
          </a:p>
          <a:p>
            <a:r>
              <a:rPr lang="zh-CN" altLang="en-US" smtClean="0">
                <a:solidFill>
                  <a:srgbClr val="00B050"/>
                </a:solidFill>
              </a:rPr>
              <a:t>耦合</a:t>
            </a:r>
            <a:r>
              <a:rPr lang="zh-CN" altLang="en-US" smtClean="0"/>
              <a:t>术语是业界通用术语，必须掌握知道。</a:t>
            </a:r>
          </a:p>
        </p:txBody>
      </p:sp>
    </p:spTree>
    <p:extLst>
      <p:ext uri="{BB962C8B-B14F-4D97-AF65-F5344CB8AC3E}">
        <p14:creationId xmlns:p14="http://schemas.microsoft.com/office/powerpoint/2010/main" val="10743044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dirty="0" smtClean="0"/>
              <a:t>耦合电路学定义</a:t>
            </a:r>
          </a:p>
        </p:txBody>
      </p:sp>
      <p:sp>
        <p:nvSpPr>
          <p:cNvPr id="107523" name="内容占位符 2"/>
          <p:cNvSpPr>
            <a:spLocks noGrp="1"/>
          </p:cNvSpPr>
          <p:nvPr>
            <p:ph idx="1"/>
          </p:nvPr>
        </p:nvSpPr>
        <p:spPr>
          <a:xfrm>
            <a:off x="0" y="1214438"/>
            <a:ext cx="9144000" cy="4911725"/>
          </a:xfrm>
        </p:spPr>
        <p:txBody>
          <a:bodyPr/>
          <a:lstStyle/>
          <a:p>
            <a:r>
              <a:rPr lang="zh-CN" altLang="en-US" dirty="0" smtClean="0"/>
              <a:t>耦合定义来源于电路学。</a:t>
            </a:r>
            <a:endParaRPr lang="en-US" altLang="zh-CN" dirty="0" smtClean="0"/>
          </a:p>
          <a:p>
            <a:r>
              <a:rPr lang="zh-CN" altLang="en-US" dirty="0" smtClean="0"/>
              <a:t>当一个模块直接修改或者损坏，会导致另一个模块也损坏或者不起作用，则称二者存在耦合。</a:t>
            </a:r>
          </a:p>
        </p:txBody>
      </p:sp>
    </p:spTree>
    <p:extLst>
      <p:ext uri="{BB962C8B-B14F-4D97-AF65-F5344CB8AC3E}">
        <p14:creationId xmlns:p14="http://schemas.microsoft.com/office/powerpoint/2010/main" val="388825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内功和招式</a:t>
            </a:r>
          </a:p>
        </p:txBody>
      </p:sp>
      <p:sp>
        <p:nvSpPr>
          <p:cNvPr id="3" name="内容占位符 2"/>
          <p:cNvSpPr>
            <a:spLocks noGrp="1"/>
          </p:cNvSpPr>
          <p:nvPr>
            <p:ph idx="1"/>
          </p:nvPr>
        </p:nvSpPr>
        <p:spPr/>
        <p:txBody>
          <a:bodyPr>
            <a:normAutofit lnSpcReduction="10000"/>
          </a:bodyPr>
          <a:lstStyle/>
          <a:p>
            <a:pPr marL="0" indent="0">
              <a:buFont typeface="Arial" panose="020B0604020202020204" pitchFamily="34" charset="0"/>
              <a:buNone/>
              <a:defRPr/>
            </a:pPr>
            <a:r>
              <a:rPr lang="zh-CN" altLang="en-US" sz="2400" dirty="0" smtClean="0"/>
              <a:t> </a:t>
            </a:r>
            <a:r>
              <a:rPr lang="en-US" altLang="zh-CN" sz="2400" dirty="0" smtClean="0"/>
              <a:t>&lt;</a:t>
            </a:r>
            <a:r>
              <a:rPr lang="zh-CN" altLang="en-US" sz="2400" dirty="0" smtClean="0"/>
              <a:t>内功篇</a:t>
            </a:r>
            <a:r>
              <a:rPr lang="en-US" altLang="zh-CN" sz="2400" dirty="0" smtClean="0"/>
              <a:t>&gt;</a:t>
            </a:r>
          </a:p>
          <a:p>
            <a:pPr>
              <a:defRPr/>
            </a:pPr>
            <a:r>
              <a:rPr lang="en-US" altLang="zh-CN" sz="2400" dirty="0" smtClean="0"/>
              <a:t>     </a:t>
            </a:r>
            <a:r>
              <a:rPr lang="zh-CN" altLang="en-US" sz="2400" dirty="0" smtClean="0"/>
              <a:t>面向对象思维</a:t>
            </a:r>
          </a:p>
          <a:p>
            <a:pPr>
              <a:defRPr/>
            </a:pPr>
            <a:r>
              <a:rPr lang="zh-CN" altLang="en-US" sz="2400" dirty="0" smtClean="0"/>
              <a:t>    少林易筋经  洗髓经  </a:t>
            </a:r>
            <a:r>
              <a:rPr lang="en-US" altLang="zh-CN" sz="2400" dirty="0" smtClean="0"/>
              <a:t>-- </a:t>
            </a:r>
            <a:r>
              <a:rPr lang="zh-CN" altLang="en-US" sz="2400" dirty="0" smtClean="0"/>
              <a:t>内功的高深</a:t>
            </a:r>
            <a:r>
              <a:rPr lang="en-US" altLang="zh-CN" sz="2400" dirty="0" smtClean="0"/>
              <a:t>--- </a:t>
            </a:r>
            <a:r>
              <a:rPr lang="zh-CN" altLang="en-US" sz="2400" dirty="0" smtClean="0"/>
              <a:t>修炼</a:t>
            </a:r>
            <a:r>
              <a:rPr lang="en-US" altLang="zh-CN" sz="2400" dirty="0" smtClean="0"/>
              <a:t>30</a:t>
            </a:r>
            <a:r>
              <a:rPr lang="zh-CN" altLang="en-US" sz="2400" dirty="0" smtClean="0"/>
              <a:t>年 </a:t>
            </a:r>
            <a:r>
              <a:rPr lang="en-US" altLang="zh-CN" sz="2400" dirty="0" smtClean="0"/>
              <a:t>--</a:t>
            </a:r>
            <a:r>
              <a:rPr lang="zh-CN" altLang="en-US" sz="2400" dirty="0" smtClean="0"/>
              <a:t>未必能够达到</a:t>
            </a:r>
            <a:r>
              <a:rPr lang="en-US" altLang="zh-CN" sz="2400" dirty="0" smtClean="0"/>
              <a:t>3</a:t>
            </a:r>
            <a:r>
              <a:rPr lang="zh-CN" altLang="en-US" sz="2400" dirty="0" smtClean="0"/>
              <a:t>层   乾坤大挪移   吸星大法  内功修为 </a:t>
            </a:r>
          </a:p>
          <a:p>
            <a:pPr>
              <a:defRPr/>
            </a:pPr>
            <a:endParaRPr lang="zh-CN" altLang="en-US" sz="2400" dirty="0" smtClean="0"/>
          </a:p>
          <a:p>
            <a:pPr marL="0" indent="0">
              <a:buFont typeface="Arial" panose="020B0604020202020204" pitchFamily="34" charset="0"/>
              <a:buNone/>
              <a:defRPr/>
            </a:pPr>
            <a:r>
              <a:rPr lang="zh-CN" altLang="en-US" sz="2400" dirty="0" smtClean="0"/>
              <a:t> </a:t>
            </a:r>
            <a:r>
              <a:rPr lang="en-US" altLang="zh-CN" sz="2400" dirty="0" smtClean="0"/>
              <a:t>&lt;</a:t>
            </a:r>
            <a:r>
              <a:rPr lang="zh-CN" altLang="en-US" sz="2400" dirty="0" smtClean="0"/>
              <a:t>招式篇 </a:t>
            </a:r>
            <a:r>
              <a:rPr lang="en-US" altLang="zh-CN" sz="2400" dirty="0" smtClean="0"/>
              <a:t>- </a:t>
            </a:r>
            <a:r>
              <a:rPr lang="zh-CN" altLang="en-US" sz="2400" dirty="0" smtClean="0"/>
              <a:t>独孤九剑</a:t>
            </a:r>
            <a:r>
              <a:rPr lang="en-US" altLang="zh-CN" sz="2400" dirty="0" smtClean="0"/>
              <a:t>&gt;</a:t>
            </a:r>
          </a:p>
          <a:p>
            <a:pPr>
              <a:defRPr/>
            </a:pPr>
            <a:r>
              <a:rPr lang="en-US" altLang="zh-CN" sz="2400" dirty="0" smtClean="0"/>
              <a:t>	</a:t>
            </a:r>
            <a:r>
              <a:rPr lang="zh-CN" altLang="en-US" sz="2400" dirty="0" smtClean="0"/>
              <a:t>即使不会内功也厉害，但是有了内功可以更厉害</a:t>
            </a:r>
          </a:p>
          <a:p>
            <a:pPr>
              <a:defRPr/>
            </a:pPr>
            <a:r>
              <a:rPr lang="zh-CN" altLang="en-US" sz="2400" dirty="0" smtClean="0"/>
              <a:t>       四个人 </a:t>
            </a:r>
            <a:r>
              <a:rPr lang="en-US" altLang="zh-CN" sz="2400" dirty="0" smtClean="0"/>
              <a:t>GOF </a:t>
            </a:r>
          </a:p>
          <a:p>
            <a:pPr>
              <a:defRPr/>
            </a:pPr>
            <a:r>
              <a:rPr lang="en-US" altLang="zh-CN" sz="2400" dirty="0" smtClean="0"/>
              <a:t>      23</a:t>
            </a:r>
            <a:r>
              <a:rPr lang="zh-CN" altLang="en-US" sz="2400" dirty="0" smtClean="0"/>
              <a:t>种经典设计模式</a:t>
            </a:r>
          </a:p>
          <a:p>
            <a:pPr>
              <a:defRPr/>
            </a:pPr>
            <a:endParaRPr lang="zh-CN" altLang="en-US" sz="2400" dirty="0" smtClean="0"/>
          </a:p>
          <a:p>
            <a:pPr>
              <a:defRPr/>
            </a:pPr>
            <a:r>
              <a:rPr lang="zh-CN" altLang="en-US" sz="2400" dirty="0" smtClean="0"/>
              <a:t>     后人有总结了很多模式</a:t>
            </a:r>
          </a:p>
          <a:p>
            <a:pPr>
              <a:defRPr/>
            </a:pPr>
            <a:endParaRPr lang="zh-CN" altLang="en-US" dirty="0" smtClean="0"/>
          </a:p>
          <a:p>
            <a:pPr>
              <a:defRPr/>
            </a:pPr>
            <a:endParaRPr lang="zh-CN" altLang="en-US" dirty="0"/>
          </a:p>
        </p:txBody>
      </p:sp>
    </p:spTree>
    <p:extLst>
      <p:ext uri="{BB962C8B-B14F-4D97-AF65-F5344CB8AC3E}">
        <p14:creationId xmlns:p14="http://schemas.microsoft.com/office/powerpoint/2010/main" val="37004607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zh-CN" altLang="en-US" smtClean="0"/>
              <a:t>耦合度定义</a:t>
            </a:r>
          </a:p>
        </p:txBody>
      </p:sp>
      <p:sp>
        <p:nvSpPr>
          <p:cNvPr id="108547" name="内容占位符 2"/>
          <p:cNvSpPr>
            <a:spLocks noGrp="1"/>
          </p:cNvSpPr>
          <p:nvPr>
            <p:ph idx="1"/>
          </p:nvPr>
        </p:nvSpPr>
        <p:spPr>
          <a:xfrm>
            <a:off x="107950" y="1214438"/>
            <a:ext cx="9036050" cy="4911725"/>
          </a:xfrm>
        </p:spPr>
        <p:txBody>
          <a:bodyPr/>
          <a:lstStyle/>
          <a:p>
            <a:r>
              <a:rPr lang="zh-CN" altLang="en-US" sz="2800" smtClean="0"/>
              <a:t>耦合度概念来自于电路学，后为软件工程专家引进软件工程领域。</a:t>
            </a:r>
            <a:endParaRPr lang="en-US" altLang="zh-CN" sz="2800" smtClean="0"/>
          </a:p>
          <a:p>
            <a:r>
              <a:rPr lang="zh-CN" altLang="en-US" sz="2800" smtClean="0"/>
              <a:t>该术语是行业通用术语。</a:t>
            </a:r>
            <a:endParaRPr lang="en-US" altLang="zh-CN" sz="2800" smtClean="0"/>
          </a:p>
          <a:p>
            <a:r>
              <a:rPr lang="zh-CN" altLang="en-US" sz="2800" smtClean="0"/>
              <a:t>用于分析模块之间的独立程度，又称为独立度。</a:t>
            </a:r>
            <a:endParaRPr lang="en-US" altLang="zh-CN" sz="2800" smtClean="0"/>
          </a:p>
          <a:p>
            <a:endParaRPr lang="en-US" altLang="zh-CN" sz="2800" smtClean="0"/>
          </a:p>
          <a:p>
            <a:endParaRPr lang="zh-CN" altLang="en-US" sz="2800" smtClean="0"/>
          </a:p>
        </p:txBody>
      </p:sp>
    </p:spTree>
    <p:extLst>
      <p:ext uri="{BB962C8B-B14F-4D97-AF65-F5344CB8AC3E}">
        <p14:creationId xmlns:p14="http://schemas.microsoft.com/office/powerpoint/2010/main" val="34661246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zh-CN" altLang="en-US" smtClean="0"/>
              <a:t>高内聚 低耦合</a:t>
            </a:r>
          </a:p>
        </p:txBody>
      </p:sp>
      <p:sp>
        <p:nvSpPr>
          <p:cNvPr id="109571" name="内容占位符 2"/>
          <p:cNvSpPr>
            <a:spLocks noGrp="1"/>
          </p:cNvSpPr>
          <p:nvPr>
            <p:ph idx="1"/>
          </p:nvPr>
        </p:nvSpPr>
        <p:spPr>
          <a:xfrm>
            <a:off x="0" y="1268413"/>
            <a:ext cx="9072563" cy="4911725"/>
          </a:xfrm>
        </p:spPr>
        <p:txBody>
          <a:bodyPr/>
          <a:lstStyle/>
          <a:p>
            <a:r>
              <a:rPr lang="zh-CN" altLang="en-US" sz="2800" smtClean="0"/>
              <a:t>高内聚低耦合，是软件工程中的概念，是判断设计好坏的标准，主要是面向对象的设计，主要是看类的内聚性是否高，耦合度是否低。</a:t>
            </a:r>
            <a:endParaRPr lang="en-US" altLang="zh-CN" sz="2800" smtClean="0"/>
          </a:p>
          <a:p>
            <a:endParaRPr lang="zh-CN" altLang="en-US" sz="2800" smtClean="0"/>
          </a:p>
          <a:p>
            <a:r>
              <a:rPr lang="zh-CN" altLang="en-US" sz="2800" smtClean="0"/>
              <a:t>内聚就是一个模块内各个元素彼此结合的紧密程度，高内聚就是一个模块内各个元素彼此结合的紧密程度高。</a:t>
            </a:r>
            <a:endParaRPr lang="en-US" altLang="zh-CN" sz="2800" smtClean="0"/>
          </a:p>
          <a:p>
            <a:endParaRPr lang="zh-CN" altLang="en-US" sz="2800" smtClean="0"/>
          </a:p>
          <a:p>
            <a:r>
              <a:rPr lang="zh-CN" altLang="en-US" sz="2800" smtClean="0"/>
              <a:t>所谓高内聚是指一个软件模块是由相关性很强的代码组成，只负责一项任务，也就是常说的</a:t>
            </a:r>
            <a:r>
              <a:rPr lang="zh-CN" altLang="en-US" sz="2800" b="1" smtClean="0">
                <a:solidFill>
                  <a:srgbClr val="00B050"/>
                </a:solidFill>
              </a:rPr>
              <a:t>单一责任原则</a:t>
            </a:r>
            <a:r>
              <a:rPr lang="zh-CN" altLang="en-US" sz="2800" smtClean="0"/>
              <a:t>。</a:t>
            </a:r>
          </a:p>
          <a:p>
            <a:endParaRPr lang="zh-CN" altLang="en-US" sz="2800" smtClean="0"/>
          </a:p>
        </p:txBody>
      </p:sp>
    </p:spTree>
    <p:extLst>
      <p:ext uri="{BB962C8B-B14F-4D97-AF65-F5344CB8AC3E}">
        <p14:creationId xmlns:p14="http://schemas.microsoft.com/office/powerpoint/2010/main" val="27047344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编程世界的耦合</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481034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反面</a:t>
            </a:r>
            <a:r>
              <a:rPr lang="zh-CN" altLang="en-US" dirty="0" smtClean="0"/>
              <a:t>案例</a:t>
            </a:r>
            <a:endParaRPr lang="zh-CN" altLang="en-US" dirty="0"/>
          </a:p>
        </p:txBody>
      </p:sp>
      <p:sp>
        <p:nvSpPr>
          <p:cNvPr id="3" name="内容占位符 2"/>
          <p:cNvSpPr>
            <a:spLocks noGrp="1"/>
          </p:cNvSpPr>
          <p:nvPr>
            <p:ph idx="1"/>
          </p:nvPr>
        </p:nvSpPr>
        <p:spPr>
          <a:xfrm>
            <a:off x="107504" y="1268760"/>
            <a:ext cx="8856984" cy="4857403"/>
          </a:xfrm>
        </p:spPr>
        <p:txBody>
          <a:bodyPr>
            <a:normAutofit/>
          </a:bodyPr>
          <a:lstStyle/>
          <a:p>
            <a:r>
              <a:rPr lang="en-US" altLang="zh-CN" sz="2800" dirty="0" smtClean="0"/>
              <a:t>A</a:t>
            </a:r>
            <a:r>
              <a:rPr lang="zh-CN" altLang="en-US" sz="2800" dirty="0" smtClean="0"/>
              <a:t>员工依赖</a:t>
            </a:r>
            <a:r>
              <a:rPr lang="en-US" altLang="zh-CN" sz="2800" dirty="0" smtClean="0"/>
              <a:t>B</a:t>
            </a:r>
            <a:r>
              <a:rPr lang="zh-CN" altLang="en-US" sz="2800" dirty="0" smtClean="0"/>
              <a:t>员工，等待</a:t>
            </a:r>
            <a:r>
              <a:rPr lang="en-US" altLang="zh-CN" sz="2800" dirty="0" smtClean="0"/>
              <a:t>B</a:t>
            </a:r>
            <a:r>
              <a:rPr lang="zh-CN" altLang="en-US" sz="2800" dirty="0" smtClean="0"/>
              <a:t>员工开发之后，才能开展他的工作</a:t>
            </a:r>
            <a:endParaRPr lang="en-US" altLang="zh-CN" sz="2800" dirty="0" smtClean="0"/>
          </a:p>
          <a:p>
            <a:r>
              <a:rPr lang="en-US" altLang="zh-CN" sz="2800" dirty="0" smtClean="0"/>
              <a:t>A</a:t>
            </a:r>
            <a:r>
              <a:rPr lang="zh-CN" altLang="en-US" sz="2800" dirty="0" smtClean="0"/>
              <a:t>员工修改了代码，结果</a:t>
            </a:r>
            <a:r>
              <a:rPr lang="en-US" altLang="zh-CN" sz="2800" dirty="0" smtClean="0"/>
              <a:t>B</a:t>
            </a:r>
            <a:r>
              <a:rPr lang="zh-CN" altLang="en-US" sz="2800" dirty="0" smtClean="0"/>
              <a:t>员工也用了这个代码，最后导致</a:t>
            </a:r>
            <a:r>
              <a:rPr lang="en-US" altLang="zh-CN" sz="2800" dirty="0" smtClean="0"/>
              <a:t>B</a:t>
            </a:r>
            <a:r>
              <a:rPr lang="zh-CN" altLang="en-US" sz="2800" dirty="0" smtClean="0"/>
              <a:t>写的代码无法运行了</a:t>
            </a:r>
            <a:endParaRPr lang="en-US" altLang="zh-CN" sz="2800" dirty="0" smtClean="0"/>
          </a:p>
          <a:p>
            <a:r>
              <a:rPr lang="zh-CN" altLang="en-US" sz="2800" dirty="0" smtClean="0"/>
              <a:t>然后</a:t>
            </a:r>
            <a:r>
              <a:rPr lang="en-US" altLang="zh-CN" sz="2800" dirty="0" smtClean="0"/>
              <a:t>B</a:t>
            </a:r>
            <a:r>
              <a:rPr lang="zh-CN" altLang="en-US" sz="2800" dirty="0" smtClean="0"/>
              <a:t>再把代码改过去，结果</a:t>
            </a:r>
            <a:r>
              <a:rPr lang="en-US" altLang="zh-CN" sz="2800" dirty="0" smtClean="0"/>
              <a:t>A</a:t>
            </a:r>
            <a:r>
              <a:rPr lang="zh-CN" altLang="en-US" sz="2800" dirty="0" smtClean="0"/>
              <a:t>的代码又无法运行了，</a:t>
            </a:r>
            <a:endParaRPr lang="en-US" altLang="zh-CN" sz="2800" dirty="0" smtClean="0"/>
          </a:p>
          <a:p>
            <a:r>
              <a:rPr lang="en-US" altLang="zh-CN" sz="2800" dirty="0" smtClean="0"/>
              <a:t>:A:</a:t>
            </a:r>
            <a:r>
              <a:rPr lang="zh-CN" altLang="en-US" sz="2800" dirty="0" smtClean="0"/>
              <a:t>你</a:t>
            </a:r>
            <a:r>
              <a:rPr lang="zh-CN" altLang="en-US" sz="2800" dirty="0"/>
              <a:t>妈</a:t>
            </a:r>
            <a:r>
              <a:rPr lang="zh-CN" altLang="en-US" sz="2800" dirty="0" smtClean="0"/>
              <a:t>的。。。。</a:t>
            </a:r>
            <a:r>
              <a:rPr lang="en-US" altLang="zh-CN" sz="2800" dirty="0" smtClean="0"/>
              <a:t>B</a:t>
            </a:r>
            <a:r>
              <a:rPr lang="zh-CN" altLang="en-US" sz="2800" dirty="0" smtClean="0"/>
              <a:t>：你妈的。。。</a:t>
            </a:r>
            <a:endParaRPr lang="en-US" altLang="zh-CN" sz="2800" dirty="0" smtClean="0"/>
          </a:p>
          <a:p>
            <a:r>
              <a:rPr lang="en-US" altLang="zh-CN" sz="2800" dirty="0" smtClean="0"/>
              <a:t>AB</a:t>
            </a:r>
            <a:r>
              <a:rPr lang="zh-CN" altLang="en-US" sz="2800" dirty="0" smtClean="0"/>
              <a:t>打起来，</a:t>
            </a:r>
            <a:r>
              <a:rPr lang="en-US" altLang="zh-CN" sz="2800" dirty="0" smtClean="0"/>
              <a:t>A</a:t>
            </a:r>
            <a:r>
              <a:rPr lang="zh-CN" altLang="en-US" sz="2800" dirty="0" smtClean="0"/>
              <a:t>的兄弟姐妹加入。。。世界大战</a:t>
            </a:r>
            <a:endParaRPr lang="zh-CN" altLang="en-US" sz="2800" dirty="0"/>
          </a:p>
        </p:txBody>
      </p:sp>
    </p:spTree>
    <p:extLst>
      <p:ext uri="{BB962C8B-B14F-4D97-AF65-F5344CB8AC3E}">
        <p14:creationId xmlns:p14="http://schemas.microsoft.com/office/powerpoint/2010/main" val="2423945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endParaRPr lang="zh-CN" altLang="en-US" smtClean="0"/>
          </a:p>
        </p:txBody>
      </p:sp>
      <p:sp>
        <p:nvSpPr>
          <p:cNvPr id="62467" name="内容占位符 2"/>
          <p:cNvSpPr>
            <a:spLocks noGrp="1"/>
          </p:cNvSpPr>
          <p:nvPr>
            <p:ph idx="1"/>
          </p:nvPr>
        </p:nvSpPr>
        <p:spPr/>
        <p:txBody>
          <a:bodyPr/>
          <a:lstStyle/>
          <a:p>
            <a:r>
              <a:rPr lang="zh-CN" altLang="en-US" smtClean="0"/>
              <a:t>耦合度就是模块和另一个模块的关联程度，在代码中就是互相引用。</a:t>
            </a:r>
          </a:p>
        </p:txBody>
      </p:sp>
    </p:spTree>
    <p:extLst>
      <p:ext uri="{BB962C8B-B14F-4D97-AF65-F5344CB8AC3E}">
        <p14:creationId xmlns:p14="http://schemas.microsoft.com/office/powerpoint/2010/main" val="19617403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smtClean="0"/>
              <a:t>紧耦合 松耦合</a:t>
            </a:r>
          </a:p>
        </p:txBody>
      </p:sp>
      <p:sp>
        <p:nvSpPr>
          <p:cNvPr id="63491" name="内容占位符 2"/>
          <p:cNvSpPr>
            <a:spLocks noGrp="1"/>
          </p:cNvSpPr>
          <p:nvPr>
            <p:ph idx="1"/>
          </p:nvPr>
        </p:nvSpPr>
        <p:spPr>
          <a:xfrm>
            <a:off x="0" y="1214438"/>
            <a:ext cx="9144000" cy="4911725"/>
          </a:xfrm>
        </p:spPr>
        <p:txBody>
          <a:bodyPr/>
          <a:lstStyle/>
          <a:p>
            <a:r>
              <a:rPr lang="zh-CN" altLang="en-US" smtClean="0"/>
              <a:t>松耦合：模块之间彼此独立，互不影响</a:t>
            </a:r>
          </a:p>
          <a:p>
            <a:r>
              <a:rPr lang="zh-CN" altLang="en-US" smtClean="0"/>
              <a:t>紧耦合：模块之间必须互相引用，互相影响，当修改一个模块，另一个模块也会受到影响。</a:t>
            </a:r>
            <a:endParaRPr lang="en-US" altLang="zh-CN" smtClean="0"/>
          </a:p>
          <a:p>
            <a:endParaRPr lang="en-US" altLang="zh-CN" smtClean="0"/>
          </a:p>
          <a:p>
            <a:r>
              <a:rPr lang="zh-CN" altLang="en-US" smtClean="0"/>
              <a:t>电脑是一个模块化产品，我可以任意更换里面的零件而不影响整体功能。。。。那么每个模块之间是松耦合。</a:t>
            </a:r>
          </a:p>
        </p:txBody>
      </p:sp>
    </p:spTree>
    <p:extLst>
      <p:ext uri="{BB962C8B-B14F-4D97-AF65-F5344CB8AC3E}">
        <p14:creationId xmlns:p14="http://schemas.microsoft.com/office/powerpoint/2010/main" val="5743048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为什么要解耦合</a:t>
            </a:r>
            <a:r>
              <a:rPr lang="en-US" altLang="zh-CN" dirty="0" smtClean="0"/>
              <a:t/>
            </a:r>
            <a:br>
              <a:rPr lang="en-US" altLang="zh-CN" dirty="0" smtClean="0"/>
            </a:br>
            <a:r>
              <a:rPr lang="zh-CN" altLang="en-US" dirty="0" smtClean="0"/>
              <a:t>为什么会产生耦合</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206449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r>
              <a:rPr lang="zh-CN" altLang="en-US" smtClean="0"/>
              <a:t>为什么会产生耦合</a:t>
            </a:r>
          </a:p>
        </p:txBody>
      </p:sp>
      <p:sp>
        <p:nvSpPr>
          <p:cNvPr id="3" name="内容占位符 2"/>
          <p:cNvSpPr>
            <a:spLocks noGrp="1"/>
          </p:cNvSpPr>
          <p:nvPr>
            <p:ph idx="1"/>
          </p:nvPr>
        </p:nvSpPr>
        <p:spPr>
          <a:xfrm>
            <a:off x="0" y="1214438"/>
            <a:ext cx="9144000" cy="4911725"/>
          </a:xfrm>
        </p:spPr>
        <p:txBody>
          <a:bodyPr/>
          <a:lstStyle/>
          <a:p>
            <a:pPr>
              <a:defRPr/>
            </a:pPr>
            <a:r>
              <a:rPr lang="zh-CN" altLang="en-US" sz="2800" dirty="0" smtClean="0"/>
              <a:t>软件项目庞大，一个团队共同作战，再强大的架构师也无法避免彼此互不联系也能开发整个系统。</a:t>
            </a:r>
            <a:endParaRPr lang="en-US" altLang="zh-CN" sz="2800" dirty="0" smtClean="0"/>
          </a:p>
          <a:p>
            <a:pPr>
              <a:defRPr/>
            </a:pPr>
            <a:endParaRPr lang="en-US" altLang="zh-CN" sz="2800" dirty="0"/>
          </a:p>
          <a:p>
            <a:pPr>
              <a:defRPr/>
            </a:pPr>
            <a:r>
              <a:rPr lang="zh-CN" altLang="en-US" sz="2800" dirty="0" smtClean="0"/>
              <a:t>技术复杂，每个人不可能掌握所有技术，一个页面需要设计师，前端开发，后端开发，数据库，架构师，测试人员等共同合作才能完成。</a:t>
            </a:r>
            <a:endParaRPr lang="en-US" altLang="zh-CN" sz="2800" dirty="0" smtClean="0"/>
          </a:p>
          <a:p>
            <a:pPr>
              <a:defRPr/>
            </a:pPr>
            <a:endParaRPr lang="en-US" altLang="zh-CN" sz="2800" dirty="0"/>
          </a:p>
          <a:p>
            <a:pPr>
              <a:defRPr/>
            </a:pPr>
            <a:r>
              <a:rPr lang="zh-CN" altLang="en-US" sz="2800" dirty="0" smtClean="0"/>
              <a:t>所以耦合是必然的，我们只能尽量使用模块化技术降低耦合。</a:t>
            </a:r>
            <a:endParaRPr lang="en-US" altLang="zh-CN" sz="2800" dirty="0" smtClean="0"/>
          </a:p>
          <a:p>
            <a:pPr>
              <a:defRPr/>
            </a:pPr>
            <a:endParaRPr lang="en-US" altLang="zh-CN" sz="2800" dirty="0"/>
          </a:p>
          <a:p>
            <a:pPr marL="0" indent="0">
              <a:buFont typeface="Arial" panose="020B0604020202020204" pitchFamily="34" charset="0"/>
              <a:buNone/>
              <a:defRPr/>
            </a:pPr>
            <a:endParaRPr lang="zh-CN" altLang="en-US" sz="2800" dirty="0"/>
          </a:p>
        </p:txBody>
      </p:sp>
    </p:spTree>
    <p:extLst>
      <p:ext uri="{BB962C8B-B14F-4D97-AF65-F5344CB8AC3E}">
        <p14:creationId xmlns:p14="http://schemas.microsoft.com/office/powerpoint/2010/main" val="8079468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zh-CN" altLang="en-US" smtClean="0"/>
              <a:t>为什么需要解耦和</a:t>
            </a:r>
          </a:p>
        </p:txBody>
      </p:sp>
      <p:sp>
        <p:nvSpPr>
          <p:cNvPr id="111619" name="内容占位符 2"/>
          <p:cNvSpPr>
            <a:spLocks noGrp="1"/>
          </p:cNvSpPr>
          <p:nvPr>
            <p:ph idx="1"/>
          </p:nvPr>
        </p:nvSpPr>
        <p:spPr>
          <a:xfrm>
            <a:off x="107950" y="1214438"/>
            <a:ext cx="9036050" cy="4911725"/>
          </a:xfrm>
        </p:spPr>
        <p:txBody>
          <a:bodyPr/>
          <a:lstStyle/>
          <a:p>
            <a:r>
              <a:rPr lang="zh-CN" altLang="en-US" dirty="0" smtClean="0"/>
              <a:t>    模块独立性</a:t>
            </a:r>
            <a:r>
              <a:rPr lang="en-US" altLang="zh-CN" dirty="0" smtClean="0"/>
              <a:t>(</a:t>
            </a:r>
            <a:r>
              <a:rPr lang="en-US" altLang="zh-CN" dirty="0" err="1" smtClean="0"/>
              <a:t>Moduleindependence</a:t>
            </a:r>
            <a:r>
              <a:rPr lang="en-US" altLang="zh-CN" dirty="0" smtClean="0"/>
              <a:t>)</a:t>
            </a:r>
            <a:r>
              <a:rPr lang="zh-CN" altLang="en-US" smtClean="0"/>
              <a:t>是软件设计的重要原则。具有良好独立性的模块划分，模块功能完整独立，数据接口简单，程序易于实现，易于理解和维护。独立性限制了错误的作用范围，使错误易于排除，因而可使软件开发速度快，质量高。</a:t>
            </a:r>
            <a:endParaRPr lang="zh-CN" altLang="en-US" b="1" smtClean="0"/>
          </a:p>
        </p:txBody>
      </p:sp>
    </p:spTree>
    <p:extLst>
      <p:ext uri="{BB962C8B-B14F-4D97-AF65-F5344CB8AC3E}">
        <p14:creationId xmlns:p14="http://schemas.microsoft.com/office/powerpoint/2010/main" val="35123890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3"/>
          <p:cNvSpPr>
            <a:spLocks noGrp="1"/>
          </p:cNvSpPr>
          <p:nvPr>
            <p:ph type="ctrTitle"/>
          </p:nvPr>
        </p:nvSpPr>
        <p:spPr/>
        <p:txBody>
          <a:bodyPr/>
          <a:lstStyle/>
          <a:p>
            <a:r>
              <a:rPr lang="zh-CN" altLang="en-US" smtClean="0"/>
              <a:t>复杂问题指导方针</a:t>
            </a:r>
            <a:r>
              <a:rPr lang="en-US" altLang="zh-CN" smtClean="0"/>
              <a:t/>
            </a:r>
            <a:br>
              <a:rPr lang="en-US" altLang="zh-CN" smtClean="0"/>
            </a:br>
            <a:r>
              <a:rPr lang="zh-CN" altLang="en-US" smtClean="0"/>
              <a:t>面向对象编程思维</a:t>
            </a:r>
          </a:p>
        </p:txBody>
      </p:sp>
    </p:spTree>
    <p:extLst>
      <p:ext uri="{BB962C8B-B14F-4D97-AF65-F5344CB8AC3E}">
        <p14:creationId xmlns:p14="http://schemas.microsoft.com/office/powerpoint/2010/main" val="144024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真正的面向对象高手</a:t>
            </a:r>
          </a:p>
        </p:txBody>
      </p:sp>
      <p:sp>
        <p:nvSpPr>
          <p:cNvPr id="10243" name="内容占位符 2"/>
          <p:cNvSpPr>
            <a:spLocks noGrp="1"/>
          </p:cNvSpPr>
          <p:nvPr>
            <p:ph idx="1"/>
          </p:nvPr>
        </p:nvSpPr>
        <p:spPr>
          <a:xfrm>
            <a:off x="0" y="1214438"/>
            <a:ext cx="9036050" cy="4911725"/>
          </a:xfrm>
        </p:spPr>
        <p:txBody>
          <a:bodyPr/>
          <a:lstStyle/>
          <a:p>
            <a:endParaRPr lang="zh-CN" altLang="en-US" sz="2800" smtClean="0"/>
          </a:p>
          <a:p>
            <a:r>
              <a:rPr lang="en-US" altLang="zh-CN" sz="2800" smtClean="0"/>
              <a:t>《</a:t>
            </a:r>
            <a:r>
              <a:rPr lang="zh-CN" altLang="en-US" sz="2800" smtClean="0"/>
              <a:t>高手：忘记模式，自创模式，收放自如</a:t>
            </a:r>
            <a:r>
              <a:rPr lang="en-US" altLang="zh-CN" sz="2800" smtClean="0"/>
              <a:t>》</a:t>
            </a:r>
          </a:p>
          <a:p>
            <a:endParaRPr lang="en-US" altLang="zh-CN" sz="2800" smtClean="0"/>
          </a:p>
          <a:p>
            <a:r>
              <a:rPr lang="zh-CN" altLang="en-US" sz="2800" smtClean="0"/>
              <a:t>降龙十八掌： 洪七公 和郭靖都会降龙十八掌， 但是郭靖刚开始的时候，由于内功若，打出来的掌只能吓唬人。。 但是洪七公已经可以伸缩自如，灵活运用，</a:t>
            </a:r>
          </a:p>
          <a:p>
            <a:endParaRPr lang="zh-CN" altLang="en-US" sz="2800" smtClean="0"/>
          </a:p>
          <a:p>
            <a:r>
              <a:rPr lang="zh-CN" altLang="en-US" sz="2800" smtClean="0"/>
              <a:t>炉火纯青，收放自如。</a:t>
            </a:r>
          </a:p>
        </p:txBody>
      </p:sp>
    </p:spTree>
    <p:extLst>
      <p:ext uri="{BB962C8B-B14F-4D97-AF65-F5344CB8AC3E}">
        <p14:creationId xmlns:p14="http://schemas.microsoft.com/office/powerpoint/2010/main" val="7056803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3"/>
          <p:cNvSpPr>
            <a:spLocks noGrp="1"/>
          </p:cNvSpPr>
          <p:nvPr>
            <p:ph type="ctrTitle"/>
          </p:nvPr>
        </p:nvSpPr>
        <p:spPr>
          <a:xfrm>
            <a:off x="949325" y="1214438"/>
            <a:ext cx="7245350" cy="2387600"/>
          </a:xfrm>
        </p:spPr>
        <p:txBody>
          <a:bodyPr/>
          <a:lstStyle/>
          <a:p>
            <a:r>
              <a:rPr lang="zh-CN" altLang="en-US" smtClean="0"/>
              <a:t>设计模式内功和招式</a:t>
            </a:r>
          </a:p>
        </p:txBody>
      </p:sp>
      <p:sp>
        <p:nvSpPr>
          <p:cNvPr id="56323"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15756277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467544" y="399119"/>
            <a:ext cx="8929191" cy="796925"/>
          </a:xfrm>
        </p:spPr>
        <p:txBody>
          <a:bodyPr>
            <a:normAutofit/>
          </a:bodyPr>
          <a:lstStyle/>
          <a:p>
            <a:r>
              <a:rPr lang="zh-CN" altLang="en-US" dirty="0" smtClean="0"/>
              <a:t>什么是内功</a:t>
            </a:r>
            <a:r>
              <a:rPr lang="en-US" altLang="zh-CN" dirty="0" smtClean="0"/>
              <a:t>—</a:t>
            </a:r>
            <a:r>
              <a:rPr lang="zh-CN" altLang="en-US" dirty="0" smtClean="0"/>
              <a:t>面向对象编程思维</a:t>
            </a:r>
          </a:p>
        </p:txBody>
      </p:sp>
      <p:sp>
        <p:nvSpPr>
          <p:cNvPr id="57347" name="内容占位符 2"/>
          <p:cNvSpPr>
            <a:spLocks noGrp="1"/>
          </p:cNvSpPr>
          <p:nvPr>
            <p:ph idx="1"/>
          </p:nvPr>
        </p:nvSpPr>
        <p:spPr>
          <a:xfrm>
            <a:off x="0" y="1214438"/>
            <a:ext cx="9144000" cy="4911725"/>
          </a:xfrm>
        </p:spPr>
        <p:txBody>
          <a:bodyPr/>
          <a:lstStyle/>
          <a:p>
            <a:r>
              <a:rPr lang="zh-CN" altLang="en-US" sz="2800" smtClean="0"/>
              <a:t>设计模式是面向对象编程的一种内功修炼，他是辅助面向对象，所以只要我们掌握了面向对象编程思维，</a:t>
            </a:r>
          </a:p>
          <a:p>
            <a:r>
              <a:rPr lang="zh-CN" altLang="en-US" sz="2800" smtClean="0"/>
              <a:t>基本我们就不用我教大家了，大家也能自学会了。。</a:t>
            </a:r>
          </a:p>
          <a:p>
            <a:r>
              <a:rPr lang="zh-CN" altLang="en-US" sz="2800" smtClean="0"/>
              <a:t>所以这节课很重要，学会了，才能更好的理解面向对象开发以及设计模式。</a:t>
            </a:r>
          </a:p>
          <a:p>
            <a:endParaRPr lang="zh-CN" altLang="en-US" sz="2800" smtClean="0"/>
          </a:p>
        </p:txBody>
      </p:sp>
    </p:spTree>
    <p:extLst>
      <p:ext uri="{BB962C8B-B14F-4D97-AF65-F5344CB8AC3E}">
        <p14:creationId xmlns:p14="http://schemas.microsoft.com/office/powerpoint/2010/main" val="3737440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755577" y="814362"/>
            <a:ext cx="7931224" cy="796925"/>
          </a:xfrm>
        </p:spPr>
        <p:txBody>
          <a:bodyPr>
            <a:normAutofit fontScale="90000"/>
          </a:bodyPr>
          <a:lstStyle/>
          <a:p>
            <a:r>
              <a:rPr lang="zh-CN" altLang="en-US" dirty="0" smtClean="0"/>
              <a:t>面向对象编程思维的核心 </a:t>
            </a:r>
            <a:r>
              <a:rPr lang="en-US" altLang="zh-CN" dirty="0" smtClean="0"/>
              <a:t/>
            </a:r>
            <a:br>
              <a:rPr lang="en-US" altLang="zh-CN" dirty="0" smtClean="0"/>
            </a:br>
            <a:r>
              <a:rPr lang="en-US" altLang="zh-CN" dirty="0" smtClean="0"/>
              <a:t>– </a:t>
            </a:r>
            <a:r>
              <a:rPr lang="zh-CN" altLang="en-US" dirty="0" smtClean="0"/>
              <a:t>模块化编程 解耦和</a:t>
            </a:r>
          </a:p>
        </p:txBody>
      </p:sp>
      <p:sp>
        <p:nvSpPr>
          <p:cNvPr id="59395" name="内容占位符 2"/>
          <p:cNvSpPr>
            <a:spLocks noGrp="1"/>
          </p:cNvSpPr>
          <p:nvPr>
            <p:ph idx="1"/>
          </p:nvPr>
        </p:nvSpPr>
        <p:spPr/>
        <p:txBody>
          <a:bodyPr/>
          <a:lstStyle/>
          <a:p>
            <a:endParaRPr lang="zh-CN" altLang="en-US" smtClean="0"/>
          </a:p>
          <a:p>
            <a:r>
              <a:rPr lang="zh-CN" altLang="en-US" smtClean="0"/>
              <a:t>整个面向对象编程或者设计模式解决什么问题</a:t>
            </a:r>
            <a:r>
              <a:rPr lang="en-US" altLang="zh-CN" smtClean="0"/>
              <a:t>---</a:t>
            </a:r>
            <a:r>
              <a:rPr lang="zh-CN" altLang="en-US" smtClean="0"/>
              <a:t>三个字模块化编程</a:t>
            </a:r>
          </a:p>
          <a:p>
            <a:endParaRPr lang="zh-CN" altLang="en-US" smtClean="0"/>
          </a:p>
        </p:txBody>
      </p:sp>
    </p:spTree>
    <p:extLst>
      <p:ext uri="{BB962C8B-B14F-4D97-AF65-F5344CB8AC3E}">
        <p14:creationId xmlns:p14="http://schemas.microsoft.com/office/powerpoint/2010/main" val="13542316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3"/>
          <p:cNvSpPr>
            <a:spLocks noGrp="1"/>
          </p:cNvSpPr>
          <p:nvPr>
            <p:ph type="title"/>
          </p:nvPr>
        </p:nvSpPr>
        <p:spPr/>
        <p:txBody>
          <a:bodyPr/>
          <a:lstStyle/>
          <a:p>
            <a:r>
              <a:rPr lang="zh-CN" altLang="en-US" smtClean="0"/>
              <a:t>本质</a:t>
            </a:r>
          </a:p>
        </p:txBody>
      </p:sp>
      <p:sp>
        <p:nvSpPr>
          <p:cNvPr id="58371" name="副标题 4"/>
          <p:cNvSpPr>
            <a:spLocks noGrp="1"/>
          </p:cNvSpPr>
          <p:nvPr>
            <p:ph idx="1"/>
          </p:nvPr>
        </p:nvSpPr>
        <p:spPr/>
        <p:txBody>
          <a:bodyPr/>
          <a:lstStyle/>
          <a:p>
            <a:r>
              <a:rPr lang="zh-CN" altLang="en-US" dirty="0" smtClean="0"/>
              <a:t>模块化 解耦和 组件化</a:t>
            </a:r>
          </a:p>
        </p:txBody>
      </p:sp>
    </p:spTree>
    <p:extLst>
      <p:ext uri="{BB962C8B-B14F-4D97-AF65-F5344CB8AC3E}">
        <p14:creationId xmlns:p14="http://schemas.microsoft.com/office/powerpoint/2010/main" val="30877074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3"/>
          <p:cNvSpPr>
            <a:spLocks noGrp="1"/>
          </p:cNvSpPr>
          <p:nvPr>
            <p:ph type="ctrTitle"/>
          </p:nvPr>
        </p:nvSpPr>
        <p:spPr/>
        <p:txBody>
          <a:bodyPr/>
          <a:lstStyle/>
          <a:p>
            <a:r>
              <a:rPr lang="zh-CN" altLang="en-US" smtClean="0"/>
              <a:t>面对复杂问题如何编程</a:t>
            </a:r>
          </a:p>
        </p:txBody>
      </p:sp>
    </p:spTree>
    <p:extLst>
      <p:ext uri="{BB962C8B-B14F-4D97-AF65-F5344CB8AC3E}">
        <p14:creationId xmlns:p14="http://schemas.microsoft.com/office/powerpoint/2010/main" val="32127820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7"/>
          <p:cNvSpPr>
            <a:spLocks noGrp="1"/>
          </p:cNvSpPr>
          <p:nvPr>
            <p:ph type="title"/>
          </p:nvPr>
        </p:nvSpPr>
        <p:spPr/>
        <p:txBody>
          <a:bodyPr>
            <a:normAutofit fontScale="90000"/>
          </a:bodyPr>
          <a:lstStyle/>
          <a:p>
            <a:r>
              <a:rPr lang="zh-CN" altLang="en-US" dirty="0" smtClean="0"/>
              <a:t>四步走</a:t>
            </a:r>
            <a:r>
              <a:rPr lang="zh-CN" altLang="en-US" dirty="0" smtClean="0"/>
              <a:t>策略</a:t>
            </a:r>
            <a:r>
              <a:rPr lang="en-US" altLang="zh-CN" dirty="0" smtClean="0"/>
              <a:t/>
            </a:r>
            <a:br>
              <a:rPr lang="en-US" altLang="zh-CN" dirty="0" smtClean="0"/>
            </a:br>
            <a:r>
              <a:rPr lang="zh-CN" altLang="en-US" dirty="0"/>
              <a:t>给</a:t>
            </a:r>
            <a:r>
              <a:rPr lang="zh-CN" altLang="en-US" dirty="0" smtClean="0"/>
              <a:t>你一个需求：</a:t>
            </a:r>
            <a:endParaRPr lang="zh-CN" altLang="en-US" dirty="0" smtClean="0"/>
          </a:p>
        </p:txBody>
      </p:sp>
      <p:sp>
        <p:nvSpPr>
          <p:cNvPr id="72707" name="内容占位符 8"/>
          <p:cNvSpPr>
            <a:spLocks noGrp="1"/>
          </p:cNvSpPr>
          <p:nvPr>
            <p:ph idx="1"/>
          </p:nvPr>
        </p:nvSpPr>
        <p:spPr/>
        <p:txBody>
          <a:bodyPr>
            <a:normAutofit lnSpcReduction="10000"/>
          </a:bodyPr>
          <a:lstStyle/>
          <a:p>
            <a:r>
              <a:rPr lang="en-US" altLang="zh-CN" dirty="0" smtClean="0"/>
              <a:t>【1</a:t>
            </a:r>
            <a:r>
              <a:rPr lang="zh-CN" altLang="en-US" dirty="0" smtClean="0"/>
              <a:t>，弄懂让你做什么 </a:t>
            </a:r>
            <a:r>
              <a:rPr lang="en-US" altLang="zh-CN" dirty="0" smtClean="0"/>
              <a:t>20%</a:t>
            </a:r>
            <a:r>
              <a:rPr lang="zh-CN" altLang="en-US" dirty="0" smtClean="0"/>
              <a:t>（</a:t>
            </a:r>
            <a:r>
              <a:rPr lang="en-US" altLang="zh-CN" dirty="0" smtClean="0"/>
              <a:t>10--20</a:t>
            </a:r>
            <a:r>
              <a:rPr lang="zh-CN" altLang="en-US" dirty="0" smtClean="0"/>
              <a:t>）</a:t>
            </a:r>
            <a:r>
              <a:rPr lang="en-US" altLang="zh-CN" dirty="0" smtClean="0"/>
              <a:t>】</a:t>
            </a:r>
          </a:p>
          <a:p>
            <a:endParaRPr lang="zh-CN" altLang="en-US" dirty="0" smtClean="0"/>
          </a:p>
          <a:p>
            <a:r>
              <a:rPr lang="en-US" altLang="zh-CN" dirty="0" smtClean="0"/>
              <a:t>【2</a:t>
            </a:r>
            <a:r>
              <a:rPr lang="zh-CN" altLang="en-US" dirty="0" smtClean="0"/>
              <a:t>，思考  </a:t>
            </a:r>
            <a:r>
              <a:rPr lang="en-US" altLang="zh-CN" dirty="0" smtClean="0"/>
              <a:t>30%】</a:t>
            </a:r>
          </a:p>
          <a:p>
            <a:endParaRPr lang="en-US" altLang="zh-CN" dirty="0" smtClean="0"/>
          </a:p>
          <a:p>
            <a:r>
              <a:rPr lang="en-US" altLang="zh-CN" dirty="0" smtClean="0"/>
              <a:t>【3 </a:t>
            </a:r>
            <a:r>
              <a:rPr lang="zh-CN" altLang="en-US" dirty="0" smtClean="0"/>
              <a:t>写代码 </a:t>
            </a:r>
            <a:r>
              <a:rPr lang="en-US" altLang="zh-CN" dirty="0" smtClean="0"/>
              <a:t>20%  </a:t>
            </a:r>
            <a:r>
              <a:rPr lang="zh-CN" altLang="en-US" dirty="0" smtClean="0"/>
              <a:t>并通过代码总结面向对象的编程思维</a:t>
            </a:r>
            <a:r>
              <a:rPr lang="en-US" altLang="zh-CN" dirty="0" smtClean="0"/>
              <a:t>】</a:t>
            </a:r>
          </a:p>
          <a:p>
            <a:endParaRPr lang="en-US" altLang="zh-CN" dirty="0" smtClean="0"/>
          </a:p>
          <a:p>
            <a:r>
              <a:rPr lang="en-US" altLang="zh-CN" dirty="0" smtClean="0"/>
              <a:t>【4 </a:t>
            </a:r>
            <a:r>
              <a:rPr lang="zh-CN" altLang="en-US" dirty="0" smtClean="0"/>
              <a:t>测试 </a:t>
            </a:r>
            <a:r>
              <a:rPr lang="en-US" altLang="zh-CN" dirty="0" smtClean="0"/>
              <a:t>20%</a:t>
            </a:r>
            <a:r>
              <a:rPr lang="zh-CN" altLang="en-US" dirty="0" smtClean="0"/>
              <a:t>（</a:t>
            </a:r>
            <a:r>
              <a:rPr lang="en-US" altLang="zh-CN" dirty="0" smtClean="0"/>
              <a:t>10--20</a:t>
            </a:r>
            <a:r>
              <a:rPr lang="zh-CN" altLang="en-US" dirty="0" smtClean="0"/>
              <a:t>）</a:t>
            </a:r>
            <a:r>
              <a:rPr lang="en-US" altLang="zh-CN" dirty="0" smtClean="0"/>
              <a:t>】</a:t>
            </a:r>
            <a:endParaRPr lang="zh-CN" altLang="en-US" dirty="0" smtClean="0"/>
          </a:p>
        </p:txBody>
      </p:sp>
    </p:spTree>
    <p:extLst>
      <p:ext uri="{BB962C8B-B14F-4D97-AF65-F5344CB8AC3E}">
        <p14:creationId xmlns:p14="http://schemas.microsoft.com/office/powerpoint/2010/main" val="8714253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3"/>
          <p:cNvSpPr>
            <a:spLocks noGrp="1"/>
          </p:cNvSpPr>
          <p:nvPr>
            <p:ph type="ctrTitle"/>
          </p:nvPr>
        </p:nvSpPr>
        <p:spPr/>
        <p:txBody>
          <a:bodyPr/>
          <a:lstStyle/>
          <a:p>
            <a:r>
              <a:rPr lang="zh-CN" altLang="en-US" smtClean="0"/>
              <a:t>懂为首</a:t>
            </a:r>
          </a:p>
        </p:txBody>
      </p:sp>
      <p:sp>
        <p:nvSpPr>
          <p:cNvPr id="73731"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192074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endParaRPr lang="zh-CN" altLang="en-US" smtClean="0"/>
          </a:p>
        </p:txBody>
      </p:sp>
      <p:sp>
        <p:nvSpPr>
          <p:cNvPr id="74755" name="内容占位符 2"/>
          <p:cNvSpPr>
            <a:spLocks noGrp="1"/>
          </p:cNvSpPr>
          <p:nvPr>
            <p:ph idx="1"/>
          </p:nvPr>
        </p:nvSpPr>
        <p:spPr/>
        <p:txBody>
          <a:bodyPr/>
          <a:lstStyle/>
          <a:p>
            <a:r>
              <a:rPr lang="zh-CN" altLang="en-US" smtClean="0"/>
              <a:t> 非常重要 如果你不懂就直接编程，那么即使你写的再好，最终也是个屁 </a:t>
            </a:r>
          </a:p>
          <a:p>
            <a:r>
              <a:rPr lang="zh-CN" altLang="en-US" smtClean="0"/>
              <a:t>   方向错了，一切都错了。。。。</a:t>
            </a:r>
          </a:p>
          <a:p>
            <a:r>
              <a:rPr lang="zh-CN" altLang="en-US" smtClean="0"/>
              <a:t>   这也是大多数软件失败的原因之一</a:t>
            </a:r>
          </a:p>
        </p:txBody>
      </p:sp>
    </p:spTree>
    <p:extLst>
      <p:ext uri="{BB962C8B-B14F-4D97-AF65-F5344CB8AC3E}">
        <p14:creationId xmlns:p14="http://schemas.microsoft.com/office/powerpoint/2010/main" val="12296403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3"/>
          <p:cNvSpPr>
            <a:spLocks noGrp="1"/>
          </p:cNvSpPr>
          <p:nvPr>
            <p:ph type="ctrTitle"/>
          </p:nvPr>
        </p:nvSpPr>
        <p:spPr/>
        <p:txBody>
          <a:bodyPr/>
          <a:lstStyle/>
          <a:p>
            <a:r>
              <a:rPr lang="zh-CN" altLang="en-US" smtClean="0"/>
              <a:t>思考重于一切</a:t>
            </a:r>
          </a:p>
        </p:txBody>
      </p:sp>
      <p:sp>
        <p:nvSpPr>
          <p:cNvPr id="75779"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11068912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endParaRPr lang="zh-CN" altLang="en-US" smtClean="0"/>
          </a:p>
        </p:txBody>
      </p:sp>
      <p:sp>
        <p:nvSpPr>
          <p:cNvPr id="76803" name="内容占位符 2"/>
          <p:cNvSpPr>
            <a:spLocks noGrp="1"/>
          </p:cNvSpPr>
          <p:nvPr>
            <p:ph idx="1"/>
          </p:nvPr>
        </p:nvSpPr>
        <p:spPr/>
        <p:txBody>
          <a:bodyPr/>
          <a:lstStyle/>
          <a:p>
            <a:r>
              <a:rPr lang="zh-CN" altLang="en-US" smtClean="0"/>
              <a:t>思考该怎么做</a:t>
            </a:r>
            <a:r>
              <a:rPr lang="en-US" altLang="zh-CN" smtClean="0"/>
              <a:t>—</a:t>
            </a:r>
            <a:r>
              <a:rPr lang="zh-CN" altLang="en-US" smtClean="0"/>
              <a:t>业务流程思考，安全性思考，性能思考，实现方法思考。</a:t>
            </a:r>
            <a:endParaRPr lang="en-US" altLang="zh-CN" smtClean="0"/>
          </a:p>
          <a:p>
            <a:endParaRPr lang="en-US" altLang="zh-CN" smtClean="0"/>
          </a:p>
          <a:p>
            <a:endParaRPr lang="en-US" altLang="zh-CN" smtClean="0"/>
          </a:p>
          <a:p>
            <a:r>
              <a:rPr lang="zh-CN" altLang="en-US" smtClean="0"/>
              <a:t>对于复杂的业务逻辑可以借助</a:t>
            </a:r>
            <a:r>
              <a:rPr lang="en-US" altLang="zh-CN" smtClean="0"/>
              <a:t>UML</a:t>
            </a:r>
            <a:r>
              <a:rPr lang="zh-CN" altLang="en-US" smtClean="0"/>
              <a:t>来组织我们的思路。。。</a:t>
            </a:r>
          </a:p>
        </p:txBody>
      </p:sp>
    </p:spTree>
    <p:extLst>
      <p:ext uri="{BB962C8B-B14F-4D97-AF65-F5344CB8AC3E}">
        <p14:creationId xmlns:p14="http://schemas.microsoft.com/office/powerpoint/2010/main" val="857468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3"/>
          <p:cNvSpPr>
            <a:spLocks noGrp="1"/>
          </p:cNvSpPr>
          <p:nvPr>
            <p:ph type="ctrTitle"/>
          </p:nvPr>
        </p:nvSpPr>
        <p:spPr/>
        <p:txBody>
          <a:bodyPr/>
          <a:lstStyle/>
          <a:p>
            <a:r>
              <a:rPr lang="zh-CN" altLang="en-US" dirty="0" smtClean="0"/>
              <a:t>来源</a:t>
            </a:r>
          </a:p>
        </p:txBody>
      </p:sp>
      <p:sp>
        <p:nvSpPr>
          <p:cNvPr id="11267" name="副标题 1"/>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2647748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3"/>
          <p:cNvSpPr>
            <a:spLocks noGrp="1"/>
          </p:cNvSpPr>
          <p:nvPr>
            <p:ph type="ctrTitle"/>
          </p:nvPr>
        </p:nvSpPr>
        <p:spPr/>
        <p:txBody>
          <a:bodyPr/>
          <a:lstStyle/>
          <a:p>
            <a:r>
              <a:rPr lang="zh-CN" altLang="en-US" smtClean="0"/>
              <a:t>编程</a:t>
            </a:r>
          </a:p>
        </p:txBody>
      </p:sp>
      <p:sp>
        <p:nvSpPr>
          <p:cNvPr id="77827"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41919589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3"/>
          <p:cNvSpPr>
            <a:spLocks noGrp="1"/>
          </p:cNvSpPr>
          <p:nvPr>
            <p:ph type="ctrTitle"/>
          </p:nvPr>
        </p:nvSpPr>
        <p:spPr/>
        <p:txBody>
          <a:bodyPr/>
          <a:lstStyle/>
          <a:p>
            <a:r>
              <a:rPr lang="zh-CN" altLang="en-US" smtClean="0"/>
              <a:t>测试</a:t>
            </a:r>
            <a:r>
              <a:rPr lang="en-US" altLang="zh-CN" smtClean="0"/>
              <a:t>+</a:t>
            </a:r>
            <a:r>
              <a:rPr lang="zh-CN" altLang="en-US" smtClean="0"/>
              <a:t>完美法则</a:t>
            </a:r>
          </a:p>
        </p:txBody>
      </p:sp>
      <p:sp>
        <p:nvSpPr>
          <p:cNvPr id="78851"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5892137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3"/>
          <p:cNvSpPr>
            <a:spLocks noGrp="1"/>
          </p:cNvSpPr>
          <p:nvPr>
            <p:ph type="ctrTitle"/>
          </p:nvPr>
        </p:nvSpPr>
        <p:spPr/>
        <p:txBody>
          <a:bodyPr/>
          <a:lstStyle/>
          <a:p>
            <a:r>
              <a:rPr lang="zh-CN" altLang="en-US" dirty="0" smtClean="0"/>
              <a:t>复杂问题编程第一步</a:t>
            </a:r>
            <a:r>
              <a:rPr lang="en-US" altLang="zh-CN" dirty="0" smtClean="0"/>
              <a:t/>
            </a:r>
            <a:br>
              <a:rPr lang="en-US" altLang="zh-CN" dirty="0" smtClean="0"/>
            </a:br>
            <a:r>
              <a:rPr lang="en-US" altLang="zh-CN" dirty="0"/>
              <a:t>UML</a:t>
            </a:r>
            <a:r>
              <a:rPr lang="zh-CN" altLang="en-US" dirty="0"/>
              <a:t>辅助</a:t>
            </a:r>
            <a:r>
              <a:rPr lang="zh-CN" altLang="en-US" dirty="0" smtClean="0"/>
              <a:t>思考</a:t>
            </a:r>
          </a:p>
        </p:txBody>
      </p:sp>
    </p:spTree>
    <p:extLst>
      <p:ext uri="{BB962C8B-B14F-4D97-AF65-F5344CB8AC3E}">
        <p14:creationId xmlns:p14="http://schemas.microsoft.com/office/powerpoint/2010/main" val="36274779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3"/>
          <p:cNvSpPr>
            <a:spLocks noGrp="1"/>
          </p:cNvSpPr>
          <p:nvPr>
            <p:ph type="ctrTitle"/>
          </p:nvPr>
        </p:nvSpPr>
        <p:spPr/>
        <p:txBody>
          <a:bodyPr/>
          <a:lstStyle/>
          <a:p>
            <a:r>
              <a:rPr lang="en-US" altLang="zh-CN" smtClean="0"/>
              <a:t>UML</a:t>
            </a:r>
            <a:r>
              <a:rPr lang="zh-CN" altLang="en-US" smtClean="0"/>
              <a:t>是什么</a:t>
            </a:r>
          </a:p>
        </p:txBody>
      </p:sp>
      <p:sp>
        <p:nvSpPr>
          <p:cNvPr id="80899"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24983035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endParaRPr lang="zh-CN" altLang="en-US" smtClean="0"/>
          </a:p>
        </p:txBody>
      </p:sp>
      <p:sp>
        <p:nvSpPr>
          <p:cNvPr id="81923" name="内容占位符 2"/>
          <p:cNvSpPr>
            <a:spLocks noGrp="1"/>
          </p:cNvSpPr>
          <p:nvPr>
            <p:ph idx="1"/>
          </p:nvPr>
        </p:nvSpPr>
        <p:spPr/>
        <p:txBody>
          <a:bodyPr/>
          <a:lstStyle/>
          <a:p>
            <a:r>
              <a:rPr lang="en-US" altLang="zh-CN" smtClean="0"/>
              <a:t>uml</a:t>
            </a:r>
            <a:r>
              <a:rPr lang="zh-CN" altLang="en-US" smtClean="0"/>
              <a:t>提供了一些图形来帮助我们理清思路，宏观思考问题，用于一些比较复杂的项目</a:t>
            </a:r>
          </a:p>
        </p:txBody>
      </p:sp>
    </p:spTree>
    <p:extLst>
      <p:ext uri="{BB962C8B-B14F-4D97-AF65-F5344CB8AC3E}">
        <p14:creationId xmlns:p14="http://schemas.microsoft.com/office/powerpoint/2010/main" val="14512689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3"/>
          <p:cNvSpPr>
            <a:spLocks noGrp="1"/>
          </p:cNvSpPr>
          <p:nvPr>
            <p:ph type="ctrTitle"/>
          </p:nvPr>
        </p:nvSpPr>
        <p:spPr/>
        <p:txBody>
          <a:bodyPr/>
          <a:lstStyle/>
          <a:p>
            <a:r>
              <a:rPr lang="en-US" altLang="zh-CN" smtClean="0"/>
              <a:t>UML</a:t>
            </a:r>
            <a:r>
              <a:rPr lang="zh-CN" altLang="en-US" smtClean="0"/>
              <a:t>图</a:t>
            </a:r>
          </a:p>
        </p:txBody>
      </p:sp>
      <p:sp>
        <p:nvSpPr>
          <p:cNvPr id="112643"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38394450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3"/>
          <p:cNvSpPr>
            <a:spLocks noGrp="1"/>
          </p:cNvSpPr>
          <p:nvPr>
            <p:ph type="ctrTitle"/>
          </p:nvPr>
        </p:nvSpPr>
        <p:spPr/>
        <p:txBody>
          <a:bodyPr/>
          <a:lstStyle/>
          <a:p>
            <a:r>
              <a:rPr lang="zh-CN" altLang="en-US" smtClean="0"/>
              <a:t>作用</a:t>
            </a:r>
          </a:p>
        </p:txBody>
      </p:sp>
      <p:sp>
        <p:nvSpPr>
          <p:cNvPr id="113667"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25986962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en-US" altLang="zh-CN" smtClean="0"/>
              <a:t>UML</a:t>
            </a:r>
            <a:endParaRPr lang="zh-CN" altLang="en-US" smtClean="0"/>
          </a:p>
        </p:txBody>
      </p:sp>
      <p:sp>
        <p:nvSpPr>
          <p:cNvPr id="114691" name="内容占位符 2"/>
          <p:cNvSpPr>
            <a:spLocks noGrp="1"/>
          </p:cNvSpPr>
          <p:nvPr>
            <p:ph idx="1"/>
          </p:nvPr>
        </p:nvSpPr>
        <p:spPr>
          <a:xfrm>
            <a:off x="0" y="1214438"/>
            <a:ext cx="9036050" cy="4911725"/>
          </a:xfrm>
        </p:spPr>
        <p:txBody>
          <a:bodyPr/>
          <a:lstStyle/>
          <a:p>
            <a:r>
              <a:rPr lang="en-US" altLang="zh-CN" smtClean="0"/>
              <a:t>UML</a:t>
            </a:r>
            <a:r>
              <a:rPr lang="zh-CN" altLang="en-US" smtClean="0"/>
              <a:t>就类似建筑行业的图纸，比如造船图纸，建筑图纸，描述了一个建筑的结构，结构力学。</a:t>
            </a:r>
          </a:p>
        </p:txBody>
      </p:sp>
      <p:pic>
        <p:nvPicPr>
          <p:cNvPr id="11469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544763"/>
            <a:ext cx="5667375"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8797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endParaRPr lang="zh-CN" altLang="en-US" smtClean="0"/>
          </a:p>
        </p:txBody>
      </p:sp>
      <p:pic>
        <p:nvPicPr>
          <p:cNvPr id="11571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1031875"/>
            <a:ext cx="3522662" cy="2994025"/>
          </a:xfrm>
        </p:spPr>
      </p:pic>
      <p:pic>
        <p:nvPicPr>
          <p:cNvPr id="115716"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185863"/>
            <a:ext cx="3821112"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7"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4270375"/>
            <a:ext cx="4827588"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8" name="文本框 6"/>
          <p:cNvSpPr txBox="1">
            <a:spLocks noChangeArrowheads="1"/>
          </p:cNvSpPr>
          <p:nvPr/>
        </p:nvSpPr>
        <p:spPr bwMode="auto">
          <a:xfrm>
            <a:off x="207963" y="4652963"/>
            <a:ext cx="3702050" cy="646112"/>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spcBef>
                <a:spcPct val="0"/>
              </a:spcBef>
              <a:buFontTx/>
              <a:buNone/>
            </a:pPr>
            <a:r>
              <a:rPr lang="en-US" altLang="zh-CN" sz="1800">
                <a:solidFill>
                  <a:schemeClr val="bg1"/>
                </a:solidFill>
                <a:latin typeface="Arial" panose="020B0604020202020204" pitchFamily="34" charset="0"/>
                <a:ea typeface="宋体" panose="02010600030101010101" pitchFamily="2" charset="-122"/>
              </a:rPr>
              <a:t>UML</a:t>
            </a:r>
            <a:r>
              <a:rPr lang="zh-CN" altLang="en-US" sz="1800">
                <a:solidFill>
                  <a:schemeClr val="bg1"/>
                </a:solidFill>
                <a:latin typeface="Arial" panose="020B0604020202020204" pitchFamily="34" charset="0"/>
                <a:ea typeface="宋体" panose="02010600030101010101" pitchFamily="2" charset="-122"/>
              </a:rPr>
              <a:t>一般用于架构师描述整个系统的轮廓或者某个难点的轮廓</a:t>
            </a:r>
          </a:p>
        </p:txBody>
      </p:sp>
    </p:spTree>
    <p:extLst>
      <p:ext uri="{BB962C8B-B14F-4D97-AF65-F5344CB8AC3E}">
        <p14:creationId xmlns:p14="http://schemas.microsoft.com/office/powerpoint/2010/main" val="5099354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en-US" altLang="zh-CN" smtClean="0"/>
              <a:t>UML</a:t>
            </a:r>
            <a:r>
              <a:rPr lang="zh-CN" altLang="en-US" smtClean="0"/>
              <a:t>分类</a:t>
            </a:r>
          </a:p>
        </p:txBody>
      </p:sp>
      <p:sp>
        <p:nvSpPr>
          <p:cNvPr id="116739" name="内容占位符 2"/>
          <p:cNvSpPr>
            <a:spLocks noGrp="1"/>
          </p:cNvSpPr>
          <p:nvPr>
            <p:ph idx="1"/>
          </p:nvPr>
        </p:nvSpPr>
        <p:spPr>
          <a:xfrm>
            <a:off x="0" y="1214438"/>
            <a:ext cx="9144000" cy="4911725"/>
          </a:xfrm>
        </p:spPr>
        <p:txBody>
          <a:bodyPr/>
          <a:lstStyle/>
          <a:p>
            <a:r>
              <a:rPr lang="zh-CN" altLang="en-US" sz="2400" b="1" smtClean="0"/>
              <a:t>用例图</a:t>
            </a:r>
            <a:r>
              <a:rPr lang="en-US" altLang="zh-CN" sz="2400" b="1" smtClean="0"/>
              <a:t>Use Case</a:t>
            </a:r>
            <a:endParaRPr lang="en-US" altLang="zh-CN" sz="2400" smtClean="0"/>
          </a:p>
          <a:p>
            <a:r>
              <a:rPr lang="zh-CN" altLang="en-US" sz="2400" b="1" smtClean="0"/>
              <a:t>类图</a:t>
            </a:r>
            <a:r>
              <a:rPr lang="en-US" altLang="zh-CN" sz="2400" b="1" smtClean="0"/>
              <a:t>Class</a:t>
            </a:r>
          </a:p>
          <a:p>
            <a:r>
              <a:rPr lang="zh-CN" altLang="en-US" sz="2400" smtClean="0"/>
              <a:t>对象图</a:t>
            </a:r>
            <a:endParaRPr lang="en-US" altLang="zh-CN" sz="2400" smtClean="0"/>
          </a:p>
          <a:p>
            <a:r>
              <a:rPr lang="zh-CN" altLang="en-US" sz="2400" b="1" smtClean="0"/>
              <a:t>活动图</a:t>
            </a:r>
            <a:r>
              <a:rPr lang="en-US" altLang="zh-CN" sz="2400" b="1" smtClean="0"/>
              <a:t>activity  diagram</a:t>
            </a:r>
          </a:p>
          <a:p>
            <a:r>
              <a:rPr lang="zh-CN" altLang="en-US" sz="2400" b="1" smtClean="0"/>
              <a:t>时序图</a:t>
            </a:r>
            <a:endParaRPr lang="en-US" altLang="zh-CN" sz="2400" b="1" smtClean="0"/>
          </a:p>
          <a:p>
            <a:r>
              <a:rPr lang="zh-CN" altLang="en-US" sz="2400" smtClean="0"/>
              <a:t>状态图</a:t>
            </a:r>
            <a:endParaRPr lang="en-US" altLang="zh-CN" sz="2400" smtClean="0"/>
          </a:p>
          <a:p>
            <a:r>
              <a:rPr lang="zh-CN" altLang="en-US" sz="2400" smtClean="0"/>
              <a:t>协作图</a:t>
            </a:r>
            <a:endParaRPr lang="en-US" altLang="zh-CN" sz="2400" smtClean="0"/>
          </a:p>
          <a:p>
            <a:r>
              <a:rPr lang="zh-CN" altLang="en-US" sz="2400" smtClean="0"/>
              <a:t>组件图</a:t>
            </a:r>
            <a:endParaRPr lang="en-US" altLang="zh-CN" sz="2400" smtClean="0"/>
          </a:p>
          <a:p>
            <a:r>
              <a:rPr lang="zh-CN" altLang="en-US" sz="2400" smtClean="0"/>
              <a:t>配置图</a:t>
            </a:r>
            <a:endParaRPr lang="zh-CN" altLang="en-US" smtClean="0"/>
          </a:p>
        </p:txBody>
      </p:sp>
    </p:spTree>
    <p:extLst>
      <p:ext uri="{BB962C8B-B14F-4D97-AF65-F5344CB8AC3E}">
        <p14:creationId xmlns:p14="http://schemas.microsoft.com/office/powerpoint/2010/main" val="342485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a:t>
            </a:r>
            <a:r>
              <a:rPr lang="zh-CN" altLang="en-US" smtClean="0"/>
              <a:t>来源</a:t>
            </a:r>
            <a:r>
              <a:rPr lang="en-US" altLang="zh-CN" smtClean="0"/>
              <a:t>》</a:t>
            </a:r>
            <a:endParaRPr lang="zh-CN" altLang="en-US" smtClean="0"/>
          </a:p>
        </p:txBody>
      </p:sp>
      <p:sp>
        <p:nvSpPr>
          <p:cNvPr id="13315" name="内容占位符 2"/>
          <p:cNvSpPr>
            <a:spLocks noGrp="1"/>
          </p:cNvSpPr>
          <p:nvPr>
            <p:ph idx="1"/>
          </p:nvPr>
        </p:nvSpPr>
        <p:spPr/>
        <p:txBody>
          <a:bodyPr/>
          <a:lstStyle/>
          <a:p>
            <a:r>
              <a:rPr lang="zh-CN" altLang="en-US" smtClean="0"/>
              <a:t>设计模式来源于建筑学，中国，欧洲， 故宫，艾菲尔塔塔，用于解决生活中一些问题的最佳解决方案。</a:t>
            </a:r>
          </a:p>
        </p:txBody>
      </p:sp>
    </p:spTree>
    <p:extLst>
      <p:ext uri="{BB962C8B-B14F-4D97-AF65-F5344CB8AC3E}">
        <p14:creationId xmlns:p14="http://schemas.microsoft.com/office/powerpoint/2010/main" val="31591608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zh-CN" altLang="en-US" smtClean="0"/>
              <a:t>类图 </a:t>
            </a:r>
          </a:p>
        </p:txBody>
      </p:sp>
      <p:sp>
        <p:nvSpPr>
          <p:cNvPr id="117763" name="内容占位符 2"/>
          <p:cNvSpPr>
            <a:spLocks noGrp="1"/>
          </p:cNvSpPr>
          <p:nvPr>
            <p:ph idx="1"/>
          </p:nvPr>
        </p:nvSpPr>
        <p:spPr>
          <a:xfrm>
            <a:off x="107950" y="1214438"/>
            <a:ext cx="8928100" cy="4911725"/>
          </a:xfrm>
        </p:spPr>
        <p:txBody>
          <a:bodyPr/>
          <a:lstStyle/>
          <a:p>
            <a:r>
              <a:rPr lang="zh-CN" altLang="en-US" smtClean="0"/>
              <a:t>设计模式中，我们只需要类图。其它如果大家如果有兴趣，自己业余时间自学。</a:t>
            </a:r>
          </a:p>
        </p:txBody>
      </p:sp>
    </p:spTree>
    <p:extLst>
      <p:ext uri="{BB962C8B-B14F-4D97-AF65-F5344CB8AC3E}">
        <p14:creationId xmlns:p14="http://schemas.microsoft.com/office/powerpoint/2010/main" val="17911288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3"/>
          <p:cNvSpPr>
            <a:spLocks noGrp="1"/>
          </p:cNvSpPr>
          <p:nvPr>
            <p:ph type="ctrTitle"/>
          </p:nvPr>
        </p:nvSpPr>
        <p:spPr/>
        <p:txBody>
          <a:bodyPr/>
          <a:lstStyle/>
          <a:p>
            <a:r>
              <a:rPr lang="zh-CN" altLang="en-US" smtClean="0"/>
              <a:t>类图</a:t>
            </a:r>
          </a:p>
        </p:txBody>
      </p:sp>
      <p:sp>
        <p:nvSpPr>
          <p:cNvPr id="118787"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9085396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r>
              <a:rPr lang="zh-CN" altLang="en-US" smtClean="0"/>
              <a:t>我们以开发淘宝来演示</a:t>
            </a:r>
          </a:p>
        </p:txBody>
      </p:sp>
      <p:sp>
        <p:nvSpPr>
          <p:cNvPr id="119811" name="内容占位符 2"/>
          <p:cNvSpPr>
            <a:spLocks noGrp="1"/>
          </p:cNvSpPr>
          <p:nvPr>
            <p:ph idx="1"/>
          </p:nvPr>
        </p:nvSpPr>
        <p:spPr/>
        <p:txBody>
          <a:bodyPr/>
          <a:lstStyle/>
          <a:p>
            <a:r>
              <a:rPr lang="zh-CN" altLang="en-US" smtClean="0"/>
              <a:t>适用面向对象思想分析需要哪几个对象：</a:t>
            </a:r>
            <a:endParaRPr lang="en-US" altLang="zh-CN" smtClean="0"/>
          </a:p>
          <a:p>
            <a:pPr lvl="1"/>
            <a:r>
              <a:rPr lang="zh-CN" altLang="en-US" smtClean="0"/>
              <a:t>产品类：</a:t>
            </a:r>
            <a:r>
              <a:rPr lang="en-US" altLang="zh-CN" smtClean="0"/>
              <a:t>product</a:t>
            </a:r>
            <a:r>
              <a:rPr lang="zh-CN" altLang="en-US" smtClean="0"/>
              <a:t>（属性方法）</a:t>
            </a:r>
            <a:endParaRPr lang="en-US" altLang="zh-CN" smtClean="0"/>
          </a:p>
          <a:p>
            <a:pPr lvl="1"/>
            <a:r>
              <a:rPr lang="zh-CN" altLang="en-US" smtClean="0"/>
              <a:t>订单类</a:t>
            </a:r>
            <a:endParaRPr lang="en-US" altLang="zh-CN" smtClean="0"/>
          </a:p>
          <a:p>
            <a:pPr lvl="1"/>
            <a:r>
              <a:rPr lang="zh-CN" altLang="en-US" smtClean="0"/>
              <a:t>用户类</a:t>
            </a:r>
            <a:endParaRPr lang="en-US" altLang="zh-CN" smtClean="0"/>
          </a:p>
          <a:p>
            <a:pPr lvl="1"/>
            <a:endParaRPr lang="zh-CN" altLang="en-US" smtClean="0"/>
          </a:p>
        </p:txBody>
      </p:sp>
    </p:spTree>
    <p:extLst>
      <p:ext uri="{BB962C8B-B14F-4D97-AF65-F5344CB8AC3E}">
        <p14:creationId xmlns:p14="http://schemas.microsoft.com/office/powerpoint/2010/main" val="38738062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en-US" altLang="zh-CN" smtClean="0"/>
              <a:t>UML</a:t>
            </a:r>
            <a:r>
              <a:rPr lang="zh-CN" altLang="en-US" smtClean="0"/>
              <a:t>描述一个对象</a:t>
            </a:r>
          </a:p>
        </p:txBody>
      </p:sp>
      <p:sp>
        <p:nvSpPr>
          <p:cNvPr id="120835" name="内容占位符 2"/>
          <p:cNvSpPr>
            <a:spLocks noGrp="1"/>
          </p:cNvSpPr>
          <p:nvPr>
            <p:ph idx="1"/>
          </p:nvPr>
        </p:nvSpPr>
        <p:spPr/>
        <p:txBody>
          <a:bodyPr/>
          <a:lstStyle/>
          <a:p>
            <a:r>
              <a:rPr lang="zh-CN" altLang="en-US" smtClean="0"/>
              <a:t>属性 </a:t>
            </a:r>
            <a:endParaRPr lang="en-US" altLang="zh-CN" smtClean="0"/>
          </a:p>
          <a:p>
            <a:r>
              <a:rPr lang="zh-CN" altLang="en-US" smtClean="0"/>
              <a:t>方法（）</a:t>
            </a:r>
            <a:endParaRPr lang="en-US" altLang="zh-CN" smtClean="0"/>
          </a:p>
          <a:p>
            <a:r>
              <a:rPr lang="zh-CN" altLang="en-US" smtClean="0"/>
              <a:t>共有私有 </a:t>
            </a:r>
            <a:r>
              <a:rPr lang="en-US" altLang="zh-CN" smtClean="0"/>
              <a:t>- +</a:t>
            </a:r>
            <a:endParaRPr lang="zh-CN" altLang="en-US" smtClean="0"/>
          </a:p>
        </p:txBody>
      </p:sp>
      <p:pic>
        <p:nvPicPr>
          <p:cNvPr id="12083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160713"/>
            <a:ext cx="582612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31689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类和类之间的关系就这些</a:t>
            </a:r>
            <a:endParaRPr lang="zh-CN" altLang="en-US" dirty="0"/>
          </a:p>
        </p:txBody>
      </p:sp>
    </p:spTree>
    <p:extLst>
      <p:ext uri="{BB962C8B-B14F-4D97-AF65-F5344CB8AC3E}">
        <p14:creationId xmlns:p14="http://schemas.microsoft.com/office/powerpoint/2010/main" val="39686938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3"/>
          <p:cNvSpPr>
            <a:spLocks noGrp="1"/>
          </p:cNvSpPr>
          <p:nvPr>
            <p:ph type="ctrTitle"/>
          </p:nvPr>
        </p:nvSpPr>
        <p:spPr/>
        <p:txBody>
          <a:bodyPr/>
          <a:lstStyle/>
          <a:p>
            <a:r>
              <a:rPr lang="zh-CN" altLang="en-US" dirty="0" smtClean="0"/>
              <a:t>完全面向对象编程</a:t>
            </a:r>
          </a:p>
        </p:txBody>
      </p:sp>
      <p:sp>
        <p:nvSpPr>
          <p:cNvPr id="133123" name="副标题 4"/>
          <p:cNvSpPr>
            <a:spLocks noGrp="1"/>
          </p:cNvSpPr>
          <p:nvPr>
            <p:ph type="subTitle" idx="1"/>
          </p:nvPr>
        </p:nvSpPr>
        <p:spPr/>
        <p:txBody>
          <a:bodyPr/>
          <a:lstStyle/>
          <a:p>
            <a:r>
              <a:rPr lang="zh-CN" altLang="en-US" dirty="0" smtClean="0"/>
              <a:t>对象和对象的之间关系概述</a:t>
            </a:r>
          </a:p>
        </p:txBody>
      </p:sp>
    </p:spTree>
    <p:extLst>
      <p:ext uri="{BB962C8B-B14F-4D97-AF65-F5344CB8AC3E}">
        <p14:creationId xmlns:p14="http://schemas.microsoft.com/office/powerpoint/2010/main" val="32611747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p:txBody>
          <a:bodyPr/>
          <a:lstStyle/>
          <a:p>
            <a:endParaRPr lang="zh-CN" altLang="en-US" smtClean="0"/>
          </a:p>
        </p:txBody>
      </p:sp>
      <p:sp>
        <p:nvSpPr>
          <p:cNvPr id="134147" name="内容占位符 2"/>
          <p:cNvSpPr>
            <a:spLocks noGrp="1"/>
          </p:cNvSpPr>
          <p:nvPr>
            <p:ph idx="1"/>
          </p:nvPr>
        </p:nvSpPr>
        <p:spPr>
          <a:xfrm>
            <a:off x="0" y="1214438"/>
            <a:ext cx="9144000" cy="4911725"/>
          </a:xfrm>
        </p:spPr>
        <p:txBody>
          <a:bodyPr>
            <a:normAutofit lnSpcReduction="10000"/>
          </a:bodyPr>
          <a:lstStyle/>
          <a:p>
            <a:r>
              <a:rPr lang="zh-CN" altLang="en-US" smtClean="0"/>
              <a:t>既然我们要使用面向对象编程，既然我们要学习设计模式，那么我们首先必须用面向对象的思想武装我们的大脑。</a:t>
            </a:r>
            <a:endParaRPr lang="en-US" altLang="zh-CN" smtClean="0"/>
          </a:p>
          <a:p>
            <a:endParaRPr lang="en-US" altLang="zh-CN" smtClean="0"/>
          </a:p>
          <a:p>
            <a:r>
              <a:rPr lang="zh-CN" altLang="en-US" smtClean="0"/>
              <a:t>面向对象思维关键不是代码，而是思维，一种解决问题的新思维，一种宏观构架能力。</a:t>
            </a:r>
            <a:endParaRPr lang="en-US" altLang="zh-CN" smtClean="0"/>
          </a:p>
          <a:p>
            <a:endParaRPr lang="en-US" altLang="zh-CN" smtClean="0"/>
          </a:p>
          <a:p>
            <a:r>
              <a:rPr lang="zh-CN" altLang="en-US" smtClean="0"/>
              <a:t>从现在开始改变自己，让自己达到另一种境界</a:t>
            </a:r>
            <a:endParaRPr lang="en-US" altLang="zh-CN" smtClean="0"/>
          </a:p>
          <a:p>
            <a:r>
              <a:rPr lang="zh-CN" altLang="en-US" smtClean="0"/>
              <a:t>从函数式编程向面向对象编程过渡阶段。</a:t>
            </a:r>
          </a:p>
        </p:txBody>
      </p:sp>
    </p:spTree>
    <p:extLst>
      <p:ext uri="{BB962C8B-B14F-4D97-AF65-F5344CB8AC3E}">
        <p14:creationId xmlns:p14="http://schemas.microsoft.com/office/powerpoint/2010/main" val="13029005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lstStyle/>
          <a:p>
            <a:r>
              <a:rPr lang="zh-CN" altLang="en-US" smtClean="0"/>
              <a:t>完全对象编程</a:t>
            </a:r>
          </a:p>
        </p:txBody>
      </p:sp>
      <p:sp>
        <p:nvSpPr>
          <p:cNvPr id="135171" name="内容占位符 2"/>
          <p:cNvSpPr>
            <a:spLocks noGrp="1"/>
          </p:cNvSpPr>
          <p:nvPr>
            <p:ph idx="1"/>
          </p:nvPr>
        </p:nvSpPr>
        <p:spPr/>
        <p:txBody>
          <a:bodyPr/>
          <a:lstStyle/>
          <a:p>
            <a:r>
              <a:rPr lang="zh-CN" altLang="en-US" smtClean="0"/>
              <a:t>掌握完全对象编程，首先需要掌握类和类之间的关系。</a:t>
            </a:r>
            <a:endParaRPr lang="en-US" altLang="zh-CN" smtClean="0"/>
          </a:p>
          <a:p>
            <a:endParaRPr lang="en-US" altLang="zh-CN" smtClean="0"/>
          </a:p>
          <a:p>
            <a:endParaRPr lang="en-US" altLang="zh-CN" smtClean="0"/>
          </a:p>
          <a:p>
            <a:r>
              <a:rPr lang="zh-CN" altLang="en-US" smtClean="0"/>
              <a:t>学习面向对象之后，以后我们解决问题不再只是注重代码，还需要宏观思考，并用对象组织我们的思路。</a:t>
            </a:r>
          </a:p>
        </p:txBody>
      </p:sp>
    </p:spTree>
    <p:extLst>
      <p:ext uri="{BB962C8B-B14F-4D97-AF65-F5344CB8AC3E}">
        <p14:creationId xmlns:p14="http://schemas.microsoft.com/office/powerpoint/2010/main" val="10052963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p:txBody>
          <a:bodyPr/>
          <a:lstStyle/>
          <a:p>
            <a:r>
              <a:rPr lang="zh-CN" altLang="en-US" dirty="0" smtClean="0"/>
              <a:t>类和类之间的关系</a:t>
            </a:r>
          </a:p>
        </p:txBody>
      </p:sp>
      <p:sp>
        <p:nvSpPr>
          <p:cNvPr id="121859" name="内容占位符 2"/>
          <p:cNvSpPr>
            <a:spLocks noGrp="1"/>
          </p:cNvSpPr>
          <p:nvPr>
            <p:ph idx="1"/>
          </p:nvPr>
        </p:nvSpPr>
        <p:spPr>
          <a:xfrm>
            <a:off x="-107950" y="1214438"/>
            <a:ext cx="9251950" cy="4911725"/>
          </a:xfrm>
        </p:spPr>
        <p:txBody>
          <a:bodyPr/>
          <a:lstStyle/>
          <a:p>
            <a:r>
              <a:rPr lang="zh-CN" altLang="en-US" smtClean="0"/>
              <a:t>什么是关系</a:t>
            </a:r>
            <a:endParaRPr lang="en-US" altLang="zh-CN" smtClean="0"/>
          </a:p>
          <a:p>
            <a:r>
              <a:rPr lang="zh-CN" altLang="en-US" smtClean="0"/>
              <a:t>对象和对象可以看做一个模块。模块和模块之间最理想的情况是毫无沟通，这样彼此开发不影响对方。但是现实不是这样的：</a:t>
            </a:r>
            <a:endParaRPr lang="en-US" altLang="zh-CN" smtClean="0"/>
          </a:p>
          <a:p>
            <a:r>
              <a:rPr lang="zh-CN" altLang="en-US" smtClean="0"/>
              <a:t>比如小王写的函数将来小李可能要用到</a:t>
            </a:r>
            <a:endParaRPr lang="en-US" altLang="zh-CN" smtClean="0"/>
          </a:p>
          <a:p>
            <a:r>
              <a:rPr lang="zh-CN" altLang="en-US" smtClean="0"/>
              <a:t>小李负责产品模块，小张负责订单模块，小王负责用户模块编写 </a:t>
            </a:r>
          </a:p>
        </p:txBody>
      </p:sp>
    </p:spTree>
    <p:extLst>
      <p:ext uri="{BB962C8B-B14F-4D97-AF65-F5344CB8AC3E}">
        <p14:creationId xmlns:p14="http://schemas.microsoft.com/office/powerpoint/2010/main" val="27875617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r>
              <a:rPr lang="zh-CN" altLang="en-US" smtClean="0"/>
              <a:t>对象之前的关系</a:t>
            </a:r>
          </a:p>
        </p:txBody>
      </p:sp>
      <p:sp>
        <p:nvSpPr>
          <p:cNvPr id="132099" name="内容占位符 2"/>
          <p:cNvSpPr>
            <a:spLocks noGrp="1"/>
          </p:cNvSpPr>
          <p:nvPr>
            <p:ph idx="1"/>
          </p:nvPr>
        </p:nvSpPr>
        <p:spPr/>
        <p:txBody>
          <a:bodyPr/>
          <a:lstStyle/>
          <a:p>
            <a:r>
              <a:rPr lang="zh-CN" altLang="en-US" dirty="0" smtClean="0"/>
              <a:t>继承关系</a:t>
            </a:r>
            <a:r>
              <a:rPr lang="en-US" altLang="zh-CN" dirty="0" smtClean="0"/>
              <a:t>:</a:t>
            </a:r>
            <a:r>
              <a:rPr lang="en-US" altLang="zh-CN" dirty="0" err="1" smtClean="0"/>
              <a:t>js</a:t>
            </a:r>
            <a:r>
              <a:rPr lang="zh-CN" altLang="en-US" dirty="0" smtClean="0"/>
              <a:t>中基本不用但是后台是是核心</a:t>
            </a:r>
            <a:endParaRPr lang="en-US" altLang="zh-CN" dirty="0" smtClean="0"/>
          </a:p>
          <a:p>
            <a:r>
              <a:rPr lang="zh-CN" altLang="en-US" dirty="0" smtClean="0"/>
              <a:t>关联关系：</a:t>
            </a:r>
            <a:r>
              <a:rPr lang="en-US" altLang="zh-CN" dirty="0" err="1" smtClean="0"/>
              <a:t>js</a:t>
            </a:r>
            <a:r>
              <a:rPr lang="zh-CN" altLang="en-US" dirty="0" smtClean="0"/>
              <a:t>中最终常用</a:t>
            </a:r>
            <a:endParaRPr lang="en-US" altLang="zh-CN" dirty="0" smtClean="0"/>
          </a:p>
          <a:p>
            <a:r>
              <a:rPr lang="zh-CN" altLang="en-US" dirty="0" smtClean="0"/>
              <a:t>依赖关系</a:t>
            </a:r>
            <a:endParaRPr lang="en-US" altLang="zh-CN" dirty="0" smtClean="0"/>
          </a:p>
          <a:p>
            <a:r>
              <a:rPr lang="zh-CN" altLang="en-US" dirty="0" smtClean="0"/>
              <a:t>聚合关系</a:t>
            </a:r>
            <a:endParaRPr lang="en-US" altLang="zh-CN" dirty="0" smtClean="0"/>
          </a:p>
          <a:p>
            <a:r>
              <a:rPr lang="zh-CN" altLang="en-US" dirty="0" smtClean="0"/>
              <a:t>组合关系</a:t>
            </a:r>
            <a:endParaRPr lang="en-US" altLang="zh-CN" dirty="0" smtClean="0"/>
          </a:p>
          <a:p>
            <a:endParaRPr lang="en-US" altLang="zh-CN" dirty="0" smtClean="0"/>
          </a:p>
          <a:p>
            <a:endParaRPr lang="zh-CN" altLang="en-US" dirty="0" smtClean="0"/>
          </a:p>
        </p:txBody>
      </p:sp>
    </p:spTree>
    <p:extLst>
      <p:ext uri="{BB962C8B-B14F-4D97-AF65-F5344CB8AC3E}">
        <p14:creationId xmlns:p14="http://schemas.microsoft.com/office/powerpoint/2010/main" val="13045194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7940</TotalTime>
  <Words>5493</Words>
  <Application>Microsoft Office PowerPoint</Application>
  <PresentationFormat>全屏显示(4:3)</PresentationFormat>
  <Paragraphs>661</Paragraphs>
  <Slides>172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172</vt:i4>
      </vt:variant>
    </vt:vector>
  </HeadingPairs>
  <TitlesOfParts>
    <vt:vector size="179" baseType="lpstr">
      <vt:lpstr>宋体</vt:lpstr>
      <vt:lpstr>微软雅黑</vt:lpstr>
      <vt:lpstr>Arial</vt:lpstr>
      <vt:lpstr>Calibri</vt:lpstr>
      <vt:lpstr>Verdana</vt:lpstr>
      <vt:lpstr>Wingdings</vt:lpstr>
      <vt:lpstr>Office 主题</vt:lpstr>
      <vt:lpstr>PowerPoint 演示文稿</vt:lpstr>
      <vt:lpstr>设计模式概念</vt:lpstr>
      <vt:lpstr>从武学角度看设计模式和面向对象</vt:lpstr>
      <vt:lpstr>PowerPoint 演示文稿</vt:lpstr>
      <vt:lpstr>设计模式的内功和外功 – 内外双修</vt:lpstr>
      <vt:lpstr>内功和招式</vt:lpstr>
      <vt:lpstr>真正的面向对象高手</vt:lpstr>
      <vt:lpstr>来源</vt:lpstr>
      <vt:lpstr>《来源》</vt:lpstr>
      <vt:lpstr>设计模式起源</vt:lpstr>
      <vt:lpstr>PowerPoint 演示文稿</vt:lpstr>
      <vt:lpstr>软件工程起源</vt:lpstr>
      <vt:lpstr>语言来源于生活</vt:lpstr>
      <vt:lpstr>概念</vt:lpstr>
      <vt:lpstr>设计模式定义</vt:lpstr>
      <vt:lpstr>设计模式是解决问题的最佳方案</vt:lpstr>
      <vt:lpstr>什么是方案</vt:lpstr>
      <vt:lpstr>设计模式的重要性</vt:lpstr>
      <vt:lpstr>PowerPoint 演示文稿</vt:lpstr>
      <vt:lpstr>模式已经和吃饭一样普及了</vt:lpstr>
      <vt:lpstr>其他语言</vt:lpstr>
      <vt:lpstr>设计模式是一种艺术 </vt:lpstr>
      <vt:lpstr>什么是艺术</vt:lpstr>
      <vt:lpstr>艺术举例</vt:lpstr>
      <vt:lpstr>编程和艺术</vt:lpstr>
      <vt:lpstr>设计模式和经验</vt:lpstr>
      <vt:lpstr>为什么设计模式难学</vt:lpstr>
      <vt:lpstr>设计模式种类</vt:lpstr>
      <vt:lpstr>设计模式误区</vt:lpstr>
      <vt:lpstr>设计模式和面向对象的关系 如何学习设计模式 </vt:lpstr>
      <vt:lpstr>专为面向对象而生</vt:lpstr>
      <vt:lpstr>学理念，领悟，轻代码</vt:lpstr>
      <vt:lpstr>PowerPoint 演示文稿</vt:lpstr>
      <vt:lpstr>如何学习设计模式</vt:lpstr>
      <vt:lpstr>PowerPoint 演示文稿</vt:lpstr>
      <vt:lpstr>设计模式将功能复杂化 那为什么还需要设计模式</vt:lpstr>
      <vt:lpstr>策略模式</vt:lpstr>
      <vt:lpstr>PowerPoint 演示文稿</vt:lpstr>
      <vt:lpstr>使用函数实现多个策略问题</vt:lpstr>
      <vt:lpstr>打折优惠函数版本</vt:lpstr>
      <vt:lpstr>使用策略模式</vt:lpstr>
      <vt:lpstr>设计模式将功能复杂化 那为什么还需要设计模式</vt:lpstr>
      <vt:lpstr>为什么设计模式会将代码复杂化</vt:lpstr>
      <vt:lpstr>PowerPoint 演示文稿</vt:lpstr>
      <vt:lpstr>每日三疯</vt:lpstr>
      <vt:lpstr>PowerPoint 演示文稿</vt:lpstr>
      <vt:lpstr>设计模式应用场景分析 复杂大型项目</vt:lpstr>
      <vt:lpstr>【什么是复杂问题】</vt:lpstr>
      <vt:lpstr>业务复杂</vt:lpstr>
      <vt:lpstr>客户每日三疯</vt:lpstr>
      <vt:lpstr>多团队同时开发</vt:lpstr>
      <vt:lpstr>总结</vt:lpstr>
      <vt:lpstr>PowerPoint 演示文稿</vt:lpstr>
      <vt:lpstr>设计模式的本质</vt:lpstr>
      <vt:lpstr>面向对象的本质</vt:lpstr>
      <vt:lpstr>PowerPoint 演示文稿</vt:lpstr>
      <vt:lpstr>耦合，解耦和 松耦合 ，紧耦合定义</vt:lpstr>
      <vt:lpstr>耦合术语的来源</vt:lpstr>
      <vt:lpstr>耦合电路学定义</vt:lpstr>
      <vt:lpstr>耦合度定义</vt:lpstr>
      <vt:lpstr>高内聚 低耦合</vt:lpstr>
      <vt:lpstr>编程世界的耦合</vt:lpstr>
      <vt:lpstr>反面案例</vt:lpstr>
      <vt:lpstr>PowerPoint 演示文稿</vt:lpstr>
      <vt:lpstr>紧耦合 松耦合</vt:lpstr>
      <vt:lpstr>为什么要解耦合 为什么会产生耦合</vt:lpstr>
      <vt:lpstr>为什么会产生耦合</vt:lpstr>
      <vt:lpstr>为什么需要解耦和</vt:lpstr>
      <vt:lpstr>复杂问题指导方针 面向对象编程思维</vt:lpstr>
      <vt:lpstr>设计模式内功和招式</vt:lpstr>
      <vt:lpstr>什么是内功—面向对象编程思维</vt:lpstr>
      <vt:lpstr>面向对象编程思维的核心  – 模块化编程 解耦和</vt:lpstr>
      <vt:lpstr>本质</vt:lpstr>
      <vt:lpstr>面对复杂问题如何编程</vt:lpstr>
      <vt:lpstr>四步走策略 给你一个需求：</vt:lpstr>
      <vt:lpstr>懂为首</vt:lpstr>
      <vt:lpstr>PowerPoint 演示文稿</vt:lpstr>
      <vt:lpstr>思考重于一切</vt:lpstr>
      <vt:lpstr>PowerPoint 演示文稿</vt:lpstr>
      <vt:lpstr>编程</vt:lpstr>
      <vt:lpstr>测试+完美法则</vt:lpstr>
      <vt:lpstr>复杂问题编程第一步 UML辅助思考</vt:lpstr>
      <vt:lpstr>UML是什么</vt:lpstr>
      <vt:lpstr>PowerPoint 演示文稿</vt:lpstr>
      <vt:lpstr>UML图</vt:lpstr>
      <vt:lpstr>作用</vt:lpstr>
      <vt:lpstr>UML</vt:lpstr>
      <vt:lpstr>PowerPoint 演示文稿</vt:lpstr>
      <vt:lpstr>UML分类</vt:lpstr>
      <vt:lpstr>类图 </vt:lpstr>
      <vt:lpstr>类图</vt:lpstr>
      <vt:lpstr>我们以开发淘宝来演示</vt:lpstr>
      <vt:lpstr>UML描述一个对象</vt:lpstr>
      <vt:lpstr>类和类之间的关系就这些</vt:lpstr>
      <vt:lpstr>完全面向对象编程</vt:lpstr>
      <vt:lpstr>PowerPoint 演示文稿</vt:lpstr>
      <vt:lpstr>完全对象编程</vt:lpstr>
      <vt:lpstr>类和类之间的关系</vt:lpstr>
      <vt:lpstr>对象之前的关系</vt:lpstr>
      <vt:lpstr>前奏</vt:lpstr>
      <vt:lpstr>PowerPoint 演示文稿</vt:lpstr>
      <vt:lpstr>产品对象</vt:lpstr>
      <vt:lpstr>产品对象设计</vt:lpstr>
      <vt:lpstr>产品详细信息</vt:lpstr>
      <vt:lpstr>产品详细信息对象</vt:lpstr>
      <vt:lpstr>订单类</vt:lpstr>
      <vt:lpstr>订单类</vt:lpstr>
      <vt:lpstr>用户类设计</vt:lpstr>
      <vt:lpstr>用户类</vt:lpstr>
      <vt:lpstr>用户类设计</vt:lpstr>
      <vt:lpstr>关联关系</vt:lpstr>
      <vt:lpstr>定义</vt:lpstr>
      <vt:lpstr>PowerPoint 演示文稿</vt:lpstr>
      <vt:lpstr>UML图表示 - 箭头及指向</vt:lpstr>
      <vt:lpstr>代码体现原理</vt:lpstr>
      <vt:lpstr>代码 – 1对多关系代码实现</vt:lpstr>
      <vt:lpstr>分析动画对象中的关联关系</vt:lpstr>
      <vt:lpstr>案例</vt:lpstr>
      <vt:lpstr>继承关系</vt:lpstr>
      <vt:lpstr>继承关系</vt:lpstr>
      <vt:lpstr>依赖关系</vt:lpstr>
      <vt:lpstr>依赖关系</vt:lpstr>
      <vt:lpstr>依赖关系有如下三种情况</vt:lpstr>
      <vt:lpstr>PowerPoint 演示文稿</vt:lpstr>
      <vt:lpstr>PowerPoint 演示文稿</vt:lpstr>
      <vt:lpstr>分析动画对象中的依赖关系</vt:lpstr>
      <vt:lpstr>聚合关系</vt:lpstr>
      <vt:lpstr>聚合关系</vt:lpstr>
      <vt:lpstr>PowerPoint 演示文稿</vt:lpstr>
      <vt:lpstr>PowerPoint 演示文稿</vt:lpstr>
      <vt:lpstr>聚合关系举例</vt:lpstr>
      <vt:lpstr>PowerPoint 演示文稿</vt:lpstr>
      <vt:lpstr>PowerPoint 演示文稿</vt:lpstr>
      <vt:lpstr>组合关系</vt:lpstr>
      <vt:lpstr>组合关系</vt:lpstr>
      <vt:lpstr>PowerPoint 演示文稿</vt:lpstr>
      <vt:lpstr>使用方式</vt:lpstr>
      <vt:lpstr>接口</vt:lpstr>
      <vt:lpstr>PowerPoint 演示文稿</vt:lpstr>
      <vt:lpstr>为什么不支持</vt:lpstr>
      <vt:lpstr>PowerPoint 演示文稿</vt:lpstr>
      <vt:lpstr>接口的生活场景</vt:lpstr>
      <vt:lpstr>接口和继承</vt:lpstr>
      <vt:lpstr>面向对象原则</vt:lpstr>
      <vt:lpstr>讲解方式</vt:lpstr>
      <vt:lpstr>PowerPoint 演示文稿</vt:lpstr>
      <vt:lpstr>总原则:解耦和分层原则</vt:lpstr>
      <vt:lpstr>单一职责原则</vt:lpstr>
      <vt:lpstr>单一职责原则SRP</vt:lpstr>
      <vt:lpstr>单一职责原则来源于生活</vt:lpstr>
      <vt:lpstr>单一职责好处</vt:lpstr>
      <vt:lpstr>“Open-Closed Principle”  开放－封闭原则 </vt:lpstr>
      <vt:lpstr>如何应对需求变化</vt:lpstr>
      <vt:lpstr>开放封闭原则（OCP）</vt:lpstr>
      <vt:lpstr>Js中开放封闭例子</vt:lpstr>
      <vt:lpstr>依赖倒置原则 （DIP)</vt:lpstr>
      <vt:lpstr>依赖倒置原则（DIP)</vt:lpstr>
      <vt:lpstr>优先使用组合而不是继承原则 （CARP）</vt:lpstr>
      <vt:lpstr>PowerPoint 演示文稿</vt:lpstr>
      <vt:lpstr>平衡法则  - -阴阳法则</vt:lpstr>
      <vt:lpstr>重构</vt:lpstr>
      <vt:lpstr>程序为什么如此难与的四个原因：</vt:lpstr>
      <vt:lpstr>因此，我们希望程序：</vt:lpstr>
      <vt:lpstr>好的代码结构</vt:lpstr>
      <vt:lpstr>如何解决问题 -</vt:lpstr>
      <vt:lpstr>重构定义</vt:lpstr>
      <vt:lpstr>通过命名保证通俗易懂</vt:lpstr>
      <vt:lpstr>减少重复，拷贝--抽取代码</vt:lpstr>
      <vt:lpstr>条理清晰</vt:lpstr>
      <vt:lpstr>为什么设计模式复杂最后反而能够提高开发速度</vt:lpstr>
      <vt:lpstr>重构与设计 – 是否需要一开始就运用编程思维充分考虑代码的整理结构，</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shukui wang</cp:lastModifiedBy>
  <cp:revision>165</cp:revision>
  <dcterms:created xsi:type="dcterms:W3CDTF">2015-06-29T07:19:05Z</dcterms:created>
  <dcterms:modified xsi:type="dcterms:W3CDTF">2015-10-12T03:08:02Z</dcterms:modified>
</cp:coreProperties>
</file>