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1"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58"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2A7"/>
    <a:srgbClr val="045096"/>
    <a:srgbClr val="0670D0"/>
    <a:srgbClr val="0A68C6"/>
    <a:srgbClr val="00D25F"/>
    <a:srgbClr val="0DF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47" autoAdjust="0"/>
    <p:restoredTop sz="69623" autoAdjust="0"/>
  </p:normalViewPr>
  <p:slideViewPr>
    <p:cSldViewPr>
      <p:cViewPr varScale="1">
        <p:scale>
          <a:sx n="57" d="100"/>
          <a:sy n="57" d="100"/>
        </p:scale>
        <p:origin x="845"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EBE37-D191-484F-8ADC-E5120CC196D2}" type="datetimeFigureOut">
              <a:rPr lang="zh-CN" altLang="en-US" smtClean="0"/>
              <a:t>2015/10/13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9230-5915-4CCC-914E-E6B716449D81}" type="slidenum">
              <a:rPr lang="zh-CN" altLang="en-US" smtClean="0"/>
              <a:t>‹#›</a:t>
            </a:fld>
            <a:endParaRPr lang="zh-CN" altLang="en-US"/>
          </a:p>
        </p:txBody>
      </p:sp>
    </p:spTree>
    <p:extLst>
      <p:ext uri="{BB962C8B-B14F-4D97-AF65-F5344CB8AC3E}">
        <p14:creationId xmlns:p14="http://schemas.microsoft.com/office/powerpoint/2010/main" val="637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45096"/>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2636912"/>
            <a:ext cx="9144000" cy="1470025"/>
          </a:xfrm>
        </p:spPr>
        <p:txBody>
          <a:bodyPr>
            <a:noAutofit/>
          </a:bodyPr>
          <a:lstStyle>
            <a:lvl1pPr>
              <a:defRPr sz="6000" b="1"/>
            </a:lvl1p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extLst>
      <p:ext uri="{BB962C8B-B14F-4D97-AF65-F5344CB8AC3E}">
        <p14:creationId xmlns:p14="http://schemas.microsoft.com/office/powerpoint/2010/main" val="14396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BE6C31-EE7A-4411-A45C-DDF7D2352E4A}" type="datetimeFigureOut">
              <a:rPr lang="zh-CN" altLang="en-US" smtClean="0"/>
              <a:pPr/>
              <a:t>2015/10/13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2015/10/13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rgbClr val="00B0F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699792" y="2780928"/>
            <a:ext cx="3877985" cy="830997"/>
          </a:xfrm>
          <a:prstGeom prst="rect">
            <a:avLst/>
          </a:prstGeom>
          <a:noFill/>
        </p:spPr>
        <p:txBody>
          <a:bodyPr wrap="none" rtlCol="0" anchor="ctr">
            <a:spAutoFit/>
          </a:bodyPr>
          <a:lstStyle/>
          <a:p>
            <a:r>
              <a:rPr lang="zh-CN" altLang="en-US" sz="4800" b="1" dirty="0" smtClean="0">
                <a:solidFill>
                  <a:schemeClr val="bg1"/>
                </a:solidFill>
                <a:latin typeface="微软雅黑" pitchFamily="34" charset="-122"/>
                <a:ea typeface="微软雅黑" pitchFamily="34" charset="-122"/>
              </a:rPr>
              <a:t>模板方法模式</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51520" y="620688"/>
            <a:ext cx="10008939" cy="796925"/>
          </a:xfrm>
        </p:spPr>
        <p:txBody>
          <a:bodyPr>
            <a:normAutofit/>
          </a:bodyPr>
          <a:lstStyle/>
          <a:p>
            <a:r>
              <a:rPr lang="zh-CN" altLang="en-US" dirty="0" smtClean="0"/>
              <a:t>通过案例洗礼后再次理解定义</a:t>
            </a:r>
          </a:p>
        </p:txBody>
      </p:sp>
      <p:sp>
        <p:nvSpPr>
          <p:cNvPr id="14339" name="内容占位符 2"/>
          <p:cNvSpPr>
            <a:spLocks noGrp="1"/>
          </p:cNvSpPr>
          <p:nvPr>
            <p:ph idx="1"/>
          </p:nvPr>
        </p:nvSpPr>
        <p:spPr/>
        <p:txBody>
          <a:bodyPr>
            <a:normAutofit lnSpcReduction="10000"/>
          </a:bodyPr>
          <a:lstStyle/>
          <a:p>
            <a:r>
              <a:rPr lang="zh-CN" altLang="en-US" smtClean="0"/>
              <a:t>模板方法（</a:t>
            </a:r>
            <a:r>
              <a:rPr lang="en-US" altLang="zh-CN" smtClean="0"/>
              <a:t>TemplateMethod</a:t>
            </a:r>
            <a:r>
              <a:rPr lang="zh-CN" altLang="en-US" smtClean="0"/>
              <a:t>）定义了一个操作中的算法的骨架，而将一些步骤延迟到子类中。模板方法使得子类可以不改变一个算法的结构即可重定义该算法的某些特定步骤。</a:t>
            </a:r>
            <a:endParaRPr lang="en-US" altLang="zh-CN" smtClean="0"/>
          </a:p>
          <a:p>
            <a:endParaRPr lang="en-US" altLang="zh-CN" smtClean="0"/>
          </a:p>
          <a:p>
            <a:r>
              <a:rPr lang="zh-CN" altLang="en-US" smtClean="0"/>
              <a:t>模板方法是一种代码复用的基本技术，在类库中尤为重要，因为他们提取了类库中的公共行为</a:t>
            </a:r>
          </a:p>
        </p:txBody>
      </p:sp>
    </p:spTree>
    <p:extLst>
      <p:ext uri="{BB962C8B-B14F-4D97-AF65-F5344CB8AC3E}">
        <p14:creationId xmlns:p14="http://schemas.microsoft.com/office/powerpoint/2010/main" val="27449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模板方法和继承</a:t>
            </a:r>
          </a:p>
        </p:txBody>
      </p:sp>
      <p:sp>
        <p:nvSpPr>
          <p:cNvPr id="15363" name="内容占位符 2"/>
          <p:cNvSpPr>
            <a:spLocks noGrp="1"/>
          </p:cNvSpPr>
          <p:nvPr>
            <p:ph idx="1"/>
          </p:nvPr>
        </p:nvSpPr>
        <p:spPr/>
        <p:txBody>
          <a:bodyPr/>
          <a:lstStyle/>
          <a:p>
            <a:r>
              <a:rPr lang="zh-CN" altLang="en-US" smtClean="0"/>
              <a:t>模板方法模式其实就是继承实现的</a:t>
            </a:r>
          </a:p>
        </p:txBody>
      </p:sp>
    </p:spTree>
    <p:extLst>
      <p:ext uri="{BB962C8B-B14F-4D97-AF65-F5344CB8AC3E}">
        <p14:creationId xmlns:p14="http://schemas.microsoft.com/office/powerpoint/2010/main" val="174187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模板方法模式和多态</a:t>
            </a:r>
          </a:p>
        </p:txBody>
      </p:sp>
      <p:sp>
        <p:nvSpPr>
          <p:cNvPr id="16387" name="内容占位符 2"/>
          <p:cNvSpPr>
            <a:spLocks noGrp="1"/>
          </p:cNvSpPr>
          <p:nvPr>
            <p:ph idx="1"/>
          </p:nvPr>
        </p:nvSpPr>
        <p:spPr/>
        <p:txBody>
          <a:bodyPr/>
          <a:lstStyle/>
          <a:p>
            <a:r>
              <a:rPr lang="zh-CN" altLang="en-US" smtClean="0"/>
              <a:t>继承本身就是多态的一种体现。</a:t>
            </a:r>
            <a:endParaRPr lang="en-US" altLang="zh-CN" smtClean="0"/>
          </a:p>
          <a:p>
            <a:r>
              <a:rPr lang="zh-CN" altLang="en-US" smtClean="0"/>
              <a:t>所以模板方法模式也是多态的一种体现。</a:t>
            </a:r>
          </a:p>
        </p:txBody>
      </p:sp>
    </p:spTree>
    <p:extLst>
      <p:ext uri="{BB962C8B-B14F-4D97-AF65-F5344CB8AC3E}">
        <p14:creationId xmlns:p14="http://schemas.microsoft.com/office/powerpoint/2010/main" val="416506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模板方法和开放封闭原则</a:t>
            </a:r>
          </a:p>
        </p:txBody>
      </p:sp>
      <p:sp>
        <p:nvSpPr>
          <p:cNvPr id="17411" name="内容占位符 2"/>
          <p:cNvSpPr>
            <a:spLocks noGrp="1"/>
          </p:cNvSpPr>
          <p:nvPr>
            <p:ph idx="1"/>
          </p:nvPr>
        </p:nvSpPr>
        <p:spPr/>
        <p:txBody>
          <a:bodyPr/>
          <a:lstStyle/>
          <a:p>
            <a:r>
              <a:rPr lang="zh-CN" altLang="en-US" smtClean="0"/>
              <a:t>以后我新增一款游戏，只增不改</a:t>
            </a:r>
          </a:p>
        </p:txBody>
      </p:sp>
    </p:spTree>
    <p:extLst>
      <p:ext uri="{BB962C8B-B14F-4D97-AF65-F5344CB8AC3E}">
        <p14:creationId xmlns:p14="http://schemas.microsoft.com/office/powerpoint/2010/main" val="91800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模板方法模式和单例模式</a:t>
            </a:r>
          </a:p>
        </p:txBody>
      </p:sp>
      <p:sp>
        <p:nvSpPr>
          <p:cNvPr id="18435" name="内容占位符 2"/>
          <p:cNvSpPr>
            <a:spLocks noGrp="1"/>
          </p:cNvSpPr>
          <p:nvPr>
            <p:ph idx="1"/>
          </p:nvPr>
        </p:nvSpPr>
        <p:spPr/>
        <p:txBody>
          <a:bodyPr/>
          <a:lstStyle/>
          <a:p>
            <a:r>
              <a:rPr lang="zh-CN" altLang="en-US" smtClean="0"/>
              <a:t>每个对象只负责一款游戏的相关操作</a:t>
            </a:r>
            <a:endParaRPr lang="en-US" altLang="zh-CN" smtClean="0"/>
          </a:p>
          <a:p>
            <a:r>
              <a:rPr lang="zh-CN" altLang="en-US" smtClean="0"/>
              <a:t>只有一个变化因素。</a:t>
            </a:r>
          </a:p>
        </p:txBody>
      </p:sp>
    </p:spTree>
    <p:extLst>
      <p:ext uri="{BB962C8B-B14F-4D97-AF65-F5344CB8AC3E}">
        <p14:creationId xmlns:p14="http://schemas.microsoft.com/office/powerpoint/2010/main" val="381383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模板方法模式和解耦和</a:t>
            </a:r>
          </a:p>
        </p:txBody>
      </p:sp>
      <p:sp>
        <p:nvSpPr>
          <p:cNvPr id="19459" name="内容占位符 2"/>
          <p:cNvSpPr>
            <a:spLocks noGrp="1"/>
          </p:cNvSpPr>
          <p:nvPr>
            <p:ph idx="1"/>
          </p:nvPr>
        </p:nvSpPr>
        <p:spPr>
          <a:xfrm>
            <a:off x="0" y="1214438"/>
            <a:ext cx="9036050" cy="4911725"/>
          </a:xfrm>
        </p:spPr>
        <p:txBody>
          <a:bodyPr/>
          <a:lstStyle/>
          <a:p>
            <a:r>
              <a:rPr lang="zh-CN" altLang="en-US" smtClean="0"/>
              <a:t>每个游戏之间彼此独立。</a:t>
            </a:r>
            <a:endParaRPr lang="en-US" altLang="zh-CN" smtClean="0"/>
          </a:p>
          <a:p>
            <a:r>
              <a:rPr lang="zh-CN" altLang="en-US" smtClean="0"/>
              <a:t>即使某个游戏运行出错，不会影响其他对象。</a:t>
            </a:r>
          </a:p>
        </p:txBody>
      </p:sp>
    </p:spTree>
    <p:extLst>
      <p:ext uri="{BB962C8B-B14F-4D97-AF65-F5344CB8AC3E}">
        <p14:creationId xmlns:p14="http://schemas.microsoft.com/office/powerpoint/2010/main" val="60109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pic>
        <p:nvPicPr>
          <p:cNvPr id="2048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2133600"/>
            <a:ext cx="4433888" cy="2590800"/>
          </a:xfrm>
        </p:spPr>
      </p:pic>
      <p:pic>
        <p:nvPicPr>
          <p:cNvPr id="2048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8175" y="1700213"/>
            <a:ext cx="43926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40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定义</a:t>
            </a:r>
          </a:p>
        </p:txBody>
      </p:sp>
      <p:sp>
        <p:nvSpPr>
          <p:cNvPr id="21507" name="内容占位符 2"/>
          <p:cNvSpPr>
            <a:spLocks noGrp="1"/>
          </p:cNvSpPr>
          <p:nvPr>
            <p:ph idx="1"/>
          </p:nvPr>
        </p:nvSpPr>
        <p:spPr/>
        <p:txBody>
          <a:bodyPr/>
          <a:lstStyle/>
          <a:p>
            <a:r>
              <a:rPr lang="zh-CN" altLang="en-US" smtClean="0"/>
              <a:t>解耦和对象和对象之间的交互。</a:t>
            </a:r>
            <a:endParaRPr lang="en-US" altLang="zh-CN" smtClean="0"/>
          </a:p>
          <a:p>
            <a:endParaRPr lang="en-US" altLang="zh-CN" smtClean="0"/>
          </a:p>
          <a:p>
            <a:r>
              <a:rPr lang="zh-CN" altLang="en-US" smtClean="0"/>
              <a:t>通过中介者来处理对象和对象之间的引用问题。</a:t>
            </a:r>
          </a:p>
        </p:txBody>
      </p:sp>
    </p:spTree>
    <p:extLst>
      <p:ext uri="{BB962C8B-B14F-4D97-AF65-F5344CB8AC3E}">
        <p14:creationId xmlns:p14="http://schemas.microsoft.com/office/powerpoint/2010/main" val="156373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场景举例</a:t>
            </a:r>
          </a:p>
        </p:txBody>
      </p:sp>
      <p:sp>
        <p:nvSpPr>
          <p:cNvPr id="22531" name="内容占位符 2"/>
          <p:cNvSpPr>
            <a:spLocks noGrp="1"/>
          </p:cNvSpPr>
          <p:nvPr>
            <p:ph idx="1"/>
          </p:nvPr>
        </p:nvSpPr>
        <p:spPr/>
        <p:txBody>
          <a:bodyPr>
            <a:normAutofit lnSpcReduction="10000"/>
          </a:bodyPr>
          <a:lstStyle/>
          <a:p>
            <a:r>
              <a:rPr lang="zh-CN" altLang="en-US" smtClean="0"/>
              <a:t>观察者模式中，比赛结束之后会影响到多个对象：</a:t>
            </a:r>
            <a:r>
              <a:rPr lang="en-US" altLang="zh-CN" smtClean="0"/>
              <a:t>	</a:t>
            </a:r>
          </a:p>
          <a:p>
            <a:pPr lvl="1"/>
            <a:r>
              <a:rPr lang="zh-CN" altLang="en-US" smtClean="0"/>
              <a:t>球员</a:t>
            </a:r>
            <a:endParaRPr lang="en-US" altLang="zh-CN" smtClean="0"/>
          </a:p>
          <a:p>
            <a:pPr lvl="1"/>
            <a:r>
              <a:rPr lang="zh-CN" altLang="en-US" smtClean="0"/>
              <a:t>教练</a:t>
            </a:r>
            <a:endParaRPr lang="en-US" altLang="zh-CN" smtClean="0"/>
          </a:p>
          <a:p>
            <a:pPr lvl="1"/>
            <a:r>
              <a:rPr lang="zh-CN" altLang="en-US" smtClean="0"/>
              <a:t>赛程</a:t>
            </a:r>
            <a:endParaRPr lang="en-US" altLang="zh-CN" smtClean="0"/>
          </a:p>
          <a:p>
            <a:pPr lvl="1"/>
            <a:r>
              <a:rPr lang="zh-CN" altLang="en-US" smtClean="0"/>
              <a:t>球队排名</a:t>
            </a:r>
            <a:endParaRPr lang="en-US" altLang="zh-CN" smtClean="0"/>
          </a:p>
          <a:p>
            <a:pPr lvl="1"/>
            <a:r>
              <a:rPr lang="zh-CN" altLang="en-US" smtClean="0"/>
              <a:t>球员信息变更会影响排行榜对象</a:t>
            </a:r>
            <a:endParaRPr lang="en-US" altLang="zh-CN" smtClean="0"/>
          </a:p>
          <a:p>
            <a:r>
              <a:rPr lang="zh-CN" altLang="en-US" smtClean="0"/>
              <a:t>我们可以定义一个中介者专门处理更新</a:t>
            </a:r>
            <a:endParaRPr lang="en-US" altLang="zh-CN" smtClean="0"/>
          </a:p>
          <a:p>
            <a:r>
              <a:rPr lang="zh-CN" altLang="en-US" smtClean="0"/>
              <a:t>中介者是观察者模式的简化版本</a:t>
            </a:r>
            <a:endParaRPr lang="en-US" altLang="zh-CN" smtClean="0"/>
          </a:p>
        </p:txBody>
      </p:sp>
    </p:spTree>
    <p:extLst>
      <p:ext uri="{BB962C8B-B14F-4D97-AF65-F5344CB8AC3E}">
        <p14:creationId xmlns:p14="http://schemas.microsoft.com/office/powerpoint/2010/main" val="45110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p:txBody>
          <a:bodyPr/>
          <a:lstStyle/>
          <a:p>
            <a:r>
              <a:rPr lang="zh-CN" altLang="en-US" smtClean="0"/>
              <a:t>定义理解</a:t>
            </a:r>
          </a:p>
        </p:txBody>
      </p:sp>
      <p:sp>
        <p:nvSpPr>
          <p:cNvPr id="6147" name="副标题 4"/>
          <p:cNvSpPr>
            <a:spLocks noGrp="1"/>
          </p:cNvSpPr>
          <p:nvPr>
            <p:ph type="subTitle" idx="1"/>
          </p:nvPr>
        </p:nvSpPr>
        <p:spPr/>
        <p:txBody>
          <a:bodyPr/>
          <a:lstStyle/>
          <a:p>
            <a:endParaRPr lang="zh-CN" altLang="en-US" smtClean="0"/>
          </a:p>
        </p:txBody>
      </p:sp>
    </p:spTree>
    <p:extLst>
      <p:ext uri="{BB962C8B-B14F-4D97-AF65-F5344CB8AC3E}">
        <p14:creationId xmlns:p14="http://schemas.microsoft.com/office/powerpoint/2010/main" val="158658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多对象带来的问题</a:t>
            </a:r>
          </a:p>
        </p:txBody>
      </p:sp>
      <p:sp>
        <p:nvSpPr>
          <p:cNvPr id="7171" name="内容占位符 2"/>
          <p:cNvSpPr>
            <a:spLocks noGrp="1"/>
          </p:cNvSpPr>
          <p:nvPr>
            <p:ph idx="1"/>
          </p:nvPr>
        </p:nvSpPr>
        <p:spPr>
          <a:xfrm>
            <a:off x="-107950" y="1268413"/>
            <a:ext cx="9251950" cy="4911725"/>
          </a:xfrm>
        </p:spPr>
        <p:txBody>
          <a:bodyPr/>
          <a:lstStyle/>
          <a:p>
            <a:r>
              <a:rPr lang="zh-CN" altLang="en-US" sz="2800" smtClean="0"/>
              <a:t> </a:t>
            </a:r>
            <a:r>
              <a:rPr lang="zh-CN" altLang="en-US" sz="2400" smtClean="0"/>
              <a:t>模式方法是预先定义一组算法，先把算法的不变部分抽象到父类，再将另外一些可变的步骤延迟到子类去实现。听起来有点像工厂模式</a:t>
            </a:r>
            <a:r>
              <a:rPr lang="en-US" altLang="zh-CN" sz="2400" smtClean="0"/>
              <a:t>( </a:t>
            </a:r>
            <a:r>
              <a:rPr lang="zh-CN" altLang="en-US" sz="2400" smtClean="0"/>
              <a:t>非前面说过的简单工厂模式 </a:t>
            </a:r>
            <a:r>
              <a:rPr lang="en-US" altLang="zh-CN" sz="2400" smtClean="0"/>
              <a:t>).</a:t>
            </a:r>
            <a:br>
              <a:rPr lang="en-US" altLang="zh-CN" sz="2400" smtClean="0"/>
            </a:br>
            <a:r>
              <a:rPr lang="zh-CN" altLang="en-US" sz="2400" smtClean="0"/>
              <a:t>最大的区别是</a:t>
            </a:r>
            <a:r>
              <a:rPr lang="en-US" altLang="zh-CN" sz="2400" smtClean="0"/>
              <a:t>,</a:t>
            </a:r>
            <a:r>
              <a:rPr lang="zh-CN" altLang="en-US" sz="2400" smtClean="0"/>
              <a:t>工厂模式的意图是根据子类的实现最终获得一种对象</a:t>
            </a:r>
            <a:r>
              <a:rPr lang="en-US" altLang="zh-CN" sz="2400" smtClean="0"/>
              <a:t>. </a:t>
            </a:r>
            <a:r>
              <a:rPr lang="zh-CN" altLang="en-US" sz="2400" smtClean="0"/>
              <a:t>而模版方法模式着重于父类对子类的控制</a:t>
            </a:r>
            <a:r>
              <a:rPr lang="en-US" altLang="zh-CN" sz="2400" smtClean="0"/>
              <a:t>.</a:t>
            </a:r>
            <a:endParaRPr lang="zh-CN" altLang="en-US" sz="2400" smtClean="0"/>
          </a:p>
        </p:txBody>
      </p:sp>
    </p:spTree>
    <p:extLst>
      <p:ext uri="{BB962C8B-B14F-4D97-AF65-F5344CB8AC3E}">
        <p14:creationId xmlns:p14="http://schemas.microsoft.com/office/powerpoint/2010/main" val="409246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模板方法模式的编程思维</a:t>
            </a:r>
          </a:p>
        </p:txBody>
      </p:sp>
      <p:sp>
        <p:nvSpPr>
          <p:cNvPr id="8195" name="内容占位符 2"/>
          <p:cNvSpPr>
            <a:spLocks noGrp="1"/>
          </p:cNvSpPr>
          <p:nvPr>
            <p:ph idx="1"/>
          </p:nvPr>
        </p:nvSpPr>
        <p:spPr/>
        <p:txBody>
          <a:bodyPr/>
          <a:lstStyle/>
          <a:p>
            <a:r>
              <a:rPr lang="zh-CN" altLang="en-US" smtClean="0"/>
              <a:t>按</a:t>
            </a:r>
            <a:r>
              <a:rPr lang="en-US" altLang="zh-CN" smtClean="0"/>
              <a:t>GOF</a:t>
            </a:r>
            <a:r>
              <a:rPr lang="zh-CN" altLang="en-US" smtClean="0"/>
              <a:t>的描叙，模版方法导致一种反向的控制结构。或者称为依赖倒置。控制反转。</a:t>
            </a:r>
          </a:p>
        </p:txBody>
      </p:sp>
    </p:spTree>
    <p:extLst>
      <p:ext uri="{BB962C8B-B14F-4D97-AF65-F5344CB8AC3E}">
        <p14:creationId xmlns:p14="http://schemas.microsoft.com/office/powerpoint/2010/main" val="172971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24544" y="692696"/>
            <a:ext cx="10513888" cy="796925"/>
          </a:xfrm>
        </p:spPr>
        <p:txBody>
          <a:bodyPr>
            <a:normAutofit/>
          </a:bodyPr>
          <a:lstStyle/>
          <a:p>
            <a:r>
              <a:rPr lang="zh-CN" altLang="en-US" dirty="0" smtClean="0"/>
              <a:t>应用场景</a:t>
            </a:r>
            <a:r>
              <a:rPr lang="en-US" altLang="zh-CN" dirty="0" smtClean="0"/>
              <a:t>1 – </a:t>
            </a:r>
            <a:r>
              <a:rPr lang="zh-CN" altLang="en-US" dirty="0" smtClean="0"/>
              <a:t>系统架构填鸭式编程</a:t>
            </a:r>
          </a:p>
        </p:txBody>
      </p:sp>
      <p:sp>
        <p:nvSpPr>
          <p:cNvPr id="9219" name="内容占位符 2"/>
          <p:cNvSpPr>
            <a:spLocks noGrp="1"/>
          </p:cNvSpPr>
          <p:nvPr>
            <p:ph idx="1"/>
          </p:nvPr>
        </p:nvSpPr>
        <p:spPr/>
        <p:txBody>
          <a:bodyPr/>
          <a:lstStyle/>
          <a:p>
            <a:r>
              <a:rPr lang="zh-CN" altLang="en-US" smtClean="0"/>
              <a:t>一个很常用的场景是在一个公司的项目中，经常由架构师搭好架构，声明出抽象方法。下面的程序员再去分头重写这些抽象方法。</a:t>
            </a:r>
          </a:p>
        </p:txBody>
      </p:sp>
    </p:spTree>
    <p:extLst>
      <p:ext uri="{BB962C8B-B14F-4D97-AF65-F5344CB8AC3E}">
        <p14:creationId xmlns:p14="http://schemas.microsoft.com/office/powerpoint/2010/main" val="88665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什么是填鸭式编程</a:t>
            </a:r>
          </a:p>
        </p:txBody>
      </p:sp>
      <p:sp>
        <p:nvSpPr>
          <p:cNvPr id="10243" name="内容占位符 2"/>
          <p:cNvSpPr>
            <a:spLocks noGrp="1"/>
          </p:cNvSpPr>
          <p:nvPr>
            <p:ph idx="1"/>
          </p:nvPr>
        </p:nvSpPr>
        <p:spPr>
          <a:xfrm>
            <a:off x="-107950" y="1214438"/>
            <a:ext cx="9144000" cy="4911725"/>
          </a:xfrm>
        </p:spPr>
        <p:txBody>
          <a:bodyPr/>
          <a:lstStyle/>
          <a:p>
            <a:r>
              <a:rPr lang="zh-CN" altLang="en-US" smtClean="0"/>
              <a:t>填鸭式编程是上层宏观规划，下层根据宏观规划实施的过程</a:t>
            </a:r>
            <a:endParaRPr lang="en-US" altLang="zh-CN" smtClean="0"/>
          </a:p>
          <a:p>
            <a:pPr lvl="1"/>
            <a:r>
              <a:rPr lang="zh-CN" altLang="en-US" smtClean="0"/>
              <a:t>比如架构师规划好每个模块，程序员实现每个模块。</a:t>
            </a:r>
          </a:p>
        </p:txBody>
      </p:sp>
    </p:spTree>
    <p:extLst>
      <p:ext uri="{BB962C8B-B14F-4D97-AF65-F5344CB8AC3E}">
        <p14:creationId xmlns:p14="http://schemas.microsoft.com/office/powerpoint/2010/main" val="109232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4" name="Rectangle 1"/>
          <p:cNvSpPr>
            <a:spLocks noGrp="1" noChangeArrowheads="1"/>
          </p:cNvSpPr>
          <p:nvPr>
            <p:ph idx="1"/>
          </p:nvPr>
        </p:nvSpPr>
        <p:spPr>
          <a:xfrm>
            <a:off x="395288" y="214313"/>
            <a:ext cx="8147050" cy="6248400"/>
          </a:xfrm>
          <a:solidFill>
            <a:schemeClr val="bg1">
              <a:lumMod val="95000"/>
            </a:schemeClr>
          </a:solidFill>
        </p:spPr>
        <p:txBody>
          <a:bodyPr anchor="ctr">
            <a:spAutoFit/>
          </a:bodyPr>
          <a:lstStyle/>
          <a:p>
            <a:pPr marL="0" indent="0">
              <a:spcBef>
                <a:spcPct val="0"/>
              </a:spcBef>
              <a:buFontTx/>
              <a:buNone/>
              <a:defRPr/>
            </a:pPr>
            <a:r>
              <a:rPr lang="zh-CN" altLang="zh-CN" sz="2000" dirty="0"/>
              <a:t>var Life = function(){</a:t>
            </a:r>
          </a:p>
          <a:p>
            <a:pPr marL="0" indent="0">
              <a:spcBef>
                <a:spcPct val="0"/>
              </a:spcBef>
              <a:buFontTx/>
              <a:buNone/>
              <a:defRPr/>
            </a:pPr>
            <a:r>
              <a:rPr lang="zh-CN" altLang="zh-CN" sz="2000" dirty="0"/>
              <a:t>}</a:t>
            </a:r>
          </a:p>
          <a:p>
            <a:pPr marL="0" indent="0">
              <a:spcBef>
                <a:spcPct val="0"/>
              </a:spcBef>
              <a:buFontTx/>
              <a:buNone/>
              <a:defRPr/>
            </a:pPr>
            <a:r>
              <a:rPr lang="zh-CN" altLang="zh-CN" sz="2000" dirty="0"/>
              <a:t>Life.prototype.init = function(){</a:t>
            </a:r>
          </a:p>
          <a:p>
            <a:pPr marL="0" indent="0">
              <a:spcBef>
                <a:spcPct val="0"/>
              </a:spcBef>
              <a:buFontTx/>
              <a:buNone/>
              <a:defRPr/>
            </a:pPr>
            <a:r>
              <a:rPr lang="zh-CN" altLang="zh-CN" sz="2000" dirty="0"/>
              <a:t>   this.DNA复制();</a:t>
            </a:r>
          </a:p>
          <a:p>
            <a:pPr marL="0" indent="0">
              <a:spcBef>
                <a:spcPct val="0"/>
              </a:spcBef>
              <a:buFontTx/>
              <a:buNone/>
              <a:defRPr/>
            </a:pPr>
            <a:r>
              <a:rPr lang="zh-CN" altLang="zh-CN" sz="2000" dirty="0"/>
              <a:t>   this.出生();</a:t>
            </a:r>
          </a:p>
          <a:p>
            <a:pPr marL="0" indent="0">
              <a:spcBef>
                <a:spcPct val="0"/>
              </a:spcBef>
              <a:buFontTx/>
              <a:buNone/>
              <a:defRPr/>
            </a:pPr>
            <a:r>
              <a:rPr lang="zh-CN" altLang="zh-CN" sz="2000" dirty="0"/>
              <a:t>   this.成长();</a:t>
            </a:r>
          </a:p>
          <a:p>
            <a:pPr marL="0" indent="0">
              <a:spcBef>
                <a:spcPct val="0"/>
              </a:spcBef>
              <a:buFontTx/>
              <a:buNone/>
              <a:defRPr/>
            </a:pPr>
            <a:r>
              <a:rPr lang="zh-CN" altLang="zh-CN" sz="2000" dirty="0"/>
              <a:t>   this.衰老();</a:t>
            </a:r>
          </a:p>
          <a:p>
            <a:pPr marL="0" indent="0">
              <a:spcBef>
                <a:spcPct val="0"/>
              </a:spcBef>
              <a:buFontTx/>
              <a:buNone/>
              <a:defRPr/>
            </a:pPr>
            <a:r>
              <a:rPr lang="zh-CN" altLang="zh-CN" sz="2000" dirty="0"/>
              <a:t>   this.死亡();</a:t>
            </a:r>
          </a:p>
          <a:p>
            <a:pPr marL="0" indent="0">
              <a:spcBef>
                <a:spcPct val="0"/>
              </a:spcBef>
              <a:buFontTx/>
              <a:buNone/>
              <a:defRPr/>
            </a:pPr>
            <a:r>
              <a:rPr lang="zh-CN" altLang="zh-CN" sz="2000" dirty="0"/>
              <a:t>}</a:t>
            </a:r>
          </a:p>
          <a:p>
            <a:pPr marL="0" indent="0">
              <a:spcBef>
                <a:spcPct val="0"/>
              </a:spcBef>
              <a:buFontTx/>
              <a:buNone/>
              <a:defRPr/>
            </a:pPr>
            <a:r>
              <a:rPr lang="zh-CN" altLang="zh-CN" sz="2000" dirty="0"/>
              <a:t>this.prototype.DNA复制 = function(){</a:t>
            </a:r>
          </a:p>
          <a:p>
            <a:pPr marL="0" indent="0">
              <a:spcBef>
                <a:spcPct val="0"/>
              </a:spcBef>
              <a:buFontTx/>
              <a:buNone/>
              <a:defRPr/>
            </a:pPr>
            <a:r>
              <a:rPr lang="zh-CN" altLang="zh-CN" sz="2000" dirty="0"/>
              <a:t>  &amp;*$%&amp;^%^&amp;(&amp;(&amp;(&amp;&amp;(^^(*)  //看不懂的代码</a:t>
            </a:r>
          </a:p>
          <a:p>
            <a:pPr marL="0" indent="0">
              <a:spcBef>
                <a:spcPct val="0"/>
              </a:spcBef>
              <a:buFontTx/>
              <a:buNone/>
              <a:defRPr/>
            </a:pPr>
            <a:r>
              <a:rPr lang="zh-CN" altLang="zh-CN" sz="2000" dirty="0"/>
              <a:t>}</a:t>
            </a:r>
          </a:p>
          <a:p>
            <a:pPr marL="0" indent="0">
              <a:spcBef>
                <a:spcPct val="0"/>
              </a:spcBef>
              <a:buFontTx/>
              <a:buNone/>
              <a:defRPr/>
            </a:pPr>
            <a:r>
              <a:rPr lang="zh-CN" altLang="zh-CN" sz="2000" dirty="0"/>
              <a:t>Life.prototype.出生 = function(){</a:t>
            </a:r>
          </a:p>
          <a:p>
            <a:pPr marL="0" indent="0">
              <a:spcBef>
                <a:spcPct val="0"/>
              </a:spcBef>
              <a:buFontTx/>
              <a:buNone/>
              <a:defRPr/>
            </a:pPr>
            <a:r>
              <a:rPr lang="zh-CN" altLang="zh-CN" sz="2000" dirty="0"/>
              <a:t>}</a:t>
            </a:r>
          </a:p>
          <a:p>
            <a:pPr marL="0" indent="0">
              <a:spcBef>
                <a:spcPct val="0"/>
              </a:spcBef>
              <a:buFontTx/>
              <a:buNone/>
              <a:defRPr/>
            </a:pPr>
            <a:r>
              <a:rPr lang="zh-CN" altLang="zh-CN" sz="2000" dirty="0"/>
              <a:t>Life.prototype.成长 = function(){</a:t>
            </a:r>
          </a:p>
          <a:p>
            <a:pPr marL="0" indent="0">
              <a:spcBef>
                <a:spcPct val="0"/>
              </a:spcBef>
              <a:buFontTx/>
              <a:buNone/>
              <a:defRPr/>
            </a:pPr>
            <a:r>
              <a:rPr lang="zh-CN" altLang="zh-CN" sz="2000" dirty="0"/>
              <a:t>}</a:t>
            </a:r>
          </a:p>
          <a:p>
            <a:pPr marL="0" indent="0">
              <a:spcBef>
                <a:spcPct val="0"/>
              </a:spcBef>
              <a:buFontTx/>
              <a:buNone/>
              <a:defRPr/>
            </a:pPr>
            <a:r>
              <a:rPr lang="zh-CN" altLang="zh-CN" sz="2000" dirty="0"/>
              <a:t>Life.prototype.衰老 = function(){</a:t>
            </a:r>
          </a:p>
          <a:p>
            <a:pPr marL="0" indent="0">
              <a:spcBef>
                <a:spcPct val="0"/>
              </a:spcBef>
              <a:buFontTx/>
              <a:buNone/>
              <a:defRPr/>
            </a:pPr>
            <a:r>
              <a:rPr lang="zh-CN" altLang="zh-CN" sz="2000" dirty="0"/>
              <a:t>}</a:t>
            </a:r>
          </a:p>
          <a:p>
            <a:pPr marL="0" indent="0">
              <a:spcBef>
                <a:spcPct val="0"/>
              </a:spcBef>
              <a:buFontTx/>
              <a:buNone/>
              <a:defRPr/>
            </a:pPr>
            <a:r>
              <a:rPr lang="zh-CN" altLang="zh-CN" sz="2000" dirty="0"/>
              <a:t>Life.prototype.死亡 = function(){</a:t>
            </a:r>
          </a:p>
          <a:p>
            <a:pPr marL="0" indent="0">
              <a:spcBef>
                <a:spcPct val="0"/>
              </a:spcBef>
              <a:buFontTx/>
              <a:buNone/>
              <a:defRPr/>
            </a:pPr>
            <a:r>
              <a:rPr lang="zh-CN" altLang="zh-CN" sz="2000" dirty="0"/>
              <a:t>}</a:t>
            </a:r>
          </a:p>
        </p:txBody>
      </p:sp>
    </p:spTree>
    <p:extLst>
      <p:ext uri="{BB962C8B-B14F-4D97-AF65-F5344CB8AC3E}">
        <p14:creationId xmlns:p14="http://schemas.microsoft.com/office/powerpoint/2010/main" val="423360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案例 </a:t>
            </a:r>
            <a:r>
              <a:rPr lang="en-US" altLang="zh-CN" smtClean="0"/>
              <a:t>– </a:t>
            </a:r>
            <a:r>
              <a:rPr lang="zh-CN" altLang="en-US" smtClean="0"/>
              <a:t>搭建游戏中心框架</a:t>
            </a:r>
          </a:p>
        </p:txBody>
      </p:sp>
      <p:sp>
        <p:nvSpPr>
          <p:cNvPr id="12291" name="内容占位符 2"/>
          <p:cNvSpPr>
            <a:spLocks noGrp="1"/>
          </p:cNvSpPr>
          <p:nvPr>
            <p:ph idx="1"/>
          </p:nvPr>
        </p:nvSpPr>
        <p:spPr/>
        <p:txBody>
          <a:bodyPr/>
          <a:lstStyle/>
          <a:p>
            <a:endParaRPr lang="zh-CN" altLang="en-US" smtClean="0"/>
          </a:p>
        </p:txBody>
      </p:sp>
    </p:spTree>
    <p:extLst>
      <p:ext uri="{BB962C8B-B14F-4D97-AF65-F5344CB8AC3E}">
        <p14:creationId xmlns:p14="http://schemas.microsoft.com/office/powerpoint/2010/main" val="235734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案例 </a:t>
            </a:r>
            <a:r>
              <a:rPr lang="en-US" altLang="zh-CN" smtClean="0"/>
              <a:t>– </a:t>
            </a:r>
            <a:r>
              <a:rPr lang="zh-CN" altLang="en-US" smtClean="0"/>
              <a:t>搭建页面估价</a:t>
            </a:r>
          </a:p>
        </p:txBody>
      </p:sp>
      <p:sp>
        <p:nvSpPr>
          <p:cNvPr id="13315" name="内容占位符 2"/>
          <p:cNvSpPr>
            <a:spLocks noGrp="1"/>
          </p:cNvSpPr>
          <p:nvPr>
            <p:ph idx="1"/>
          </p:nvPr>
        </p:nvSpPr>
        <p:spPr/>
        <p:txBody>
          <a:bodyPr/>
          <a:lstStyle/>
          <a:p>
            <a:r>
              <a:rPr lang="zh-CN" altLang="en-US" smtClean="0"/>
              <a:t>在实际的项目中有很多页面操作的步骤基本相同，但局部细节却不一样。</a:t>
            </a:r>
            <a:endParaRPr lang="en-US" altLang="zh-CN" smtClean="0"/>
          </a:p>
          <a:p>
            <a:endParaRPr lang="en-US" altLang="zh-CN" smtClean="0"/>
          </a:p>
          <a:p>
            <a:r>
              <a:rPr lang="zh-CN" altLang="en-US" smtClean="0"/>
              <a:t>例如在我所在的项目中，就有很多展示数据库记录的页面，每个页面都存在读取记录，查询记录，增加删除，修改记录等相同的操作，但对应的后台方法却不一样。</a:t>
            </a:r>
          </a:p>
        </p:txBody>
      </p:sp>
    </p:spTree>
    <p:extLst>
      <p:ext uri="{BB962C8B-B14F-4D97-AF65-F5344CB8AC3E}">
        <p14:creationId xmlns:p14="http://schemas.microsoft.com/office/powerpoint/2010/main" val="39627905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6964</TotalTime>
  <Words>431</Words>
  <Application>Microsoft Office PowerPoint</Application>
  <PresentationFormat>全屏显示(4:3)</PresentationFormat>
  <Paragraphs>66</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Calibri</vt:lpstr>
      <vt:lpstr>Office 主题</vt:lpstr>
      <vt:lpstr>PowerPoint 演示文稿</vt:lpstr>
      <vt:lpstr>定义理解</vt:lpstr>
      <vt:lpstr>多对象带来的问题</vt:lpstr>
      <vt:lpstr>模板方法模式的编程思维</vt:lpstr>
      <vt:lpstr>应用场景1 – 系统架构填鸭式编程</vt:lpstr>
      <vt:lpstr>什么是填鸭式编程</vt:lpstr>
      <vt:lpstr>PowerPoint 演示文稿</vt:lpstr>
      <vt:lpstr>案例 – 搭建游戏中心框架</vt:lpstr>
      <vt:lpstr>案例 – 搭建页面估价</vt:lpstr>
      <vt:lpstr>通过案例洗礼后再次理解定义</vt:lpstr>
      <vt:lpstr>模板方法和继承</vt:lpstr>
      <vt:lpstr>模板方法模式和多态</vt:lpstr>
      <vt:lpstr>模板方法和开放封闭原则</vt:lpstr>
      <vt:lpstr>模板方法模式和单例模式</vt:lpstr>
      <vt:lpstr>模板方法模式和解耦和</vt:lpstr>
      <vt:lpstr>PowerPoint 演示文稿</vt:lpstr>
      <vt:lpstr>定义</vt:lpstr>
      <vt:lpstr>场景举例</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shukui wang</cp:lastModifiedBy>
  <cp:revision>157</cp:revision>
  <dcterms:created xsi:type="dcterms:W3CDTF">2015-06-29T07:19:05Z</dcterms:created>
  <dcterms:modified xsi:type="dcterms:W3CDTF">2015-10-13T09:24:31Z</dcterms:modified>
</cp:coreProperties>
</file>