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61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295" r:id="rId34"/>
    <p:sldId id="296" r:id="rId35"/>
    <p:sldId id="258" r:id="rId3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62A7"/>
    <a:srgbClr val="045096"/>
    <a:srgbClr val="0670D0"/>
    <a:srgbClr val="0A68C6"/>
    <a:srgbClr val="00D25F"/>
    <a:srgbClr val="0DFF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647" autoAdjust="0"/>
    <p:restoredTop sz="69623" autoAdjust="0"/>
  </p:normalViewPr>
  <p:slideViewPr>
    <p:cSldViewPr>
      <p:cViewPr varScale="1">
        <p:scale>
          <a:sx n="57" d="100"/>
          <a:sy n="57" d="100"/>
        </p:scale>
        <p:origin x="845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6EBE37-D191-484F-8ADC-E5120CC196D2}" type="datetimeFigureOut">
              <a:rPr lang="zh-CN" altLang="en-US" smtClean="0"/>
              <a:t>2015/10/12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5D9230-5915-4CCC-914E-E6B716449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77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rgbClr val="0450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2636912"/>
            <a:ext cx="9144000" cy="1470025"/>
          </a:xfrm>
        </p:spPr>
        <p:txBody>
          <a:bodyPr>
            <a:noAutofit/>
          </a:bodyPr>
          <a:lstStyle>
            <a:lvl1pPr>
              <a:defRPr sz="6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2015/10/12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2015/10/12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2015/10/12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2015/10/12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2015/10/12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9605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2015/10/12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2015/10/12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2015/10/12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2015/10/12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2015/10/12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2015/10/12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2015/10/12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E6C31-EE7A-4411-A45C-DDF7D2352E4A}" type="datetimeFigureOut">
              <a:rPr lang="zh-CN" altLang="en-US" smtClean="0"/>
              <a:pPr/>
              <a:t>2015/10/12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00B0F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35896" y="2780928"/>
            <a:ext cx="2646878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CN" altLang="en-US" sz="4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工厂模式</a:t>
            </a:r>
            <a:endParaRPr lang="zh-CN" altLang="en-US" sz="4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代码场景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zh-CN" altLang="en-US" smtClean="0"/>
              <a:t>简单工厂模式</a:t>
            </a:r>
          </a:p>
        </p:txBody>
      </p:sp>
      <p:sp>
        <p:nvSpPr>
          <p:cNvPr id="14339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551875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水果工厂</a:t>
            </a:r>
          </a:p>
        </p:txBody>
      </p:sp>
      <p:sp>
        <p:nvSpPr>
          <p:cNvPr id="15363" name="内容占位符 2"/>
          <p:cNvSpPr>
            <a:spLocks noGrp="1"/>
          </p:cNvSpPr>
          <p:nvPr>
            <p:ph idx="1"/>
          </p:nvPr>
        </p:nvSpPr>
        <p:spPr>
          <a:xfrm>
            <a:off x="0" y="1214438"/>
            <a:ext cx="9144000" cy="4911725"/>
          </a:xfrm>
        </p:spPr>
        <p:txBody>
          <a:bodyPr/>
          <a:lstStyle/>
          <a:p>
            <a:r>
              <a:rPr lang="zh-CN" altLang="en-US" smtClean="0"/>
              <a:t>假设我们要生产苹果，香蕉，菠萝等水果</a:t>
            </a:r>
            <a:endParaRPr lang="en-US" altLang="zh-CN" smtClean="0"/>
          </a:p>
          <a:p>
            <a:r>
              <a:rPr lang="zh-CN" altLang="en-US" smtClean="0"/>
              <a:t>不用设计模式如何实例化：</a:t>
            </a:r>
            <a:endParaRPr lang="en-US" altLang="zh-CN" smtClean="0"/>
          </a:p>
          <a:p>
            <a:pPr lvl="1"/>
            <a:r>
              <a:rPr lang="zh-CN" altLang="en-US" smtClean="0"/>
              <a:t>定义多个对象 </a:t>
            </a:r>
            <a:endParaRPr lang="en-US" altLang="zh-CN" smtClean="0"/>
          </a:p>
          <a:p>
            <a:pPr lvl="1"/>
            <a:r>
              <a:rPr lang="zh-CN" altLang="en-US" smtClean="0"/>
              <a:t>分别实例化</a:t>
            </a:r>
            <a:endParaRPr lang="en-US" altLang="zh-CN" smtClean="0"/>
          </a:p>
          <a:p>
            <a:pPr lvl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864221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采用工厂模式</a:t>
            </a:r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>
          <a:xfrm>
            <a:off x="0" y="1214438"/>
            <a:ext cx="9144000" cy="4911725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zh-CN" altLang="en-US" smtClean="0"/>
              <a:t>定义一个水果工厂，负责制造所有和水果有关的一切产品</a:t>
            </a:r>
            <a:endParaRPr lang="en-US" altLang="zh-CN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mtClean="0"/>
              <a:t>核心点：这个工厂必须坚持单一职责原则，只负责制造和水果有关的产品</a:t>
            </a:r>
          </a:p>
        </p:txBody>
      </p:sp>
    </p:spTree>
    <p:extLst>
      <p:ext uri="{BB962C8B-B14F-4D97-AF65-F5344CB8AC3E}">
        <p14:creationId xmlns:p14="http://schemas.microsoft.com/office/powerpoint/2010/main" val="3960996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不要迷恋模式</a:t>
            </a:r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>
          <a:xfrm>
            <a:off x="0" y="1214438"/>
            <a:ext cx="9144000" cy="4911725"/>
          </a:xfrm>
        </p:spPr>
        <p:txBody>
          <a:bodyPr>
            <a:normAutofit lnSpcReduction="10000"/>
          </a:bodyPr>
          <a:lstStyle/>
          <a:p>
            <a:r>
              <a:rPr lang="zh-CN" altLang="en-US" smtClean="0"/>
              <a:t>零模式编程法则：</a:t>
            </a:r>
            <a:endParaRPr lang="en-US" altLang="zh-CN" smtClean="0"/>
          </a:p>
          <a:p>
            <a:pPr lvl="1"/>
            <a:r>
              <a:rPr lang="zh-CN" altLang="en-US" smtClean="0"/>
              <a:t>模式只是帮你解决问题，如果需求简单，并且你</a:t>
            </a:r>
            <a:r>
              <a:rPr lang="zh-CN" altLang="en-US" sz="3200" smtClean="0">
                <a:solidFill>
                  <a:srgbClr val="FF0000"/>
                </a:solidFill>
              </a:rPr>
              <a:t>预测</a:t>
            </a:r>
            <a:r>
              <a:rPr lang="zh-CN" altLang="en-US" smtClean="0"/>
              <a:t>未来即使需求变化修改的内容也是承受的，那么直接这样写：</a:t>
            </a:r>
            <a:endParaRPr lang="en-US" altLang="zh-CN" smtClean="0"/>
          </a:p>
          <a:p>
            <a:r>
              <a:rPr lang="en-US" altLang="zh-CN" smtClean="0"/>
              <a:t>Function factory</a:t>
            </a:r>
            <a:r>
              <a:rPr lang="zh-CN" altLang="en-US" smtClean="0"/>
              <a:t>（</a:t>
            </a:r>
            <a:r>
              <a:rPr lang="en-US" altLang="zh-CN" smtClean="0"/>
              <a:t>type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{	</a:t>
            </a:r>
          </a:p>
          <a:p>
            <a:r>
              <a:rPr lang="en-US" altLang="zh-CN" smtClean="0"/>
              <a:t>If</a:t>
            </a:r>
            <a:r>
              <a:rPr lang="zh-CN" altLang="en-US" smtClean="0"/>
              <a:t>（</a:t>
            </a:r>
            <a:r>
              <a:rPr lang="en-US" altLang="zh-CN" smtClean="0"/>
              <a:t>type ==</a:t>
            </a:r>
            <a:r>
              <a:rPr lang="zh-CN" altLang="en-US" smtClean="0"/>
              <a:t>‘</a:t>
            </a:r>
            <a:r>
              <a:rPr lang="en-US" altLang="zh-CN" smtClean="0"/>
              <a:t>pingguo</a:t>
            </a:r>
            <a:r>
              <a:rPr lang="zh-CN" altLang="en-US" smtClean="0"/>
              <a:t>’）</a:t>
            </a:r>
            <a:endParaRPr lang="en-US" altLang="zh-CN" smtClean="0"/>
          </a:p>
          <a:p>
            <a:r>
              <a:rPr lang="zh-CN" altLang="en-US" smtClean="0"/>
              <a:t>    实例化一个苹果，并返回给吃货</a:t>
            </a:r>
            <a:endParaRPr lang="en-US" altLang="zh-CN" smtClean="0"/>
          </a:p>
          <a:p>
            <a:r>
              <a:rPr lang="en-US" altLang="zh-CN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93864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不要迷恋模式总结</a:t>
            </a:r>
          </a:p>
        </p:txBody>
      </p:sp>
      <p:sp>
        <p:nvSpPr>
          <p:cNvPr id="18435" name="内容占位符 2"/>
          <p:cNvSpPr>
            <a:spLocks noGrp="1"/>
          </p:cNvSpPr>
          <p:nvPr>
            <p:ph idx="1"/>
          </p:nvPr>
        </p:nvSpPr>
        <p:spPr>
          <a:xfrm>
            <a:off x="0" y="1214438"/>
            <a:ext cx="9144000" cy="4911725"/>
          </a:xfrm>
        </p:spPr>
        <p:txBody>
          <a:bodyPr/>
          <a:lstStyle/>
          <a:p>
            <a:r>
              <a:rPr lang="zh-CN" altLang="en-US" sz="2800" smtClean="0"/>
              <a:t>每个人都是</a:t>
            </a:r>
            <a:r>
              <a:rPr lang="zh-CN" altLang="en-US" sz="2800" b="1" smtClean="0">
                <a:solidFill>
                  <a:srgbClr val="FF0000"/>
                </a:solidFill>
              </a:rPr>
              <a:t>预言家</a:t>
            </a:r>
            <a:r>
              <a:rPr lang="zh-CN" altLang="en-US" sz="2800" smtClean="0"/>
              <a:t> </a:t>
            </a:r>
            <a:r>
              <a:rPr lang="en-US" altLang="zh-CN" sz="2800" smtClean="0"/>
              <a:t>– </a:t>
            </a:r>
            <a:r>
              <a:rPr lang="zh-CN" altLang="en-US" sz="2800" smtClean="0"/>
              <a:t>必须成为预言家才能成为“高手”</a:t>
            </a:r>
            <a:endParaRPr lang="en-US" altLang="zh-CN" sz="2800" smtClean="0"/>
          </a:p>
          <a:p>
            <a:r>
              <a:rPr lang="zh-CN" altLang="en-US" sz="2800" smtClean="0"/>
              <a:t>不要迷恋“哥”（设计模式）</a:t>
            </a:r>
            <a:endParaRPr lang="en-US" altLang="zh-CN" sz="2800" smtClean="0"/>
          </a:p>
          <a:p>
            <a:pPr lvl="1"/>
            <a:r>
              <a:rPr lang="zh-CN" altLang="en-US" sz="2400" smtClean="0"/>
              <a:t>设计模式中</a:t>
            </a:r>
            <a:r>
              <a:rPr lang="zh-CN" altLang="en-US" sz="2400" b="1" smtClean="0">
                <a:solidFill>
                  <a:srgbClr val="FF0000"/>
                </a:solidFill>
              </a:rPr>
              <a:t>最鄙视使用</a:t>
            </a:r>
            <a:r>
              <a:rPr lang="en-US" altLang="zh-CN" sz="2400" b="1" smtClean="0">
                <a:solidFill>
                  <a:srgbClr val="FF0000"/>
                </a:solidFill>
              </a:rPr>
              <a:t>if</a:t>
            </a:r>
            <a:r>
              <a:rPr lang="zh-CN" altLang="en-US" sz="2400" smtClean="0"/>
              <a:t>，但是不要迷恋模式，对于需求变更不是很频繁，你预测客户即使很刁钻，每日三疯后对于代码的变化和修改是我可以承受的，那么就不要用模式。</a:t>
            </a:r>
            <a:endParaRPr lang="en-US" altLang="zh-CN" sz="2400" smtClean="0"/>
          </a:p>
          <a:p>
            <a:r>
              <a:rPr lang="zh-CN" altLang="en-US" sz="2800" smtClean="0"/>
              <a:t>走自己的路，让别人去鄙视吧。。。</a:t>
            </a:r>
          </a:p>
        </p:txBody>
      </p:sp>
    </p:spTree>
    <p:extLst>
      <p:ext uri="{BB962C8B-B14F-4D97-AF65-F5344CB8AC3E}">
        <p14:creationId xmlns:p14="http://schemas.microsoft.com/office/powerpoint/2010/main" val="23229843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案例 </a:t>
            </a:r>
            <a:r>
              <a:rPr lang="en-US" altLang="zh-CN" smtClean="0"/>
              <a:t>–</a:t>
            </a:r>
            <a:r>
              <a:rPr lang="zh-CN" altLang="en-US" smtClean="0"/>
              <a:t>飞机制造厂 </a:t>
            </a:r>
            <a:r>
              <a:rPr lang="en-US" altLang="zh-CN" smtClean="0"/>
              <a:t>– </a:t>
            </a:r>
            <a:r>
              <a:rPr lang="zh-CN" altLang="en-US" smtClean="0"/>
              <a:t>对象篇</a:t>
            </a:r>
            <a:r>
              <a:rPr lang="en-US" altLang="zh-CN" smtClean="0"/>
              <a:t> 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214438"/>
            <a:ext cx="3779838" cy="4911725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en-US" altLang="zh-CN" sz="2000" dirty="0" smtClean="0"/>
              <a:t>/*</a:t>
            </a:r>
            <a:r>
              <a:rPr lang="zh-CN" altLang="en-US" sz="2000" dirty="0" smtClean="0"/>
              <a:t>一般飞机类*</a:t>
            </a:r>
            <a:r>
              <a:rPr lang="en-US" altLang="zh-CN" sz="2000" dirty="0" smtClean="0"/>
              <a:t>/</a:t>
            </a:r>
          </a:p>
          <a:p>
            <a:pPr>
              <a:defRPr/>
            </a:pPr>
            <a:r>
              <a:rPr lang="en-US" altLang="zh-CN" sz="2000" dirty="0" err="1" smtClean="0"/>
              <a:t>var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GeneralPlan</a:t>
            </a:r>
            <a:r>
              <a:rPr lang="en-US" altLang="zh-CN" sz="2000" dirty="0" smtClean="0"/>
              <a:t> = function(){};</a:t>
            </a:r>
          </a:p>
          <a:p>
            <a:pPr>
              <a:defRPr/>
            </a:pPr>
            <a:r>
              <a:rPr lang="en-US" altLang="zh-CN" sz="2000" dirty="0" err="1" smtClean="0"/>
              <a:t>GeneralPlan.prototype</a:t>
            </a:r>
            <a:r>
              <a:rPr lang="en-US" altLang="zh-CN" sz="2000" dirty="0" smtClean="0"/>
              <a:t> = {</a:t>
            </a:r>
          </a:p>
          <a:p>
            <a:pPr>
              <a:defRPr/>
            </a:pPr>
            <a:r>
              <a:rPr lang="en-US" altLang="zh-CN" sz="2000" dirty="0" smtClean="0"/>
              <a:t>  name:'</a:t>
            </a:r>
            <a:r>
              <a:rPr lang="zh-CN" altLang="en-US" sz="2000" dirty="0" smtClean="0"/>
              <a:t>一般飞机</a:t>
            </a:r>
            <a:r>
              <a:rPr lang="en-US" altLang="zh-CN" sz="2000" dirty="0" smtClean="0"/>
              <a:t>',</a:t>
            </a:r>
          </a:p>
          <a:p>
            <a:pPr>
              <a:defRPr/>
            </a:pPr>
            <a:r>
              <a:rPr lang="en-US" altLang="zh-CN" sz="2000" dirty="0" smtClean="0"/>
              <a:t>  </a:t>
            </a:r>
            <a:r>
              <a:rPr lang="en-US" altLang="zh-CN" sz="2000" dirty="0" err="1" smtClean="0"/>
              <a:t>type:'general</a:t>
            </a:r>
            <a:r>
              <a:rPr lang="en-US" altLang="zh-CN" sz="2000" dirty="0" smtClean="0"/>
              <a:t>',</a:t>
            </a:r>
          </a:p>
          <a:p>
            <a:pPr>
              <a:defRPr/>
            </a:pPr>
            <a:r>
              <a:rPr lang="en-US" altLang="zh-CN" sz="2000" dirty="0" smtClean="0"/>
              <a:t>  </a:t>
            </a:r>
            <a:r>
              <a:rPr lang="en-US" altLang="zh-CN" sz="2000" dirty="0" err="1" smtClean="0"/>
              <a:t>getName:function</a:t>
            </a:r>
            <a:r>
              <a:rPr lang="en-US" altLang="zh-CN" sz="2000" dirty="0" smtClean="0"/>
              <a:t>(){</a:t>
            </a:r>
          </a:p>
          <a:p>
            <a:pPr>
              <a:defRPr/>
            </a:pPr>
            <a:r>
              <a:rPr lang="en-US" altLang="zh-CN" sz="2000" dirty="0" smtClean="0"/>
              <a:t>    return this.name;</a:t>
            </a:r>
          </a:p>
          <a:p>
            <a:pPr>
              <a:defRPr/>
            </a:pPr>
            <a:r>
              <a:rPr lang="en-US" altLang="zh-CN" sz="2000" dirty="0" smtClean="0"/>
              <a:t>  },</a:t>
            </a:r>
          </a:p>
          <a:p>
            <a:pPr>
              <a:defRPr/>
            </a:pPr>
            <a:r>
              <a:rPr lang="en-US" altLang="zh-CN" sz="2000" dirty="0" smtClean="0"/>
              <a:t>  </a:t>
            </a:r>
            <a:r>
              <a:rPr lang="en-US" altLang="zh-CN" sz="2000" dirty="0" err="1" smtClean="0"/>
              <a:t>getType:function</a:t>
            </a:r>
            <a:r>
              <a:rPr lang="en-US" altLang="zh-CN" sz="2000" dirty="0" smtClean="0"/>
              <a:t>(){</a:t>
            </a:r>
          </a:p>
          <a:p>
            <a:pPr>
              <a:defRPr/>
            </a:pPr>
            <a:r>
              <a:rPr lang="en-US" altLang="zh-CN" sz="2000" dirty="0" smtClean="0"/>
              <a:t>    return </a:t>
            </a:r>
            <a:r>
              <a:rPr lang="en-US" altLang="zh-CN" sz="2000" dirty="0" err="1" smtClean="0"/>
              <a:t>this.type</a:t>
            </a:r>
            <a:r>
              <a:rPr lang="en-US" altLang="zh-CN" sz="2000" dirty="0" smtClean="0"/>
              <a:t>;</a:t>
            </a:r>
          </a:p>
          <a:p>
            <a:pPr>
              <a:defRPr/>
            </a:pPr>
            <a:r>
              <a:rPr lang="en-US" altLang="zh-CN" sz="2000" dirty="0" smtClean="0"/>
              <a:t>  }</a:t>
            </a:r>
          </a:p>
          <a:p>
            <a:pPr>
              <a:defRPr/>
            </a:pPr>
            <a:r>
              <a:rPr lang="en-US" altLang="zh-CN" sz="2000" dirty="0" smtClean="0"/>
              <a:t>}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4356100" y="1214438"/>
            <a:ext cx="4572000" cy="49117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srgbClr val="386698"/>
                </a:solidFill>
                <a:latin typeface="+mn-lt"/>
                <a:ea typeface="+mn-ea"/>
              </a:rPr>
              <a:t>/*BOSS 飞机类*/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srgbClr val="386698"/>
                </a:solidFill>
                <a:latin typeface="+mn-lt"/>
                <a:ea typeface="+mn-ea"/>
              </a:rPr>
              <a:t>var BossPlan = function(){};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srgbClr val="386698"/>
                </a:solidFill>
                <a:latin typeface="+mn-lt"/>
                <a:ea typeface="+mn-ea"/>
              </a:rPr>
              <a:t>BossPlan.prototype = {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srgbClr val="386698"/>
                </a:solidFill>
                <a:latin typeface="+mn-lt"/>
                <a:ea typeface="+mn-ea"/>
              </a:rPr>
              <a:t>  name:'BOSS飞机',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srgbClr val="386698"/>
                </a:solidFill>
                <a:latin typeface="+mn-lt"/>
                <a:ea typeface="+mn-ea"/>
              </a:rPr>
              <a:t>  type:'boss',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srgbClr val="386698"/>
                </a:solidFill>
                <a:latin typeface="+mn-lt"/>
                <a:ea typeface="+mn-ea"/>
              </a:rPr>
              <a:t>  getName:function(){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srgbClr val="386698"/>
                </a:solidFill>
                <a:latin typeface="+mn-lt"/>
                <a:ea typeface="+mn-ea"/>
              </a:rPr>
              <a:t>    return this.name;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srgbClr val="386698"/>
                </a:solidFill>
                <a:latin typeface="+mn-lt"/>
                <a:ea typeface="+mn-ea"/>
              </a:rPr>
              <a:t>  },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srgbClr val="386698"/>
                </a:solidFill>
                <a:latin typeface="+mn-lt"/>
                <a:ea typeface="+mn-ea"/>
              </a:rPr>
              <a:t>  getType:function(){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srgbClr val="386698"/>
                </a:solidFill>
                <a:latin typeface="+mn-lt"/>
                <a:ea typeface="+mn-ea"/>
              </a:rPr>
              <a:t>    return this.type;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srgbClr val="386698"/>
                </a:solidFill>
                <a:latin typeface="+mn-lt"/>
                <a:ea typeface="+mn-ea"/>
              </a:rPr>
              <a:t>  }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srgbClr val="386698"/>
                </a:solidFill>
                <a:latin typeface="+mn-lt"/>
                <a:ea typeface="+mn-e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912348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案例 </a:t>
            </a:r>
            <a:r>
              <a:rPr lang="en-US" altLang="zh-CN" smtClean="0"/>
              <a:t>–</a:t>
            </a:r>
            <a:r>
              <a:rPr lang="zh-CN" altLang="en-US" smtClean="0"/>
              <a:t>飞机制造厂 </a:t>
            </a:r>
            <a:r>
              <a:rPr lang="en-US" altLang="zh-CN" smtClean="0"/>
              <a:t>–</a:t>
            </a:r>
            <a:r>
              <a:rPr lang="zh-CN" altLang="en-US" smtClean="0"/>
              <a:t>工厂篇</a:t>
            </a:r>
            <a:r>
              <a:rPr lang="en-US" altLang="zh-CN" smtClean="0"/>
              <a:t> 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88" y="1935163"/>
            <a:ext cx="4043362" cy="4911725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en-US" altLang="zh-CN" sz="1800" dirty="0" smtClean="0"/>
              <a:t>//</a:t>
            </a:r>
            <a:r>
              <a:rPr lang="zh-CN" altLang="en-US" sz="1800" dirty="0" smtClean="0"/>
              <a:t>工厂对象 </a:t>
            </a:r>
            <a:r>
              <a:rPr lang="en-US" altLang="zh-CN" sz="1800" dirty="0" smtClean="0"/>
              <a:t>-- </a:t>
            </a:r>
            <a:r>
              <a:rPr lang="zh-CN" altLang="en-US" sz="1800" dirty="0" smtClean="0"/>
              <a:t>也可以使用函数</a:t>
            </a:r>
          </a:p>
          <a:p>
            <a:pPr>
              <a:defRPr/>
            </a:pPr>
            <a:r>
              <a:rPr lang="en-US" altLang="zh-CN" sz="1800" dirty="0" smtClean="0"/>
              <a:t>/*</a:t>
            </a:r>
            <a:r>
              <a:rPr lang="zh-CN" altLang="en-US" sz="1800" dirty="0" smtClean="0"/>
              <a:t>构建飞机工厂（飞机大战游戏中的飞机）*</a:t>
            </a:r>
            <a:r>
              <a:rPr lang="en-US" altLang="zh-CN" sz="1800" dirty="0" smtClean="0"/>
              <a:t>/</a:t>
            </a:r>
          </a:p>
          <a:p>
            <a:pPr>
              <a:defRPr/>
            </a:pPr>
            <a:r>
              <a:rPr lang="en-US" altLang="zh-CN" sz="1800" dirty="0" err="1" smtClean="0"/>
              <a:t>var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AirplaneFactory</a:t>
            </a:r>
            <a:r>
              <a:rPr lang="en-US" altLang="zh-CN" sz="1800" dirty="0" smtClean="0"/>
              <a:t> = function(){};  </a:t>
            </a:r>
          </a:p>
        </p:txBody>
      </p:sp>
      <p:sp>
        <p:nvSpPr>
          <p:cNvPr id="4" name="矩形 3"/>
          <p:cNvSpPr/>
          <p:nvPr/>
        </p:nvSpPr>
        <p:spPr>
          <a:xfrm>
            <a:off x="4356100" y="1822450"/>
            <a:ext cx="4572000" cy="50228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dirty="0">
                <a:solidFill>
                  <a:srgbClr val="386698"/>
                </a:solidFill>
                <a:latin typeface="+mn-lt"/>
                <a:ea typeface="+mn-ea"/>
              </a:rPr>
              <a:t>//</a:t>
            </a:r>
            <a:r>
              <a:rPr lang="zh-CN" altLang="en-US" dirty="0">
                <a:solidFill>
                  <a:srgbClr val="386698"/>
                </a:solidFill>
                <a:latin typeface="+mn-lt"/>
                <a:ea typeface="+mn-ea"/>
              </a:rPr>
              <a:t>工厂返回的是实例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dirty="0" err="1">
                <a:solidFill>
                  <a:srgbClr val="386698"/>
                </a:solidFill>
                <a:latin typeface="+mn-lt"/>
                <a:ea typeface="+mn-ea"/>
              </a:rPr>
              <a:t>AirplaneFactory.prototype</a:t>
            </a:r>
            <a:r>
              <a:rPr lang="en-US" altLang="zh-CN" dirty="0">
                <a:solidFill>
                  <a:srgbClr val="386698"/>
                </a:solidFill>
                <a:latin typeface="+mn-lt"/>
                <a:ea typeface="+mn-ea"/>
              </a:rPr>
              <a:t> = {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dirty="0">
                <a:solidFill>
                  <a:srgbClr val="386698"/>
                </a:solidFill>
                <a:latin typeface="+mn-lt"/>
                <a:ea typeface="+mn-ea"/>
              </a:rPr>
              <a:t>  </a:t>
            </a:r>
            <a:r>
              <a:rPr lang="en-US" altLang="zh-CN" dirty="0" err="1">
                <a:solidFill>
                  <a:srgbClr val="386698"/>
                </a:solidFill>
                <a:latin typeface="+mn-lt"/>
                <a:ea typeface="+mn-ea"/>
              </a:rPr>
              <a:t>createAirplane:function</a:t>
            </a:r>
            <a:r>
              <a:rPr lang="en-US" altLang="zh-CN" dirty="0">
                <a:solidFill>
                  <a:srgbClr val="386698"/>
                </a:solidFill>
                <a:latin typeface="+mn-lt"/>
                <a:ea typeface="+mn-ea"/>
              </a:rPr>
              <a:t>(model){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dirty="0">
                <a:solidFill>
                  <a:srgbClr val="386698"/>
                </a:solidFill>
                <a:latin typeface="+mn-lt"/>
                <a:ea typeface="+mn-ea"/>
              </a:rPr>
              <a:t>    </a:t>
            </a:r>
            <a:r>
              <a:rPr lang="en-US" altLang="zh-CN" dirty="0" err="1">
                <a:solidFill>
                  <a:srgbClr val="386698"/>
                </a:solidFill>
                <a:latin typeface="+mn-lt"/>
                <a:ea typeface="+mn-ea"/>
              </a:rPr>
              <a:t>var</a:t>
            </a:r>
            <a:r>
              <a:rPr lang="en-US" altLang="zh-CN" dirty="0">
                <a:solidFill>
                  <a:srgbClr val="386698"/>
                </a:solidFill>
                <a:latin typeface="+mn-lt"/>
                <a:ea typeface="+mn-ea"/>
              </a:rPr>
              <a:t> plan;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dirty="0">
                <a:solidFill>
                  <a:srgbClr val="386698"/>
                </a:solidFill>
                <a:latin typeface="+mn-lt"/>
                <a:ea typeface="+mn-ea"/>
              </a:rPr>
              <a:t>    switch(model){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dirty="0">
                <a:solidFill>
                  <a:srgbClr val="386698"/>
                </a:solidFill>
                <a:latin typeface="+mn-lt"/>
                <a:ea typeface="+mn-ea"/>
              </a:rPr>
              <a:t>        case 'General':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dirty="0">
                <a:solidFill>
                  <a:srgbClr val="386698"/>
                </a:solidFill>
                <a:latin typeface="+mn-lt"/>
                <a:ea typeface="+mn-ea"/>
              </a:rPr>
              <a:t>          plan = new </a:t>
            </a:r>
            <a:r>
              <a:rPr lang="en-US" altLang="zh-CN" dirty="0" err="1">
                <a:solidFill>
                  <a:srgbClr val="386698"/>
                </a:solidFill>
                <a:latin typeface="+mn-lt"/>
                <a:ea typeface="+mn-ea"/>
              </a:rPr>
              <a:t>GeneralPlan</a:t>
            </a:r>
            <a:r>
              <a:rPr lang="en-US" altLang="zh-CN" dirty="0">
                <a:solidFill>
                  <a:srgbClr val="386698"/>
                </a:solidFill>
                <a:latin typeface="+mn-lt"/>
                <a:ea typeface="+mn-ea"/>
              </a:rPr>
              <a:t>();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dirty="0">
                <a:solidFill>
                  <a:srgbClr val="386698"/>
                </a:solidFill>
                <a:latin typeface="+mn-lt"/>
                <a:ea typeface="+mn-ea"/>
              </a:rPr>
              <a:t>          break;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dirty="0">
                <a:solidFill>
                  <a:srgbClr val="386698"/>
                </a:solidFill>
                <a:latin typeface="+mn-lt"/>
                <a:ea typeface="+mn-ea"/>
              </a:rPr>
              <a:t>        case 'Boss':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dirty="0">
                <a:solidFill>
                  <a:srgbClr val="386698"/>
                </a:solidFill>
                <a:latin typeface="+mn-lt"/>
                <a:ea typeface="+mn-ea"/>
              </a:rPr>
              <a:t>          plan = new </a:t>
            </a:r>
            <a:r>
              <a:rPr lang="en-US" altLang="zh-CN" dirty="0" err="1">
                <a:solidFill>
                  <a:srgbClr val="386698"/>
                </a:solidFill>
                <a:latin typeface="+mn-lt"/>
                <a:ea typeface="+mn-ea"/>
              </a:rPr>
              <a:t>BossPlan</a:t>
            </a:r>
            <a:r>
              <a:rPr lang="en-US" altLang="zh-CN" dirty="0">
                <a:solidFill>
                  <a:srgbClr val="386698"/>
                </a:solidFill>
                <a:latin typeface="+mn-lt"/>
                <a:ea typeface="+mn-ea"/>
              </a:rPr>
              <a:t>();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dirty="0">
                <a:solidFill>
                  <a:srgbClr val="386698"/>
                </a:solidFill>
                <a:latin typeface="+mn-lt"/>
                <a:ea typeface="+mn-ea"/>
              </a:rPr>
              <a:t>          break;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dirty="0">
                <a:solidFill>
                  <a:srgbClr val="386698"/>
                </a:solidFill>
                <a:latin typeface="+mn-lt"/>
                <a:ea typeface="+mn-ea"/>
              </a:rPr>
              <a:t>    }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dirty="0">
                <a:solidFill>
                  <a:srgbClr val="386698"/>
                </a:solidFill>
                <a:latin typeface="+mn-lt"/>
                <a:ea typeface="+mn-ea"/>
              </a:rPr>
              <a:t>    return plan;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dirty="0">
                <a:solidFill>
                  <a:srgbClr val="386698"/>
                </a:solidFill>
                <a:latin typeface="+mn-lt"/>
                <a:ea typeface="+mn-ea"/>
              </a:rPr>
              <a:t>  }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dirty="0">
                <a:solidFill>
                  <a:srgbClr val="386698"/>
                </a:solidFill>
                <a:latin typeface="+mn-lt"/>
                <a:ea typeface="+mn-ea"/>
              </a:rPr>
              <a:t>}</a:t>
            </a:r>
            <a:endParaRPr lang="zh-CN" altLang="en-US" dirty="0">
              <a:solidFill>
                <a:srgbClr val="386698"/>
              </a:solidFill>
              <a:latin typeface="+mn-lt"/>
              <a:ea typeface="+mn-ea"/>
            </a:endParaRPr>
          </a:p>
        </p:txBody>
      </p:sp>
      <p:sp>
        <p:nvSpPr>
          <p:cNvPr id="20485" name="文本框 4"/>
          <p:cNvSpPr txBox="1">
            <a:spLocks noChangeArrowheads="1"/>
          </p:cNvSpPr>
          <p:nvPr/>
        </p:nvSpPr>
        <p:spPr bwMode="auto">
          <a:xfrm>
            <a:off x="198438" y="1103313"/>
            <a:ext cx="83153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分类对象定义和实例化过程</a:t>
            </a:r>
          </a:p>
        </p:txBody>
      </p:sp>
    </p:spTree>
    <p:extLst>
      <p:ext uri="{BB962C8B-B14F-4D97-AF65-F5344CB8AC3E}">
        <p14:creationId xmlns:p14="http://schemas.microsoft.com/office/powerpoint/2010/main" val="27610405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案例 </a:t>
            </a:r>
            <a:r>
              <a:rPr lang="en-US" altLang="zh-CN" smtClean="0"/>
              <a:t>– </a:t>
            </a:r>
            <a:r>
              <a:rPr lang="zh-CN" altLang="en-US" smtClean="0"/>
              <a:t>链式使用篇</a:t>
            </a:r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>
          <a:xfrm>
            <a:off x="0" y="1214438"/>
            <a:ext cx="9144000" cy="4911725"/>
          </a:xfrm>
        </p:spPr>
        <p:txBody>
          <a:bodyPr/>
          <a:lstStyle/>
          <a:p>
            <a:r>
              <a:rPr lang="en-US" altLang="zh-CN" sz="2800" smtClean="0"/>
              <a:t>/*</a:t>
            </a:r>
            <a:r>
              <a:rPr lang="zh-CN" altLang="en-US" sz="2800" smtClean="0"/>
              <a:t>通过工厂生成 相应的飞机*</a:t>
            </a:r>
            <a:r>
              <a:rPr lang="en-US" altLang="zh-CN" sz="2800" smtClean="0"/>
              <a:t>/</a:t>
            </a:r>
          </a:p>
          <a:p>
            <a:r>
              <a:rPr lang="en-US" altLang="zh-CN" sz="2800" smtClean="0"/>
              <a:t>//</a:t>
            </a:r>
            <a:r>
              <a:rPr lang="zh-CN" altLang="en-US" sz="2800" smtClean="0"/>
              <a:t>返回实例而不是</a:t>
            </a:r>
            <a:r>
              <a:rPr lang="en-US" altLang="zh-CN" sz="2800" smtClean="0"/>
              <a:t>this</a:t>
            </a:r>
            <a:r>
              <a:rPr lang="zh-CN" altLang="en-US" sz="2800" smtClean="0"/>
              <a:t>的链式访问</a:t>
            </a:r>
          </a:p>
          <a:p>
            <a:r>
              <a:rPr lang="en-US" altLang="zh-CN" sz="2800" smtClean="0"/>
              <a:t>var myPlan = new AirplaneFactory().createAirplane('Boss');</a:t>
            </a:r>
          </a:p>
          <a:p>
            <a:r>
              <a:rPr lang="en-US" altLang="zh-CN" sz="2800" smtClean="0"/>
              <a:t>alert(myPlan.getName());</a:t>
            </a:r>
          </a:p>
          <a:p>
            <a:r>
              <a:rPr lang="en-US" altLang="zh-CN" sz="2800" smtClean="0"/>
              <a:t>var myPlan2 = new AirplaneFactory().createAirplane('General');</a:t>
            </a:r>
          </a:p>
          <a:p>
            <a:r>
              <a:rPr lang="en-US" altLang="zh-CN" sz="2800" smtClean="0"/>
              <a:t>alert(myPlan2.getName());</a:t>
            </a:r>
            <a:endParaRPr lang="zh-CN" altLang="en-US" sz="2800" smtClean="0"/>
          </a:p>
        </p:txBody>
      </p:sp>
    </p:spTree>
    <p:extLst>
      <p:ext uri="{BB962C8B-B14F-4D97-AF65-F5344CB8AC3E}">
        <p14:creationId xmlns:p14="http://schemas.microsoft.com/office/powerpoint/2010/main" val="3714435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总结</a:t>
            </a:r>
          </a:p>
        </p:txBody>
      </p:sp>
      <p:sp>
        <p:nvSpPr>
          <p:cNvPr id="22531" name="内容占位符 2"/>
          <p:cNvSpPr>
            <a:spLocks noGrp="1"/>
          </p:cNvSpPr>
          <p:nvPr>
            <p:ph idx="1"/>
          </p:nvPr>
        </p:nvSpPr>
        <p:spPr>
          <a:xfrm>
            <a:off x="457200" y="1214438"/>
            <a:ext cx="8578850" cy="4911725"/>
          </a:xfrm>
        </p:spPr>
        <p:txBody>
          <a:bodyPr/>
          <a:lstStyle/>
          <a:p>
            <a:r>
              <a:rPr lang="zh-CN" altLang="en-US" smtClean="0"/>
              <a:t>优点：</a:t>
            </a:r>
            <a:endParaRPr lang="en-US" altLang="zh-CN" smtClean="0"/>
          </a:p>
          <a:p>
            <a:pPr lvl="1"/>
            <a:r>
              <a:rPr lang="zh-CN" altLang="en-US" smtClean="0"/>
              <a:t>面向对象的优点，设计模式原则</a:t>
            </a:r>
            <a:endParaRPr lang="en-US" altLang="zh-CN" smtClean="0"/>
          </a:p>
          <a:p>
            <a:pPr lvl="1"/>
            <a:r>
              <a:rPr lang="zh-CN" altLang="en-US" smtClean="0"/>
              <a:t>封装性 </a:t>
            </a:r>
            <a:r>
              <a:rPr lang="en-US" altLang="zh-CN" smtClean="0"/>
              <a:t>– </a:t>
            </a:r>
            <a:r>
              <a:rPr lang="zh-CN" altLang="en-US" smtClean="0"/>
              <a:t>方便使用者</a:t>
            </a:r>
            <a:endParaRPr lang="en-US" altLang="zh-CN" smtClean="0"/>
          </a:p>
          <a:p>
            <a:pPr lvl="1"/>
            <a:r>
              <a:rPr lang="zh-CN" altLang="en-US" smtClean="0"/>
              <a:t>分离定义和实例化（实例化交给工厂）</a:t>
            </a:r>
            <a:endParaRPr lang="en-US" altLang="zh-CN" smtClean="0"/>
          </a:p>
          <a:p>
            <a:r>
              <a:rPr lang="zh-CN" altLang="en-US" smtClean="0"/>
              <a:t>缺点</a:t>
            </a:r>
            <a:endParaRPr lang="en-US" altLang="zh-CN" smtClean="0"/>
          </a:p>
          <a:p>
            <a:pPr lvl="1"/>
            <a:r>
              <a:rPr lang="zh-CN" altLang="en-US" smtClean="0"/>
              <a:t>应对需求变化（不明显</a:t>
            </a:r>
            <a:r>
              <a:rPr lang="en-US" altLang="zh-CN" smtClean="0"/>
              <a:t>—</a:t>
            </a:r>
            <a:r>
              <a:rPr lang="zh-CN" altLang="en-US" smtClean="0"/>
              <a:t>真正的工厂模式）</a:t>
            </a:r>
            <a:endParaRPr lang="en-US" altLang="zh-CN" smtClean="0"/>
          </a:p>
          <a:p>
            <a:pPr lvl="1"/>
            <a:r>
              <a:rPr lang="zh-CN" altLang="en-US" smtClean="0"/>
              <a:t>如果新增一个制造流水线，如果简单，直接修改工厂，但是如果工厂业务很复杂，则很难修改</a:t>
            </a:r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7690681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工厂模式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zh-CN" altLang="en-US" smtClean="0"/>
              <a:t>命名空间</a:t>
            </a:r>
            <a:r>
              <a:rPr lang="en-US" altLang="zh-CN" smtClean="0"/>
              <a:t>+</a:t>
            </a:r>
            <a:r>
              <a:rPr lang="zh-CN" altLang="en-US" smtClean="0"/>
              <a:t>神技能</a:t>
            </a:r>
          </a:p>
        </p:txBody>
      </p:sp>
      <p:sp>
        <p:nvSpPr>
          <p:cNvPr id="2355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018244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重要性</a:t>
            </a:r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>
          <a:xfrm>
            <a:off x="107950" y="1196975"/>
            <a:ext cx="9036050" cy="5111750"/>
          </a:xfrm>
        </p:spPr>
        <p:txBody>
          <a:bodyPr/>
          <a:lstStyle/>
          <a:p>
            <a:r>
              <a:rPr lang="en-US" altLang="zh-CN" sz="2800" smtClean="0"/>
              <a:t>1000000%</a:t>
            </a:r>
            <a:r>
              <a:rPr lang="zh-CN" altLang="en-US" sz="2800" smtClean="0"/>
              <a:t>的程序都会用到的</a:t>
            </a:r>
            <a:endParaRPr lang="en-US" altLang="zh-CN" sz="2800" smtClean="0"/>
          </a:p>
          <a:p>
            <a:pPr lvl="1"/>
            <a:r>
              <a:rPr lang="zh-CN" altLang="en-US" sz="2000" smtClean="0">
                <a:solidFill>
                  <a:srgbClr val="FF0000"/>
                </a:solidFill>
              </a:rPr>
              <a:t>淘宝</a:t>
            </a:r>
            <a:endParaRPr lang="en-US" altLang="zh-CN" sz="2000" smtClean="0">
              <a:solidFill>
                <a:srgbClr val="FF0000"/>
              </a:solidFill>
            </a:endParaRPr>
          </a:p>
          <a:p>
            <a:pPr lvl="1"/>
            <a:r>
              <a:rPr lang="zh-CN" altLang="en-US" sz="2000" smtClean="0">
                <a:solidFill>
                  <a:srgbClr val="FF0000"/>
                </a:solidFill>
              </a:rPr>
              <a:t>腾讯</a:t>
            </a:r>
            <a:endParaRPr lang="en-US" altLang="zh-CN" sz="2000" smtClean="0">
              <a:solidFill>
                <a:srgbClr val="FF0000"/>
              </a:solidFill>
            </a:endParaRPr>
          </a:p>
          <a:p>
            <a:pPr lvl="1"/>
            <a:r>
              <a:rPr lang="zh-CN" altLang="en-US" sz="2000" smtClean="0">
                <a:solidFill>
                  <a:srgbClr val="FF0000"/>
                </a:solidFill>
              </a:rPr>
              <a:t>微软</a:t>
            </a:r>
            <a:endParaRPr lang="en-US" altLang="zh-CN" sz="2000" smtClean="0">
              <a:solidFill>
                <a:srgbClr val="FF0000"/>
              </a:solidFill>
            </a:endParaRPr>
          </a:p>
          <a:p>
            <a:pPr lvl="1"/>
            <a:r>
              <a:rPr lang="zh-CN" altLang="en-US" sz="2000" smtClean="0">
                <a:solidFill>
                  <a:srgbClr val="FF0000"/>
                </a:solidFill>
              </a:rPr>
              <a:t>百度</a:t>
            </a:r>
            <a:endParaRPr lang="en-US" altLang="zh-CN" sz="2000" smtClean="0">
              <a:solidFill>
                <a:srgbClr val="FF0000"/>
              </a:solidFill>
            </a:endParaRPr>
          </a:p>
          <a:p>
            <a:pPr lvl="1"/>
            <a:r>
              <a:rPr lang="zh-CN" altLang="en-US" sz="2000" smtClean="0">
                <a:solidFill>
                  <a:srgbClr val="FF0000"/>
                </a:solidFill>
              </a:rPr>
              <a:t>任何一个像样的互联网企业</a:t>
            </a:r>
            <a:endParaRPr lang="en-US" altLang="zh-CN" sz="2000" smtClean="0">
              <a:solidFill>
                <a:srgbClr val="FF0000"/>
              </a:solidFill>
            </a:endParaRPr>
          </a:p>
          <a:p>
            <a:pPr lvl="1"/>
            <a:r>
              <a:rPr lang="zh-CN" altLang="en-US" sz="2000" smtClean="0">
                <a:solidFill>
                  <a:srgbClr val="FF0000"/>
                </a:solidFill>
              </a:rPr>
              <a:t>考点</a:t>
            </a:r>
            <a:r>
              <a:rPr lang="en-US" altLang="zh-CN" sz="2000" smtClean="0">
                <a:solidFill>
                  <a:srgbClr val="FF0000"/>
                </a:solidFill>
              </a:rPr>
              <a:t>—</a:t>
            </a:r>
            <a:r>
              <a:rPr lang="zh-CN" altLang="en-US" sz="2000" smtClean="0">
                <a:solidFill>
                  <a:srgbClr val="FF0000"/>
                </a:solidFill>
              </a:rPr>
              <a:t>我的面试中每次都碰到，因人而异</a:t>
            </a:r>
            <a:endParaRPr lang="en-US" altLang="zh-CN" sz="2000" smtClean="0">
              <a:solidFill>
                <a:srgbClr val="FF0000"/>
              </a:solidFill>
            </a:endParaRPr>
          </a:p>
          <a:p>
            <a:r>
              <a:rPr lang="en-US" altLang="zh-CN" sz="2800" smtClean="0"/>
              <a:t>100000%</a:t>
            </a:r>
            <a:r>
              <a:rPr lang="zh-CN" altLang="en-US" sz="2800" smtClean="0"/>
              <a:t>的框架都用到的</a:t>
            </a:r>
            <a:endParaRPr lang="en-US" altLang="zh-CN" sz="2800" smtClean="0"/>
          </a:p>
          <a:p>
            <a:pPr lvl="1"/>
            <a:r>
              <a:rPr lang="en-US" altLang="zh-CN" sz="2400" smtClean="0">
                <a:solidFill>
                  <a:srgbClr val="FF0000"/>
                </a:solidFill>
              </a:rPr>
              <a:t>jQuery</a:t>
            </a:r>
          </a:p>
          <a:p>
            <a:pPr lvl="1"/>
            <a:r>
              <a:rPr lang="en-US" altLang="zh-CN" sz="2400" smtClean="0">
                <a:solidFill>
                  <a:srgbClr val="FF0000"/>
                </a:solidFill>
              </a:rPr>
              <a:t>Java</a:t>
            </a:r>
          </a:p>
          <a:p>
            <a:pPr lvl="1"/>
            <a:r>
              <a:rPr lang="en-US" altLang="zh-CN" sz="2400" smtClean="0">
                <a:solidFill>
                  <a:srgbClr val="FF0000"/>
                </a:solidFill>
              </a:rPr>
              <a:t>.net </a:t>
            </a:r>
          </a:p>
          <a:p>
            <a:pPr lvl="1"/>
            <a:r>
              <a:rPr lang="en-US" altLang="zh-CN" sz="2400" smtClean="0">
                <a:solidFill>
                  <a:srgbClr val="FF0000"/>
                </a:solidFill>
              </a:rPr>
              <a:t>Angular ……</a:t>
            </a:r>
            <a:endParaRPr lang="zh-CN" altLang="en-US" sz="240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74232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简单工厂模式存在的缺点</a:t>
            </a:r>
          </a:p>
        </p:txBody>
      </p:sp>
      <p:sp>
        <p:nvSpPr>
          <p:cNvPr id="2457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需求变更引发的问题：</a:t>
            </a:r>
            <a:endParaRPr lang="en-US" altLang="zh-CN" smtClean="0"/>
          </a:p>
          <a:p>
            <a:r>
              <a:rPr lang="zh-CN" altLang="en-US" smtClean="0"/>
              <a:t>如果新增一个生产线？？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（再次补充：模式使用逻辑较为复杂的情况，如果生产线本身比较简单，即使新增一个也不用考虑使用设计模式，如下假设我们的方法逻辑较为复杂）</a:t>
            </a:r>
          </a:p>
        </p:txBody>
      </p:sp>
    </p:spTree>
    <p:extLst>
      <p:ext uri="{BB962C8B-B14F-4D97-AF65-F5344CB8AC3E}">
        <p14:creationId xmlns:p14="http://schemas.microsoft.com/office/powerpoint/2010/main" val="24772689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2560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工厂模式需要的知识点复习</a:t>
            </a:r>
            <a:endParaRPr lang="en-US" altLang="zh-CN" smtClean="0"/>
          </a:p>
          <a:p>
            <a:pPr marL="800100" lvl="2" indent="0">
              <a:buFont typeface="Arial" panose="020B0604020202020204" pitchFamily="34" charset="0"/>
              <a:buNone/>
            </a:pPr>
            <a:r>
              <a:rPr lang="zh-CN" altLang="en-US" smtClean="0">
                <a:solidFill>
                  <a:srgbClr val="FF0000"/>
                </a:solidFill>
              </a:rPr>
              <a:t>命名空间</a:t>
            </a:r>
            <a:endParaRPr lang="en-US" altLang="zh-CN" smtClean="0">
              <a:solidFill>
                <a:srgbClr val="FF0000"/>
              </a:solidFill>
            </a:endParaRPr>
          </a:p>
          <a:p>
            <a:pPr marL="800100" lvl="2" indent="0">
              <a:buFont typeface="Arial" panose="020B0604020202020204" pitchFamily="34" charset="0"/>
              <a:buNone/>
            </a:pPr>
            <a:r>
              <a:rPr lang="zh-CN" altLang="en-US" smtClean="0">
                <a:solidFill>
                  <a:srgbClr val="FF0000"/>
                </a:solidFill>
              </a:rPr>
              <a:t>属性访问的两种方式</a:t>
            </a:r>
          </a:p>
        </p:txBody>
      </p:sp>
    </p:spTree>
    <p:extLst>
      <p:ext uri="{BB962C8B-B14F-4D97-AF65-F5344CB8AC3E}">
        <p14:creationId xmlns:p14="http://schemas.microsoft.com/office/powerpoint/2010/main" val="31716526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复习命名空间</a:t>
            </a:r>
          </a:p>
        </p:txBody>
      </p:sp>
      <p:sp>
        <p:nvSpPr>
          <p:cNvPr id="2662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19125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访问对象属性的两种方法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对象属性访问的两种方式：</a:t>
            </a:r>
            <a:endParaRPr lang="en-US" altLang="zh-CN" dirty="0" smtClean="0"/>
          </a:p>
          <a:p>
            <a:pPr lvl="1">
              <a:defRPr/>
            </a:pPr>
            <a:r>
              <a:rPr lang="en-US" altLang="zh-CN" dirty="0" smtClean="0"/>
              <a:t>1</a:t>
            </a:r>
            <a:r>
              <a:rPr lang="zh-CN" altLang="en-US" dirty="0" smtClean="0"/>
              <a:t>，点操作符 </a:t>
            </a:r>
            <a:r>
              <a:rPr lang="en-US" altLang="zh-CN" dirty="0" smtClean="0"/>
              <a:t>person.name</a:t>
            </a:r>
          </a:p>
          <a:p>
            <a:pPr lvl="1">
              <a:defRPr/>
            </a:pPr>
            <a:r>
              <a:rPr lang="en-US" altLang="zh-CN" dirty="0" smtClean="0"/>
              <a:t>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[]</a:t>
            </a:r>
            <a:r>
              <a:rPr lang="zh-CN" altLang="en-US" dirty="0" smtClean="0"/>
              <a:t>操作符 </a:t>
            </a:r>
            <a:r>
              <a:rPr lang="en-US" altLang="zh-CN" dirty="0" smtClean="0"/>
              <a:t>person[‘name’]</a:t>
            </a:r>
          </a:p>
          <a:p>
            <a:pPr lvl="1">
              <a:defRPr/>
            </a:pPr>
            <a:endParaRPr lang="en-US" altLang="zh-CN" dirty="0" smtClean="0"/>
          </a:p>
          <a:p>
            <a:pPr marL="457200" lvl="1" indent="0">
              <a:buFont typeface="Arial" panose="020B0604020202020204" pitchFamily="34" charset="0"/>
              <a:buNone/>
              <a:defRPr/>
            </a:pPr>
            <a:r>
              <a:rPr lang="zh-CN" altLang="en-US" dirty="0" smtClean="0"/>
              <a:t>注意：属性名必须是字符串形式 </a:t>
            </a:r>
            <a:endParaRPr lang="en-US" altLang="zh-CN" dirty="0" smtClean="0"/>
          </a:p>
          <a:p>
            <a:pPr marL="457200" lvl="1" indent="0">
              <a:buFont typeface="Arial" panose="020B0604020202020204" pitchFamily="34" charset="0"/>
              <a:buNone/>
              <a:defRPr/>
            </a:pPr>
            <a:r>
              <a:rPr lang="en-US" altLang="zh-CN" dirty="0" smtClean="0"/>
              <a:t>【】</a:t>
            </a:r>
            <a:r>
              <a:rPr lang="zh-CN" altLang="en-US" dirty="0" smtClean="0"/>
              <a:t>操作符完美解决工厂模式 </a:t>
            </a:r>
            <a:r>
              <a:rPr lang="en-US" altLang="zh-CN" dirty="0" smtClean="0"/>
              <a:t>–</a:t>
            </a:r>
            <a:r>
              <a:rPr lang="zh-CN" altLang="en-US" dirty="0" smtClean="0">
                <a:solidFill>
                  <a:srgbClr val="FF0000"/>
                </a:solidFill>
              </a:rPr>
              <a:t>神技能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04537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>
          <a:xfrm>
            <a:off x="1500187" y="692696"/>
            <a:ext cx="6143625" cy="796925"/>
          </a:xfrm>
        </p:spPr>
        <p:txBody>
          <a:bodyPr>
            <a:normAutofit fontScale="90000"/>
          </a:bodyPr>
          <a:lstStyle/>
          <a:p>
            <a:r>
              <a:rPr lang="zh-CN" altLang="en-US" sz="3200" dirty="0" smtClean="0"/>
              <a:t>命名空间</a:t>
            </a:r>
            <a:r>
              <a:rPr lang="en-US" altLang="zh-CN" sz="3200" dirty="0" smtClean="0"/>
              <a:t>+</a:t>
            </a:r>
            <a:r>
              <a:rPr lang="zh-CN" altLang="en-US" sz="3200" dirty="0" smtClean="0"/>
              <a:t>神技能</a:t>
            </a:r>
            <a:r>
              <a:rPr lang="en-US" altLang="zh-CN" sz="3200" dirty="0" smtClean="0"/>
              <a:t>—</a:t>
            </a:r>
            <a:br>
              <a:rPr lang="en-US" altLang="zh-CN" sz="3200" dirty="0" smtClean="0"/>
            </a:br>
            <a:r>
              <a:rPr lang="zh-CN" altLang="en-US" sz="3200" dirty="0" smtClean="0"/>
              <a:t>对象也可以是另一个对象的属性</a:t>
            </a:r>
          </a:p>
        </p:txBody>
      </p:sp>
      <p:sp>
        <p:nvSpPr>
          <p:cNvPr id="2867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通过字符串</a:t>
            </a:r>
            <a:r>
              <a:rPr lang="en-US" altLang="zh-CN" smtClean="0"/>
              <a:t>【】</a:t>
            </a:r>
            <a:r>
              <a:rPr lang="zh-CN" altLang="en-US" smtClean="0"/>
              <a:t>方式可以访问属性</a:t>
            </a:r>
            <a:endParaRPr lang="en-US" altLang="zh-CN" smtClean="0"/>
          </a:p>
          <a:p>
            <a:pPr lvl="1"/>
            <a:r>
              <a:rPr lang="zh-CN" altLang="en-US" smtClean="0"/>
              <a:t>可以根据字符串访问一个对象的方法</a:t>
            </a:r>
            <a:endParaRPr lang="en-US" altLang="zh-CN" smtClean="0"/>
          </a:p>
          <a:p>
            <a:pPr lvl="1"/>
            <a:r>
              <a:rPr lang="zh-CN" altLang="en-US" smtClean="0"/>
              <a:t>如果我们将所有和飞机制造相关的代码都封装起来，并用命名空间管理，那么每个对象其实也是一个属性</a:t>
            </a:r>
          </a:p>
        </p:txBody>
      </p:sp>
    </p:spTree>
    <p:extLst>
      <p:ext uri="{BB962C8B-B14F-4D97-AF65-F5344CB8AC3E}">
        <p14:creationId xmlns:p14="http://schemas.microsoft.com/office/powerpoint/2010/main" val="13359466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>
          <a:xfrm>
            <a:off x="0" y="1614488"/>
            <a:ext cx="5364163" cy="4708525"/>
          </a:xfrm>
          <a:solidFill>
            <a:schemeClr val="bg1">
              <a:lumMod val="95000"/>
            </a:schemeClr>
          </a:solidFill>
        </p:spPr>
        <p:txBody>
          <a:bodyPr anchor="ctr">
            <a:spAutoFit/>
          </a:bodyPr>
          <a:lstStyle/>
          <a:p>
            <a:pPr marL="0" indent="0">
              <a:spcBef>
                <a:spcPct val="0"/>
              </a:spcBef>
              <a:buFontTx/>
              <a:buNone/>
              <a:defRPr/>
            </a:pPr>
            <a:r>
              <a:rPr lang="zh-CN" altLang="zh-CN" sz="2000" dirty="0"/>
              <a:t>var productManager = {};</a:t>
            </a:r>
            <a:br>
              <a:rPr lang="zh-CN" altLang="zh-CN" sz="2000" dirty="0"/>
            </a:br>
            <a:r>
              <a:rPr lang="zh-CN" altLang="zh-CN" sz="2000" dirty="0"/>
              <a:t/>
            </a:r>
            <a:br>
              <a:rPr lang="zh-CN" altLang="zh-CN" sz="2000" dirty="0"/>
            </a:br>
            <a:r>
              <a:rPr lang="zh-CN" altLang="zh-CN" sz="2000" dirty="0"/>
              <a:t>productManager.createProductA = function () {</a:t>
            </a:r>
            <a:br>
              <a:rPr lang="zh-CN" altLang="zh-CN" sz="2000" dirty="0"/>
            </a:br>
            <a:r>
              <a:rPr lang="zh-CN" altLang="zh-CN" sz="2000" dirty="0"/>
              <a:t>console.log('ProductA');</a:t>
            </a:r>
            <a:br>
              <a:rPr lang="zh-CN" altLang="zh-CN" sz="2000" dirty="0"/>
            </a:br>
            <a:r>
              <a:rPr lang="zh-CN" altLang="zh-CN" sz="2000" dirty="0"/>
              <a:t>}</a:t>
            </a:r>
            <a:br>
              <a:rPr lang="zh-CN" altLang="zh-CN" sz="2000" dirty="0"/>
            </a:br>
            <a:r>
              <a:rPr lang="zh-CN" altLang="zh-CN" sz="2000" dirty="0"/>
              <a:t/>
            </a:r>
            <a:br>
              <a:rPr lang="zh-CN" altLang="zh-CN" sz="2000" dirty="0"/>
            </a:br>
            <a:r>
              <a:rPr lang="zh-CN" altLang="zh-CN" sz="2000" dirty="0"/>
              <a:t>productManager.createProductB = function () {</a:t>
            </a:r>
            <a:br>
              <a:rPr lang="zh-CN" altLang="zh-CN" sz="2000" dirty="0"/>
            </a:br>
            <a:r>
              <a:rPr lang="zh-CN" altLang="zh-CN" sz="2000" dirty="0"/>
              <a:t>console.log('ProductB');</a:t>
            </a:r>
            <a:br>
              <a:rPr lang="zh-CN" altLang="zh-CN" sz="2000" dirty="0"/>
            </a:br>
            <a:r>
              <a:rPr lang="zh-CN" altLang="zh-CN" sz="2000" dirty="0"/>
              <a:t>}</a:t>
            </a:r>
            <a:br>
              <a:rPr lang="zh-CN" altLang="zh-CN" sz="2000" dirty="0"/>
            </a:br>
            <a:r>
              <a:rPr lang="zh-CN" altLang="zh-CN" sz="2000" dirty="0"/>
              <a:t/>
            </a:r>
            <a:br>
              <a:rPr lang="zh-CN" altLang="zh-CN" sz="2000" dirty="0"/>
            </a:br>
            <a:r>
              <a:rPr lang="zh-CN" altLang="zh-CN" sz="2000" dirty="0"/>
              <a:t>productManager.factory = function (typeType) {</a:t>
            </a:r>
            <a:br>
              <a:rPr lang="zh-CN" altLang="zh-CN" sz="2000" dirty="0"/>
            </a:br>
            <a:r>
              <a:rPr lang="zh-CN" altLang="zh-CN" sz="2000" dirty="0"/>
              <a:t>return new productManager[typeType];</a:t>
            </a:r>
            <a:br>
              <a:rPr lang="zh-CN" altLang="zh-CN" sz="2000" dirty="0"/>
            </a:br>
            <a:r>
              <a:rPr lang="zh-CN" altLang="zh-CN" sz="2000" dirty="0"/>
              <a:t>}</a:t>
            </a:r>
            <a:br>
              <a:rPr lang="zh-CN" altLang="zh-CN" sz="2000" dirty="0"/>
            </a:br>
            <a:r>
              <a:rPr lang="zh-CN" altLang="zh-CN" sz="2000" dirty="0"/>
              <a:t/>
            </a:r>
            <a:br>
              <a:rPr lang="zh-CN" altLang="zh-CN" sz="2000" dirty="0"/>
            </a:br>
            <a:r>
              <a:rPr lang="zh-CN" altLang="zh-CN" sz="2000" dirty="0"/>
              <a:t>productManager.factory("createProductA"); 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508625" y="1412875"/>
            <a:ext cx="3635375" cy="48323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srgbClr val="00B050"/>
                </a:solidFill>
              </a:rPr>
              <a:t>当需求变更，需要新增一种产品，飞机，水果制造等，我只需要从新定义一个对象即可，其余代码都不用改动</a:t>
            </a:r>
            <a:endParaRPr lang="en-US" altLang="zh-CN" b="1" dirty="0">
              <a:solidFill>
                <a:srgbClr val="00B050"/>
              </a:solidFill>
            </a:endParaRPr>
          </a:p>
          <a:p>
            <a:pPr>
              <a:defRPr/>
            </a:pPr>
            <a:r>
              <a:rPr lang="zh-CN" altLang="en-US" b="1" dirty="0">
                <a:solidFill>
                  <a:srgbClr val="00B050"/>
                </a:solidFill>
              </a:rPr>
              <a:t>是不是</a:t>
            </a:r>
            <a:r>
              <a:rPr lang="zh-CN" altLang="en-US" sz="2000" b="1" dirty="0">
                <a:solidFill>
                  <a:srgbClr val="FF0000"/>
                </a:solidFill>
              </a:rPr>
              <a:t>很神奇</a:t>
            </a:r>
            <a:r>
              <a:rPr lang="zh-CN" altLang="en-US" b="1" dirty="0">
                <a:solidFill>
                  <a:srgbClr val="00B050"/>
                </a:solidFill>
              </a:rPr>
              <a:t>。。。</a:t>
            </a:r>
            <a:endParaRPr lang="en-US" altLang="zh-CN" b="1" dirty="0">
              <a:solidFill>
                <a:srgbClr val="00B050"/>
              </a:solidFill>
            </a:endParaRPr>
          </a:p>
          <a:p>
            <a:pPr>
              <a:defRPr/>
            </a:pPr>
            <a:r>
              <a:rPr lang="zh-CN" altLang="en-US" b="1" dirty="0">
                <a:solidFill>
                  <a:srgbClr val="00B050"/>
                </a:solidFill>
              </a:rPr>
              <a:t>（理解框架设计的</a:t>
            </a:r>
            <a:r>
              <a:rPr lang="zh-CN" altLang="en-US" b="1" dirty="0">
                <a:solidFill>
                  <a:srgbClr val="FF0000"/>
                </a:solidFill>
              </a:rPr>
              <a:t>扩展性（六脉神剑之一）</a:t>
            </a:r>
            <a:r>
              <a:rPr lang="zh-CN" altLang="en-US" b="1" dirty="0">
                <a:solidFill>
                  <a:srgbClr val="00B050"/>
                </a:solidFill>
              </a:rPr>
              <a:t>为什么是</a:t>
            </a:r>
            <a:r>
              <a:rPr lang="zh-CN" altLang="en-US" b="1" dirty="0">
                <a:solidFill>
                  <a:srgbClr val="FF0000"/>
                </a:solidFill>
              </a:rPr>
              <a:t>成仙成魔法则</a:t>
            </a:r>
            <a:r>
              <a:rPr lang="zh-CN" altLang="en-US" b="1" dirty="0">
                <a:solidFill>
                  <a:srgbClr val="00B050"/>
                </a:solidFill>
              </a:rPr>
              <a:t>）</a:t>
            </a:r>
            <a:endParaRPr lang="en-US" altLang="zh-CN" b="1" dirty="0">
              <a:solidFill>
                <a:srgbClr val="00B050"/>
              </a:solidFill>
            </a:endParaRPr>
          </a:p>
          <a:p>
            <a:pPr>
              <a:defRPr/>
            </a:pPr>
            <a:endParaRPr lang="en-US" altLang="zh-CN" b="1" dirty="0">
              <a:solidFill>
                <a:srgbClr val="00B050"/>
              </a:solidFill>
            </a:endParaRPr>
          </a:p>
          <a:p>
            <a:pPr>
              <a:defRPr/>
            </a:pPr>
            <a:r>
              <a:rPr lang="zh-CN" altLang="en-US" b="1" dirty="0">
                <a:solidFill>
                  <a:srgbClr val="00B050"/>
                </a:solidFill>
              </a:rPr>
              <a:t>体会到设计模式的好处吗？？体会到了？</a:t>
            </a:r>
            <a:r>
              <a:rPr lang="zh-CN" altLang="en-US" sz="2000" b="1" dirty="0">
                <a:solidFill>
                  <a:srgbClr val="FF0000"/>
                </a:solidFill>
              </a:rPr>
              <a:t>错</a:t>
            </a:r>
            <a:r>
              <a:rPr lang="zh-CN" altLang="en-US" b="1" dirty="0">
                <a:solidFill>
                  <a:srgbClr val="00B050"/>
                </a:solidFill>
              </a:rPr>
              <a:t>，你一定体会不到，因为你还没经历过大型复杂项目</a:t>
            </a:r>
            <a:endParaRPr lang="en-US" altLang="zh-CN" b="1" dirty="0">
              <a:solidFill>
                <a:srgbClr val="00B050"/>
              </a:solidFill>
            </a:endParaRPr>
          </a:p>
          <a:p>
            <a:pPr>
              <a:defRPr/>
            </a:pPr>
            <a:endParaRPr lang="en-US" altLang="zh-CN" b="1" dirty="0">
              <a:solidFill>
                <a:srgbClr val="00B050"/>
              </a:solidFill>
            </a:endParaRPr>
          </a:p>
          <a:p>
            <a:pPr>
              <a:defRPr/>
            </a:pPr>
            <a:endParaRPr lang="en-US" altLang="zh-CN" b="1" dirty="0">
              <a:solidFill>
                <a:srgbClr val="FF0000"/>
              </a:solidFill>
            </a:endParaRPr>
          </a:p>
          <a:p>
            <a:pPr>
              <a:defRPr/>
            </a:pPr>
            <a:r>
              <a:rPr lang="zh-CN" altLang="en-US" b="1" dirty="0">
                <a:solidFill>
                  <a:srgbClr val="FF0000"/>
                </a:solidFill>
              </a:rPr>
              <a:t>什么是大型复杂项目：</a:t>
            </a:r>
            <a:endParaRPr lang="en-US" altLang="zh-CN" b="1" dirty="0">
              <a:solidFill>
                <a:srgbClr val="FF0000"/>
              </a:solidFill>
            </a:endParaRPr>
          </a:p>
          <a:p>
            <a:pPr>
              <a:defRPr/>
            </a:pPr>
            <a:r>
              <a:rPr lang="zh-CN" altLang="en-US" b="1" dirty="0">
                <a:solidFill>
                  <a:srgbClr val="00B050"/>
                </a:solidFill>
              </a:rPr>
              <a:t>团队作战的项目，</a:t>
            </a:r>
            <a:endParaRPr lang="en-US" altLang="zh-CN" b="1" dirty="0">
              <a:solidFill>
                <a:srgbClr val="00B050"/>
              </a:solidFill>
            </a:endParaRPr>
          </a:p>
          <a:p>
            <a:pPr>
              <a:defRPr/>
            </a:pPr>
            <a:r>
              <a:rPr lang="zh-CN" altLang="en-US" b="1" dirty="0">
                <a:solidFill>
                  <a:srgbClr val="00B050"/>
                </a:solidFill>
              </a:rPr>
              <a:t>需要彼此沟通合作的项目</a:t>
            </a:r>
            <a:endParaRPr lang="en-US" altLang="zh-CN" b="1" dirty="0">
              <a:solidFill>
                <a:srgbClr val="00B050"/>
              </a:solidFill>
            </a:endParaRPr>
          </a:p>
          <a:p>
            <a:pPr>
              <a:defRPr/>
            </a:pPr>
            <a:r>
              <a:rPr lang="zh-CN" altLang="en-US" b="1" dirty="0">
                <a:solidFill>
                  <a:srgbClr val="00B050"/>
                </a:solidFill>
              </a:rPr>
              <a:t>业务逻辑复杂的项目</a:t>
            </a:r>
          </a:p>
        </p:txBody>
      </p:sp>
    </p:spTree>
    <p:extLst>
      <p:ext uri="{BB962C8B-B14F-4D97-AF65-F5344CB8AC3E}">
        <p14:creationId xmlns:p14="http://schemas.microsoft.com/office/powerpoint/2010/main" val="3930920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案例 </a:t>
            </a:r>
            <a:r>
              <a:rPr lang="en-US" altLang="zh-CN" smtClean="0"/>
              <a:t>– </a:t>
            </a:r>
            <a:r>
              <a:rPr lang="zh-CN" altLang="en-US" smtClean="0"/>
              <a:t>改造制造飞机</a:t>
            </a:r>
          </a:p>
        </p:txBody>
      </p:sp>
      <p:sp>
        <p:nvSpPr>
          <p:cNvPr id="3072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6161723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3"/>
          <p:cNvSpPr>
            <a:spLocks noGrp="1"/>
          </p:cNvSpPr>
          <p:nvPr>
            <p:ph type="ctrTitle"/>
          </p:nvPr>
        </p:nvSpPr>
        <p:spPr>
          <a:xfrm>
            <a:off x="1584325" y="1214438"/>
            <a:ext cx="5975350" cy="2387600"/>
          </a:xfrm>
        </p:spPr>
        <p:txBody>
          <a:bodyPr/>
          <a:lstStyle/>
          <a:p>
            <a:r>
              <a:rPr lang="zh-CN" altLang="en-US" smtClean="0"/>
              <a:t>扩充</a:t>
            </a:r>
          </a:p>
        </p:txBody>
      </p:sp>
      <p:sp>
        <p:nvSpPr>
          <p:cNvPr id="31747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mtClean="0"/>
              <a:t>js</a:t>
            </a:r>
            <a:r>
              <a:rPr lang="zh-CN" altLang="en-US" smtClean="0"/>
              <a:t>内部实例化其实就是用工厂模式实现的</a:t>
            </a:r>
          </a:p>
        </p:txBody>
      </p:sp>
    </p:spTree>
    <p:extLst>
      <p:ext uri="{BB962C8B-B14F-4D97-AF65-F5344CB8AC3E}">
        <p14:creationId xmlns:p14="http://schemas.microsoft.com/office/powerpoint/2010/main" val="924409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该部分课程了解</a:t>
            </a:r>
          </a:p>
        </p:txBody>
      </p:sp>
      <p:sp>
        <p:nvSpPr>
          <p:cNvPr id="32771" name="内容占位符 2"/>
          <p:cNvSpPr>
            <a:spLocks noGrp="1"/>
          </p:cNvSpPr>
          <p:nvPr>
            <p:ph idx="1"/>
          </p:nvPr>
        </p:nvSpPr>
        <p:spPr>
          <a:xfrm>
            <a:off x="0" y="1011238"/>
            <a:ext cx="9144000" cy="5568950"/>
          </a:xfrm>
        </p:spPr>
        <p:txBody>
          <a:bodyPr/>
          <a:lstStyle/>
          <a:p>
            <a:r>
              <a:rPr lang="zh-CN" altLang="en-US" sz="2000" smtClean="0"/>
              <a:t>演示</a:t>
            </a:r>
            <a:r>
              <a:rPr lang="en-US" altLang="zh-CN" sz="2000" smtClean="0"/>
              <a:t>js</a:t>
            </a:r>
            <a:r>
              <a:rPr lang="zh-CN" altLang="en-US" sz="2000" smtClean="0"/>
              <a:t>内部如何实现</a:t>
            </a:r>
            <a:r>
              <a:rPr lang="en-US" altLang="zh-CN" sz="2000" smtClean="0"/>
              <a:t>new</a:t>
            </a:r>
            <a:r>
              <a:rPr lang="zh-CN" altLang="en-US" sz="2000" smtClean="0"/>
              <a:t>的</a:t>
            </a:r>
            <a:endParaRPr lang="en-US" altLang="zh-CN" sz="2000" smtClean="0"/>
          </a:p>
          <a:p>
            <a:r>
              <a:rPr lang="en-US" altLang="zh-CN" sz="2000" smtClean="0"/>
              <a:t>//</a:t>
            </a:r>
            <a:r>
              <a:rPr lang="zh-CN" altLang="en-US" sz="2000" smtClean="0"/>
              <a:t>普通函数</a:t>
            </a:r>
          </a:p>
          <a:p>
            <a:r>
              <a:rPr lang="en-US" altLang="zh-CN" sz="1600" smtClean="0"/>
              <a:t>function A(name){</a:t>
            </a:r>
          </a:p>
          <a:p>
            <a:r>
              <a:rPr lang="en-US" altLang="zh-CN" sz="1600" smtClean="0"/>
              <a:t> 	this.name = name;</a:t>
            </a:r>
          </a:p>
          <a:p>
            <a:r>
              <a:rPr lang="en-US" altLang="zh-CN" sz="1600" smtClean="0"/>
              <a:t>}</a:t>
            </a:r>
          </a:p>
          <a:p>
            <a:r>
              <a:rPr lang="en-US" altLang="zh-CN" sz="1600" smtClean="0"/>
              <a:t>//</a:t>
            </a:r>
            <a:r>
              <a:rPr lang="zh-CN" altLang="en-US" sz="1600" smtClean="0"/>
              <a:t>基于普通函数采用工厂模式实现</a:t>
            </a:r>
            <a:r>
              <a:rPr lang="en-US" altLang="zh-CN" sz="1600" smtClean="0"/>
              <a:t>new</a:t>
            </a:r>
          </a:p>
          <a:p>
            <a:r>
              <a:rPr lang="en-US" altLang="zh-CN" sz="1600" smtClean="0"/>
              <a:t>function ObjectFactory(){</a:t>
            </a:r>
          </a:p>
          <a:p>
            <a:r>
              <a:rPr lang="en-US" altLang="zh-CN" sz="1600" smtClean="0"/>
              <a:t>	var obj = {},</a:t>
            </a:r>
          </a:p>
          <a:p>
            <a:r>
              <a:rPr lang="en-US" altLang="zh-CN" sz="1600" smtClean="0"/>
              <a:t>	Constructor = Array.prototype.shift.call( arguments );</a:t>
            </a:r>
          </a:p>
          <a:p>
            <a:r>
              <a:rPr lang="en-US" altLang="zh-CN" sz="1600" smtClean="0"/>
              <a:t>	obj.__proto__ =  typeof Constructor .prototype === 'number' ? Object.prototype:  Constructor .prototype;</a:t>
            </a:r>
          </a:p>
          <a:p>
            <a:r>
              <a:rPr lang="en-US" altLang="zh-CN" sz="1600" smtClean="0"/>
              <a:t>	var ret = Constructor.apply( obj, arguments );</a:t>
            </a:r>
          </a:p>
          <a:p>
            <a:r>
              <a:rPr lang="en-US" altLang="zh-CN" sz="1600" smtClean="0"/>
              <a:t>	return typeof ret === 'object' ? ret : obj;</a:t>
            </a:r>
          </a:p>
          <a:p>
            <a:r>
              <a:rPr lang="en-US" altLang="zh-CN" sz="1600" smtClean="0"/>
              <a:t>}</a:t>
            </a:r>
          </a:p>
          <a:p>
            <a:r>
              <a:rPr lang="en-US" altLang="zh-CN" sz="1600" smtClean="0"/>
              <a:t>//</a:t>
            </a:r>
            <a:r>
              <a:rPr lang="zh-CN" altLang="en-US" sz="1600" smtClean="0"/>
              <a:t>使用</a:t>
            </a:r>
          </a:p>
          <a:p>
            <a:r>
              <a:rPr lang="en-US" altLang="zh-CN" sz="1600" smtClean="0"/>
              <a:t>var a = ObjectFactory( A, 'svenzeng' );</a:t>
            </a:r>
          </a:p>
          <a:p>
            <a:r>
              <a:rPr lang="en-US" altLang="zh-CN" sz="1600" smtClean="0"/>
              <a:t>alert(a.name);</a:t>
            </a:r>
            <a:endParaRPr lang="zh-CN" altLang="en-US" sz="1600" smtClean="0"/>
          </a:p>
        </p:txBody>
      </p:sp>
    </p:spTree>
    <p:extLst>
      <p:ext uri="{BB962C8B-B14F-4D97-AF65-F5344CB8AC3E}">
        <p14:creationId xmlns:p14="http://schemas.microsoft.com/office/powerpoint/2010/main" val="24681763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扩充</a:t>
            </a:r>
            <a:r>
              <a:rPr lang="en-US" altLang="zh-CN" smtClean="0"/>
              <a:t>2</a:t>
            </a:r>
            <a:br>
              <a:rPr lang="en-US" altLang="zh-CN" smtClean="0"/>
            </a:br>
            <a:r>
              <a:rPr lang="en-US" altLang="zh-CN" smtClean="0"/>
              <a:t>UML</a:t>
            </a:r>
            <a:endParaRPr lang="zh-CN" altLang="en-US" smtClean="0"/>
          </a:p>
        </p:txBody>
      </p:sp>
      <p:sp>
        <p:nvSpPr>
          <p:cNvPr id="3379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947593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场景</a:t>
            </a:r>
          </a:p>
        </p:txBody>
      </p:sp>
      <p:sp>
        <p:nvSpPr>
          <p:cNvPr id="7171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2338797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扩充</a:t>
            </a:r>
            <a:r>
              <a:rPr lang="en-US" altLang="zh-CN" smtClean="0"/>
              <a:t>3</a:t>
            </a:r>
            <a:br>
              <a:rPr lang="en-US" altLang="zh-CN" smtClean="0"/>
            </a:br>
            <a:r>
              <a:rPr lang="zh-CN" altLang="en-US" smtClean="0"/>
              <a:t>基于抽象和接口</a:t>
            </a:r>
          </a:p>
        </p:txBody>
      </p:sp>
      <p:sp>
        <p:nvSpPr>
          <p:cNvPr id="34819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3906800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总结</a:t>
            </a:r>
          </a:p>
        </p:txBody>
      </p:sp>
      <p:sp>
        <p:nvSpPr>
          <p:cNvPr id="35843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4281812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必须遵循单一职责原则：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工厂模式里面有多个对象，这些对象都是针对的同一个主题，比如水果主题，汽车制造主题，飞机制造主题，</a:t>
            </a:r>
            <a:r>
              <a:rPr lang="en-US" altLang="zh-CN" dirty="0" smtClean="0"/>
              <a:t>	NBA</a:t>
            </a:r>
            <a:r>
              <a:rPr lang="zh-CN" altLang="en-US" dirty="0" smtClean="0"/>
              <a:t>比赛，新浪新闻直播主题。</a:t>
            </a:r>
            <a:endParaRPr lang="en-US" altLang="zh-CN" dirty="0" smtClean="0"/>
          </a:p>
          <a:p>
            <a:pPr>
              <a:defRPr/>
            </a:pPr>
            <a:endParaRPr lang="en-US" altLang="zh-CN" dirty="0"/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51682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什么时候使用工厂模式</a:t>
            </a:r>
          </a:p>
        </p:txBody>
      </p:sp>
      <p:sp>
        <p:nvSpPr>
          <p:cNvPr id="37891" name="内容占位符 2"/>
          <p:cNvSpPr>
            <a:spLocks noGrp="1"/>
          </p:cNvSpPr>
          <p:nvPr>
            <p:ph idx="1"/>
          </p:nvPr>
        </p:nvSpPr>
        <p:spPr>
          <a:xfrm>
            <a:off x="0" y="1214438"/>
            <a:ext cx="9144000" cy="4911725"/>
          </a:xfrm>
        </p:spPr>
        <p:txBody>
          <a:bodyPr/>
          <a:lstStyle/>
          <a:p>
            <a:r>
              <a:rPr lang="zh-CN" altLang="en-US" smtClean="0"/>
              <a:t>以下几种情景下工厂模式特别有用：</a:t>
            </a:r>
          </a:p>
          <a:p>
            <a:r>
              <a:rPr lang="zh-CN" altLang="en-US" smtClean="0"/>
              <a:t>对象的构建十分复杂</a:t>
            </a:r>
          </a:p>
          <a:p>
            <a:r>
              <a:rPr lang="zh-CN" altLang="en-US" smtClean="0"/>
              <a:t>需要依赖具体环境创建不同实例</a:t>
            </a:r>
          </a:p>
          <a:p>
            <a:r>
              <a:rPr lang="zh-CN" altLang="en-US" smtClean="0"/>
              <a:t>处理大量具有相同属性的小对象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什么叫复杂，比如新浪</a:t>
            </a:r>
            <a:r>
              <a:rPr lang="en-US" altLang="zh-CN" smtClean="0"/>
              <a:t>NBA</a:t>
            </a:r>
            <a:r>
              <a:rPr lang="zh-CN" altLang="en-US" smtClean="0"/>
              <a:t>，每当一场比赛结束，可能影响多个版本，多个页面，多个业务逻辑</a:t>
            </a:r>
          </a:p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6609266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什么时候不该用工厂模式</a:t>
            </a:r>
          </a:p>
        </p:txBody>
      </p:sp>
      <p:sp>
        <p:nvSpPr>
          <p:cNvPr id="389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不滥用运用工厂模式，有时候仅仅只是给代码增加了不必要的复杂度，同时使得测试难以运行下去。</a:t>
            </a:r>
          </a:p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6206092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olidFill>
                  <a:srgbClr val="FF0000"/>
                </a:solidFill>
              </a:rPr>
              <a:t>“</a:t>
            </a:r>
            <a:r>
              <a:rPr lang="zh-CN" altLang="en-US" smtClean="0">
                <a:solidFill>
                  <a:srgbClr val="FF0000"/>
                </a:solidFill>
              </a:rPr>
              <a:t>所有</a:t>
            </a:r>
            <a:r>
              <a:rPr lang="en-US" altLang="zh-CN" smtClean="0">
                <a:solidFill>
                  <a:srgbClr val="FF0000"/>
                </a:solidFill>
              </a:rPr>
              <a:t>”</a:t>
            </a:r>
            <a:r>
              <a:rPr lang="zh-CN" altLang="en-US" smtClean="0"/>
              <a:t>编程来源于生活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>
          <a:xfrm>
            <a:off x="0" y="1214438"/>
            <a:ext cx="9144000" cy="4911725"/>
          </a:xfrm>
        </p:spPr>
        <p:txBody>
          <a:bodyPr/>
          <a:lstStyle/>
          <a:p>
            <a:r>
              <a:rPr lang="zh-CN" altLang="en-US" smtClean="0"/>
              <a:t>为了语言严谨性，我给所有加了引号，但是确实：所有的编程都来源于生活，并且学科之间存在着共同的规律，比如建筑学，经济学，信息学，软件工程学，物理学等。</a:t>
            </a:r>
          </a:p>
        </p:txBody>
      </p:sp>
    </p:spTree>
    <p:extLst>
      <p:ext uri="{BB962C8B-B14F-4D97-AF65-F5344CB8AC3E}">
        <p14:creationId xmlns:p14="http://schemas.microsoft.com/office/powerpoint/2010/main" val="211934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定义</a:t>
            </a:r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>
          <a:xfrm>
            <a:off x="0" y="1214438"/>
            <a:ext cx="9144000" cy="4911725"/>
          </a:xfrm>
        </p:spPr>
        <p:txBody>
          <a:bodyPr/>
          <a:lstStyle/>
          <a:p>
            <a:r>
              <a:rPr lang="zh-CN" altLang="en-US" smtClean="0"/>
              <a:t>工厂就是把成员对象的创建工作转交给一个外部对象，好处在于消除对象之间的耦合</a:t>
            </a:r>
            <a:r>
              <a:rPr lang="en-US" altLang="zh-CN" smtClean="0"/>
              <a:t>(</a:t>
            </a:r>
            <a:r>
              <a:rPr lang="zh-CN" altLang="en-US" smtClean="0"/>
              <a:t>何为耦合？就是相互影响</a:t>
            </a:r>
            <a:r>
              <a:rPr lang="en-US" altLang="zh-CN" smtClean="0"/>
              <a:t>)</a:t>
            </a:r>
            <a:r>
              <a:rPr lang="zh-CN" altLang="en-US" smtClean="0"/>
              <a:t>。</a:t>
            </a:r>
            <a:endParaRPr lang="en-US" altLang="zh-CN" smtClean="0"/>
          </a:p>
          <a:p>
            <a:endParaRPr lang="en-US" altLang="zh-CN" b="1" smtClean="0"/>
          </a:p>
          <a:p>
            <a:r>
              <a:rPr lang="zh-CN" altLang="en-US" b="1" smtClean="0"/>
              <a:t>通过使用工厂方法而不是</a:t>
            </a:r>
            <a:r>
              <a:rPr lang="en-US" altLang="zh-CN" b="1" smtClean="0"/>
              <a:t>new</a:t>
            </a:r>
            <a:r>
              <a:rPr lang="zh-CN" altLang="en-US" b="1" smtClean="0"/>
              <a:t>关键字及具体类，可以把所有实例化的代码都集中在一个</a:t>
            </a:r>
            <a:r>
              <a:rPr lang="zh-CN" altLang="en-US" b="1" smtClean="0">
                <a:solidFill>
                  <a:srgbClr val="FF0000"/>
                </a:solidFill>
              </a:rPr>
              <a:t>位置（工厂）</a:t>
            </a:r>
            <a:r>
              <a:rPr lang="zh-CN" altLang="en-US" smtClean="0"/>
              <a:t>，有助于创建模块化的代码，这才是工厂模式的目的和优势。</a:t>
            </a:r>
          </a:p>
        </p:txBody>
      </p:sp>
    </p:spTree>
    <p:extLst>
      <p:ext uri="{BB962C8B-B14F-4D97-AF65-F5344CB8AC3E}">
        <p14:creationId xmlns:p14="http://schemas.microsoft.com/office/powerpoint/2010/main" val="4174639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工厂模式的场景</a:t>
            </a:r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>
          <a:xfrm>
            <a:off x="0" y="1196975"/>
            <a:ext cx="9144000" cy="4911725"/>
          </a:xfrm>
        </p:spPr>
        <p:txBody>
          <a:bodyPr/>
          <a:lstStyle/>
          <a:p>
            <a:r>
              <a:rPr lang="zh-CN" altLang="en-US" sz="2800" smtClean="0"/>
              <a:t>将“食品加工，制作“交给工厂，我们只负责‘吃’</a:t>
            </a:r>
            <a:endParaRPr lang="en-US" altLang="zh-CN" sz="2800" smtClean="0"/>
          </a:p>
          <a:p>
            <a:r>
              <a:rPr lang="zh-CN" altLang="en-US" sz="2800" smtClean="0"/>
              <a:t>将创建对象，实例化的工作交给“工厂”，我们只管使用 </a:t>
            </a:r>
            <a:r>
              <a:rPr lang="en-US" altLang="zh-CN" sz="2800" smtClean="0"/>
              <a:t>– </a:t>
            </a:r>
            <a:r>
              <a:rPr lang="zh-CN" altLang="en-US" sz="2800" smtClean="0"/>
              <a:t>运用了封装性</a:t>
            </a:r>
          </a:p>
        </p:txBody>
      </p:sp>
    </p:spTree>
    <p:extLst>
      <p:ext uri="{BB962C8B-B14F-4D97-AF65-F5344CB8AC3E}">
        <p14:creationId xmlns:p14="http://schemas.microsoft.com/office/powerpoint/2010/main" val="2682221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为什么使用工厂创造实例</a:t>
            </a:r>
          </a:p>
        </p:txBody>
      </p:sp>
      <p:sp>
        <p:nvSpPr>
          <p:cNvPr id="11267" name="内容占位符 2"/>
          <p:cNvSpPr>
            <a:spLocks noGrp="1"/>
          </p:cNvSpPr>
          <p:nvPr>
            <p:ph idx="1"/>
          </p:nvPr>
        </p:nvSpPr>
        <p:spPr>
          <a:xfrm>
            <a:off x="0" y="1214438"/>
            <a:ext cx="9144000" cy="4911725"/>
          </a:xfrm>
        </p:spPr>
        <p:txBody>
          <a:bodyPr/>
          <a:lstStyle/>
          <a:p>
            <a:r>
              <a:rPr lang="zh-CN" altLang="en-US" dirty="0" smtClean="0"/>
              <a:t>分离创造和</a:t>
            </a:r>
            <a:r>
              <a:rPr lang="zh-CN" altLang="en-US" dirty="0" smtClean="0"/>
              <a:t>使用</a:t>
            </a:r>
            <a:endParaRPr lang="en-US" altLang="zh-CN" dirty="0" smtClean="0"/>
          </a:p>
          <a:p>
            <a:r>
              <a:rPr lang="en-US" altLang="zh-CN" dirty="0" smtClean="0"/>
              <a:t>Html</a:t>
            </a:r>
          </a:p>
          <a:p>
            <a:r>
              <a:rPr lang="en-US" altLang="zh-CN" dirty="0" smtClean="0"/>
              <a:t>&lt;</a:t>
            </a:r>
            <a:r>
              <a:rPr lang="en-US" altLang="zh-CN" smtClean="0"/>
              <a:t>scrt</a:t>
            </a:r>
            <a:endParaRPr lang="en-US" altLang="zh-CN" dirty="0"/>
          </a:p>
          <a:p>
            <a:r>
              <a:rPr lang="zh-CN" altLang="en-US" dirty="0" smtClean="0"/>
              <a:t>比如</a:t>
            </a:r>
            <a:r>
              <a:rPr lang="en-US" altLang="zh-CN" dirty="0" smtClean="0"/>
              <a:t>DOM0 DOM2</a:t>
            </a:r>
            <a:r>
              <a:rPr lang="zh-CN" altLang="en-US" dirty="0" smtClean="0"/>
              <a:t>其实就是分离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代码和</a:t>
            </a:r>
            <a:r>
              <a:rPr lang="en-US" altLang="zh-CN" dirty="0" smtClean="0"/>
              <a:t>JS</a:t>
            </a:r>
            <a:endParaRPr lang="en-US" altLang="zh-CN" dirty="0" smtClean="0"/>
          </a:p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098810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从场景分析用到的设计原则</a:t>
            </a: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179388" y="1268413"/>
            <a:ext cx="8964612" cy="4911725"/>
          </a:xfrm>
        </p:spPr>
        <p:txBody>
          <a:bodyPr/>
          <a:lstStyle/>
          <a:p>
            <a:r>
              <a:rPr lang="zh-CN" altLang="en-US" smtClean="0"/>
              <a:t>解耦和原则</a:t>
            </a:r>
            <a:endParaRPr lang="en-US" altLang="zh-CN" smtClean="0"/>
          </a:p>
          <a:p>
            <a:r>
              <a:rPr lang="zh-CN" altLang="en-US" smtClean="0"/>
              <a:t>分离原则</a:t>
            </a:r>
            <a:endParaRPr lang="en-US" altLang="zh-CN" smtClean="0"/>
          </a:p>
          <a:p>
            <a:r>
              <a:rPr lang="zh-CN" altLang="en-US" smtClean="0"/>
              <a:t>单一职责原则</a:t>
            </a:r>
          </a:p>
        </p:txBody>
      </p:sp>
    </p:spTree>
    <p:extLst>
      <p:ext uri="{BB962C8B-B14F-4D97-AF65-F5344CB8AC3E}">
        <p14:creationId xmlns:p14="http://schemas.microsoft.com/office/powerpoint/2010/main" val="1434160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好处</a:t>
            </a:r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>
          <a:xfrm>
            <a:off x="107950" y="1214438"/>
            <a:ext cx="9036050" cy="4911725"/>
          </a:xfrm>
        </p:spPr>
        <p:txBody>
          <a:bodyPr/>
          <a:lstStyle/>
          <a:p>
            <a:r>
              <a:rPr lang="zh-CN" altLang="en-US" smtClean="0"/>
              <a:t>原则的好处就是工厂模式的好处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大型项目中需求变更，项目扩展影响最小。</a:t>
            </a:r>
            <a:endParaRPr lang="en-US" altLang="zh-CN" smtClean="0"/>
          </a:p>
          <a:p>
            <a:r>
              <a:rPr lang="zh-CN" altLang="en-US" smtClean="0"/>
              <a:t>提高项目的扩展性，灵活性，弹性。</a:t>
            </a:r>
            <a:endParaRPr lang="en-US" altLang="zh-CN" smtClean="0"/>
          </a:p>
          <a:p>
            <a:r>
              <a:rPr lang="zh-CN" altLang="en-US" smtClean="0"/>
              <a:t>封装性</a:t>
            </a:r>
            <a:r>
              <a:rPr lang="en-US" altLang="zh-CN" smtClean="0"/>
              <a:t>—</a:t>
            </a:r>
            <a:r>
              <a:rPr lang="zh-CN" altLang="en-US" smtClean="0"/>
              <a:t>封装创建过程。</a:t>
            </a:r>
          </a:p>
        </p:txBody>
      </p:sp>
    </p:spTree>
    <p:extLst>
      <p:ext uri="{BB962C8B-B14F-4D97-AF65-F5344CB8AC3E}">
        <p14:creationId xmlns:p14="http://schemas.microsoft.com/office/powerpoint/2010/main" val="1455757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7147</TotalTime>
  <Words>1232</Words>
  <Application>Microsoft Office PowerPoint</Application>
  <PresentationFormat>全屏显示(4:3)</PresentationFormat>
  <Paragraphs>190</Paragraphs>
  <Slides>35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0" baseType="lpstr">
      <vt:lpstr>宋体</vt:lpstr>
      <vt:lpstr>微软雅黑</vt:lpstr>
      <vt:lpstr>Arial</vt:lpstr>
      <vt:lpstr>Calibri</vt:lpstr>
      <vt:lpstr>Office 主题</vt:lpstr>
      <vt:lpstr>PowerPoint 演示文稿</vt:lpstr>
      <vt:lpstr>重要性</vt:lpstr>
      <vt:lpstr>场景</vt:lpstr>
      <vt:lpstr>“所有”编程来源于生活</vt:lpstr>
      <vt:lpstr>定义</vt:lpstr>
      <vt:lpstr>工厂模式的场景</vt:lpstr>
      <vt:lpstr>为什么使用工厂创造实例</vt:lpstr>
      <vt:lpstr>从场景分析用到的设计原则</vt:lpstr>
      <vt:lpstr>好处</vt:lpstr>
      <vt:lpstr>代码场景 简单工厂模式</vt:lpstr>
      <vt:lpstr>水果工厂</vt:lpstr>
      <vt:lpstr>采用工厂模式</vt:lpstr>
      <vt:lpstr>不要迷恋模式</vt:lpstr>
      <vt:lpstr>不要迷恋模式总结</vt:lpstr>
      <vt:lpstr>案例 –飞机制造厂 – 对象篇 </vt:lpstr>
      <vt:lpstr>案例 –飞机制造厂 –工厂篇 </vt:lpstr>
      <vt:lpstr>案例 – 链式使用篇</vt:lpstr>
      <vt:lpstr>总结</vt:lpstr>
      <vt:lpstr>工厂模式 命名空间+神技能</vt:lpstr>
      <vt:lpstr>简单工厂模式存在的缺点</vt:lpstr>
      <vt:lpstr>PowerPoint 演示文稿</vt:lpstr>
      <vt:lpstr>复习命名空间</vt:lpstr>
      <vt:lpstr>访问对象属性的两种方法</vt:lpstr>
      <vt:lpstr>命名空间+神技能— 对象也可以是另一个对象的属性</vt:lpstr>
      <vt:lpstr>PowerPoint 演示文稿</vt:lpstr>
      <vt:lpstr>案例 – 改造制造飞机</vt:lpstr>
      <vt:lpstr>扩充</vt:lpstr>
      <vt:lpstr>该部分课程了解</vt:lpstr>
      <vt:lpstr>扩充2 UML</vt:lpstr>
      <vt:lpstr>扩充3 基于抽象和接口</vt:lpstr>
      <vt:lpstr>总结</vt:lpstr>
      <vt:lpstr>PowerPoint 演示文稿</vt:lpstr>
      <vt:lpstr>什么时候使用工厂模式</vt:lpstr>
      <vt:lpstr>什么时候不该用工厂模式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shukui wang</cp:lastModifiedBy>
  <cp:revision>149</cp:revision>
  <dcterms:created xsi:type="dcterms:W3CDTF">2015-06-29T07:19:05Z</dcterms:created>
  <dcterms:modified xsi:type="dcterms:W3CDTF">2015-10-12T09:16:07Z</dcterms:modified>
</cp:coreProperties>
</file>