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A7"/>
    <a:srgbClr val="045096"/>
    <a:srgbClr val="0670D0"/>
    <a:srgbClr val="0A68C6"/>
    <a:srgbClr val="00D25F"/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69623" autoAdjust="0"/>
  </p:normalViewPr>
  <p:slideViewPr>
    <p:cSldViewPr>
      <p:cViewPr varScale="1">
        <p:scale>
          <a:sx n="90" d="100"/>
          <a:sy n="90" d="100"/>
        </p:scale>
        <p:origin x="9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BE37-D191-484F-8ADC-E5120CC196D2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9230-5915-4CCC-914E-E6B71644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当初再设计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E83108-6252-4655-81E1-CF104084232B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4073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45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470025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780928"/>
            <a:ext cx="264687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代理模式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实用性</a:t>
            </a:r>
            <a:r>
              <a:rPr lang="en-US" altLang="zh-CN" smtClean="0"/>
              <a:t>2 – </a:t>
            </a:r>
            <a:r>
              <a:rPr lang="zh-CN" altLang="en-US" smtClean="0"/>
              <a:t>屏蔽复杂</a:t>
            </a:r>
          </a:p>
        </p:txBody>
      </p:sp>
      <p:sp>
        <p:nvSpPr>
          <p:cNvPr id="14339" name="椭圆 3"/>
          <p:cNvSpPr>
            <a:spLocks noChangeArrowheads="1"/>
          </p:cNvSpPr>
          <p:nvPr/>
        </p:nvSpPr>
        <p:spPr bwMode="auto">
          <a:xfrm>
            <a:off x="179388" y="2997200"/>
            <a:ext cx="1944687" cy="863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团队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小王</a:t>
            </a:r>
          </a:p>
        </p:txBody>
      </p:sp>
      <p:sp>
        <p:nvSpPr>
          <p:cNvPr id="14340" name="矩形 4"/>
          <p:cNvSpPr>
            <a:spLocks noChangeArrowheads="1"/>
          </p:cNvSpPr>
          <p:nvPr/>
        </p:nvSpPr>
        <p:spPr bwMode="auto">
          <a:xfrm>
            <a:off x="3000375" y="1628775"/>
            <a:ext cx="1944688" cy="36004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代理对象</a:t>
            </a:r>
          </a:p>
        </p:txBody>
      </p:sp>
      <p:sp>
        <p:nvSpPr>
          <p:cNvPr id="14341" name="流程图: 过程 5"/>
          <p:cNvSpPr>
            <a:spLocks noChangeArrowheads="1"/>
          </p:cNvSpPr>
          <p:nvPr/>
        </p:nvSpPr>
        <p:spPr bwMode="auto">
          <a:xfrm>
            <a:off x="5724525" y="1089025"/>
            <a:ext cx="3311525" cy="467995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2" name="椭圆 6"/>
          <p:cNvSpPr>
            <a:spLocks noChangeArrowheads="1"/>
          </p:cNvSpPr>
          <p:nvPr/>
        </p:nvSpPr>
        <p:spPr bwMode="auto">
          <a:xfrm>
            <a:off x="5821363" y="1412875"/>
            <a:ext cx="1414462" cy="1152525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3" name="椭圆 7"/>
          <p:cNvSpPr>
            <a:spLocks noChangeArrowheads="1"/>
          </p:cNvSpPr>
          <p:nvPr/>
        </p:nvSpPr>
        <p:spPr bwMode="auto">
          <a:xfrm>
            <a:off x="7391400" y="2909888"/>
            <a:ext cx="1416050" cy="1152525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4" name="椭圆 8"/>
          <p:cNvSpPr>
            <a:spLocks noChangeArrowheads="1"/>
          </p:cNvSpPr>
          <p:nvPr/>
        </p:nvSpPr>
        <p:spPr bwMode="auto">
          <a:xfrm>
            <a:off x="6875463" y="4330700"/>
            <a:ext cx="1416050" cy="1150938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345" name="直接箭头连接符 10"/>
          <p:cNvCxnSpPr>
            <a:cxnSpLocks noChangeShapeType="1"/>
          </p:cNvCxnSpPr>
          <p:nvPr/>
        </p:nvCxnSpPr>
        <p:spPr bwMode="auto">
          <a:xfrm flipV="1">
            <a:off x="5070475" y="2133600"/>
            <a:ext cx="941388" cy="776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" name="直接箭头连接符 11"/>
          <p:cNvCxnSpPr>
            <a:cxnSpLocks noChangeShapeType="1"/>
          </p:cNvCxnSpPr>
          <p:nvPr/>
        </p:nvCxnSpPr>
        <p:spPr bwMode="auto">
          <a:xfrm>
            <a:off x="5041900" y="3297238"/>
            <a:ext cx="2290763" cy="131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7" name="直接箭头连接符 13"/>
          <p:cNvCxnSpPr>
            <a:cxnSpLocks noChangeShapeType="1"/>
          </p:cNvCxnSpPr>
          <p:nvPr/>
        </p:nvCxnSpPr>
        <p:spPr bwMode="auto">
          <a:xfrm>
            <a:off x="5053013" y="3465513"/>
            <a:ext cx="1822450" cy="865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9077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实用性</a:t>
            </a:r>
            <a:r>
              <a:rPr lang="en-US" altLang="zh-CN" smtClean="0"/>
              <a:t>3 – </a:t>
            </a:r>
            <a:r>
              <a:rPr lang="zh-CN" altLang="en-US" smtClean="0"/>
              <a:t>延迟加载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什么是延迟加载</a:t>
            </a:r>
            <a:endParaRPr lang="en-US" altLang="zh-CN" smtClean="0"/>
          </a:p>
          <a:p>
            <a:pPr lvl="1"/>
            <a:r>
              <a:rPr lang="zh-CN" altLang="en-US" smtClean="0"/>
              <a:t>京东</a:t>
            </a:r>
            <a:endParaRPr lang="en-US" altLang="zh-CN" smtClean="0"/>
          </a:p>
          <a:p>
            <a:pPr lvl="1"/>
            <a:r>
              <a:rPr lang="zh-CN" altLang="en-US" smtClean="0"/>
              <a:t>百度图片</a:t>
            </a:r>
            <a:endParaRPr lang="en-US" altLang="zh-CN" smtClean="0"/>
          </a:p>
          <a:p>
            <a:r>
              <a:rPr lang="zh-CN" altLang="en-US" smtClean="0"/>
              <a:t>通过代理模式实现延迟加载</a:t>
            </a:r>
            <a:endParaRPr lang="en-US" altLang="zh-CN" smtClean="0"/>
          </a:p>
          <a:p>
            <a:r>
              <a:rPr lang="en-US" altLang="zh-CN" smtClean="0"/>
              <a:t>jQuery</a:t>
            </a:r>
            <a:r>
              <a:rPr lang="zh-CN" altLang="en-US" smtClean="0"/>
              <a:t>插件实现延迟加载</a:t>
            </a:r>
          </a:p>
        </p:txBody>
      </p:sp>
    </p:spTree>
    <p:extLst>
      <p:ext uri="{BB962C8B-B14F-4D97-AF65-F5344CB8AC3E}">
        <p14:creationId xmlns:p14="http://schemas.microsoft.com/office/powerpoint/2010/main" val="138801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ajax</a:t>
            </a:r>
            <a:r>
              <a:rPr lang="zh-CN" altLang="en-US" smtClean="0"/>
              <a:t>缓存代理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110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扩展功能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代理类其实是对单个或者多个对象包装，用于隐藏多个对象，其实就是一种变相的扩展功能同时有不破坏原有对象</a:t>
            </a:r>
          </a:p>
        </p:txBody>
      </p:sp>
    </p:spTree>
    <p:extLst>
      <p:ext uri="{BB962C8B-B14F-4D97-AF65-F5344CB8AC3E}">
        <p14:creationId xmlns:p14="http://schemas.microsoft.com/office/powerpoint/2010/main" val="242566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编程思维分析</a:t>
            </a:r>
          </a:p>
        </p:txBody>
      </p:sp>
      <p:sp>
        <p:nvSpPr>
          <p:cNvPr id="1843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243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代理模式和编程思维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代理模式也很好的体现了面向对象思想的开放封闭原则对扩展开放，对修改关闭的原则</a:t>
            </a:r>
          </a:p>
        </p:txBody>
      </p:sp>
    </p:spTree>
    <p:extLst>
      <p:ext uri="{BB962C8B-B14F-4D97-AF65-F5344CB8AC3E}">
        <p14:creationId xmlns:p14="http://schemas.microsoft.com/office/powerpoint/2010/main" val="137517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扩展 </a:t>
            </a:r>
            <a:r>
              <a:rPr lang="en-US" altLang="zh-CN" smtClean="0"/>
              <a:t>MVC</a:t>
            </a:r>
            <a:endParaRPr lang="zh-CN" altLang="en-US" smtClean="0"/>
          </a:p>
        </p:txBody>
      </p:sp>
      <p:sp>
        <p:nvSpPr>
          <p:cNvPr id="2048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334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学习代理模式重点是为</a:t>
            </a:r>
            <a:r>
              <a:rPr lang="en-US" altLang="zh-CN" smtClean="0"/>
              <a:t>MVC</a:t>
            </a:r>
            <a:r>
              <a:rPr lang="zh-CN" altLang="en-US" smtClean="0"/>
              <a:t>的控制器服务</a:t>
            </a:r>
            <a:endParaRPr lang="en-US" altLang="zh-CN" smtClean="0"/>
          </a:p>
          <a:p>
            <a:r>
              <a:rPr lang="zh-CN" altLang="en-US" smtClean="0"/>
              <a:t>以后方便讲解</a:t>
            </a:r>
            <a:r>
              <a:rPr lang="en-US" altLang="zh-CN" smtClean="0"/>
              <a:t>MVC</a:t>
            </a:r>
            <a:r>
              <a:rPr lang="zh-CN" altLang="en-US" smtClean="0"/>
              <a:t>的原理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MVC</a:t>
            </a:r>
            <a:r>
              <a:rPr lang="zh-CN" altLang="en-US" smtClean="0"/>
              <a:t>会讲解为什么分成三层</a:t>
            </a:r>
            <a:endParaRPr lang="en-US" altLang="zh-CN" smtClean="0"/>
          </a:p>
          <a:p>
            <a:pPr lvl="1"/>
            <a:r>
              <a:rPr lang="en-US" altLang="zh-CN" smtClean="0"/>
              <a:t>Html css - V</a:t>
            </a:r>
          </a:p>
          <a:p>
            <a:pPr lvl="1"/>
            <a:r>
              <a:rPr lang="en-US" altLang="zh-CN" smtClean="0"/>
              <a:t>Html css </a:t>
            </a:r>
            <a:r>
              <a:rPr lang="zh-CN" altLang="en-US" smtClean="0"/>
              <a:t>需要的数据（</a:t>
            </a:r>
            <a:r>
              <a:rPr lang="en-US" altLang="zh-CN" smtClean="0"/>
              <a:t>div</a:t>
            </a:r>
            <a:r>
              <a:rPr lang="zh-CN" altLang="en-US" smtClean="0"/>
              <a:t>中内容） </a:t>
            </a:r>
            <a:r>
              <a:rPr lang="en-US" altLang="zh-CN" smtClean="0"/>
              <a:t>-M</a:t>
            </a:r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现在分开他们了，他们各自独立封闭开发，一个在南极，一个在北极，，他们之间怎么沟通呢，通过中间人 </a:t>
            </a:r>
            <a:r>
              <a:rPr lang="en-US" altLang="zh-CN" smtClean="0"/>
              <a:t>– </a:t>
            </a:r>
            <a:r>
              <a:rPr lang="zh-CN" altLang="en-US" smtClean="0"/>
              <a:t>控制器</a:t>
            </a:r>
          </a:p>
        </p:txBody>
      </p:sp>
    </p:spTree>
    <p:extLst>
      <p:ext uri="{BB962C8B-B14F-4D97-AF65-F5344CB8AC3E}">
        <p14:creationId xmlns:p14="http://schemas.microsoft.com/office/powerpoint/2010/main" val="48497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2531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7438" y="1293813"/>
            <a:ext cx="2352675" cy="1238250"/>
          </a:xfrm>
        </p:spPr>
      </p:pic>
      <p:sp>
        <p:nvSpPr>
          <p:cNvPr id="22532" name="矩形 3"/>
          <p:cNvSpPr>
            <a:spLocks noChangeArrowheads="1"/>
          </p:cNvSpPr>
          <p:nvPr/>
        </p:nvSpPr>
        <p:spPr bwMode="auto">
          <a:xfrm>
            <a:off x="668338" y="1573213"/>
            <a:ext cx="1728787" cy="158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南极</a:t>
            </a:r>
          </a:p>
        </p:txBody>
      </p:sp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7210425" y="1987550"/>
            <a:ext cx="1727200" cy="158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北极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5445125"/>
            <a:ext cx="3384550" cy="64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南极表示</a:t>
            </a:r>
            <a:r>
              <a:rPr lang="en-US" altLang="zh-CN" dirty="0"/>
              <a:t>html </a:t>
            </a:r>
            <a:r>
              <a:rPr lang="en-US" altLang="zh-CN" dirty="0" err="1"/>
              <a:t>css</a:t>
            </a:r>
            <a:r>
              <a:rPr lang="en-US" altLang="zh-CN" dirty="0"/>
              <a:t>  html5</a:t>
            </a:r>
            <a:r>
              <a:rPr lang="zh-CN" altLang="en-US" dirty="0"/>
              <a:t>，游戏设计，酷炫效果等开发团队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43588" y="5291138"/>
            <a:ext cx="3384550" cy="646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北极表示</a:t>
            </a:r>
            <a:r>
              <a:rPr lang="en-US" altLang="zh-CN" dirty="0" err="1"/>
              <a:t>js</a:t>
            </a:r>
            <a:r>
              <a:rPr lang="zh-CN" altLang="en-US" dirty="0"/>
              <a:t>，</a:t>
            </a:r>
            <a:r>
              <a:rPr lang="en-US" altLang="zh-CN" dirty="0" err="1"/>
              <a:t>ajax</a:t>
            </a:r>
            <a:r>
              <a:rPr lang="zh-CN" altLang="en-US" dirty="0"/>
              <a:t>，</a:t>
            </a:r>
            <a:r>
              <a:rPr lang="en-US" altLang="zh-CN" dirty="0"/>
              <a:t>node.js</a:t>
            </a:r>
            <a:r>
              <a:rPr lang="zh-CN" altLang="en-US" dirty="0"/>
              <a:t>开发团队</a:t>
            </a:r>
            <a:r>
              <a:rPr lang="en-US" altLang="zh-CN" dirty="0"/>
              <a:t>—</a:t>
            </a:r>
            <a:r>
              <a:rPr lang="zh-CN" altLang="en-US" dirty="0"/>
              <a:t>重点在于和服务器交互</a:t>
            </a:r>
          </a:p>
        </p:txBody>
      </p:sp>
      <p:sp>
        <p:nvSpPr>
          <p:cNvPr id="22536" name="左右箭头 10"/>
          <p:cNvSpPr>
            <a:spLocks noChangeArrowheads="1"/>
          </p:cNvSpPr>
          <p:nvPr/>
        </p:nvSpPr>
        <p:spPr bwMode="auto">
          <a:xfrm>
            <a:off x="2622550" y="2035175"/>
            <a:ext cx="755650" cy="330200"/>
          </a:xfrm>
          <a:prstGeom prst="leftRightArrow">
            <a:avLst>
              <a:gd name="adj1" fmla="val 50000"/>
              <a:gd name="adj2" fmla="val 5006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左右箭头 11"/>
          <p:cNvSpPr>
            <a:spLocks noChangeArrowheads="1"/>
          </p:cNvSpPr>
          <p:nvPr/>
        </p:nvSpPr>
        <p:spPr bwMode="auto">
          <a:xfrm>
            <a:off x="6216650" y="2219325"/>
            <a:ext cx="757238" cy="331788"/>
          </a:xfrm>
          <a:prstGeom prst="leftRightArrow">
            <a:avLst>
              <a:gd name="adj1" fmla="val 50000"/>
              <a:gd name="adj2" fmla="val 499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8175" y="3751263"/>
            <a:ext cx="5302250" cy="923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为了能让各种角色很好的融合在项目中开发，所以需要分层，但是分层之后，需要一个中间人每天翻阅雪山来负责两个团队的沟通</a:t>
            </a:r>
          </a:p>
        </p:txBody>
      </p:sp>
    </p:spTree>
    <p:extLst>
      <p:ext uri="{BB962C8B-B14F-4D97-AF65-F5344CB8AC3E}">
        <p14:creationId xmlns:p14="http://schemas.microsoft.com/office/powerpoint/2010/main" val="112126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模式理解</a:t>
            </a:r>
          </a:p>
        </p:txBody>
      </p:sp>
      <p:sp>
        <p:nvSpPr>
          <p:cNvPr id="614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60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z="2800" smtClean="0"/>
              <a:t>代理模式就是用一个类来代替另一个类来执行方法功能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代理一般和被代理者有一样的接口名称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下面通过租房和追女生送花场景体会接口名称一致</a:t>
            </a:r>
          </a:p>
        </p:txBody>
      </p:sp>
    </p:spTree>
    <p:extLst>
      <p:ext uri="{BB962C8B-B14F-4D97-AF65-F5344CB8AC3E}">
        <p14:creationId xmlns:p14="http://schemas.microsoft.com/office/powerpoint/2010/main" val="343048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租房场景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z="2800" smtClean="0"/>
              <a:t>很常见到的就是租房子的例子，房客要租房子，房东要把房子租出去，但是房客跟房东都没怎么有空找房子或在家等着有人看房子，就一同去找房屋中介。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房东把房间委托给中介代理租售，有合适的人需要时，中介带看房间，交钱租住，这样就帮房东把房间租出去了；房客委托房属中介帮招要求的房间位置条件，中介帮房客找到合房后，两者交钱租住，这样就替房客租到住的地方了；</a:t>
            </a:r>
          </a:p>
        </p:txBody>
      </p:sp>
    </p:spTree>
    <p:extLst>
      <p:ext uri="{BB962C8B-B14F-4D97-AF65-F5344CB8AC3E}">
        <p14:creationId xmlns:p14="http://schemas.microsoft.com/office/powerpoint/2010/main" val="66881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租房场景案例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187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出租房子案例解析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房东和代理人接口名称一样</a:t>
            </a:r>
            <a:endParaRPr lang="en-US" altLang="zh-CN" smtClean="0"/>
          </a:p>
          <a:p>
            <a:r>
              <a:rPr lang="en-US" altLang="zh-CN" smtClean="0"/>
              <a:t>2 </a:t>
            </a:r>
            <a:r>
              <a:rPr lang="zh-CN" altLang="en-US" smtClean="0"/>
              <a:t>房东通过中介实现隐藏和保护自己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房东可以被多个代理人代理</a:t>
            </a:r>
          </a:p>
        </p:txBody>
      </p:sp>
    </p:spTree>
    <p:extLst>
      <p:ext uri="{BB962C8B-B14F-4D97-AF65-F5344CB8AC3E}">
        <p14:creationId xmlns:p14="http://schemas.microsoft.com/office/powerpoint/2010/main" val="222158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直接好处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隐藏和保护被代理类</a:t>
            </a:r>
            <a:endParaRPr lang="en-US" altLang="zh-CN" smtClean="0"/>
          </a:p>
          <a:p>
            <a:r>
              <a:rPr lang="zh-CN" altLang="en-US" smtClean="0"/>
              <a:t>起到中介的作用，所有的访问工作不是直接和对象，而是访问代理。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248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实用性分析</a:t>
            </a:r>
          </a:p>
        </p:txBody>
      </p:sp>
      <p:sp>
        <p:nvSpPr>
          <p:cNvPr id="12291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322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实用性</a:t>
            </a:r>
            <a:r>
              <a:rPr lang="en-US" altLang="zh-CN" smtClean="0"/>
              <a:t>1 – </a:t>
            </a:r>
            <a:r>
              <a:rPr lang="zh-CN" altLang="en-US" smtClean="0"/>
              <a:t>保护核心系统</a:t>
            </a:r>
          </a:p>
        </p:txBody>
      </p:sp>
      <p:sp>
        <p:nvSpPr>
          <p:cNvPr id="13315" name="椭圆 3"/>
          <p:cNvSpPr>
            <a:spLocks noChangeArrowheads="1"/>
          </p:cNvSpPr>
          <p:nvPr/>
        </p:nvSpPr>
        <p:spPr bwMode="auto">
          <a:xfrm>
            <a:off x="3708400" y="2924175"/>
            <a:ext cx="2016125" cy="1800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银行核心系统</a:t>
            </a:r>
          </a:p>
        </p:txBody>
      </p:sp>
      <p:sp>
        <p:nvSpPr>
          <p:cNvPr id="13316" name="椭圆 4"/>
          <p:cNvSpPr>
            <a:spLocks noChangeArrowheads="1"/>
          </p:cNvSpPr>
          <p:nvPr/>
        </p:nvSpPr>
        <p:spPr bwMode="auto">
          <a:xfrm>
            <a:off x="323850" y="1412875"/>
            <a:ext cx="1944688" cy="863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银行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CRM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子系统</a:t>
            </a:r>
          </a:p>
        </p:txBody>
      </p:sp>
      <p:sp>
        <p:nvSpPr>
          <p:cNvPr id="13317" name="椭圆 5"/>
          <p:cNvSpPr>
            <a:spLocks noChangeArrowheads="1"/>
          </p:cNvSpPr>
          <p:nvPr/>
        </p:nvSpPr>
        <p:spPr bwMode="auto">
          <a:xfrm>
            <a:off x="323850" y="3716338"/>
            <a:ext cx="1584325" cy="936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银行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OA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办公系统</a:t>
            </a:r>
          </a:p>
        </p:txBody>
      </p:sp>
      <p:sp>
        <p:nvSpPr>
          <p:cNvPr id="13318" name="椭圆 6"/>
          <p:cNvSpPr>
            <a:spLocks noChangeArrowheads="1"/>
          </p:cNvSpPr>
          <p:nvPr/>
        </p:nvSpPr>
        <p:spPr bwMode="auto">
          <a:xfrm>
            <a:off x="323850" y="5553075"/>
            <a:ext cx="1584325" cy="936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银行理财系统</a:t>
            </a:r>
          </a:p>
        </p:txBody>
      </p:sp>
      <p:sp>
        <p:nvSpPr>
          <p:cNvPr id="13319" name="椭圆 7"/>
          <p:cNvSpPr>
            <a:spLocks noChangeArrowheads="1"/>
          </p:cNvSpPr>
          <p:nvPr/>
        </p:nvSpPr>
        <p:spPr bwMode="auto">
          <a:xfrm>
            <a:off x="7308850" y="1196975"/>
            <a:ext cx="1584325" cy="936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银行财务管理系统</a:t>
            </a:r>
          </a:p>
        </p:txBody>
      </p:sp>
      <p:sp>
        <p:nvSpPr>
          <p:cNvPr id="13320" name="椭圆 8"/>
          <p:cNvSpPr>
            <a:spLocks noChangeArrowheads="1"/>
          </p:cNvSpPr>
          <p:nvPr/>
        </p:nvSpPr>
        <p:spPr bwMode="auto">
          <a:xfrm>
            <a:off x="7524750" y="3500438"/>
            <a:ext cx="1584325" cy="936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银行电子商务系统</a:t>
            </a:r>
          </a:p>
        </p:txBody>
      </p:sp>
      <p:sp>
        <p:nvSpPr>
          <p:cNvPr id="13321" name="椭圆 9"/>
          <p:cNvSpPr>
            <a:spLocks noChangeArrowheads="1"/>
          </p:cNvSpPr>
          <p:nvPr/>
        </p:nvSpPr>
        <p:spPr bwMode="auto">
          <a:xfrm>
            <a:off x="7607300" y="5921375"/>
            <a:ext cx="1584325" cy="936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银行积分系统</a:t>
            </a:r>
          </a:p>
        </p:txBody>
      </p:sp>
      <p:sp>
        <p:nvSpPr>
          <p:cNvPr id="13322" name="椭圆 10"/>
          <p:cNvSpPr>
            <a:spLocks noChangeArrowheads="1"/>
          </p:cNvSpPr>
          <p:nvPr/>
        </p:nvSpPr>
        <p:spPr bwMode="auto">
          <a:xfrm>
            <a:off x="2843213" y="2379663"/>
            <a:ext cx="1081087" cy="606425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代理</a:t>
            </a:r>
          </a:p>
        </p:txBody>
      </p:sp>
      <p:sp>
        <p:nvSpPr>
          <p:cNvPr id="13323" name="椭圆 12"/>
          <p:cNvSpPr>
            <a:spLocks noChangeArrowheads="1"/>
          </p:cNvSpPr>
          <p:nvPr/>
        </p:nvSpPr>
        <p:spPr bwMode="auto">
          <a:xfrm>
            <a:off x="2843213" y="3824288"/>
            <a:ext cx="720725" cy="5461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椭圆 13"/>
          <p:cNvSpPr>
            <a:spLocks noChangeArrowheads="1"/>
          </p:cNvSpPr>
          <p:nvPr/>
        </p:nvSpPr>
        <p:spPr bwMode="auto">
          <a:xfrm>
            <a:off x="3708400" y="4868863"/>
            <a:ext cx="719138" cy="5461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5" name="椭圆 14"/>
          <p:cNvSpPr>
            <a:spLocks noChangeArrowheads="1"/>
          </p:cNvSpPr>
          <p:nvPr/>
        </p:nvSpPr>
        <p:spPr bwMode="auto">
          <a:xfrm>
            <a:off x="5483225" y="4776788"/>
            <a:ext cx="720725" cy="544512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6" name="椭圆 15"/>
          <p:cNvSpPr>
            <a:spLocks noChangeArrowheads="1"/>
          </p:cNvSpPr>
          <p:nvPr/>
        </p:nvSpPr>
        <p:spPr bwMode="auto">
          <a:xfrm>
            <a:off x="6192838" y="3424238"/>
            <a:ext cx="719137" cy="544512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7" name="椭圆 16"/>
          <p:cNvSpPr>
            <a:spLocks noChangeArrowheads="1"/>
          </p:cNvSpPr>
          <p:nvPr/>
        </p:nvSpPr>
        <p:spPr bwMode="auto">
          <a:xfrm>
            <a:off x="4764088" y="2074863"/>
            <a:ext cx="719137" cy="5461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8" name="文本框 17"/>
          <p:cNvSpPr txBox="1">
            <a:spLocks noChangeArrowheads="1"/>
          </p:cNvSpPr>
          <p:nvPr/>
        </p:nvSpPr>
        <p:spPr bwMode="auto">
          <a:xfrm>
            <a:off x="3563938" y="5945188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卫星保卫系统</a:t>
            </a:r>
          </a:p>
        </p:txBody>
      </p:sp>
      <p:cxnSp>
        <p:nvCxnSpPr>
          <p:cNvPr id="13329" name="直接箭头连接符 19"/>
          <p:cNvCxnSpPr>
            <a:cxnSpLocks noChangeShapeType="1"/>
            <a:stCxn id="13322" idx="5"/>
          </p:cNvCxnSpPr>
          <p:nvPr/>
        </p:nvCxnSpPr>
        <p:spPr bwMode="auto">
          <a:xfrm>
            <a:off x="3765550" y="2897188"/>
            <a:ext cx="374650" cy="244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直接箭头连接符 20"/>
          <p:cNvCxnSpPr>
            <a:cxnSpLocks noChangeShapeType="1"/>
          </p:cNvCxnSpPr>
          <p:nvPr/>
        </p:nvCxnSpPr>
        <p:spPr bwMode="auto">
          <a:xfrm>
            <a:off x="2300288" y="2079625"/>
            <a:ext cx="373062" cy="242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772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510</Words>
  <Application>Microsoft Office PowerPoint</Application>
  <PresentationFormat>全屏显示(4:3)</PresentationFormat>
  <Paragraphs>64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Office 主题</vt:lpstr>
      <vt:lpstr>PowerPoint 演示文稿</vt:lpstr>
      <vt:lpstr>模式理解</vt:lpstr>
      <vt:lpstr>定义</vt:lpstr>
      <vt:lpstr>租房场景</vt:lpstr>
      <vt:lpstr>租房场景案例</vt:lpstr>
      <vt:lpstr>出租房子案例解析</vt:lpstr>
      <vt:lpstr>直接好处</vt:lpstr>
      <vt:lpstr>实用性分析</vt:lpstr>
      <vt:lpstr>实用性1 – 保护核心系统</vt:lpstr>
      <vt:lpstr>实用性2 – 屏蔽复杂</vt:lpstr>
      <vt:lpstr>实用性3 – 延迟加载</vt:lpstr>
      <vt:lpstr>ajax缓存代理</vt:lpstr>
      <vt:lpstr>扩展功能</vt:lpstr>
      <vt:lpstr>编程思维分析</vt:lpstr>
      <vt:lpstr>代理模式和编程思维</vt:lpstr>
      <vt:lpstr>扩展 MVC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shukui wang</cp:lastModifiedBy>
  <cp:revision>150</cp:revision>
  <dcterms:created xsi:type="dcterms:W3CDTF">2015-06-29T07:19:05Z</dcterms:created>
  <dcterms:modified xsi:type="dcterms:W3CDTF">2015-10-05T15:40:01Z</dcterms:modified>
</cp:coreProperties>
</file>