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61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258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2A7"/>
    <a:srgbClr val="045096"/>
    <a:srgbClr val="0670D0"/>
    <a:srgbClr val="0A68C6"/>
    <a:srgbClr val="00D25F"/>
    <a:srgbClr val="0DF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47" autoAdjust="0"/>
    <p:restoredTop sz="69623" autoAdjust="0"/>
  </p:normalViewPr>
  <p:slideViewPr>
    <p:cSldViewPr>
      <p:cViewPr varScale="1">
        <p:scale>
          <a:sx n="57" d="100"/>
          <a:sy n="57" d="100"/>
        </p:scale>
        <p:origin x="84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EBE37-D191-484F-8ADC-E5120CC196D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D9230-5915-4CCC-914E-E6B716449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45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636912"/>
            <a:ext cx="9144000" cy="1470025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60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hp100.com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2780928"/>
            <a:ext cx="154529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AOP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AOP</a:t>
            </a:r>
            <a:endParaRPr lang="zh-CN" altLang="en-US" smtClean="0"/>
          </a:p>
        </p:txBody>
      </p:sp>
      <p:sp>
        <p:nvSpPr>
          <p:cNvPr id="1331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万物生长 面向对象三大体系之一</a:t>
            </a:r>
            <a:endParaRPr lang="en-US" altLang="zh-CN" smtClean="0"/>
          </a:p>
          <a:p>
            <a:r>
              <a:rPr lang="zh-CN" altLang="en-US" smtClean="0"/>
              <a:t>面向对象编程</a:t>
            </a:r>
            <a:endParaRPr lang="en-US" altLang="zh-CN" smtClean="0"/>
          </a:p>
          <a:p>
            <a:r>
              <a:rPr lang="zh-CN" altLang="en-US" smtClean="0"/>
              <a:t>面向切面编程</a:t>
            </a:r>
            <a:endParaRPr lang="en-US" altLang="zh-CN" smtClean="0"/>
          </a:p>
          <a:p>
            <a:r>
              <a:rPr lang="zh-CN" altLang="en-US" smtClean="0"/>
              <a:t>面向服务编程</a:t>
            </a:r>
          </a:p>
        </p:txBody>
      </p:sp>
    </p:spTree>
    <p:extLst>
      <p:ext uri="{BB962C8B-B14F-4D97-AF65-F5344CB8AC3E}">
        <p14:creationId xmlns:p14="http://schemas.microsoft.com/office/powerpoint/2010/main" val="222790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29923" y="620688"/>
            <a:ext cx="9505826" cy="7969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是实现依赖注入的一种方式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下面我们来看看</a:t>
            </a:r>
            <a:r>
              <a:rPr lang="en-US" altLang="zh-CN" smtClean="0"/>
              <a:t>aop</a:t>
            </a:r>
            <a:r>
              <a:rPr lang="zh-CN" altLang="en-US" smtClean="0"/>
              <a:t>是如何实现在运行的时候动态植入功能的。</a:t>
            </a:r>
          </a:p>
        </p:txBody>
      </p:sp>
    </p:spTree>
    <p:extLst>
      <p:ext uri="{BB962C8B-B14F-4D97-AF65-F5344CB8AC3E}">
        <p14:creationId xmlns:p14="http://schemas.microsoft.com/office/powerpoint/2010/main" val="340353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AOP</a:t>
            </a:r>
            <a:r>
              <a:rPr lang="zh-CN" altLang="en-US" smtClean="0"/>
              <a:t>的由来和定义</a:t>
            </a:r>
          </a:p>
        </p:txBody>
      </p:sp>
      <p:sp>
        <p:nvSpPr>
          <p:cNvPr id="15363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51719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面向切片编程的由来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/>
          <a:lstStyle/>
          <a:p>
            <a:r>
              <a:rPr lang="zh-CN" altLang="en-US" sz="2800" dirty="0" smtClean="0"/>
              <a:t>在利用高级语言，比如</a:t>
            </a:r>
            <a:r>
              <a:rPr lang="en-US" altLang="zh-CN" sz="2800" dirty="0" err="1" smtClean="0"/>
              <a:t>java,C</a:t>
            </a:r>
            <a:r>
              <a:rPr lang="en-US" altLang="zh-CN" sz="2800" dirty="0" smtClean="0"/>
              <a:t>#</a:t>
            </a:r>
            <a:r>
              <a:rPr lang="zh-CN" altLang="en-US" sz="2800" dirty="0" smtClean="0"/>
              <a:t>开发后台的时候，发现很多函数，方法，模块中都需要以下代码</a:t>
            </a:r>
            <a:r>
              <a:rPr lang="zh-CN" altLang="en-US" sz="2800" dirty="0" smtClean="0"/>
              <a:t>：</a:t>
            </a:r>
            <a:endParaRPr lang="en-US" altLang="zh-CN" sz="2800" dirty="0"/>
          </a:p>
          <a:p>
            <a:r>
              <a:rPr lang="zh-CN" altLang="en-US" sz="2800" dirty="0" smtClean="0"/>
              <a:t>基础代码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权限控制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日志记录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数据校验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异常处理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主动</a:t>
            </a:r>
            <a:r>
              <a:rPr lang="zh-CN" altLang="en-US" sz="2400" dirty="0" smtClean="0"/>
              <a:t>通知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 smtClean="0"/>
              <a:t>也就是正规意义上编程，有时候除了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核心代码</a:t>
            </a:r>
            <a:r>
              <a:rPr lang="zh-CN" altLang="en-US" sz="2400" dirty="0" smtClean="0"/>
              <a:t>，可能还包含其他一些所有函数都通用的代码</a:t>
            </a:r>
            <a:endParaRPr lang="en-US" altLang="zh-CN" sz="2400" dirty="0" smtClean="0"/>
          </a:p>
          <a:p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57980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/>
          <a:lstStyle/>
          <a:p>
            <a:endParaRPr lang="en-US" altLang="zh-CN" sz="2800" smtClean="0"/>
          </a:p>
          <a:p>
            <a:r>
              <a:rPr lang="zh-CN" altLang="en-US" sz="2800" smtClean="0"/>
              <a:t>这些功能与</a:t>
            </a:r>
            <a:r>
              <a:rPr lang="zh-CN" altLang="en-US" sz="2800" smtClean="0">
                <a:solidFill>
                  <a:srgbClr val="FF0000"/>
                </a:solidFill>
              </a:rPr>
              <a:t>核心业务逻辑</a:t>
            </a:r>
            <a:r>
              <a:rPr lang="zh-CN" altLang="en-US" sz="2800" smtClean="0"/>
              <a:t>无关但又在多个模块中使用，是所有业务逻辑经常使用的一些</a:t>
            </a:r>
            <a:r>
              <a:rPr lang="zh-CN" altLang="en-US" sz="2800" b="1" i="1" smtClean="0">
                <a:solidFill>
                  <a:srgbClr val="FF0000"/>
                </a:solidFill>
              </a:rPr>
              <a:t>公共功能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r>
              <a:rPr lang="zh-CN" altLang="en-US" sz="2800" smtClean="0"/>
              <a:t>后人于是提出了</a:t>
            </a:r>
            <a:r>
              <a:rPr lang="en-US" altLang="zh-CN" sz="2800" smtClean="0"/>
              <a:t>AOP</a:t>
            </a:r>
            <a:r>
              <a:rPr lang="zh-CN" altLang="en-US" sz="2800" smtClean="0"/>
              <a:t>思想从每个方法中分离出这些功能，然后在运行的时候动态的给这些业务模块加上需要的功能。</a:t>
            </a:r>
          </a:p>
        </p:txBody>
      </p:sp>
    </p:spTree>
    <p:extLst>
      <p:ext uri="{BB962C8B-B14F-4D97-AF65-F5344CB8AC3E}">
        <p14:creationId xmlns:p14="http://schemas.microsoft.com/office/powerpoint/2010/main" val="3368844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AOP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Aspect-Oriented Programming</a:t>
            </a:r>
            <a:r>
              <a:rPr lang="zh-CN" altLang="en-US" sz="2800" dirty="0" smtClean="0"/>
              <a:t>（面向方面编程或面向切面）的简称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AOP</a:t>
            </a:r>
            <a:r>
              <a:rPr lang="zh-CN" altLang="en-US" sz="2800" dirty="0" smtClean="0"/>
              <a:t>实际是</a:t>
            </a:r>
            <a:r>
              <a:rPr lang="en-US" altLang="zh-CN" sz="2800" dirty="0" err="1" smtClean="0"/>
              <a:t>GoF</a:t>
            </a:r>
            <a:r>
              <a:rPr lang="zh-CN" altLang="en-US" sz="2800" dirty="0" smtClean="0"/>
              <a:t>设计模式的延续，设计模式孜孜不倦追求的是调用者和被调用者之间的解耦，</a:t>
            </a:r>
            <a:r>
              <a:rPr lang="en-US" altLang="zh-CN" sz="2800" dirty="0" smtClean="0"/>
              <a:t>AOP</a:t>
            </a:r>
            <a:r>
              <a:rPr lang="zh-CN" altLang="en-US" sz="2800" dirty="0" smtClean="0"/>
              <a:t>可以说也是这种目标的一种实现。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可以在不修改原有代码的情况下增加新功能</a:t>
            </a:r>
          </a:p>
        </p:txBody>
      </p:sp>
    </p:spTree>
    <p:extLst>
      <p:ext uri="{BB962C8B-B14F-4D97-AF65-F5344CB8AC3E}">
        <p14:creationId xmlns:p14="http://schemas.microsoft.com/office/powerpoint/2010/main" val="146105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r>
              <a:rPr lang="zh-CN" altLang="en-US" dirty="0"/>
              <a:t>三</a:t>
            </a:r>
            <a:r>
              <a:rPr lang="zh-CN" altLang="en-US" dirty="0" smtClean="0"/>
              <a:t>种切片</a:t>
            </a:r>
            <a:endParaRPr lang="zh-CN" altLang="en-US" dirty="0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0" y="1011238"/>
            <a:ext cx="9144000" cy="4911725"/>
          </a:xfrm>
        </p:spPr>
        <p:txBody>
          <a:bodyPr/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通过 “通知”来</a:t>
            </a:r>
            <a:r>
              <a:rPr lang="zh-CN" altLang="en-US" dirty="0" smtClean="0">
                <a:solidFill>
                  <a:srgbClr val="FF0000"/>
                </a:solidFill>
              </a:rPr>
              <a:t>动态植入</a:t>
            </a:r>
            <a:r>
              <a:rPr lang="zh-CN" altLang="en-US" dirty="0" smtClean="0"/>
              <a:t>功能。具体分为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Before</a:t>
            </a:r>
            <a:r>
              <a:rPr lang="zh-CN" altLang="en-US" dirty="0" smtClean="0"/>
              <a:t>切面（前置通知）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可以在函数执行前自动调用某个函数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After</a:t>
            </a:r>
            <a:r>
              <a:rPr lang="zh-CN" altLang="en-US" dirty="0" smtClean="0"/>
              <a:t>界面（后置通知）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可以在函数执行后自动调用某个函数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Around</a:t>
            </a:r>
            <a:r>
              <a:rPr lang="zh-CN" altLang="en-US" dirty="0" smtClean="0"/>
              <a:t>切面（环绕通知）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Around</a:t>
            </a:r>
            <a:r>
              <a:rPr lang="zh-CN" altLang="en-US" dirty="0" smtClean="0"/>
              <a:t>是可以同时在所拦截方法的前后执行一段逻辑。</a:t>
            </a:r>
            <a:endParaRPr lang="en-US" altLang="zh-CN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通俗讲：就是让一个函数在另一个函数之前或者之后执行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用过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的同学肯定对它非常熟悉</a:t>
            </a:r>
          </a:p>
        </p:txBody>
      </p:sp>
    </p:spTree>
    <p:extLst>
      <p:ext uri="{BB962C8B-B14F-4D97-AF65-F5344CB8AC3E}">
        <p14:creationId xmlns:p14="http://schemas.microsoft.com/office/powerpoint/2010/main" val="2294663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几乎所有语言都支持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57200" y="1214438"/>
            <a:ext cx="8507413" cy="4911725"/>
          </a:xfrm>
        </p:spPr>
        <p:txBody>
          <a:bodyPr/>
          <a:lstStyle/>
          <a:p>
            <a:r>
              <a:rPr lang="en-US" altLang="zh-CN" dirty="0" smtClean="0"/>
              <a:t>Java –spring</a:t>
            </a:r>
          </a:p>
          <a:p>
            <a:r>
              <a:rPr lang="zh-CN" altLang="en-US" dirty="0" smtClean="0"/>
              <a:t>苹果手机开发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天生的设计模式架构出来的</a:t>
            </a:r>
            <a:endParaRPr lang="en-US" altLang="zh-CN" dirty="0" smtClean="0"/>
          </a:p>
          <a:p>
            <a:r>
              <a:rPr lang="en-US" altLang="zh-CN" dirty="0" smtClean="0"/>
              <a:t>Android – java –AOP</a:t>
            </a:r>
          </a:p>
          <a:p>
            <a:r>
              <a:rPr lang="en-US" altLang="zh-CN" dirty="0" smtClean="0"/>
              <a:t>.NET – MVC -  filter – </a:t>
            </a:r>
            <a:r>
              <a:rPr lang="en-US" altLang="zh-CN" dirty="0" smtClean="0"/>
              <a:t>AOP spring.net</a:t>
            </a:r>
            <a:endParaRPr lang="en-US" altLang="zh-CN" dirty="0" smtClean="0"/>
          </a:p>
          <a:p>
            <a:r>
              <a:rPr lang="en-US" altLang="zh-CN" dirty="0" smtClean="0"/>
              <a:t>Ruby Python </a:t>
            </a:r>
          </a:p>
          <a:p>
            <a:r>
              <a:rPr lang="zh-CN" altLang="en-US" dirty="0" smtClean="0"/>
              <a:t>。。。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5789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AOP</a:t>
            </a:r>
            <a:r>
              <a:rPr lang="zh-CN" altLang="en-US" smtClean="0"/>
              <a:t>在</a:t>
            </a:r>
            <a:r>
              <a:rPr lang="en-US" altLang="zh-CN" smtClean="0"/>
              <a:t>js</a:t>
            </a:r>
            <a:r>
              <a:rPr lang="zh-CN" altLang="en-US" smtClean="0"/>
              <a:t>中的用处</a:t>
            </a:r>
          </a:p>
        </p:txBody>
      </p:sp>
      <p:sp>
        <p:nvSpPr>
          <p:cNvPr id="21507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30497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smtClean="0"/>
              <a:t>AOP</a:t>
            </a:r>
            <a:r>
              <a:rPr lang="zh-CN" altLang="en-US" b="0" smtClean="0"/>
              <a:t>在</a:t>
            </a:r>
            <a:r>
              <a:rPr lang="en-US" altLang="zh-CN" b="0" smtClean="0"/>
              <a:t>js</a:t>
            </a:r>
            <a:r>
              <a:rPr lang="zh-CN" altLang="en-US" b="0" smtClean="0"/>
              <a:t>中的妙用</a:t>
            </a:r>
            <a:endParaRPr lang="zh-CN" altLang="en-US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1, </a:t>
            </a:r>
            <a:r>
              <a:rPr lang="zh-CN" altLang="en-US" dirty="0" smtClean="0"/>
              <a:t>防止</a:t>
            </a:r>
            <a:r>
              <a:rPr lang="en-US" altLang="zh-CN" dirty="0" err="1" smtClean="0"/>
              <a:t>window.onload</a:t>
            </a:r>
            <a:r>
              <a:rPr lang="zh-CN" altLang="en-US" dirty="0" smtClean="0"/>
              <a:t>被二次覆盖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，无侵入的统计代码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3, </a:t>
            </a:r>
            <a:r>
              <a:rPr lang="zh-CN" altLang="en-US" dirty="0" smtClean="0"/>
              <a:t>分离表单请求和校验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，给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请求动态添加参数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，职责链模式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6, </a:t>
            </a:r>
            <a:r>
              <a:rPr lang="zh-CN" altLang="en-US" dirty="0" smtClean="0"/>
              <a:t>组合代替继承</a:t>
            </a:r>
            <a:r>
              <a:rPr lang="en-US" altLang="zh-CN" dirty="0" smtClean="0"/>
              <a:t>.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343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依赖注入</a:t>
            </a:r>
          </a:p>
        </p:txBody>
      </p:sp>
      <p:sp>
        <p:nvSpPr>
          <p:cNvPr id="5123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80028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3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532688" cy="2387600"/>
          </a:xfrm>
        </p:spPr>
        <p:txBody>
          <a:bodyPr/>
          <a:lstStyle/>
          <a:p>
            <a:r>
              <a:rPr lang="en-US" altLang="zh-CN" smtClean="0"/>
              <a:t>Window.load</a:t>
            </a:r>
            <a:r>
              <a:rPr lang="zh-CN" altLang="en-US" smtClean="0"/>
              <a:t>二次覆盖</a:t>
            </a:r>
          </a:p>
        </p:txBody>
      </p:sp>
      <p:sp>
        <p:nvSpPr>
          <p:cNvPr id="2355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34832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0" y="1844824"/>
            <a:ext cx="9036050" cy="4281339"/>
          </a:xfrm>
        </p:spPr>
        <p:txBody>
          <a:bodyPr/>
          <a:lstStyle/>
          <a:p>
            <a:r>
              <a:rPr lang="zh-CN" altLang="en-US" dirty="0" smtClean="0"/>
              <a:t>前段时间看到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群里有个人问问题，要改写</a:t>
            </a:r>
            <a:r>
              <a:rPr lang="en-US" altLang="zh-CN" dirty="0" err="1" smtClean="0"/>
              <a:t>window.onload</a:t>
            </a:r>
            <a:r>
              <a:rPr lang="en-US" altLang="zh-CN" dirty="0" smtClean="0"/>
              <a:t>, </a:t>
            </a:r>
            <a:r>
              <a:rPr lang="zh-CN" altLang="en-US" dirty="0" smtClean="0"/>
              <a:t>怎么才能不把以前的</a:t>
            </a:r>
            <a:r>
              <a:rPr lang="en-US" altLang="zh-CN" dirty="0" err="1" smtClean="0"/>
              <a:t>window.onload</a:t>
            </a:r>
            <a:r>
              <a:rPr lang="zh-CN" altLang="en-US" dirty="0" smtClean="0"/>
              <a:t>函数覆盖掉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7755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老的做法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/>
          <a:lstStyle/>
          <a:p>
            <a:r>
              <a:rPr lang="zh-CN" altLang="en-US" smtClean="0"/>
              <a:t>假设我们要给</a:t>
            </a:r>
            <a:r>
              <a:rPr lang="en-US" altLang="zh-CN" smtClean="0"/>
              <a:t>window.load</a:t>
            </a:r>
            <a:r>
              <a:rPr lang="zh-CN" altLang="en-US" smtClean="0"/>
              <a:t>扩展一些功能，原始做法直接修改</a:t>
            </a:r>
            <a:r>
              <a:rPr lang="en-US" altLang="zh-CN" smtClean="0"/>
              <a:t>window.onload</a:t>
            </a:r>
            <a:r>
              <a:rPr lang="zh-CN" altLang="en-US" smtClean="0"/>
              <a:t>函数</a:t>
            </a:r>
            <a:endParaRPr lang="en-US" altLang="zh-CN" smtClean="0"/>
          </a:p>
          <a:p>
            <a:r>
              <a:rPr lang="en-US" altLang="zh-CN" sz="2400" smtClean="0"/>
              <a:t>	window.onload=function()</a:t>
            </a:r>
          </a:p>
          <a:p>
            <a:r>
              <a:rPr lang="en-US" altLang="zh-CN" sz="2400" smtClean="0"/>
              <a:t>	{</a:t>
            </a:r>
          </a:p>
          <a:p>
            <a:r>
              <a:rPr lang="en-US" altLang="zh-CN" sz="2400" smtClean="0"/>
              <a:t>		init1();</a:t>
            </a:r>
          </a:p>
          <a:p>
            <a:r>
              <a:rPr lang="en-US" altLang="zh-CN" sz="2400" smtClean="0"/>
              <a:t>		init2();</a:t>
            </a:r>
          </a:p>
          <a:p>
            <a:r>
              <a:rPr lang="en-US" altLang="zh-CN" sz="2400" smtClean="0"/>
              <a:t>		init3();</a:t>
            </a:r>
          </a:p>
          <a:p>
            <a:r>
              <a:rPr lang="en-US" altLang="zh-CN" sz="2400" smtClean="0"/>
              <a:t>		//</a:t>
            </a:r>
            <a:r>
              <a:rPr lang="zh-CN" altLang="en-US" sz="2400" smtClean="0"/>
              <a:t>原始做法</a:t>
            </a:r>
          </a:p>
          <a:p>
            <a:r>
              <a:rPr lang="zh-CN" altLang="en-US" sz="2400" smtClean="0"/>
              <a:t>		</a:t>
            </a:r>
            <a:r>
              <a:rPr lang="en-US" altLang="zh-CN" sz="2400" smtClean="0"/>
              <a:t>//</a:t>
            </a:r>
            <a:r>
              <a:rPr lang="en-US" altLang="zh-CN" smtClean="0">
                <a:solidFill>
                  <a:srgbClr val="FF0000"/>
                </a:solidFill>
              </a:rPr>
              <a:t>initAdd();</a:t>
            </a:r>
          </a:p>
          <a:p>
            <a:r>
              <a:rPr lang="en-US" altLang="zh-CN" sz="2400" smtClean="0"/>
              <a:t>	}</a:t>
            </a: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941886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通过</a:t>
            </a:r>
            <a:r>
              <a:rPr lang="en-US" altLang="zh-CN" smtClean="0"/>
              <a:t>AOP</a:t>
            </a:r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AOP</a:t>
            </a:r>
            <a:r>
              <a:rPr lang="zh-CN" altLang="en-US" dirty="0" smtClean="0"/>
              <a:t>可以不破话原有结构动态添加功能：</a:t>
            </a:r>
            <a:r>
              <a:rPr lang="en-US" altLang="zh-CN" dirty="0" smtClean="0"/>
              <a:t> </a:t>
            </a:r>
            <a:r>
              <a:rPr lang="en-US" altLang="zh-CN" sz="2800" dirty="0" err="1" smtClean="0"/>
              <a:t>window.onload</a:t>
            </a:r>
            <a:r>
              <a:rPr lang="en-US" altLang="zh-CN" sz="2800" dirty="0" smtClean="0"/>
              <a:t> = ( </a:t>
            </a:r>
            <a:r>
              <a:rPr lang="en-US" altLang="zh-CN" sz="2800" dirty="0" err="1" smtClean="0"/>
              <a:t>window.onload</a:t>
            </a:r>
            <a:r>
              <a:rPr lang="en-US" altLang="zh-CN" sz="2800" dirty="0" smtClean="0"/>
              <a:t> || function() {} ).after(function() {</a:t>
            </a:r>
          </a:p>
          <a:p>
            <a:r>
              <a:rPr lang="en-US" altLang="zh-CN" sz="2800" dirty="0" smtClean="0"/>
              <a:t>	   </a:t>
            </a:r>
            <a:r>
              <a:rPr lang="en-US" altLang="zh-CN" sz="2800" dirty="0" err="1" smtClean="0"/>
              <a:t>initAdd</a:t>
            </a:r>
            <a:r>
              <a:rPr lang="en-US" altLang="zh-CN" sz="2800" dirty="0" smtClean="0"/>
              <a:t>();</a:t>
            </a:r>
          </a:p>
          <a:p>
            <a:r>
              <a:rPr lang="en-US" altLang="zh-CN" sz="2800" dirty="0" smtClean="0"/>
              <a:t>});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比较适合需要根据上下文来决定需要初始化哪些模块。</a:t>
            </a:r>
            <a:endParaRPr lang="en-US" altLang="zh-CN" sz="2800" dirty="0" smtClean="0"/>
          </a:p>
          <a:p>
            <a:r>
              <a:rPr lang="zh-CN" altLang="en-US" sz="2800" dirty="0" smtClean="0"/>
              <a:t>需要对多个页面添加相同的功能</a:t>
            </a:r>
            <a:endParaRPr lang="en-US" altLang="zh-CN" sz="2800" dirty="0" smtClean="0"/>
          </a:p>
          <a:p>
            <a:r>
              <a:rPr lang="zh-CN" altLang="en-US" sz="2800" dirty="0" smtClean="0"/>
              <a:t>可以将所有</a:t>
            </a:r>
            <a:r>
              <a:rPr lang="en-US" altLang="zh-CN" sz="2800" dirty="0" smtClean="0"/>
              <a:t>AOP</a:t>
            </a:r>
            <a:r>
              <a:rPr lang="zh-CN" altLang="en-US" sz="2800" dirty="0" smtClean="0"/>
              <a:t>放在一个</a:t>
            </a:r>
            <a:r>
              <a:rPr lang="en-US" altLang="zh-CN" sz="2800" dirty="0" err="1" smtClean="0"/>
              <a:t>js</a:t>
            </a:r>
            <a:r>
              <a:rPr lang="zh-CN" altLang="en-US" sz="2800" dirty="0" smtClean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4095382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总结优点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AOP</a:t>
            </a:r>
            <a:r>
              <a:rPr lang="zh-CN" altLang="en-US" smtClean="0"/>
              <a:t>的使用大大的降低了代码的耦合度。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14541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AOP.JS</a:t>
            </a:r>
            <a:endParaRPr lang="zh-CN" altLang="en-US" smtClean="0"/>
          </a:p>
        </p:txBody>
      </p:sp>
      <p:sp>
        <p:nvSpPr>
          <p:cNvPr id="28675" name="Rectangle 1"/>
          <p:cNvSpPr>
            <a:spLocks noGrp="1" noChangeArrowheads="1"/>
          </p:cNvSpPr>
          <p:nvPr>
            <p:ph idx="1"/>
          </p:nvPr>
        </p:nvSpPr>
        <p:spPr>
          <a:xfrm>
            <a:off x="395288" y="1246188"/>
            <a:ext cx="7705725" cy="2062162"/>
          </a:xfrm>
          <a:solidFill>
            <a:srgbClr val="F7F7F9"/>
          </a:solidFill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indent="106363">
              <a:spcBef>
                <a:spcPct val="0"/>
              </a:spcBef>
              <a:buFontTx/>
              <a:buNone/>
            </a:pPr>
            <a:r>
              <a:rPr lang="zh-CN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aop.js</a:t>
            </a:r>
            <a:r>
              <a:rPr lang="zh-CN" altLang="en-US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实现了</a:t>
            </a:r>
            <a:r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after</a:t>
            </a:r>
            <a:r>
              <a:rPr lang="zh-CN" altLang="en-US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before</a:t>
            </a:r>
            <a:r>
              <a:rPr lang="zh-CN" altLang="en-US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切面。</a:t>
            </a:r>
            <a:endParaRPr lang="en-US" altLang="zh-CN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106363">
              <a:spcBef>
                <a:spcPct val="0"/>
              </a:spcBef>
              <a:buFontTx/>
              <a:buNone/>
            </a:pPr>
            <a:endParaRPr lang="en-US" altLang="zh-CN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106363">
              <a:spcBef>
                <a:spcPct val="0"/>
              </a:spcBef>
              <a:buFontTx/>
              <a:buNone/>
            </a:pPr>
            <a:r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After</a:t>
            </a:r>
            <a:r>
              <a:rPr lang="zh-CN" altLang="en-US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before</a:t>
            </a:r>
            <a:r>
              <a:rPr lang="zh-CN" altLang="en-US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在某些语言又称为</a:t>
            </a:r>
            <a:r>
              <a:rPr lang="zh-CN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拦截器</a:t>
            </a:r>
            <a:r>
              <a:rPr lang="zh-CN" altLang="en-US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，过滤器，</a:t>
            </a:r>
            <a:r>
              <a:rPr lang="zh-CN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中间件 </a:t>
            </a:r>
          </a:p>
        </p:txBody>
      </p:sp>
    </p:spTree>
    <p:extLst>
      <p:ext uri="{BB962C8B-B14F-4D97-AF65-F5344CB8AC3E}">
        <p14:creationId xmlns:p14="http://schemas.microsoft.com/office/powerpoint/2010/main" val="3406659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3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532688" cy="2387600"/>
          </a:xfrm>
        </p:spPr>
        <p:txBody>
          <a:bodyPr/>
          <a:lstStyle/>
          <a:p>
            <a:r>
              <a:rPr lang="zh-CN" altLang="en-US" smtClean="0"/>
              <a:t>统计函数执行时间</a:t>
            </a:r>
          </a:p>
        </p:txBody>
      </p:sp>
      <p:sp>
        <p:nvSpPr>
          <p:cNvPr id="29699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71240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老方法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smtClean="0"/>
              <a:t>function Func6() {</a:t>
            </a:r>
          </a:p>
          <a:p>
            <a:r>
              <a:rPr lang="en-US" altLang="zh-CN" sz="2800" smtClean="0"/>
              <a:t>  //</a:t>
            </a:r>
            <a:r>
              <a:rPr lang="zh-CN" altLang="en-US" sz="2800" smtClean="0"/>
              <a:t>计算时间的代码</a:t>
            </a:r>
          </a:p>
          <a:p>
            <a:r>
              <a:rPr lang="zh-CN" altLang="en-US" sz="2800" smtClean="0"/>
              <a:t>  </a:t>
            </a:r>
            <a:r>
              <a:rPr lang="en-US" altLang="zh-CN" sz="2800" smtClean="0"/>
              <a:t>var now = +new Date();</a:t>
            </a:r>
          </a:p>
          <a:p>
            <a:r>
              <a:rPr lang="en-US" altLang="zh-CN" sz="2800" smtClean="0"/>
              <a:t>   //</a:t>
            </a:r>
            <a:r>
              <a:rPr lang="zh-CN" altLang="en-US" sz="2800" smtClean="0"/>
              <a:t>代码</a:t>
            </a:r>
          </a:p>
          <a:p>
            <a:r>
              <a:rPr lang="zh-CN" altLang="en-US" sz="2800" smtClean="0"/>
              <a:t>   </a:t>
            </a:r>
            <a:r>
              <a:rPr lang="en-US" altLang="zh-CN" sz="2800" smtClean="0"/>
              <a:t>sleep(1000);</a:t>
            </a:r>
          </a:p>
          <a:p>
            <a:r>
              <a:rPr lang="en-US" altLang="zh-CN" sz="2800" smtClean="0"/>
              <a:t>   //</a:t>
            </a:r>
            <a:r>
              <a:rPr lang="zh-CN" altLang="en-US" sz="2800" smtClean="0"/>
              <a:t>计算时间的代码</a:t>
            </a:r>
          </a:p>
          <a:p>
            <a:r>
              <a:rPr lang="zh-CN" altLang="en-US" sz="2800" smtClean="0"/>
              <a:t>   </a:t>
            </a:r>
            <a:r>
              <a:rPr lang="en-US" altLang="zh-CN" sz="2800" smtClean="0"/>
              <a:t>var time = +new Date() -  now;</a:t>
            </a:r>
          </a:p>
          <a:p>
            <a:r>
              <a:rPr lang="en-US" altLang="zh-CN" sz="2800" smtClean="0"/>
              <a:t>   alert(time);</a:t>
            </a:r>
          </a:p>
          <a:p>
            <a:r>
              <a:rPr lang="en-US" altLang="zh-CN" sz="2800" smtClean="0"/>
              <a:t>}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3818547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AOP</a:t>
            </a:r>
            <a:endParaRPr lang="zh-CN" altLang="en-US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000" smtClean="0"/>
              <a:t>function logTime (func) {</a:t>
            </a:r>
          </a:p>
          <a:p>
            <a:r>
              <a:rPr lang="en-US" altLang="zh-CN" sz="2000" smtClean="0"/>
              <a:t>	//</a:t>
            </a:r>
            <a:r>
              <a:rPr lang="zh-CN" altLang="en-US" sz="2000" smtClean="0"/>
              <a:t>相当于重新包装</a:t>
            </a:r>
            <a:r>
              <a:rPr lang="en-US" altLang="zh-CN" sz="2000" smtClean="0"/>
              <a:t>func</a:t>
            </a:r>
            <a:r>
              <a:rPr lang="zh-CN" altLang="en-US" sz="2000" smtClean="0"/>
              <a:t>，在前面植入一些代码，在后面又植入一些代码</a:t>
            </a:r>
          </a:p>
          <a:p>
            <a:r>
              <a:rPr lang="zh-CN" altLang="en-US" sz="2000" smtClean="0"/>
              <a:t>	</a:t>
            </a:r>
            <a:r>
              <a:rPr lang="en-US" altLang="zh-CN" sz="2000" smtClean="0"/>
              <a:t>//</a:t>
            </a:r>
            <a:r>
              <a:rPr lang="zh-CN" altLang="en-US" sz="2000" smtClean="0"/>
              <a:t>这里： </a:t>
            </a:r>
            <a:r>
              <a:rPr lang="en-US" altLang="zh-CN" sz="2000" smtClean="0"/>
              <a:t>1 </a:t>
            </a:r>
            <a:r>
              <a:rPr lang="zh-CN" altLang="en-US" sz="2000" smtClean="0"/>
              <a:t>在前面植入：当前时间</a:t>
            </a:r>
          </a:p>
          <a:p>
            <a:r>
              <a:rPr lang="zh-CN" altLang="en-US" sz="2000" smtClean="0"/>
              <a:t>	        </a:t>
            </a:r>
            <a:r>
              <a:rPr lang="en-US" altLang="zh-CN" sz="2000" smtClean="0"/>
              <a:t>//2 </a:t>
            </a:r>
            <a:r>
              <a:rPr lang="zh-CN" altLang="en-US" sz="2000" smtClean="0"/>
              <a:t>函数后面植入统计函数执行事件代码</a:t>
            </a:r>
          </a:p>
          <a:p>
            <a:r>
              <a:rPr lang="zh-CN" altLang="en-US" sz="2000" smtClean="0"/>
              <a:t>  </a:t>
            </a:r>
            <a:r>
              <a:rPr lang="en-US" altLang="zh-CN" sz="2000" smtClean="0"/>
              <a:t>return func = (function() {</a:t>
            </a:r>
          </a:p>
          <a:p>
            <a:r>
              <a:rPr lang="en-US" altLang="zh-CN" sz="2000" smtClean="0"/>
              <a:t>    var d;</a:t>
            </a:r>
          </a:p>
          <a:p>
            <a:r>
              <a:rPr lang="en-US" altLang="zh-CN" sz="2000" smtClean="0"/>
              <a:t>    return func.before(function() {</a:t>
            </a:r>
          </a:p>
          <a:p>
            <a:r>
              <a:rPr lang="en-US" altLang="zh-CN" sz="2000" smtClean="0"/>
              <a:t>      d = +new Date();</a:t>
            </a:r>
          </a:p>
          <a:p>
            <a:r>
              <a:rPr lang="en-US" altLang="zh-CN" sz="2000" smtClean="0"/>
              <a:t>    }).after(function() {</a:t>
            </a:r>
          </a:p>
          <a:p>
            <a:r>
              <a:rPr lang="en-US" altLang="zh-CN" sz="2000" smtClean="0"/>
              <a:t>      alert(new Date() - d);</a:t>
            </a:r>
          </a:p>
          <a:p>
            <a:r>
              <a:rPr lang="en-US" altLang="zh-CN" sz="2000" smtClean="0"/>
              <a:t>    });</a:t>
            </a:r>
          </a:p>
          <a:p>
            <a:r>
              <a:rPr lang="en-US" altLang="zh-CN" sz="2000" smtClean="0"/>
              <a:t>  })()</a:t>
            </a:r>
          </a:p>
          <a:p>
            <a:r>
              <a:rPr lang="en-US" altLang="zh-CN" sz="2000" smtClean="0"/>
              <a:t>}</a:t>
            </a:r>
            <a:endParaRPr lang="zh-CN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3847346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优点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/>
          <a:lstStyle/>
          <a:p>
            <a:r>
              <a:rPr lang="zh-CN" altLang="en-US" smtClean="0"/>
              <a:t>真真的实现了代码的</a:t>
            </a:r>
            <a:r>
              <a:rPr lang="zh-CN" altLang="en-US" smtClean="0">
                <a:solidFill>
                  <a:srgbClr val="FF0000"/>
                </a:solidFill>
              </a:rPr>
              <a:t>可插拔</a:t>
            </a:r>
            <a:r>
              <a:rPr lang="zh-CN" altLang="en-US" smtClean="0"/>
              <a:t>编程</a:t>
            </a:r>
            <a:endParaRPr lang="en-US" altLang="zh-CN" smtClean="0"/>
          </a:p>
          <a:p>
            <a:r>
              <a:rPr lang="zh-CN" altLang="en-US" smtClean="0"/>
              <a:t>可插拔编程是软件开发领域的方向，是将解耦和推向一种极限，是最佳编程方式。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4638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理解依赖注入</a:t>
            </a:r>
          </a:p>
        </p:txBody>
      </p:sp>
      <p:sp>
        <p:nvSpPr>
          <p:cNvPr id="6147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68662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可插拔场景举例</a:t>
            </a:r>
          </a:p>
        </p:txBody>
      </p:sp>
      <p:sp>
        <p:nvSpPr>
          <p:cNvPr id="3379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87556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/>
          <a:lstStyle/>
          <a:p>
            <a:r>
              <a:rPr lang="en-US" altLang="zh-CN" smtClean="0"/>
              <a:t>USB</a:t>
            </a:r>
            <a:r>
              <a:rPr lang="zh-CN" altLang="en-US" smtClean="0"/>
              <a:t>优盘是可插拔系统，扩充方便，零耦合</a:t>
            </a:r>
            <a:endParaRPr lang="en-US" altLang="zh-CN" smtClean="0"/>
          </a:p>
          <a:p>
            <a:r>
              <a:rPr lang="zh-CN" altLang="en-US" smtClean="0"/>
              <a:t>操作系统可以安装</a:t>
            </a:r>
            <a:r>
              <a:rPr lang="en-US" altLang="zh-CN" smtClean="0"/>
              <a:t>QQ</a:t>
            </a:r>
            <a:r>
              <a:rPr lang="zh-CN" altLang="en-US" smtClean="0"/>
              <a:t>，也可以卸载</a:t>
            </a:r>
            <a:r>
              <a:rPr lang="en-US" altLang="zh-CN" smtClean="0"/>
              <a:t>QQ</a:t>
            </a:r>
          </a:p>
          <a:p>
            <a:pPr lvl="1"/>
            <a:r>
              <a:rPr lang="zh-CN" altLang="en-US" smtClean="0"/>
              <a:t>操作系统和</a:t>
            </a:r>
            <a:r>
              <a:rPr lang="en-US" altLang="zh-CN" smtClean="0"/>
              <a:t>QQ</a:t>
            </a:r>
            <a:r>
              <a:rPr lang="zh-CN" altLang="en-US" smtClean="0"/>
              <a:t>软件之间是零耦合</a:t>
            </a:r>
            <a:endParaRPr lang="en-US" altLang="zh-CN" smtClean="0"/>
          </a:p>
          <a:p>
            <a:pPr lvl="2"/>
            <a:r>
              <a:rPr lang="zh-CN" altLang="en-US" smtClean="0"/>
              <a:t>安装之后可以运行</a:t>
            </a:r>
            <a:endParaRPr lang="en-US" altLang="zh-CN" smtClean="0"/>
          </a:p>
          <a:p>
            <a:pPr lvl="2"/>
            <a:r>
              <a:rPr lang="zh-CN" altLang="en-US" smtClean="0"/>
              <a:t>卸载之后也不会影响系统</a:t>
            </a:r>
            <a:endParaRPr lang="en-US" altLang="zh-CN" smtClean="0"/>
          </a:p>
          <a:p>
            <a:r>
              <a:rPr lang="en-US" altLang="zh-CN" smtClean="0"/>
              <a:t>Iphone</a:t>
            </a:r>
            <a:r>
              <a:rPr lang="zh-CN" altLang="en-US" smtClean="0"/>
              <a:t>手机可以安装</a:t>
            </a:r>
            <a:r>
              <a:rPr lang="en-US" altLang="zh-CN" smtClean="0"/>
              <a:t>APP</a:t>
            </a:r>
            <a:r>
              <a:rPr lang="zh-CN" altLang="en-US" smtClean="0"/>
              <a:t>，也可以卸载</a:t>
            </a:r>
            <a:r>
              <a:rPr lang="en-US" altLang="zh-CN" smtClean="0"/>
              <a:t>APP</a:t>
            </a:r>
          </a:p>
          <a:p>
            <a:r>
              <a:rPr lang="zh-CN" altLang="en-US" smtClean="0"/>
              <a:t>可插拔就是模块化编程的一种极限最佳模式</a:t>
            </a:r>
          </a:p>
        </p:txBody>
      </p:sp>
    </p:spTree>
    <p:extLst>
      <p:ext uri="{BB962C8B-B14F-4D97-AF65-F5344CB8AC3E}">
        <p14:creationId xmlns:p14="http://schemas.microsoft.com/office/powerpoint/2010/main" val="945875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3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532688" cy="2387600"/>
          </a:xfrm>
        </p:spPr>
        <p:txBody>
          <a:bodyPr/>
          <a:lstStyle/>
          <a:p>
            <a:r>
              <a:rPr lang="zh-CN" altLang="en-US" smtClean="0"/>
              <a:t>分离数据统计</a:t>
            </a:r>
          </a:p>
        </p:txBody>
      </p:sp>
      <p:sp>
        <p:nvSpPr>
          <p:cNvPr id="35843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6256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智能推荐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Sina</a:t>
            </a:r>
            <a:r>
              <a:rPr lang="zh-CN" altLang="en-US" smtClean="0"/>
              <a:t>的猜你喜欢板块</a:t>
            </a:r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3686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113"/>
            <a:ext cx="5553075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文本框 4"/>
          <p:cNvSpPr txBox="1">
            <a:spLocks noChangeArrowheads="1"/>
          </p:cNvSpPr>
          <p:nvPr/>
        </p:nvSpPr>
        <p:spPr bwMode="auto">
          <a:xfrm>
            <a:off x="5784850" y="1916113"/>
            <a:ext cx="335915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FF0000"/>
                </a:solidFill>
              </a:rPr>
              <a:t>实现原理：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00B050"/>
                </a:solidFill>
              </a:rPr>
              <a:t>当你点击每个链接，系统会自动记录所有你的访问痕迹，然后综合分析得出你可能喜欢什么。</a:t>
            </a:r>
            <a:endParaRPr lang="en-US" altLang="zh-CN" b="1">
              <a:solidFill>
                <a:srgbClr val="00B050"/>
              </a:solidFill>
            </a:endParaRPr>
          </a:p>
          <a:p>
            <a:r>
              <a:rPr lang="zh-CN" altLang="en-US" b="1">
                <a:solidFill>
                  <a:srgbClr val="00B050"/>
                </a:solidFill>
              </a:rPr>
              <a:t>比如你访问</a:t>
            </a:r>
            <a:r>
              <a:rPr lang="en-US" altLang="zh-CN" b="1">
                <a:solidFill>
                  <a:srgbClr val="00B050"/>
                </a:solidFill>
              </a:rPr>
              <a:t>NBA</a:t>
            </a:r>
            <a:r>
              <a:rPr lang="zh-CN" altLang="en-US" b="1">
                <a:solidFill>
                  <a:srgbClr val="00B050"/>
                </a:solidFill>
              </a:rPr>
              <a:t>板块多，系统就会认为你可能对</a:t>
            </a:r>
            <a:r>
              <a:rPr lang="en-US" altLang="zh-CN" b="1">
                <a:solidFill>
                  <a:srgbClr val="00B050"/>
                </a:solidFill>
              </a:rPr>
              <a:t>NBA</a:t>
            </a:r>
            <a:r>
              <a:rPr lang="zh-CN" altLang="en-US" b="1">
                <a:solidFill>
                  <a:srgbClr val="00B050"/>
                </a:solidFill>
              </a:rPr>
              <a:t>感兴趣，然后就会推荐</a:t>
            </a:r>
            <a:endParaRPr lang="en-US" altLang="zh-CN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14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用户行为分析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当我们点击一个链接或者一个按钮，除了实现原有的功能，可能还异步</a:t>
            </a:r>
            <a:r>
              <a:rPr lang="en-US" altLang="zh-CN" smtClean="0"/>
              <a:t>ajax</a:t>
            </a:r>
            <a:r>
              <a:rPr lang="zh-CN" altLang="en-US" smtClean="0"/>
              <a:t>连接服务器保存这个人的行为，当采集的数据很大，就可以推算出这个人大概的爱好，经常访问的页面，然后实现精准营销。</a:t>
            </a:r>
          </a:p>
        </p:txBody>
      </p:sp>
    </p:spTree>
    <p:extLst>
      <p:ext uri="{BB962C8B-B14F-4D97-AF65-F5344CB8AC3E}">
        <p14:creationId xmlns:p14="http://schemas.microsoft.com/office/powerpoint/2010/main" val="1180905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 </a:t>
            </a:r>
            <a:r>
              <a:rPr lang="en-US" altLang="zh-CN" smtClean="0"/>
              <a:t>---AOP</a:t>
            </a:r>
            <a:r>
              <a:rPr lang="zh-CN" altLang="en-US" smtClean="0"/>
              <a:t>实现功能分离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43308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3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532688" cy="2387600"/>
          </a:xfrm>
        </p:spPr>
        <p:txBody>
          <a:bodyPr/>
          <a:lstStyle/>
          <a:p>
            <a:r>
              <a:rPr lang="zh-CN" altLang="en-US" smtClean="0"/>
              <a:t>动态添加参数</a:t>
            </a:r>
          </a:p>
        </p:txBody>
      </p:sp>
      <p:sp>
        <p:nvSpPr>
          <p:cNvPr id="39939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22084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dirty="0" smtClean="0"/>
              <a:t>首先封装一个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通用方法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Type:get</a:t>
            </a:r>
            <a:r>
              <a:rPr lang="en-US" altLang="zh-CN" dirty="0" smtClean="0"/>
              <a:t> post</a:t>
            </a:r>
          </a:p>
          <a:p>
            <a:pPr lvl="1">
              <a:defRPr/>
            </a:pP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para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dirty="0" smtClean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假设我们已经使用这个接口开发了一些功能</a:t>
            </a:r>
            <a:endParaRPr lang="en-US" altLang="zh-CN" dirty="0" smtClean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后需求变更需要多传递一个参数，如何再不破话原有代码的情况下完成改需求变更。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4471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上刀山下油锅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107950" y="1214438"/>
            <a:ext cx="8856663" cy="4911725"/>
          </a:xfrm>
        </p:spPr>
        <p:txBody>
          <a:bodyPr/>
          <a:lstStyle/>
          <a:p>
            <a:r>
              <a:rPr lang="zh-CN" altLang="en-US" smtClean="0"/>
              <a:t>编程最恶心的就是修改别人已经写好的代码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为什么，首先每个人编写风格不一样，有些所谓的牛人喜欢用一些无尚心法，让别人看不懂来凸显自己牛逼。还有，修改之后还可能导致其他模块出错，进而还要修改所有受影响的模块。</a:t>
            </a:r>
          </a:p>
        </p:txBody>
      </p:sp>
    </p:spTree>
    <p:extLst>
      <p:ext uri="{BB962C8B-B14F-4D97-AF65-F5344CB8AC3E}">
        <p14:creationId xmlns:p14="http://schemas.microsoft.com/office/powerpoint/2010/main" val="395818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//</a:t>
            </a:r>
            <a:r>
              <a:rPr lang="zh-CN" altLang="en-US" smtClean="0"/>
              <a:t>假如</a:t>
            </a:r>
            <a:r>
              <a:rPr lang="en-US" altLang="zh-CN" smtClean="0"/>
              <a:t>500</a:t>
            </a:r>
            <a:r>
              <a:rPr lang="zh-CN" altLang="en-US" smtClean="0"/>
              <a:t>年后，我通过月光宝盒回到</a:t>
            </a:r>
            <a:r>
              <a:rPr lang="en-US" altLang="zh-CN" smtClean="0"/>
              <a:t>500</a:t>
            </a:r>
            <a:r>
              <a:rPr lang="zh-CN" altLang="en-US" smtClean="0"/>
              <a:t>年前，恰巧让你负责修改这段代码。。。</a:t>
            </a:r>
          </a:p>
          <a:p>
            <a:r>
              <a:rPr lang="zh-CN" altLang="en-US" smtClean="0"/>
              <a:t>   </a:t>
            </a:r>
            <a:r>
              <a:rPr lang="en-US" altLang="zh-CN" smtClean="0"/>
              <a:t>//500</a:t>
            </a:r>
            <a:r>
              <a:rPr lang="zh-CN" altLang="en-US" smtClean="0"/>
              <a:t>年了，花儿都凋谢了。。。。我还要读懂别人的代码。。。。累死。。。。</a:t>
            </a:r>
          </a:p>
          <a:p>
            <a:r>
              <a:rPr lang="zh-CN" altLang="en-US" smtClean="0"/>
              <a:t>   </a:t>
            </a:r>
            <a:r>
              <a:rPr lang="en-US" altLang="zh-CN" smtClean="0"/>
              <a:t>//</a:t>
            </a:r>
            <a:r>
              <a:rPr lang="zh-CN" altLang="en-US" smtClean="0"/>
              <a:t>直接利用</a:t>
            </a:r>
            <a:r>
              <a:rPr lang="en-US" altLang="zh-CN" smtClean="0"/>
              <a:t>AOP</a:t>
            </a:r>
            <a:r>
              <a:rPr lang="zh-CN" altLang="en-US" smtClean="0"/>
              <a:t>修改</a:t>
            </a:r>
          </a:p>
          <a:p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016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问题来了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smtClean="0"/>
              <a:t>在我们使用</a:t>
            </a:r>
            <a:r>
              <a:rPr lang="en-US" altLang="zh-CN" sz="2800" smtClean="0"/>
              <a:t>JavaScript</a:t>
            </a:r>
            <a:r>
              <a:rPr lang="zh-CN" altLang="en-US" sz="2800" smtClean="0"/>
              <a:t>编写应用时，我们是不是都会使用到别人编写的代码，例如一些著名的开源库或者框架。随着我们项目的增长，我们需要依赖的模 块变得越来越多，这个时候，如何有效的组织这些模块就成了一个非常重要的问题。依赖注入解决的正是如何有效组织代码依赖模块的问题。</a:t>
            </a:r>
          </a:p>
        </p:txBody>
      </p:sp>
      <p:pic>
        <p:nvPicPr>
          <p:cNvPr id="7172" name="Picture 5" descr="php100-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692275"/>
            <a:ext cx="19431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47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其他应用举例</a:t>
            </a:r>
          </a:p>
        </p:txBody>
      </p:sp>
      <p:sp>
        <p:nvSpPr>
          <p:cNvPr id="4403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96550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大家可以发挥自己的想象力，创造更多的使用场景</a:t>
            </a:r>
          </a:p>
        </p:txBody>
      </p:sp>
    </p:spTree>
    <p:extLst>
      <p:ext uri="{BB962C8B-B14F-4D97-AF65-F5344CB8AC3E}">
        <p14:creationId xmlns:p14="http://schemas.microsoft.com/office/powerpoint/2010/main" val="21251105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定义总结</a:t>
            </a:r>
          </a:p>
        </p:txBody>
      </p:sp>
      <p:sp>
        <p:nvSpPr>
          <p:cNvPr id="46083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557090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AOP</a:t>
            </a:r>
            <a:r>
              <a:rPr lang="zh-CN" altLang="en-US" smtClean="0"/>
              <a:t>模式是解耦和神器。</a:t>
            </a:r>
            <a:endParaRPr lang="en-US" altLang="zh-CN" smtClean="0"/>
          </a:p>
          <a:p>
            <a:r>
              <a:rPr lang="en-US" altLang="zh-CN" smtClean="0"/>
              <a:t>AOP</a:t>
            </a:r>
            <a:r>
              <a:rPr lang="zh-CN" altLang="en-US" smtClean="0"/>
              <a:t>是依赖注入的一种实现方式。</a:t>
            </a:r>
            <a:endParaRPr lang="en-US" altLang="zh-CN" smtClean="0"/>
          </a:p>
          <a:p>
            <a:r>
              <a:rPr lang="en-US" altLang="zh-CN" smtClean="0"/>
              <a:t>AOP</a:t>
            </a:r>
            <a:r>
              <a:rPr lang="zh-CN" altLang="en-US" smtClean="0"/>
              <a:t>又称调用拦截</a:t>
            </a:r>
          </a:p>
        </p:txBody>
      </p:sp>
    </p:spTree>
    <p:extLst>
      <p:ext uri="{BB962C8B-B14F-4D97-AF65-F5344CB8AC3E}">
        <p14:creationId xmlns:p14="http://schemas.microsoft.com/office/powerpoint/2010/main" val="111982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扩充 </a:t>
            </a:r>
            <a:r>
              <a:rPr lang="en-US" altLang="zh-CN" smtClean="0"/>
              <a:t>MVC</a:t>
            </a:r>
            <a:r>
              <a:rPr lang="zh-CN" altLang="en-US" smtClean="0"/>
              <a:t>过滤器</a:t>
            </a:r>
          </a:p>
        </p:txBody>
      </p:sp>
      <p:sp>
        <p:nvSpPr>
          <p:cNvPr id="48131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099719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知识点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为学习</a:t>
            </a:r>
            <a:r>
              <a:rPr lang="en-US" altLang="zh-CN" smtClean="0"/>
              <a:t>MVC</a:t>
            </a:r>
            <a:r>
              <a:rPr lang="zh-CN" altLang="en-US" smtClean="0"/>
              <a:t>过滤器打下基础</a:t>
            </a:r>
            <a:endParaRPr lang="en-US" altLang="zh-CN" smtClean="0"/>
          </a:p>
          <a:p>
            <a:r>
              <a:rPr lang="zh-CN" altLang="en-US" smtClean="0"/>
              <a:t>为学习</a:t>
            </a:r>
            <a:r>
              <a:rPr lang="en-US" altLang="zh-CN" smtClean="0"/>
              <a:t>MVC</a:t>
            </a:r>
            <a:r>
              <a:rPr lang="zh-CN" altLang="en-US" smtClean="0"/>
              <a:t>中核心 </a:t>
            </a:r>
            <a:r>
              <a:rPr lang="en-US" altLang="zh-CN" smtClean="0"/>
              <a:t>C</a:t>
            </a:r>
            <a:r>
              <a:rPr lang="zh-CN" altLang="en-US" smtClean="0"/>
              <a:t>打下基础</a:t>
            </a:r>
          </a:p>
        </p:txBody>
      </p:sp>
    </p:spTree>
    <p:extLst>
      <p:ext uri="{BB962C8B-B14F-4D97-AF65-F5344CB8AC3E}">
        <p14:creationId xmlns:p14="http://schemas.microsoft.com/office/powerpoint/2010/main" val="999580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场景举例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41696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代码压缩</a:t>
            </a:r>
          </a:p>
        </p:txBody>
      </p:sp>
      <p:sp>
        <p:nvSpPr>
          <p:cNvPr id="51203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133484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grunt</a:t>
            </a:r>
            <a:endParaRPr lang="zh-CN" altLang="en-US" smtClean="0"/>
          </a:p>
        </p:txBody>
      </p:sp>
      <p:sp>
        <p:nvSpPr>
          <p:cNvPr id="52227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774724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/>
          <a:lstStyle/>
          <a:p>
            <a:r>
              <a:rPr lang="zh-CN" altLang="zh-CN" dirty="0" smtClean="0">
                <a:solidFill>
                  <a:srgbClr val="FF0000"/>
                </a:solidFill>
              </a:rPr>
              <a:t>所谓依赖注入，是指程序运行过程中，如果需要调用另一个对象协助时，无须在代码中创建被</a:t>
            </a:r>
            <a:r>
              <a:rPr lang="zh-CN" altLang="zh-CN" dirty="0" smtClean="0"/>
              <a:t>调用</a:t>
            </a:r>
            <a:r>
              <a:rPr lang="zh-CN" altLang="zh-CN" dirty="0" smtClean="0">
                <a:solidFill>
                  <a:srgbClr val="FF0000"/>
                </a:solidFill>
              </a:rPr>
              <a:t>者，而是依赖于外部的注入。</a:t>
            </a:r>
          </a:p>
          <a:p>
            <a:r>
              <a:rPr lang="zh-CN" altLang="en-US" dirty="0" smtClean="0"/>
              <a:t>再使用面向对象开发中，各自独立开发各个模块。一个模块如果需要使用另一个模块的功能。应该将他们的耦合性降到最低。依赖注入就是解决耦合性的方法之一。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75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通俗定义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两个对象</a:t>
            </a:r>
            <a:r>
              <a:rPr lang="en-US" altLang="zh-CN" smtClean="0"/>
              <a:t>AB,A</a:t>
            </a:r>
            <a:r>
              <a:rPr lang="zh-CN" altLang="en-US" smtClean="0"/>
              <a:t>想实用</a:t>
            </a:r>
            <a:r>
              <a:rPr lang="en-US" altLang="zh-CN" smtClean="0"/>
              <a:t>B</a:t>
            </a:r>
            <a:r>
              <a:rPr lang="zh-CN" altLang="en-US" smtClean="0"/>
              <a:t>的方法</a:t>
            </a:r>
            <a:endParaRPr lang="en-US" altLang="zh-CN" smtClean="0"/>
          </a:p>
          <a:p>
            <a:r>
              <a:rPr lang="zh-CN" altLang="en-US" smtClean="0"/>
              <a:t>通过依赖注入既能使得</a:t>
            </a:r>
            <a:r>
              <a:rPr lang="en-US" altLang="zh-CN" smtClean="0"/>
              <a:t>A</a:t>
            </a:r>
            <a:r>
              <a:rPr lang="zh-CN" altLang="en-US" smtClean="0"/>
              <a:t>调用</a:t>
            </a:r>
            <a:r>
              <a:rPr lang="en-US" altLang="zh-CN" smtClean="0"/>
              <a:t>B</a:t>
            </a:r>
            <a:r>
              <a:rPr lang="zh-CN" altLang="en-US" smtClean="0"/>
              <a:t>中的方法又能解耦和，使得</a:t>
            </a:r>
            <a:r>
              <a:rPr lang="en-US" altLang="zh-CN" smtClean="0"/>
              <a:t>B</a:t>
            </a:r>
            <a:r>
              <a:rPr lang="zh-CN" altLang="en-US" smtClean="0"/>
              <a:t>的变化不会影响</a:t>
            </a:r>
            <a:r>
              <a:rPr lang="en-US" altLang="zh-CN" smtClean="0"/>
              <a:t>A</a:t>
            </a:r>
            <a:r>
              <a:rPr lang="zh-CN" altLang="en-US" smtClean="0"/>
              <a:t>的变化</a:t>
            </a:r>
          </a:p>
        </p:txBody>
      </p:sp>
    </p:spTree>
    <p:extLst>
      <p:ext uri="{BB962C8B-B14F-4D97-AF65-F5344CB8AC3E}">
        <p14:creationId xmlns:p14="http://schemas.microsoft.com/office/powerpoint/2010/main" val="224309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依赖注入的方式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构造函数注入</a:t>
            </a:r>
            <a:endParaRPr lang="en-US" altLang="zh-CN" smtClean="0"/>
          </a:p>
          <a:p>
            <a:r>
              <a:rPr lang="zh-CN" altLang="en-US" smtClean="0"/>
              <a:t>面向</a:t>
            </a:r>
            <a:r>
              <a:rPr lang="en-US" altLang="zh-CN" smtClean="0"/>
              <a:t>AOP</a:t>
            </a:r>
            <a:r>
              <a:rPr lang="zh-CN" altLang="en-US" smtClean="0"/>
              <a:t>模式注入</a:t>
            </a:r>
          </a:p>
        </p:txBody>
      </p:sp>
    </p:spTree>
    <p:extLst>
      <p:ext uri="{BB962C8B-B14F-4D97-AF65-F5344CB8AC3E}">
        <p14:creationId xmlns:p14="http://schemas.microsoft.com/office/powerpoint/2010/main" val="6178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构造函数注入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function</a:t>
            </a:r>
            <a:r>
              <a:rPr lang="zh-CN" altLang="en-US" smtClean="0"/>
              <a:t>（</a:t>
            </a:r>
            <a:r>
              <a:rPr lang="en-US" altLang="zh-CN" smtClean="0"/>
              <a:t>plan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{</a:t>
            </a:r>
          </a:p>
          <a:p>
            <a:pPr lvl="1"/>
            <a:r>
              <a:rPr lang="en-US" altLang="zh-CN" smtClean="0"/>
              <a:t>This.plan = plan;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构造函数注入只能简单的解耦和，但依赖性还是很强。</a:t>
            </a:r>
            <a:r>
              <a:rPr lang="en-US" altLang="zh-CN" smtClean="0"/>
              <a:t> 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8294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AOP</a:t>
            </a:r>
            <a:r>
              <a:rPr lang="zh-CN" altLang="en-US" smtClean="0"/>
              <a:t>注入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详见下一章节</a:t>
            </a:r>
          </a:p>
        </p:txBody>
      </p:sp>
    </p:spTree>
    <p:extLst>
      <p:ext uri="{BB962C8B-B14F-4D97-AF65-F5344CB8AC3E}">
        <p14:creationId xmlns:p14="http://schemas.microsoft.com/office/powerpoint/2010/main" val="288136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6971</TotalTime>
  <Words>1277</Words>
  <Application>Microsoft Office PowerPoint</Application>
  <PresentationFormat>全屏显示(4:3)</PresentationFormat>
  <Paragraphs>176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4" baseType="lpstr">
      <vt:lpstr>宋体</vt:lpstr>
      <vt:lpstr>微软雅黑</vt:lpstr>
      <vt:lpstr>Arial</vt:lpstr>
      <vt:lpstr>Calibri</vt:lpstr>
      <vt:lpstr>Office 主题</vt:lpstr>
      <vt:lpstr>PowerPoint 演示文稿</vt:lpstr>
      <vt:lpstr>依赖注入</vt:lpstr>
      <vt:lpstr>理解依赖注入</vt:lpstr>
      <vt:lpstr>问题来了</vt:lpstr>
      <vt:lpstr>定义</vt:lpstr>
      <vt:lpstr>通俗定义</vt:lpstr>
      <vt:lpstr>依赖注入的方式</vt:lpstr>
      <vt:lpstr>构造函数注入</vt:lpstr>
      <vt:lpstr>AOP注入</vt:lpstr>
      <vt:lpstr>AOP</vt:lpstr>
      <vt:lpstr>AOP是实现依赖注入的一种方式</vt:lpstr>
      <vt:lpstr>AOP的由来和定义</vt:lpstr>
      <vt:lpstr>面向切片编程的由来</vt:lpstr>
      <vt:lpstr>PowerPoint 演示文稿</vt:lpstr>
      <vt:lpstr>定义</vt:lpstr>
      <vt:lpstr>AOP三种切片</vt:lpstr>
      <vt:lpstr>几乎所有语言都支持</vt:lpstr>
      <vt:lpstr>AOP在js中的用处</vt:lpstr>
      <vt:lpstr>AOP在js中的妙用</vt:lpstr>
      <vt:lpstr>Window.load二次覆盖</vt:lpstr>
      <vt:lpstr>PowerPoint 演示文稿</vt:lpstr>
      <vt:lpstr>老的做法</vt:lpstr>
      <vt:lpstr>通过AOP</vt:lpstr>
      <vt:lpstr>总结优点</vt:lpstr>
      <vt:lpstr>AOP.JS</vt:lpstr>
      <vt:lpstr>统计函数执行时间</vt:lpstr>
      <vt:lpstr>老方法</vt:lpstr>
      <vt:lpstr>AOP</vt:lpstr>
      <vt:lpstr>优点</vt:lpstr>
      <vt:lpstr>可插拔场景举例</vt:lpstr>
      <vt:lpstr>PowerPoint 演示文稿</vt:lpstr>
      <vt:lpstr>分离数据统计</vt:lpstr>
      <vt:lpstr>智能推荐</vt:lpstr>
      <vt:lpstr>用户行为分析</vt:lpstr>
      <vt:lpstr>案例 ---AOP实现功能分离</vt:lpstr>
      <vt:lpstr>动态添加参数</vt:lpstr>
      <vt:lpstr>PowerPoint 演示文稿</vt:lpstr>
      <vt:lpstr>上刀山下油锅</vt:lpstr>
      <vt:lpstr>PowerPoint 演示文稿</vt:lpstr>
      <vt:lpstr>其他应用举例</vt:lpstr>
      <vt:lpstr>PowerPoint 演示文稿</vt:lpstr>
      <vt:lpstr>定义总结</vt:lpstr>
      <vt:lpstr>PowerPoint 演示文稿</vt:lpstr>
      <vt:lpstr>扩充 MVC过滤器</vt:lpstr>
      <vt:lpstr>知识点</vt:lpstr>
      <vt:lpstr>场景举例</vt:lpstr>
      <vt:lpstr>代码压缩</vt:lpstr>
      <vt:lpstr>grunt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shukui wang</cp:lastModifiedBy>
  <cp:revision>156</cp:revision>
  <dcterms:created xsi:type="dcterms:W3CDTF">2015-06-29T07:19:05Z</dcterms:created>
  <dcterms:modified xsi:type="dcterms:W3CDTF">2015-10-13T09:24:35Z</dcterms:modified>
</cp:coreProperties>
</file>