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40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8" r:id="rId34"/>
    <p:sldId id="770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78" r:id="rId43"/>
    <p:sldId id="779" r:id="rId44"/>
    <p:sldId id="780" r:id="rId45"/>
    <p:sldId id="781" r:id="rId46"/>
    <p:sldId id="782" r:id="rId47"/>
    <p:sldId id="783" r:id="rId48"/>
    <p:sldId id="784" r:id="rId49"/>
    <p:sldId id="785" r:id="rId50"/>
    <p:sldId id="786" r:id="rId51"/>
    <p:sldId id="787" r:id="rId52"/>
    <p:sldId id="788" r:id="rId53"/>
    <p:sldId id="789" r:id="rId54"/>
    <p:sldId id="790" r:id="rId55"/>
    <p:sldId id="794" r:id="rId56"/>
    <p:sldId id="795" r:id="rId57"/>
    <p:sldId id="796" r:id="rId58"/>
    <p:sldId id="797" r:id="rId59"/>
    <p:sldId id="798" r:id="rId60"/>
    <p:sldId id="799" r:id="rId61"/>
    <p:sldId id="800" r:id="rId62"/>
    <p:sldId id="801" r:id="rId63"/>
    <p:sldId id="919" r:id="rId64"/>
    <p:sldId id="920" r:id="rId65"/>
    <p:sldId id="921" r:id="rId66"/>
    <p:sldId id="907" r:id="rId67"/>
    <p:sldId id="908" r:id="rId68"/>
    <p:sldId id="909" r:id="rId69"/>
    <p:sldId id="910" r:id="rId70"/>
    <p:sldId id="911" r:id="rId71"/>
    <p:sldId id="912" r:id="rId72"/>
    <p:sldId id="913" r:id="rId73"/>
    <p:sldId id="914" r:id="rId74"/>
    <p:sldId id="915" r:id="rId75"/>
    <p:sldId id="904" r:id="rId76"/>
    <p:sldId id="905" r:id="rId77"/>
    <p:sldId id="259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79" Type="http://schemas.openxmlformats.org/officeDocument/2006/relationships/notesMaster" Target="notesMasters/notesMaster1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6558" y="2638989"/>
            <a:ext cx="26212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事件框架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 smtClean="0">
                <a:solidFill>
                  <a:schemeClr val="bg1"/>
                </a:solidFill>
              </a:rPr>
              <a:t>事件的发展历程 </a:t>
            </a:r>
            <a:endParaRPr lang="zh-CN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sz="1600">
                <a:solidFill>
                  <a:schemeClr val="bg1"/>
                </a:solidFill>
              </a:rPr>
              <a:t>通过事件的发展历程理解解耦和</a:t>
            </a:r>
            <a:endParaRPr lang="zh-CN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从解耦和角度看事件发展历程</a:t>
            </a:r>
            <a:endParaRPr lang="zh-CN" altLang="en-US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事件的发展历程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直接在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的属性中写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代码 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定义一个函数，赋值给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元素的</a:t>
            </a:r>
            <a:r>
              <a:rPr lang="en-US" altLang="zh-CN" b="1" dirty="0" err="1" smtClean="0"/>
              <a:t>onXXX</a:t>
            </a:r>
            <a:r>
              <a:rPr lang="zh-CN" altLang="en-US" b="1" dirty="0" smtClean="0"/>
              <a:t>属性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b="1" dirty="0" smtClean="0"/>
              <a:t>第三种添加事件方式，使用</a:t>
            </a:r>
            <a:r>
              <a:rPr lang="en-US" altLang="zh-CN" b="1" dirty="0" err="1" smtClean="0"/>
              <a:t>element.onXXX</a:t>
            </a:r>
            <a:r>
              <a:rPr lang="zh-CN" altLang="en-US" b="1" dirty="0" smtClean="0"/>
              <a:t>方式</a:t>
            </a:r>
            <a:endParaRPr lang="en-US" altLang="zh-CN" b="1" dirty="0" smtClean="0"/>
          </a:p>
          <a:p>
            <a:pPr marL="514350" indent="-514350">
              <a:buFont typeface="Franklin Gothic Medium" pitchFamily="34" charset="0"/>
              <a:buAutoNum type="arabicPeriod"/>
            </a:pPr>
            <a:r>
              <a:rPr lang="zh-CN" altLang="en-US" dirty="0" smtClean="0"/>
              <a:t>第四种添加事件方式，使用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专有的</a:t>
            </a:r>
            <a:r>
              <a:rPr lang="en-US" altLang="zh-CN" dirty="0" err="1" smtClean="0"/>
              <a:t>attachEvent</a:t>
            </a:r>
            <a:br>
              <a:rPr lang="zh-CN" altLang="en-US" b="1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84976" cy="8835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/>
              <a:t>第一种 直接在</a:t>
            </a:r>
            <a:r>
              <a:rPr lang="en-US" altLang="zh-CN" dirty="0"/>
              <a:t>html</a:t>
            </a:r>
            <a:r>
              <a:rPr lang="zh-CN" altLang="en-US" dirty="0"/>
              <a:t>的属性中写</a:t>
            </a:r>
            <a:r>
              <a:rPr lang="en-US" altLang="zh-CN" dirty="0"/>
              <a:t>JS</a:t>
            </a:r>
            <a:r>
              <a:rPr lang="zh-CN" altLang="en-US" dirty="0"/>
              <a:t>代码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79512" y="1432248"/>
            <a:ext cx="8964488" cy="4693915"/>
          </a:xfrm>
        </p:spPr>
        <p:txBody>
          <a:bodyPr/>
          <a:lstStyle/>
          <a:p>
            <a:r>
              <a:rPr lang="en-US" altLang="zh-CN" dirty="0" smtClean="0"/>
              <a:t>&lt;div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="alert(4);"&gt;Div1 Element&lt;/div&gt;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r>
              <a:rPr lang="en-US" altLang="zh-CN" dirty="0" smtClean="0"/>
              <a:t>: </a:t>
            </a:r>
            <a:r>
              <a:rPr lang="zh-CN" altLang="en-US" dirty="0" smtClean="0"/>
              <a:t>静态和动态放在一起</a:t>
            </a:r>
            <a:r>
              <a:rPr lang="en-US" altLang="zh-CN" dirty="0" smtClean="0"/>
              <a:t>,</a:t>
            </a:r>
            <a:r>
              <a:rPr lang="zh-CN" altLang="en-US" b="1" dirty="0" smtClean="0">
                <a:solidFill>
                  <a:srgbClr val="00B050"/>
                </a:solidFill>
              </a:rPr>
              <a:t>耦合度强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</a:t>
            </a:r>
            <a:r>
              <a:rPr lang="zh-CN" altLang="en-US" b="1" dirty="0" smtClean="0">
                <a:solidFill>
                  <a:srgbClr val="00B050"/>
                </a:solidFill>
              </a:rPr>
              <a:t>不利于分工</a:t>
            </a:r>
            <a:r>
              <a:rPr lang="en-US" altLang="zh-CN" b="1" dirty="0" smtClean="0">
                <a:solidFill>
                  <a:srgbClr val="00B050"/>
                </a:solidFill>
              </a:rPr>
              <a:t>,</a:t>
            </a:r>
            <a:r>
              <a:rPr lang="zh-CN" altLang="en-US" b="1" dirty="0" smtClean="0">
                <a:solidFill>
                  <a:srgbClr val="00B050"/>
                </a:solidFill>
              </a:rPr>
              <a:t>耦合度高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大概这是上世纪</a:t>
            </a:r>
            <a:r>
              <a:rPr lang="en-US" altLang="zh-CN" dirty="0" smtClean="0"/>
              <a:t>90</a:t>
            </a:r>
            <a:r>
              <a:rPr lang="zh-CN" altLang="en-US" dirty="0" smtClean="0"/>
              <a:t>年代的写法，那时候直接把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代码写在网页中很普遍，也许那时候的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并不太重要，只是用来做做验证或一些花哨的效果而已。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7395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定义一个函数，赋值给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元素的</a:t>
            </a:r>
            <a:r>
              <a:rPr lang="en-US" altLang="zh-CN" dirty="0" err="1" smtClean="0"/>
              <a:t>onXXX</a:t>
            </a:r>
            <a:r>
              <a:rPr lang="zh-CN" altLang="en-US" dirty="0" smtClean="0"/>
              <a:t>属性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10850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 </a:t>
            </a:r>
            <a:br>
              <a:rPr lang="en-US" altLang="zh-CN" dirty="0" smtClean="0"/>
            </a:br>
            <a:r>
              <a:rPr lang="en-US" altLang="zh-CN" dirty="0" smtClean="0"/>
              <a:t>function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(){} </a:t>
            </a:r>
            <a:br>
              <a:rPr lang="en-US" altLang="zh-CN" dirty="0" smtClean="0"/>
            </a:br>
            <a:r>
              <a:rPr lang="en-US" altLang="zh-CN" dirty="0" smtClean="0"/>
              <a:t>&lt;/script&gt; </a:t>
            </a:r>
            <a:br>
              <a:rPr lang="en-US" altLang="zh-CN" dirty="0" smtClean="0"/>
            </a:br>
            <a:r>
              <a:rPr lang="en-US" altLang="zh-CN" dirty="0" smtClean="0"/>
              <a:t>&lt;div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()"&gt;Div2 Element&lt;/div&gt; </a:t>
            </a:r>
            <a:br>
              <a:rPr lang="en-US" altLang="zh-CN" dirty="0" smtClean="0"/>
            </a:br>
            <a:r>
              <a:rPr lang="zh-CN" altLang="en-US" dirty="0" smtClean="0"/>
              <a:t>先定义函数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，然后赋值给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属性，这种方式也应该属于上世纪</a:t>
            </a:r>
            <a:r>
              <a:rPr lang="en-US" altLang="zh-CN" dirty="0" smtClean="0">
                <a:solidFill>
                  <a:srgbClr val="FF0000"/>
                </a:solidFill>
              </a:rPr>
              <a:t>90</a:t>
            </a:r>
            <a:r>
              <a:rPr lang="zh-CN" altLang="en-US" dirty="0" smtClean="0">
                <a:solidFill>
                  <a:srgbClr val="FF0000"/>
                </a:solidFill>
              </a:rPr>
              <a:t>年代</a:t>
            </a:r>
            <a:r>
              <a:rPr lang="zh-CN" altLang="en-US" dirty="0" smtClean="0"/>
              <a:t>的流行写法。</a:t>
            </a:r>
            <a:endParaRPr lang="en-US" altLang="zh-CN" dirty="0" smtClean="0"/>
          </a:p>
          <a:p>
            <a:r>
              <a:rPr lang="zh-CN" altLang="en-US" dirty="0" smtClean="0"/>
              <a:t>比第一种方式好的是它把业务逻辑代码都封装在一个函数里了，使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代码与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代码</a:t>
            </a:r>
            <a:r>
              <a:rPr lang="zh-CN" altLang="en-US" sz="4000" dirty="0" smtClean="0">
                <a:solidFill>
                  <a:srgbClr val="00B050"/>
                </a:solidFill>
              </a:rPr>
              <a:t>稍微有点儿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分离</a:t>
            </a:r>
            <a:r>
              <a:rPr lang="zh-CN" altLang="en-US" dirty="0" smtClean="0"/>
              <a:t>，不至于第一种那么</a:t>
            </a:r>
            <a:r>
              <a:rPr lang="zh-CN" altLang="en-US" dirty="0" smtClean="0">
                <a:solidFill>
                  <a:srgbClr val="FF0000"/>
                </a:solidFill>
              </a:rPr>
              <a:t>紧密耦合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使用</a:t>
            </a:r>
            <a:r>
              <a:rPr lang="en-US" altLang="zh-CN" smtClean="0"/>
              <a:t>element.onXXX</a:t>
            </a:r>
            <a:r>
              <a:rPr lang="zh-CN" altLang="en-US" smtClean="0"/>
              <a:t>方式 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&lt;div id="d3"&gt;Div3 Element&lt;/div&gt; </a:t>
            </a:r>
            <a:br>
              <a:rPr lang="en-US" altLang="zh-CN" dirty="0" smtClean="0"/>
            </a:br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 </a:t>
            </a:r>
            <a:br>
              <a:rPr lang="en-US" altLang="zh-CN" dirty="0" smtClean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d3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('d3'); </a:t>
            </a:r>
            <a:br>
              <a:rPr lang="en-US" altLang="zh-CN" dirty="0" smtClean="0"/>
            </a:br>
            <a:r>
              <a:rPr lang="en-US" altLang="zh-CN" dirty="0" smtClean="0"/>
              <a:t>d3.onclick = function(){ } </a:t>
            </a:r>
            <a:br>
              <a:rPr lang="en-US" altLang="zh-CN" dirty="0" smtClean="0"/>
            </a:br>
            <a:r>
              <a:rPr lang="en-US" altLang="zh-CN" dirty="0" smtClean="0"/>
              <a:t>&lt;/script&gt; </a:t>
            </a:r>
            <a:br>
              <a:rPr lang="en-US" altLang="zh-CN" dirty="0" smtClean="0"/>
            </a:br>
            <a:r>
              <a:rPr lang="zh-CN" altLang="en-US" dirty="0" smtClean="0"/>
              <a:t>这种方式也比较早期，但</a:t>
            </a:r>
            <a:r>
              <a:rPr lang="zh-CN" altLang="en-US" b="1" dirty="0" smtClean="0">
                <a:solidFill>
                  <a:srgbClr val="FF0000"/>
                </a:solidFill>
              </a:rPr>
              <a:t>好处是可以将</a:t>
            </a:r>
            <a:r>
              <a:rPr lang="en-US" altLang="zh-CN" b="1" dirty="0" smtClean="0">
                <a:solidFill>
                  <a:srgbClr val="FF0000"/>
                </a:solidFill>
              </a:rPr>
              <a:t>JS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altLang="zh-CN" b="1" dirty="0" smtClean="0">
                <a:solidFill>
                  <a:srgbClr val="FF0000"/>
                </a:solidFill>
              </a:rPr>
              <a:t>HTML</a:t>
            </a:r>
            <a:r>
              <a:rPr lang="zh-CN" altLang="en-US" b="1" dirty="0" smtClean="0">
                <a:solidFill>
                  <a:srgbClr val="FF0000"/>
                </a:solidFill>
              </a:rPr>
              <a:t>完全分离</a:t>
            </a:r>
            <a:r>
              <a:rPr lang="zh-CN" altLang="en-US" dirty="0" smtClean="0"/>
              <a:t>，但前提是需要给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元素提供一个额外的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或其它能获取该元素对象的方式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73953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addEventListener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专有的</a:t>
            </a:r>
            <a:r>
              <a:rPr lang="en-US" altLang="zh-CN" dirty="0" err="1" smtClean="0"/>
              <a:t>attachEvent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/>
          <a:lstStyle/>
          <a:p>
            <a:r>
              <a:rPr lang="zh-CN" altLang="en-US" dirty="0" smtClean="0"/>
              <a:t>这是目前推荐的方式，较前两种方式功能更为强大，可以为元素添加多个句柄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或称响应函数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，支持事件冒泡或捕获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167312"/>
          </a:xfrm>
        </p:spPr>
        <p:txBody>
          <a:bodyPr/>
          <a:lstStyle/>
          <a:p>
            <a:r>
              <a:rPr lang="zh-CN" altLang="en-US" sz="2800" dirty="0" smtClean="0"/>
              <a:t>当你在工作中领悟出</a:t>
            </a:r>
            <a:r>
              <a:rPr lang="en-US" altLang="zh-CN" sz="2800" dirty="0" smtClean="0"/>
              <a:t>JavaScript</a:t>
            </a:r>
            <a:r>
              <a:rPr lang="zh-CN" altLang="en-US" sz="2800" dirty="0" smtClean="0"/>
              <a:t>要跟</a:t>
            </a:r>
            <a:r>
              <a:rPr lang="en-US" altLang="zh-CN" sz="2800" dirty="0" smtClean="0"/>
              <a:t>HTML</a:t>
            </a:r>
            <a:r>
              <a:rPr lang="zh-CN" altLang="en-US" sz="2800" dirty="0" smtClean="0"/>
              <a:t>结构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实现分离</a:t>
            </a:r>
            <a:r>
              <a:rPr lang="zh-CN" altLang="en-US" sz="2800" dirty="0" smtClean="0"/>
              <a:t>后的道理后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你的能力就更进一步了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这个能力不是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开发能力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而是综合能力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因为整个软件开发开发很多来源于建筑学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生活场景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比如建筑学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盖楼新思维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模块化改造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打仗通过后勤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军队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军师等不同团队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操作系统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万多人开发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如何能够有条不紊的进行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分离降低团队之间的互相影响性</a:t>
            </a:r>
            <a:endParaRPr lang="en-US" altLang="zh-CN" sz="24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分而治之</a:t>
            </a:r>
            <a:endParaRPr lang="zh-CN" altLang="en-US" dirty="0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0" y="1484784"/>
            <a:ext cx="9036496" cy="46413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这个道理我们学习只是点出来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真正领悟需要你在工作中随着角色的转变逐步过渡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当你工作几年之后担任架构师</a:t>
            </a:r>
            <a:r>
              <a:rPr lang="en-US" altLang="zh-CN" dirty="0" smtClean="0"/>
              <a:t>,</a:t>
            </a:r>
            <a:r>
              <a:rPr lang="zh-CN" altLang="en-US" dirty="0" smtClean="0"/>
              <a:t>项目经理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之后技术总监</a:t>
            </a:r>
            <a:r>
              <a:rPr lang="en-US" altLang="zh-CN" dirty="0" smtClean="0"/>
              <a:t>,CEO</a:t>
            </a:r>
            <a:r>
              <a:rPr lang="zh-CN" altLang="en-US" dirty="0" smtClean="0"/>
              <a:t>就会慢慢体会分离思想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架构师：系统的分离</a:t>
            </a:r>
            <a:endParaRPr lang="en-US" altLang="zh-CN" dirty="0" smtClean="0"/>
          </a:p>
          <a:p>
            <a:pPr lvl="1"/>
            <a:r>
              <a:rPr lang="zh-CN" altLang="en-US" dirty="0"/>
              <a:t>项目</a:t>
            </a:r>
            <a:r>
              <a:rPr lang="zh-CN" altLang="en-US" dirty="0" smtClean="0"/>
              <a:t>经理：任务，团队的分离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技术总监：项目，市场，技术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CEO:</a:t>
            </a:r>
            <a:r>
              <a:rPr lang="zh-CN" altLang="en-US" dirty="0" smtClean="0"/>
              <a:t>财务部，技术部，市场部，战略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DOM0 DOM2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工具</a:t>
            </a:r>
            <a:endParaRPr lang="zh-CN" altLang="en-US"/>
          </a:p>
          <a:p>
            <a:r>
              <a:rPr lang="zh-CN" altLang="en-US"/>
              <a:t>工具包</a:t>
            </a:r>
            <a:endParaRPr lang="zh-CN" altLang="en-US"/>
          </a:p>
          <a:p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DOM0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我们将早起的事件写法称之为：</a:t>
            </a:r>
            <a:r>
              <a:rPr lang="en-US" altLang="zh-CN"/>
              <a:t>DOM0</a:t>
            </a:r>
            <a:r>
              <a:rPr lang="zh-CN" altLang="en-US"/>
              <a:t>时代。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click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分离的事件写法称之为：</a:t>
            </a:r>
            <a:r>
              <a:rPr lang="en-US" altLang="zh-CN"/>
              <a:t>DOM2</a:t>
            </a:r>
            <a:r>
              <a:rPr lang="zh-CN" altLang="en-US"/>
              <a:t>时代。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addEventListener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683895" y="213233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DOM2 </a:t>
            </a:r>
            <a:r>
              <a:rPr lang="zh-CN" altLang="en-US" sz="4800" dirty="0" smtClean="0">
                <a:solidFill>
                  <a:schemeClr val="bg1"/>
                </a:solidFill>
              </a:rPr>
              <a:t>事件流（捕获和冒泡）</a:t>
            </a:r>
            <a:endParaRPr lang="zh-CN" altLang="en-US" sz="4800" dirty="0" smtClean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bg1"/>
                </a:solidFill>
              </a:rPr>
              <a:t>教学目标：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sz="1600">
                <a:solidFill>
                  <a:schemeClr val="bg1"/>
                </a:solidFill>
              </a:rPr>
              <a:t>理解捕获 冒泡</a:t>
            </a:r>
            <a:endParaRPr lang="zh-CN" sz="1600">
              <a:solidFill>
                <a:schemeClr val="bg1"/>
              </a:solidFill>
            </a:endParaRPr>
          </a:p>
          <a:p>
            <a:pPr algn="l"/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DOM2 – </a:t>
            </a:r>
            <a:r>
              <a:rPr lang="zh-CN" altLang="en-US" smtClean="0"/>
              <a:t>事件流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冒泡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捕捉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事件流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冒泡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冒泡案例 </a:t>
            </a:r>
            <a:r>
              <a:rPr lang="en-US" altLang="zh-CN" smtClean="0"/>
              <a:t>–</a:t>
            </a:r>
            <a:r>
              <a:rPr lang="zh-CN" altLang="en-US" smtClean="0"/>
              <a:t>做案例</a:t>
            </a:r>
            <a:endParaRPr lang="zh-CN" altLang="en-US" smtClean="0"/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916113"/>
            <a:ext cx="8229600" cy="2198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事件冒泡定义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990" y="1600200"/>
            <a:ext cx="8923020" cy="45262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官方定义</a:t>
            </a:r>
            <a:r>
              <a:rPr lang="en-US" altLang="zh-CN" dirty="0" smtClean="0"/>
              <a:t>:</a:t>
            </a:r>
            <a:r>
              <a:rPr lang="zh-CN" altLang="zh-CN" dirty="0" smtClean="0"/>
              <a:t>事件按照从</a:t>
            </a:r>
            <a:r>
              <a:rPr lang="zh-CN" altLang="zh-CN" dirty="0" smtClean="0">
                <a:solidFill>
                  <a:srgbClr val="FF0000"/>
                </a:solidFill>
              </a:rPr>
              <a:t>最特定的事件</a:t>
            </a:r>
            <a:r>
              <a:rPr lang="zh-CN" altLang="zh-CN" dirty="0" smtClean="0"/>
              <a:t>目标到</a:t>
            </a:r>
            <a:r>
              <a:rPr lang="zh-CN" altLang="zh-CN" dirty="0" smtClean="0">
                <a:solidFill>
                  <a:srgbClr val="FF0000"/>
                </a:solidFill>
              </a:rPr>
              <a:t>最不特定</a:t>
            </a:r>
            <a:r>
              <a:rPr lang="zh-CN" altLang="zh-CN" dirty="0" smtClean="0"/>
              <a:t>的事件目标</a:t>
            </a:r>
            <a:r>
              <a:rPr lang="en-US" altLang="zh-CN" dirty="0" smtClean="0"/>
              <a:t>(document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body)</a:t>
            </a:r>
            <a:r>
              <a:rPr lang="zh-CN" altLang="zh-CN" dirty="0" smtClean="0"/>
              <a:t>的顺序触发。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IE</a:t>
            </a:r>
            <a:r>
              <a:rPr lang="zh-CN" altLang="en-US" dirty="0" smtClean="0"/>
              <a:t>只支持冒泡事件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捕获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基于冒泡引出捕获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捕获</a:t>
            </a:r>
            <a:r>
              <a:rPr lang="en-US" altLang="zh-CN" dirty="0" smtClean="0"/>
              <a:t>:</a:t>
            </a:r>
            <a:r>
              <a:rPr lang="zh-CN" altLang="en-US" dirty="0" smtClean="0"/>
              <a:t>三个字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倒过来</a:t>
            </a:r>
            <a:endParaRPr lang="zh-CN" altLang="en-US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7504" y="2060848"/>
            <a:ext cx="8928992" cy="461664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type=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"button"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"buhuo"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zh-CN" altLang="zh-CN" sz="1800" dirty="0" smtClean="0">
                <a:solidFill>
                  <a:srgbClr val="F8F8F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事件捕获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id=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"paopao"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zh-CN" altLang="zh-CN" sz="1800" dirty="0" smtClean="0">
                <a:solidFill>
                  <a:srgbClr val="F8F8F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事件冒泡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script </a:t>
            </a:r>
            <a:r>
              <a:rPr lang="zh-CN" altLang="zh-CN" sz="1800" dirty="0" smtClean="0">
                <a:solidFill>
                  <a:srgbClr val="A6E22E"/>
                </a:solidFill>
                <a:latin typeface="Consolas" pitchFamily="49" charset="0"/>
                <a:cs typeface="Consolas" pitchFamily="49" charset="0"/>
              </a:rPr>
              <a:t>type=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"text/javascript"</a:t>
            </a: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7F7F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'#paopao'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zh-CN" altLang="zh-CN" sz="1800" dirty="0" smtClean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zh-CN" altLang="zh-CN" sz="1800" dirty="0" smtClean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zh-CN" altLang="zh-CN" sz="1800" dirty="0" smtClean="0">
                <a:solidFill>
                  <a:srgbClr val="F7267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'body'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zh-CN" altLang="zh-CN" sz="1800" dirty="0" smtClean="0">
                <a:solidFill>
                  <a:srgbClr val="F8F8F2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66D9EF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(){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zh-CN" altLang="zh-CN" sz="1800" dirty="0" smtClean="0">
                <a:solidFill>
                  <a:srgbClr val="6CCAB8"/>
                </a:solidFill>
                <a:latin typeface="Consolas" pitchFamily="49" charset="0"/>
                <a:cs typeface="Consolas" pitchFamily="49" charset="0"/>
              </a:rPr>
              <a:t>alert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zh-CN" sz="1800" dirty="0" smtClean="0">
                <a:solidFill>
                  <a:srgbClr val="FFE792"/>
                </a:solidFill>
                <a:latin typeface="Consolas" pitchFamily="49" charset="0"/>
                <a:cs typeface="Consolas" pitchFamily="49" charset="0"/>
              </a:rPr>
              <a:t>'baby'</a:t>
            </a: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});</a:t>
            </a:r>
            <a:br>
              <a:rPr lang="zh-CN" altLang="zh-CN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endParaRPr lang="zh-CN" altLang="zh-CN" sz="24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事件流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事件流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3556" name="图片 3" descr="http://files.jb51.net/file_images/article/201310/2013102816020157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 b="11848"/>
          <a:stretch>
            <a:fillRect/>
          </a:stretch>
        </p:blipFill>
        <p:spPr bwMode="auto">
          <a:xfrm>
            <a:off x="179388" y="1179513"/>
            <a:ext cx="88392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你在网上看到的别人写好的东西，你可以拿过来直接使用的都是框架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最著名的：</a:t>
            </a:r>
            <a:endParaRPr lang="zh-CN" altLang="en-US"/>
          </a:p>
          <a:p>
            <a:pPr lvl="1"/>
            <a:r>
              <a:rPr lang="zh-CN" altLang="en-US"/>
              <a:t>通用框架：</a:t>
            </a:r>
            <a:r>
              <a:rPr lang="en-US" altLang="zh-CN"/>
              <a:t>jquery  bootstrap  zepto</a:t>
            </a:r>
            <a:endParaRPr lang="en-US" altLang="zh-CN"/>
          </a:p>
          <a:p>
            <a:pPr lvl="1"/>
            <a:r>
              <a:rPr lang="en-US" altLang="zh-CN"/>
              <a:t>UI</a:t>
            </a:r>
            <a:r>
              <a:rPr lang="zh-CN" altLang="en-US"/>
              <a:t>框架：</a:t>
            </a:r>
            <a:r>
              <a:rPr lang="en-US" altLang="zh-CN"/>
              <a:t>jquery UI </a:t>
            </a:r>
            <a:r>
              <a:rPr lang="zh-CN" altLang="en-US"/>
              <a:t>，</a:t>
            </a:r>
            <a:r>
              <a:rPr lang="en-US" altLang="zh-CN"/>
              <a:t>ext</a:t>
            </a:r>
            <a:r>
              <a:rPr lang="zh-CN" altLang="en-US"/>
              <a:t>，</a:t>
            </a:r>
            <a:r>
              <a:rPr lang="en-US" altLang="zh-CN"/>
              <a:t>bootstrap</a:t>
            </a:r>
            <a:r>
              <a:rPr lang="zh-CN" altLang="en-US"/>
              <a:t>中的</a:t>
            </a:r>
            <a:r>
              <a:rPr lang="en-US" altLang="zh-CN"/>
              <a:t>UI</a:t>
            </a:r>
            <a:r>
              <a:rPr lang="zh-CN" altLang="en-US"/>
              <a:t>组件</a:t>
            </a:r>
            <a:endParaRPr lang="zh-CN" altLang="en-US"/>
          </a:p>
          <a:p>
            <a:pPr lvl="1"/>
            <a:r>
              <a:rPr lang="en-US" altLang="zh-CN"/>
              <a:t>MVC</a:t>
            </a:r>
            <a:r>
              <a:rPr lang="zh-CN" altLang="en-US"/>
              <a:t>：</a:t>
            </a:r>
            <a:r>
              <a:rPr lang="en-US" altLang="zh-CN"/>
              <a:t>angularJS</a:t>
            </a:r>
            <a:r>
              <a:rPr lang="zh-CN" altLang="en-US"/>
              <a:t>， </a:t>
            </a:r>
            <a:r>
              <a:rPr lang="en-US" altLang="zh-CN"/>
              <a:t>React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W3C</a:t>
            </a:r>
            <a:r>
              <a:rPr lang="zh-CN" altLang="en-US" smtClean="0"/>
              <a:t>标准 </a:t>
            </a:r>
            <a:r>
              <a:rPr lang="en-US" altLang="zh-CN" smtClean="0"/>
              <a:t> DOM</a:t>
            </a:r>
            <a:r>
              <a:rPr lang="zh-CN" altLang="en-US" smtClean="0"/>
              <a:t>事件流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事件流综合了两种方式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先捕获后冒泡</a:t>
            </a:r>
            <a:r>
              <a:rPr lang="en-US" altLang="zh-CN" dirty="0" smtClean="0"/>
              <a:t>..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/>
              <a:t>W3C</a:t>
            </a:r>
            <a:r>
              <a:rPr lang="zh-CN" altLang="zh-CN" dirty="0"/>
              <a:t>模型是将两者进行中和，在</a:t>
            </a:r>
            <a:r>
              <a:rPr lang="en-US" altLang="zh-CN" dirty="0"/>
              <a:t>W3C</a:t>
            </a:r>
            <a:r>
              <a:rPr lang="zh-CN" altLang="zh-CN" dirty="0"/>
              <a:t>模型中，任何事件发生时，先从顶层开始进行事件捕获，直到事件触发到达了事件源元素。然后，再从事件源往上进行事件冒泡，直到到达</a:t>
            </a:r>
            <a:r>
              <a:rPr lang="en-US" altLang="zh-CN" dirty="0"/>
              <a:t>document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江湖纷争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5496" y="1600200"/>
            <a:ext cx="9001000" cy="452596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事件流标准是综合了两大门派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00B050"/>
                </a:solidFill>
              </a:rPr>
              <a:t>IE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Netspace</a:t>
            </a:r>
            <a:endParaRPr lang="en-US" altLang="zh-CN" dirty="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zh-CN" dirty="0" smtClean="0"/>
              <a:t>W3C</a:t>
            </a:r>
            <a:r>
              <a:rPr lang="zh-CN" altLang="en-US" dirty="0" smtClean="0"/>
              <a:t>标准制定的时候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已经存在两大标准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400050" lvl="1" indent="0">
              <a:buFont typeface="Arial" pitchFamily="34" charset="0"/>
              <a:buNone/>
            </a:pPr>
            <a:r>
              <a:rPr lang="zh-CN" altLang="en-US" dirty="0" smtClean="0"/>
              <a:t>指定标准的开会的时候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互相争吵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为了钱，都想以自己的为标准，最后达成妥协</a:t>
            </a:r>
            <a:r>
              <a:rPr lang="en-US" altLang="zh-CN" dirty="0" smtClean="0"/>
              <a:t>,</a:t>
            </a:r>
            <a:r>
              <a:rPr lang="zh-CN" altLang="en-US" dirty="0" smtClean="0"/>
              <a:t>都支持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这样就成了今天的事件流</a:t>
            </a:r>
            <a:endParaRPr lang="en-US" altLang="zh-CN" dirty="0"/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两虎相争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必有一伤 原来是假的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两虎相争，必有猿伤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zh-CN" altLang="en-US" dirty="0" smtClean="0"/>
              <a:t>最受伤害的是我们程序猿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DOM2 </a:t>
            </a:r>
            <a:r>
              <a:rPr lang="zh-CN" altLang="en-US" smtClean="0">
                <a:solidFill>
                  <a:schemeClr val="tx1"/>
                </a:solidFill>
              </a:rPr>
              <a:t>事件流 </a:t>
            </a:r>
            <a:r>
              <a:rPr lang="zh-CN" smtClean="0">
                <a:solidFill>
                  <a:schemeClr val="tx1"/>
                </a:solidFill>
              </a:rPr>
              <a:t>代码实现</a:t>
            </a:r>
            <a:endParaRPr 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/>
          <p:cNvSpPr>
            <a:spLocks noGrp="1"/>
          </p:cNvSpPr>
          <p:nvPr>
            <p:ph type="title"/>
          </p:nvPr>
        </p:nvSpPr>
        <p:spPr>
          <a:xfrm>
            <a:off x="179512" y="476672"/>
            <a:ext cx="8964488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案例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简单比较两种实现方式</a:t>
            </a:r>
            <a:endParaRPr lang="zh-CN" altLang="en-US" dirty="0" smtClean="0"/>
          </a:p>
        </p:txBody>
      </p:sp>
      <p:sp>
        <p:nvSpPr>
          <p:cNvPr id="26627" name="内容占位符 4"/>
          <p:cNvSpPr>
            <a:spLocks noGrp="1"/>
          </p:cNvSpPr>
          <p:nvPr>
            <p:ph idx="1"/>
          </p:nvPr>
        </p:nvSpPr>
        <p:spPr>
          <a:xfrm>
            <a:off x="551180" y="1340485"/>
            <a:ext cx="7905750" cy="547243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传统方式实现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err="1" smtClean="0"/>
              <a:t>btn.onclick</a:t>
            </a:r>
            <a:r>
              <a:rPr lang="en-US" altLang="zh-CN" sz="2800" dirty="0" smtClean="0"/>
              <a:t> = function() {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p.innerHTML</a:t>
            </a:r>
            <a:r>
              <a:rPr lang="en-US" altLang="zh-CN" sz="2800" dirty="0" smtClean="0"/>
              <a:t> = '</a:t>
            </a:r>
            <a:r>
              <a:rPr lang="zh-CN" altLang="en-US" sz="2800" dirty="0" smtClean="0"/>
              <a:t>点击按钮触发第一个事件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br</a:t>
            </a:r>
            <a:r>
              <a:rPr lang="en-US" altLang="zh-CN" sz="2800" dirty="0" smtClean="0"/>
              <a:t>/&gt;';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}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事件流方式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</a:rPr>
              <a:t>//false 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表示使用冒泡方式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 err="1" smtClean="0"/>
              <a:t>btn.addEventListener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click',function</a:t>
            </a:r>
            <a:r>
              <a:rPr lang="en-US" altLang="zh-CN" sz="2800" dirty="0" smtClean="0"/>
              <a:t>() {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  </a:t>
            </a:r>
            <a:r>
              <a:rPr lang="en-US" altLang="zh-CN" sz="2800" dirty="0" err="1" smtClean="0"/>
              <a:t>p.innerHTML</a:t>
            </a:r>
            <a:r>
              <a:rPr lang="en-US" altLang="zh-CN" sz="2800" dirty="0" smtClean="0"/>
              <a:t> += '</a:t>
            </a:r>
            <a:r>
              <a:rPr lang="zh-CN" altLang="en-US" sz="2800" dirty="0" smtClean="0"/>
              <a:t>点击按钮触发第一个事件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br</a:t>
            </a:r>
            <a:r>
              <a:rPr lang="en-US" altLang="zh-CN" sz="2800" dirty="0" smtClean="0"/>
              <a:t>/&gt;';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	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},false);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addEventListener语法规范</a:t>
            </a:r>
            <a:endParaRPr lang="zh-CN" altLang="en-US" dirty="0" smtClean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9"/>
          </p:nvPr>
        </p:nvSpPr>
        <p:spPr>
          <a:xfrm>
            <a:off x="0" y="1988185"/>
            <a:ext cx="9144000" cy="41833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addEventListener参数：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事件名称（无</a:t>
            </a:r>
            <a:r>
              <a:rPr lang="zh-CN" altLang="en-US" dirty="0" smtClean="0">
                <a:ea typeface="微软雅黑" pitchFamily="34" charset="-122"/>
              </a:rPr>
              <a:t>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dirty="0" smtClean="0"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）【必须】, 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事件回调函数【必须】， 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是否在捕获阶段执行{默认：false}）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调用：btn.addEventListener('click', Fn,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定义一个背景为红色，高为</a:t>
            </a:r>
            <a:r>
              <a:rPr lang="en-US" altLang="zh-CN" dirty="0">
                <a:sym typeface="+mn-ea"/>
              </a:rPr>
              <a:t>300px</a:t>
            </a:r>
            <a:r>
              <a:rPr lang="zh-CN" altLang="en-US" dirty="0">
                <a:sym typeface="+mn-ea"/>
              </a:rPr>
              <a:t>，宽为</a:t>
            </a:r>
            <a:r>
              <a:rPr lang="en-US" altLang="zh-CN" dirty="0">
                <a:sym typeface="+mn-ea"/>
              </a:rPr>
              <a:t>300px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，点击将其背景颜色变成绿色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执行顺序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DOM02</a:t>
            </a:r>
            <a:r>
              <a:rPr lang="zh-CN" altLang="en-US" dirty="0" smtClean="0"/>
              <a:t>同时存在，执行顺序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DOM0</a:t>
            </a:r>
            <a:r>
              <a:rPr lang="zh-CN" altLang="en-US" dirty="0" smtClean="0"/>
              <a:t>优先执行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案例演示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 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187624" y="692696"/>
            <a:ext cx="7128792" cy="7969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DOM0 2</a:t>
            </a:r>
            <a:r>
              <a:rPr lang="zh-CN" altLang="en-US" dirty="0" smtClean="0"/>
              <a:t>绑定事件比较和优点</a:t>
            </a:r>
            <a:endParaRPr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DOM0</a:t>
            </a:r>
            <a:r>
              <a:rPr lang="zh-CN" altLang="en-US" dirty="0" smtClean="0"/>
              <a:t>绑定事件会自动</a:t>
            </a:r>
            <a:r>
              <a:rPr lang="zh-CN" altLang="en-US" sz="4000" b="1" dirty="0" smtClean="0">
                <a:solidFill>
                  <a:srgbClr val="00B050"/>
                </a:solidFill>
              </a:rPr>
              <a:t>覆盖</a:t>
            </a:r>
            <a:r>
              <a:rPr lang="zh-CN" altLang="en-US" dirty="0" smtClean="0"/>
              <a:t>前面的绑定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一个元素只能绑定一个事件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D0M2</a:t>
            </a:r>
            <a:r>
              <a:rPr lang="zh-CN" altLang="en-US" dirty="0" smtClean="0"/>
              <a:t>可以绑定多个事件</a:t>
            </a:r>
            <a:endParaRPr lang="zh-CN" altLang="en-US" dirty="0" smtClean="0"/>
          </a:p>
          <a:p/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框架的相通性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每个框架封装需要的知识点大同小异</a:t>
            </a:r>
            <a:endParaRPr lang="zh-CN" altLang="en-US"/>
          </a:p>
          <a:p>
            <a:r>
              <a:rPr lang="zh-CN" altLang="en-US"/>
              <a:t>我们以</a:t>
            </a:r>
            <a:r>
              <a:rPr lang="en-US" altLang="zh-CN"/>
              <a:t>jquery</a:t>
            </a:r>
            <a:r>
              <a:rPr lang="zh-CN" altLang="en-US"/>
              <a:t>为例，讲解其知识点</a:t>
            </a:r>
            <a:endParaRPr lang="zh-CN" altLang="en-US"/>
          </a:p>
          <a:p>
            <a:r>
              <a:rPr lang="zh-CN" altLang="en-US"/>
              <a:t>这也是面试中最常遇到的。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28324" y="548680"/>
            <a:ext cx="8578850" cy="796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代码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err="1" smtClean="0"/>
              <a:t>btn.addEventListener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click',function</a:t>
            </a:r>
            <a:r>
              <a:rPr lang="en-US" altLang="zh-CN" sz="2400" dirty="0" smtClean="0"/>
              <a:t>() {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	  </a:t>
            </a:r>
            <a:r>
              <a:rPr lang="en-US" altLang="zh-CN" sz="2400" dirty="0" err="1" smtClean="0"/>
              <a:t>p.innerHTML</a:t>
            </a:r>
            <a:r>
              <a:rPr lang="en-US" altLang="zh-CN" sz="2400" dirty="0" smtClean="0"/>
              <a:t> += '</a:t>
            </a:r>
            <a:r>
              <a:rPr lang="zh-CN" altLang="en-US" sz="2400" dirty="0" smtClean="0"/>
              <a:t>点击按钮触发第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个事件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/&gt;'	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},false);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err="1" smtClean="0"/>
              <a:t>btn.addEventListener</a:t>
            </a:r>
            <a:r>
              <a:rPr lang="en-US" altLang="zh-CN" sz="2400" dirty="0" smtClean="0"/>
              <a:t>('</a:t>
            </a:r>
            <a:r>
              <a:rPr lang="en-US" altLang="zh-CN" sz="2400" dirty="0" err="1" smtClean="0"/>
              <a:t>click',function</a:t>
            </a:r>
            <a:r>
              <a:rPr lang="en-US" altLang="zh-CN" sz="2400" dirty="0" smtClean="0"/>
              <a:t>() {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	  </a:t>
            </a:r>
            <a:r>
              <a:rPr lang="en-US" altLang="zh-CN" sz="2400" dirty="0" err="1" smtClean="0"/>
              <a:t>p.innerHTML</a:t>
            </a:r>
            <a:r>
              <a:rPr lang="en-US" altLang="zh-CN" sz="2400" dirty="0" smtClean="0"/>
              <a:t> += '</a:t>
            </a:r>
            <a:r>
              <a:rPr lang="zh-CN" altLang="en-US" sz="2400" dirty="0" smtClean="0"/>
              <a:t>点击按钮触发第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个事件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br</a:t>
            </a:r>
            <a:r>
              <a:rPr lang="en-US" altLang="zh-CN" sz="2400" dirty="0" smtClean="0"/>
              <a:t>/&gt;';	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},false);</a:t>
            </a:r>
            <a:endParaRPr lang="en-US" altLang="zh-CN" sz="2400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</a:t>
            </a:r>
            <a:r>
              <a:rPr lang="zh-CN" altLang="en-US" dirty="0" smtClean="0"/>
              <a:t>优点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可以解除绑定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标准组织移除事件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removeEventListener：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dom2级移除事件处理程序方法，参数以及调用方式同addEventListener。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btn.removeEventListener('click', Fn, false);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注意：匿名函数不能移除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解除绑定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712" y="2564904"/>
            <a:ext cx="9057288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btn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fn3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IE事件处理程序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9"/>
          </p:nvPr>
        </p:nvSpPr>
        <p:spPr>
          <a:xfrm>
            <a:off x="107504" y="1484784"/>
            <a:ext cx="9036496" cy="464137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attachEvent（</a:t>
            </a:r>
            <a:r>
              <a:rPr lang="zh-CN" altLang="zh-CN" dirty="0" smtClean="0">
                <a:solidFill>
                  <a:srgbClr val="28D813"/>
                </a:solidFill>
                <a:latin typeface="Consolas" pitchFamily="49" charset="0"/>
                <a:cs typeface="Consolas" pitchFamily="49" charset="0"/>
              </a:rPr>
              <a:t>detachEvent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addEventLinster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remove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ie为元素绑定事件处理程序方法。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事件名称（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前面有</a:t>
            </a:r>
            <a:r>
              <a:rPr lang="zh-CN" altLang="en-US" b="1" dirty="0" smtClean="0">
                <a:solidFill>
                  <a:srgbClr val="FF0000"/>
                </a:solidFill>
                <a:ea typeface="微软雅黑" pitchFamily="34" charset="-122"/>
              </a:rPr>
              <a:t>‘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b="1" dirty="0" smtClean="0">
                <a:solidFill>
                  <a:srgbClr val="FF0000"/>
                </a:solidFill>
                <a:ea typeface="微软雅黑" pitchFamily="34" charset="-122"/>
              </a:rPr>
              <a:t>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事件回调函数。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调用：dom.attachEvent('onclick', Fn);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多个回调函数执行顺序：倒序。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this指向window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86698"/>
                </a:solidFill>
              </a:rPr>
              <a:t>IE移除事件处理程序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detachEvent：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ie中移除事件处理程序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btn.detachEvent('onclick', Fn);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DOM2 </a:t>
            </a:r>
            <a:r>
              <a:rPr lang="zh-CN" altLang="en-US" dirty="0" smtClean="0"/>
              <a:t>优点</a:t>
            </a:r>
            <a:r>
              <a:rPr lang="en-US" dirty="0" smtClean="0"/>
              <a:t>3 </a:t>
            </a:r>
            <a:r>
              <a:rPr lang="zh-CN" altLang="en-US" dirty="0" smtClean="0"/>
              <a:t>事件委托 了解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03575" y="1557020"/>
            <a:ext cx="17678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mtClean="0">
                <a:solidFill>
                  <a:schemeClr val="tx1"/>
                </a:solidFill>
              </a:rPr>
              <a:t>封装框架</a:t>
            </a:r>
            <a:endParaRPr 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事件框架封装</a:t>
            </a:r>
            <a:br>
              <a:rPr lang="en-US" altLang="zh-CN" dirty="0" smtClean="0"/>
            </a:br>
            <a:r>
              <a:rPr lang="zh-CN" altLang="en-US" dirty="0" smtClean="0"/>
              <a:t>对象版本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为什么需要学习框架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工作以后你可能从事的三种工作：</a:t>
            </a:r>
            <a:endParaRPr lang="zh-CN" altLang="en-US"/>
          </a:p>
          <a:p>
            <a:r>
              <a:rPr lang="zh-CN" altLang="en-US"/>
              <a:t>开发页面的功能：</a:t>
            </a:r>
            <a:r>
              <a:rPr lang="en-US" altLang="zh-CN"/>
              <a:t>html css js</a:t>
            </a:r>
            <a:endParaRPr lang="en-US" altLang="zh-CN"/>
          </a:p>
          <a:p>
            <a:r>
              <a:rPr lang="zh-CN" altLang="en-US"/>
              <a:t>维护公司已有的框架</a:t>
            </a:r>
            <a:endParaRPr lang="zh-CN" altLang="en-US"/>
          </a:p>
          <a:p>
            <a:r>
              <a:rPr lang="zh-CN" altLang="en-US"/>
              <a:t>编写新框架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第一种方式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5740" y="1268730"/>
            <a:ext cx="5855970" cy="53524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2204720"/>
            <a:ext cx="822960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需要实例化</a:t>
            </a:r>
            <a:endParaRPr lang="zh-CN" altLang="en-US"/>
          </a:p>
          <a:p>
            <a:pPr lvl="1"/>
            <a:r>
              <a:rPr lang="zh-CN" altLang="en-US"/>
              <a:t>为什么需要实例化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亲自动手给我们之前使用面向对象编写的框架添加事件相关方法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封装具体事件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封装具体事件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</a:t>
            </a:r>
            <a:r>
              <a:rPr lang="en-US" altLang="zh-CN"/>
              <a:t>click mouseover mouseout hover</a:t>
            </a:r>
            <a:r>
              <a:rPr lang="zh-CN" altLang="en-US"/>
              <a:t>事件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字面量形式封装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-28199"/>
            <a:ext cx="6516528" cy="667875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ItCast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如果支持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//W3C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版本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--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火狐 谷歌 等大多数浏览器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addEventListener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attachEvent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如果支持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--IE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attachEvent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'on'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un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document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getElementById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removeEventListener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else 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detachEvent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dom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detachEvent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BF9BF8"/>
                </a:solidFill>
                <a:effectLst/>
                <a:latin typeface="Consolas" pitchFamily="49" charset="0"/>
                <a:cs typeface="Consolas" pitchFamily="49" charset="0"/>
              </a:rPr>
              <a:t>fn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0857" y="1772816"/>
            <a:ext cx="7882286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使用我们封装的框架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//    var itcast = new ItCast();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28D81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ItCast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'btn'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'click'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(){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cs typeface="Consolas" pitchFamily="49" charset="0"/>
              </a:rPr>
              <a:t>var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tiscContent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7267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宋体" pitchFamily="2" charset="-122"/>
                <a:ea typeface="宋体" pitchFamily="2" charset="-122"/>
                <a:cs typeface="Consolas" pitchFamily="49" charset="0"/>
              </a:rPr>
              <a:t>使用我们封装的框架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$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E792"/>
                </a:solidFill>
                <a:effectLst/>
                <a:latin typeface="Consolas" pitchFamily="49" charset="0"/>
                <a:cs typeface="Consolas" pitchFamily="49" charset="0"/>
              </a:rPr>
              <a:t>"#disc"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6CCAB8"/>
                </a:solidFill>
                <a:effectLst/>
                <a:latin typeface="Consolas" pitchFamily="49" charset="0"/>
                <a:cs typeface="Consolas" pitchFamily="49" charset="0"/>
              </a:rPr>
              <a:t>html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cs typeface="Consolas" pitchFamily="49" charset="0"/>
              </a:rPr>
              <a:t>tiscContent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itchFamily="49" charset="0"/>
                <a:cs typeface="Consolas" pitchFamily="49" charset="0"/>
              </a:rPr>
              <a:t>    })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框架开篇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最终框架演示</a:t>
            </a:r>
            <a:endParaRPr lang="zh-CN" altLang="en-US"/>
          </a:p>
          <a:p>
            <a:r>
              <a:rPr lang="zh-CN" altLang="en-US"/>
              <a:t>讲课方式：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，先学习各种框架的基础知识，复习前面的各种知识点，通过实践动手编写框架将前面讲的理论知识实践化，加深理解。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，框架封装：将前面讲的各个自框架以合理的方式封装成我们的最终框架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比较两种方式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一个需要实例化 一个不需要 </a:t>
            </a:r>
            <a:endParaRPr lang="zh-CN" altLang="en-US"/>
          </a:p>
          <a:p>
            <a:r>
              <a:rPr lang="zh-CN" altLang="en-US"/>
              <a:t>为什么？？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第三种方式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72185" y="1412240"/>
            <a:ext cx="6802755" cy="50342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使用方式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2132965"/>
            <a:ext cx="822960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</a:t>
            </a:r>
            <a:endParaRPr lang="zh-CN" altLang="en-US" smtClean="0"/>
          </a:p>
        </p:txBody>
      </p:sp>
      <p:sp>
        <p:nvSpPr>
          <p:cNvPr id="3379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什么是事件委托：通俗的讲，事件就是</a:t>
            </a:r>
            <a:r>
              <a:rPr lang="en-US" altLang="zh-CN" smtClean="0"/>
              <a:t>onclick</a:t>
            </a:r>
            <a:r>
              <a:rPr lang="zh-CN" altLang="en-US" smtClean="0"/>
              <a:t>，</a:t>
            </a:r>
            <a:r>
              <a:rPr lang="en-US" altLang="zh-CN" smtClean="0"/>
              <a:t>onmouseover</a:t>
            </a:r>
            <a:r>
              <a:rPr lang="zh-CN" altLang="en-US" smtClean="0"/>
              <a:t>，</a:t>
            </a:r>
            <a:r>
              <a:rPr lang="en-US" altLang="zh-CN" smtClean="0"/>
              <a:t>onmouseout</a:t>
            </a:r>
            <a:r>
              <a:rPr lang="zh-CN" altLang="en-US" smtClean="0"/>
              <a:t>，等就是事件，委托呢，就是让别人来做，这个事件本来是加在某些元素上的，然而你却加到别人身上来做，完成这个事件。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事件委托使用方法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利用冒泡的原理，把事件加到父级上，触发执行效果。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dirty="0" smtClean="0"/>
              <a:t>在事件体内获取您需要的目标元素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中的委托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605" y="2060575"/>
            <a:ext cx="8703945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事件委托（一）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提高性能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减少内存占用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在父元素上绑定事件处理子元素事件逻辑，避免事件回调程序的多次绑定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框架封装的六脉神剑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框架封装的六大知识点：</a:t>
            </a:r>
            <a:endParaRPr lang="zh-CN" altLang="en-US"/>
          </a:p>
          <a:p>
            <a:pPr lvl="1"/>
            <a:r>
              <a:rPr lang="zh-CN" altLang="en-US"/>
              <a:t>框架雏形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链式访问</a:t>
            </a:r>
            <a:endParaRPr lang="zh-CN" altLang="en-US"/>
          </a:p>
          <a:p>
            <a:pPr lvl="1"/>
            <a:r>
              <a:rPr lang="zh-CN" altLang="en-US"/>
              <a:t>命名空间</a:t>
            </a:r>
            <a:endParaRPr lang="zh-CN" altLang="en-US"/>
          </a:p>
          <a:p>
            <a:pPr lvl="1"/>
            <a:r>
              <a:rPr lang="zh-CN" altLang="en-US"/>
              <a:t>模块化</a:t>
            </a:r>
            <a:endParaRPr lang="zh-CN" altLang="en-US"/>
          </a:p>
          <a:p>
            <a:pPr lvl="1"/>
            <a:r>
              <a:rPr lang="zh-CN" altLang="en-US"/>
              <a:t>可扩展</a:t>
            </a:r>
            <a:r>
              <a:rPr lang="en-US" altLang="zh-CN"/>
              <a:t>-- </a:t>
            </a:r>
            <a:r>
              <a:rPr lang="zh-CN" altLang="en-US"/>
              <a:t>插件 组件</a:t>
            </a:r>
            <a:endParaRPr lang="zh-CN" altLang="en-US"/>
          </a:p>
          <a:p>
            <a:pPr lvl="1"/>
            <a:r>
              <a:rPr lang="zh-CN" altLang="en-US"/>
              <a:t>用户体验：你好我好他也好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386698"/>
                </a:solidFill>
              </a:rPr>
              <a:t>事件委托（二）</a:t>
            </a:r>
            <a:endParaRPr lang="zh-CN" altLang="zh-CN" smtClean="0">
              <a:solidFill>
                <a:srgbClr val="386698"/>
              </a:solidFill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动态添加的元素默认是无法触发事件的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事件委托不仅可以实现现有元素功能，还能对未来元素进行处理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316416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适合采用事件委托技术的事件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065315"/>
          </a:xfrm>
        </p:spPr>
        <p:txBody>
          <a:bodyPr/>
          <a:lstStyle/>
          <a:p>
            <a:r>
              <a:rPr lang="en-US" altLang="zh-CN" sz="2800" dirty="0" err="1" smtClean="0"/>
              <a:t>click,mousedown,mouseup,keydown,keyup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keypress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虽然</a:t>
            </a:r>
            <a:r>
              <a:rPr lang="en-US" altLang="zh-CN" sz="2800" dirty="0" err="1" smtClean="0"/>
              <a:t>mouseover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mouseout</a:t>
            </a:r>
            <a:r>
              <a:rPr lang="zh-CN" altLang="en-US" sz="2800" dirty="0" smtClean="0"/>
              <a:t>事件也冒 泡，但要适当处理它们并不容易，而且经常需要计算元素的位置（因为当鼠标从一个元素移到其他子节点时，或者当鼠标移出该元素时，都会触发</a:t>
            </a:r>
            <a:r>
              <a:rPr lang="en-US" altLang="zh-CN" sz="2800" dirty="0" err="1" smtClean="0"/>
              <a:t>mouseout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事件）。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使用委托 当点击每张图片弹出产品的名称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504" y="1700808"/>
            <a:ext cx="8796115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讲解顺序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先介绍完各个子框架中的知识点</a:t>
            </a:r>
            <a:endParaRPr lang="zh-CN" altLang="en-US"/>
          </a:p>
          <a:p>
            <a:r>
              <a:rPr lang="zh-CN" altLang="en-US"/>
              <a:t>然后再使用六脉神剑封装起来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八三法则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基础知识的讲解：</a:t>
            </a:r>
            <a:endParaRPr lang="zh-CN" altLang="en-US"/>
          </a:p>
          <a:p>
            <a:pPr lvl="1"/>
            <a:r>
              <a:rPr lang="zh-CN" altLang="en-US"/>
              <a:t>简单，</a:t>
            </a:r>
            <a:endParaRPr lang="zh-CN" altLang="en-US"/>
          </a:p>
          <a:p>
            <a:pPr lvl="1"/>
            <a:r>
              <a:rPr lang="zh-CN" altLang="en-US"/>
              <a:t>需要学会</a:t>
            </a:r>
            <a:r>
              <a:rPr lang="en-US" altLang="zh-CN"/>
              <a:t>70--80%</a:t>
            </a:r>
            <a:endParaRPr lang="en-US" altLang="zh-CN"/>
          </a:p>
          <a:p>
            <a:r>
              <a:rPr lang="zh-CN" altLang="en-US"/>
              <a:t>框架封装：</a:t>
            </a:r>
            <a:endParaRPr lang="zh-CN" altLang="en-US"/>
          </a:p>
          <a:p>
            <a:pPr lvl="1"/>
            <a:r>
              <a:rPr lang="en-US" altLang="zh-CN"/>
              <a:t>30%-50%</a:t>
            </a:r>
            <a:r>
              <a:rPr lang="zh-CN" altLang="en-US"/>
              <a:t>简单，</a:t>
            </a:r>
            <a:endParaRPr lang="zh-CN" altLang="en-US"/>
          </a:p>
          <a:p>
            <a:pPr lvl="1"/>
            <a:r>
              <a:rPr lang="en-US" altLang="zh-CN"/>
              <a:t>30%</a:t>
            </a:r>
            <a:r>
              <a:rPr lang="zh-CN" altLang="en-US"/>
              <a:t>内容稍微难点</a:t>
            </a:r>
            <a:endParaRPr lang="zh-CN" altLang="en-US"/>
          </a:p>
          <a:p>
            <a:pPr lvl="1"/>
            <a:r>
              <a:rPr lang="zh-CN" altLang="en-US"/>
              <a:t>至少掌握</a:t>
            </a:r>
            <a:r>
              <a:rPr lang="en-US" altLang="zh-CN"/>
              <a:t>30%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4994</Words>
  <Application>Kingsoft Office WPP</Application>
  <PresentationFormat>全屏显示(4:3)</PresentationFormat>
  <Paragraphs>367</Paragraphs>
  <Slides>76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Office 主题</vt:lpstr>
      <vt:lpstr>PowerPoint 演示文稿</vt:lpstr>
      <vt:lpstr>什么是框架</vt:lpstr>
      <vt:lpstr>常见框架</vt:lpstr>
      <vt:lpstr>框架的相通性</vt:lpstr>
      <vt:lpstr>为什么需要学习框架</vt:lpstr>
      <vt:lpstr>框架开篇</vt:lpstr>
      <vt:lpstr>框架封装的六脉神剑</vt:lpstr>
      <vt:lpstr>讲解顺序</vt:lpstr>
      <vt:lpstr>八三法则</vt:lpstr>
      <vt:lpstr>事件的发展历程 </vt:lpstr>
      <vt:lpstr>从解耦和角度看事件发展历程</vt:lpstr>
      <vt:lpstr>事件的发展历程</vt:lpstr>
      <vt:lpstr>第一种 直接在html的属性中写JS代码</vt:lpstr>
      <vt:lpstr>2定义一个函数，赋值给html元素的onXXX属性</vt:lpstr>
      <vt:lpstr>3使用element.onXXX方式 </vt:lpstr>
      <vt:lpstr>4使用addEventListener或IE专有的attachEvent </vt:lpstr>
      <vt:lpstr>总结</vt:lpstr>
      <vt:lpstr>分而治之</vt:lpstr>
      <vt:lpstr>DOM0 DOM2概述</vt:lpstr>
      <vt:lpstr>DOM0</vt:lpstr>
      <vt:lpstr>DOM2 事件流（捕获和冒泡）</vt:lpstr>
      <vt:lpstr>DOM2 – 事件流</vt:lpstr>
      <vt:lpstr>冒泡</vt:lpstr>
      <vt:lpstr>冒泡案例 –做案例</vt:lpstr>
      <vt:lpstr>事件冒泡定义</vt:lpstr>
      <vt:lpstr>捕获</vt:lpstr>
      <vt:lpstr>基于冒泡引出捕获</vt:lpstr>
      <vt:lpstr>事件流</vt:lpstr>
      <vt:lpstr>事件流</vt:lpstr>
      <vt:lpstr>W3C标准  DOM事件流</vt:lpstr>
      <vt:lpstr>江湖纷争</vt:lpstr>
      <vt:lpstr>DOM2 事件流 代码实现</vt:lpstr>
      <vt:lpstr>案例 –简单比较两种实现方式</vt:lpstr>
      <vt:lpstr>addEventListener语法规范</vt:lpstr>
      <vt:lpstr>练习</vt:lpstr>
      <vt:lpstr>执行顺序</vt:lpstr>
      <vt:lpstr>DOM02同时存在，执行顺序</vt:lpstr>
      <vt:lpstr>DOM2 优点1</vt:lpstr>
      <vt:lpstr>DOM0 2绑定事件比较和优点</vt:lpstr>
      <vt:lpstr>代码</vt:lpstr>
      <vt:lpstr>DOM2优点2 可以解除绑定</vt:lpstr>
      <vt:lpstr>标准组织移除事件</vt:lpstr>
      <vt:lpstr>解除绑定</vt:lpstr>
      <vt:lpstr>IE事件处理程序</vt:lpstr>
      <vt:lpstr>IE移除事件处理程序</vt:lpstr>
      <vt:lpstr>DOM2 优点3 事件委托 了解</vt:lpstr>
      <vt:lpstr>PowerPoint 演示文稿</vt:lpstr>
      <vt:lpstr>封装框架</vt:lpstr>
      <vt:lpstr>事件框架封装 对象版本</vt:lpstr>
      <vt:lpstr>第一种方式</vt:lpstr>
      <vt:lpstr>使用方式</vt:lpstr>
      <vt:lpstr>注意点</vt:lpstr>
      <vt:lpstr>练习</vt:lpstr>
      <vt:lpstr>封装具体事件</vt:lpstr>
      <vt:lpstr>封装具体事件</vt:lpstr>
      <vt:lpstr>学生练习</vt:lpstr>
      <vt:lpstr>字面量形式封装</vt:lpstr>
      <vt:lpstr>代码</vt:lpstr>
      <vt:lpstr>使用</vt:lpstr>
      <vt:lpstr>比较两种方式</vt:lpstr>
      <vt:lpstr>学生练习</vt:lpstr>
      <vt:lpstr>第二种方式</vt:lpstr>
      <vt:lpstr>使用方式</vt:lpstr>
      <vt:lpstr>练习</vt:lpstr>
      <vt:lpstr>事件委托</vt:lpstr>
      <vt:lpstr>定义</vt:lpstr>
      <vt:lpstr>事件委托使用方法</vt:lpstr>
      <vt:lpstr>jquery中的委托</vt:lpstr>
      <vt:lpstr>事件委托（一）</vt:lpstr>
      <vt:lpstr>事件委托（二）</vt:lpstr>
      <vt:lpstr>适合采用事件委托技术的事件</vt:lpstr>
      <vt:lpstr>练习</vt:lpstr>
      <vt:lpstr>作业</vt:lpstr>
      <vt:lpstr>实战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44</cp:revision>
  <dcterms:created xsi:type="dcterms:W3CDTF">2015-06-29T07:19:00Z</dcterms:created>
  <dcterms:modified xsi:type="dcterms:W3CDTF">2016-02-19T09:34:13Z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