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doc" ContentType="application/msword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108"/>
  </p:handoutMasterIdLst>
  <p:sldIdLst>
    <p:sldId id="256" r:id="rId3"/>
    <p:sldId id="907" r:id="rId4"/>
    <p:sldId id="908" r:id="rId5"/>
    <p:sldId id="909" r:id="rId6"/>
    <p:sldId id="910" r:id="rId7"/>
    <p:sldId id="911" r:id="rId8"/>
    <p:sldId id="912" r:id="rId9"/>
    <p:sldId id="913" r:id="rId10"/>
    <p:sldId id="914" r:id="rId11"/>
    <p:sldId id="915" r:id="rId12"/>
    <p:sldId id="916" r:id="rId13"/>
    <p:sldId id="917" r:id="rId14"/>
    <p:sldId id="918" r:id="rId15"/>
    <p:sldId id="919" r:id="rId16"/>
    <p:sldId id="920" r:id="rId17"/>
    <p:sldId id="921" r:id="rId18"/>
    <p:sldId id="922" r:id="rId19"/>
    <p:sldId id="923" r:id="rId21"/>
    <p:sldId id="924" r:id="rId22"/>
    <p:sldId id="925" r:id="rId23"/>
    <p:sldId id="926" r:id="rId24"/>
    <p:sldId id="927" r:id="rId25"/>
    <p:sldId id="928" r:id="rId26"/>
    <p:sldId id="929" r:id="rId27"/>
    <p:sldId id="930" r:id="rId28"/>
    <p:sldId id="931" r:id="rId29"/>
    <p:sldId id="932" r:id="rId30"/>
    <p:sldId id="933" r:id="rId31"/>
    <p:sldId id="934" r:id="rId32"/>
    <p:sldId id="935" r:id="rId33"/>
    <p:sldId id="936" r:id="rId34"/>
    <p:sldId id="937" r:id="rId35"/>
    <p:sldId id="938" r:id="rId36"/>
    <p:sldId id="939" r:id="rId37"/>
    <p:sldId id="940" r:id="rId38"/>
    <p:sldId id="941" r:id="rId39"/>
    <p:sldId id="942" r:id="rId40"/>
    <p:sldId id="943" r:id="rId41"/>
    <p:sldId id="944" r:id="rId42"/>
    <p:sldId id="945" r:id="rId43"/>
    <p:sldId id="946" r:id="rId44"/>
    <p:sldId id="947" r:id="rId45"/>
    <p:sldId id="948" r:id="rId46"/>
    <p:sldId id="949" r:id="rId47"/>
    <p:sldId id="950" r:id="rId48"/>
    <p:sldId id="951" r:id="rId49"/>
    <p:sldId id="952" r:id="rId50"/>
    <p:sldId id="953" r:id="rId51"/>
    <p:sldId id="954" r:id="rId52"/>
    <p:sldId id="955" r:id="rId53"/>
    <p:sldId id="956" r:id="rId54"/>
    <p:sldId id="957" r:id="rId55"/>
    <p:sldId id="958" r:id="rId56"/>
    <p:sldId id="959" r:id="rId57"/>
    <p:sldId id="960" r:id="rId58"/>
    <p:sldId id="961" r:id="rId59"/>
    <p:sldId id="962" r:id="rId60"/>
    <p:sldId id="963" r:id="rId61"/>
    <p:sldId id="964" r:id="rId62"/>
    <p:sldId id="965" r:id="rId63"/>
    <p:sldId id="966" r:id="rId64"/>
    <p:sldId id="967" r:id="rId65"/>
    <p:sldId id="968" r:id="rId66"/>
    <p:sldId id="969" r:id="rId67"/>
    <p:sldId id="970" r:id="rId68"/>
    <p:sldId id="971" r:id="rId69"/>
    <p:sldId id="972" r:id="rId70"/>
    <p:sldId id="973" r:id="rId71"/>
    <p:sldId id="974" r:id="rId72"/>
    <p:sldId id="975" r:id="rId73"/>
    <p:sldId id="976" r:id="rId74"/>
    <p:sldId id="977" r:id="rId75"/>
    <p:sldId id="978" r:id="rId76"/>
    <p:sldId id="979" r:id="rId77"/>
    <p:sldId id="980" r:id="rId78"/>
    <p:sldId id="981" r:id="rId79"/>
    <p:sldId id="982" r:id="rId80"/>
    <p:sldId id="983" r:id="rId81"/>
    <p:sldId id="984" r:id="rId82"/>
    <p:sldId id="985" r:id="rId83"/>
    <p:sldId id="986" r:id="rId84"/>
    <p:sldId id="987" r:id="rId85"/>
    <p:sldId id="988" r:id="rId86"/>
    <p:sldId id="989" r:id="rId87"/>
    <p:sldId id="990" r:id="rId88"/>
    <p:sldId id="991" r:id="rId89"/>
    <p:sldId id="992" r:id="rId90"/>
    <p:sldId id="993" r:id="rId91"/>
    <p:sldId id="994" r:id="rId92"/>
    <p:sldId id="995" r:id="rId93"/>
    <p:sldId id="996" r:id="rId94"/>
    <p:sldId id="997" r:id="rId95"/>
    <p:sldId id="998" r:id="rId96"/>
    <p:sldId id="999" r:id="rId97"/>
    <p:sldId id="1000" r:id="rId98"/>
    <p:sldId id="1001" r:id="rId99"/>
    <p:sldId id="1004" r:id="rId100"/>
    <p:sldId id="1016" r:id="rId101"/>
    <p:sldId id="1005" r:id="rId102"/>
    <p:sldId id="1006" r:id="rId103"/>
    <p:sldId id="1012" r:id="rId104"/>
    <p:sldId id="1018" r:id="rId105"/>
    <p:sldId id="1019" r:id="rId106"/>
    <p:sldId id="259" r:id="rId10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1" Type="http://schemas.openxmlformats.org/officeDocument/2006/relationships/tableStyles" Target="tableStyles.xml"/><Relationship Id="rId110" Type="http://schemas.openxmlformats.org/officeDocument/2006/relationships/viewProps" Target="viewProps.xml"/><Relationship Id="rId11" Type="http://schemas.openxmlformats.org/officeDocument/2006/relationships/slide" Target="slides/slide9.xml"/><Relationship Id="rId109" Type="http://schemas.openxmlformats.org/officeDocument/2006/relationships/presProps" Target="presProps.xml"/><Relationship Id="rId108" Type="http://schemas.openxmlformats.org/officeDocument/2006/relationships/handoutMaster" Target="handoutMasters/handoutMaster1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// </a:t>
            </a:r>
            <a:r>
              <a:rPr lang="zh-CN" altLang="en-US" smtClean="0"/>
              <a:t>判断按键函数</a:t>
            </a:r>
            <a:r>
              <a:rPr lang="en-US" altLang="zh-CN" smtClean="0"/>
              <a:t>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function getKey(evt){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var e = evt || window.event;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var keys = [];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if(e.shiftKey) keys.push('shift');</a:t>
            </a:r>
            <a:r>
              <a:rPr lang="zh-CN" altLang="en-US" smtClean="0"/>
              <a:t>　　　　</a:t>
            </a:r>
            <a:r>
              <a:rPr lang="en-US" altLang="zh-CN" smtClean="0"/>
              <a:t>// </a:t>
            </a:r>
            <a:r>
              <a:rPr lang="zh-CN" altLang="en-US" smtClean="0"/>
              <a:t>判断是否同时按下了</a:t>
            </a:r>
            <a:r>
              <a:rPr lang="en-US" altLang="zh-CN" smtClean="0"/>
              <a:t>shift</a:t>
            </a:r>
            <a:r>
              <a:rPr lang="zh-CN" altLang="en-US" smtClean="0"/>
              <a:t>键</a:t>
            </a:r>
            <a:r>
              <a:rPr lang="en-US" altLang="zh-CN" smtClean="0"/>
              <a:t>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if(e.ctrlKey) keys.push('ctrl');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if(e.altKey) keys.push('alt');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return keys;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}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document.onclick = function(evt){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alert(getKey(evt));</a:t>
            </a:r>
            <a:r>
              <a:rPr lang="zh-CN" altLang="en-US" smtClean="0"/>
              <a:t>　　　　　　　　　　　　 </a:t>
            </a:r>
            <a:r>
              <a:rPr lang="en-US" altLang="zh-CN" smtClean="0"/>
              <a:t>// </a:t>
            </a:r>
            <a:r>
              <a:rPr lang="zh-CN" altLang="en-US" smtClean="0"/>
              <a:t>得到一个数组</a:t>
            </a:r>
            <a:r>
              <a:rPr lang="en-US" altLang="zh-CN" smtClean="0"/>
              <a:t>,</a:t>
            </a:r>
            <a:r>
              <a:rPr lang="zh-CN" altLang="en-US" smtClean="0"/>
              <a:t>可能包含</a:t>
            </a:r>
            <a:r>
              <a:rPr lang="en-US" altLang="zh-CN" smtClean="0"/>
              <a:t>shift/ctrl/alt</a:t>
            </a:r>
            <a:r>
              <a:rPr lang="zh-CN" altLang="en-US" smtClean="0"/>
              <a:t>的值</a:t>
            </a:r>
            <a:r>
              <a:rPr lang="en-US" altLang="zh-CN" smtClean="0"/>
              <a:t>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}</a:t>
            </a: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0CA3433C-1422-4988-816D-4017709D077A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// </a:t>
            </a:r>
            <a:r>
              <a:rPr lang="zh-CN" altLang="en-US" smtClean="0"/>
              <a:t>判断鼠标点击位置函数</a:t>
            </a:r>
            <a:r>
              <a:rPr lang="en-US" altLang="zh-CN" smtClean="0"/>
              <a:t>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document.onclick = function(evt){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var e = evt || window.event;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alert(e.clientX+','+e.clientY);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alert(e.screenX+','+e.screenY);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alert(e.pageX+','+e.pageY);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}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// PS:</a:t>
            </a:r>
            <a:r>
              <a:rPr lang="zh-CN" altLang="en-US" smtClean="0"/>
              <a:t>在页面没有滚动的情况下</a:t>
            </a:r>
            <a:r>
              <a:rPr lang="en-US" altLang="zh-CN" smtClean="0"/>
              <a:t>,pageX</a:t>
            </a:r>
            <a:r>
              <a:rPr lang="zh-CN" altLang="en-US" smtClean="0"/>
              <a:t>和</a:t>
            </a:r>
            <a:r>
              <a:rPr lang="en-US" altLang="zh-CN" smtClean="0"/>
              <a:t>pageY</a:t>
            </a:r>
            <a:r>
              <a:rPr lang="zh-CN" altLang="en-US" smtClean="0"/>
              <a:t>的值与</a:t>
            </a:r>
            <a:r>
              <a:rPr lang="en-US" altLang="zh-CN" smtClean="0"/>
              <a:t>clientX</a:t>
            </a:r>
            <a:r>
              <a:rPr lang="zh-CN" altLang="en-US" smtClean="0"/>
              <a:t>和</a:t>
            </a:r>
            <a:r>
              <a:rPr lang="en-US" altLang="zh-CN" smtClean="0"/>
              <a:t>clientY</a:t>
            </a:r>
            <a:r>
              <a:rPr lang="zh-CN" altLang="en-US" smtClean="0"/>
              <a:t>的值相等</a:t>
            </a:r>
            <a:r>
              <a:rPr lang="en-US" altLang="zh-CN" smtClean="0"/>
              <a:t>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// IE8</a:t>
            </a:r>
            <a:r>
              <a:rPr lang="zh-CN" altLang="en-US" smtClean="0"/>
              <a:t>以下不支持事件对象上的页面坐标</a:t>
            </a:r>
            <a:r>
              <a:rPr lang="en-US" altLang="zh-CN" smtClean="0"/>
              <a:t>,</a:t>
            </a:r>
            <a:r>
              <a:rPr lang="zh-CN" altLang="en-US" smtClean="0"/>
              <a:t>不过使用客户区坐标和滚动信息可以计算出来</a:t>
            </a:r>
            <a:r>
              <a:rPr lang="en-US" altLang="zh-CN" smtClean="0"/>
              <a:t>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// </a:t>
            </a:r>
            <a:r>
              <a:rPr lang="zh-CN" altLang="en-US" smtClean="0"/>
              <a:t>这时候需要用到</a:t>
            </a:r>
            <a:r>
              <a:rPr lang="en-US" altLang="zh-CN" smtClean="0"/>
              <a:t>document.body(</a:t>
            </a:r>
            <a:r>
              <a:rPr lang="zh-CN" altLang="en-US" smtClean="0"/>
              <a:t>混杂模式</a:t>
            </a:r>
            <a:r>
              <a:rPr lang="en-US" altLang="zh-CN" smtClean="0"/>
              <a:t>)</a:t>
            </a:r>
            <a:r>
              <a:rPr lang="zh-CN" altLang="en-US" smtClean="0"/>
              <a:t>或</a:t>
            </a:r>
            <a:r>
              <a:rPr lang="en-US" altLang="zh-CN" smtClean="0"/>
              <a:t>document.documentElement(</a:t>
            </a:r>
            <a:r>
              <a:rPr lang="zh-CN" altLang="en-US" smtClean="0"/>
              <a:t>标准模式</a:t>
            </a:r>
            <a:r>
              <a:rPr lang="en-US" altLang="zh-CN" smtClean="0"/>
              <a:t>)</a:t>
            </a:r>
            <a:r>
              <a:rPr lang="zh-CN" altLang="en-US" smtClean="0"/>
              <a:t>中的</a:t>
            </a:r>
            <a:r>
              <a:rPr lang="en-US" altLang="zh-CN" smtClean="0"/>
              <a:t>scrollTop</a:t>
            </a:r>
            <a:r>
              <a:rPr lang="zh-CN" altLang="en-US" smtClean="0"/>
              <a:t>和</a:t>
            </a:r>
            <a:r>
              <a:rPr lang="en-US" altLang="zh-CN" smtClean="0"/>
              <a:t>scrollLeft</a:t>
            </a:r>
            <a:r>
              <a:rPr lang="zh-CN" altLang="en-US" smtClean="0"/>
              <a:t>属性</a:t>
            </a:r>
            <a:r>
              <a:rPr lang="en-US" altLang="zh-CN" smtClean="0"/>
              <a:t>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// pageX</a:t>
            </a:r>
            <a:r>
              <a:rPr lang="zh-CN" altLang="en-US" smtClean="0"/>
              <a:t>和</a:t>
            </a:r>
            <a:r>
              <a:rPr lang="en-US" altLang="zh-CN" smtClean="0"/>
              <a:t>pageY</a:t>
            </a:r>
            <a:r>
              <a:rPr lang="zh-CN" altLang="en-US" smtClean="0"/>
              <a:t>兼容函数</a:t>
            </a:r>
            <a:r>
              <a:rPr lang="en-US" altLang="zh-CN" smtClean="0"/>
              <a:t>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var div = document.getElementById('myDiv');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addEventListener(div,'click',function(evt){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var evt = event || window.event;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var pageX = evt.pageX,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pageY = evt.pageY;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if(pageX === undefined){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pageX = evt.clientX+(docuemnt.body.scrollLeft || document.documentElement.scrollLeft);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}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if(pageY === undefined){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pageY = evt.clientY+(document.body.scrollTop || document.documentElement.srollTop);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}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alert(pageX+pageY);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});</a:t>
            </a: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BCAE486-F3C2-44CC-B2CB-83B049139E48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// </a:t>
            </a:r>
            <a:r>
              <a:rPr lang="zh-CN" altLang="en-US" smtClean="0"/>
              <a:t>鼠标按钮兼容</a:t>
            </a:r>
            <a:r>
              <a:rPr lang="en-US" altLang="zh-CN" smtClean="0"/>
              <a:t>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function getButton(evt){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var e = evt || window.event;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if(evt){                // Chrome</a:t>
            </a:r>
            <a:r>
              <a:rPr lang="zh-CN" altLang="en-US" smtClean="0"/>
              <a:t>浏览器支持</a:t>
            </a:r>
            <a:r>
              <a:rPr lang="en-US" altLang="zh-CN" smtClean="0"/>
              <a:t>W3C</a:t>
            </a:r>
            <a:r>
              <a:rPr lang="zh-CN" altLang="en-US" smtClean="0"/>
              <a:t>和</a:t>
            </a:r>
            <a:r>
              <a:rPr lang="en-US" altLang="zh-CN" smtClean="0"/>
              <a:t>IE</a:t>
            </a:r>
            <a:r>
              <a:rPr lang="zh-CN" altLang="en-US" smtClean="0"/>
              <a:t>标准</a:t>
            </a:r>
            <a:r>
              <a:rPr lang="en-US" altLang="zh-CN" smtClean="0"/>
              <a:t>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return e.button;          // </a:t>
            </a:r>
            <a:r>
              <a:rPr lang="zh-CN" altLang="en-US" smtClean="0"/>
              <a:t>要注意判断顺序</a:t>
            </a:r>
            <a:r>
              <a:rPr lang="en-US" altLang="zh-CN" smtClean="0"/>
              <a:t>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}else if(window.event){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switch(e.button){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  case 1: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    return 0;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  case 4: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    return 1;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  case 2: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    return 2;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}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}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}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document.onmouseup = function(evt){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if(getButton(evt) == 0){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alert('</a:t>
            </a:r>
            <a:r>
              <a:rPr lang="zh-CN" altLang="en-US" smtClean="0"/>
              <a:t>按下了鼠标左键</a:t>
            </a:r>
            <a:r>
              <a:rPr lang="en-US" altLang="zh-CN" smtClean="0"/>
              <a:t>!');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}else if(getButton(evt) == 1){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alert('</a:t>
            </a:r>
            <a:r>
              <a:rPr lang="zh-CN" altLang="en-US" smtClean="0"/>
              <a:t>按下了中键</a:t>
            </a:r>
            <a:r>
              <a:rPr lang="en-US" altLang="zh-CN" smtClean="0"/>
              <a:t>');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}else if(getButton(evt) == 2){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alert('</a:t>
            </a:r>
            <a:r>
              <a:rPr lang="zh-CN" altLang="en-US" smtClean="0"/>
              <a:t>按下了右键</a:t>
            </a:r>
            <a:r>
              <a:rPr lang="en-US" altLang="zh-CN" smtClean="0"/>
              <a:t>!');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}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}</a:t>
            </a: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07DAE942-E148-46C8-AD1E-7B6D343ACE4E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// </a:t>
            </a:r>
            <a:r>
              <a:rPr lang="zh-CN" altLang="en-US" smtClean="0"/>
              <a:t>鼠标按钮兼容</a:t>
            </a:r>
            <a:r>
              <a:rPr lang="en-US" altLang="zh-CN" smtClean="0"/>
              <a:t>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function getButton(evt){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var e = evt || window.event;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if(evt){                // Chrome</a:t>
            </a:r>
            <a:r>
              <a:rPr lang="zh-CN" altLang="en-US" smtClean="0"/>
              <a:t>浏览器支持</a:t>
            </a:r>
            <a:r>
              <a:rPr lang="en-US" altLang="zh-CN" smtClean="0"/>
              <a:t>W3C</a:t>
            </a:r>
            <a:r>
              <a:rPr lang="zh-CN" altLang="en-US" smtClean="0"/>
              <a:t>和</a:t>
            </a:r>
            <a:r>
              <a:rPr lang="en-US" altLang="zh-CN" smtClean="0"/>
              <a:t>IE</a:t>
            </a:r>
            <a:r>
              <a:rPr lang="zh-CN" altLang="en-US" smtClean="0"/>
              <a:t>标准</a:t>
            </a:r>
            <a:r>
              <a:rPr lang="en-US" altLang="zh-CN" smtClean="0"/>
              <a:t>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return e.button;          // </a:t>
            </a:r>
            <a:r>
              <a:rPr lang="zh-CN" altLang="en-US" smtClean="0"/>
              <a:t>要注意判断顺序</a:t>
            </a:r>
            <a:r>
              <a:rPr lang="en-US" altLang="zh-CN" smtClean="0"/>
              <a:t>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}else if(window.event){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switch(e.button){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  case 1: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    return 0;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  case 4: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    return 1;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  case 2: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    return 2;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}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}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}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document.onmouseup = function(evt){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if(getButton(evt) == 0){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alert('</a:t>
            </a:r>
            <a:r>
              <a:rPr lang="zh-CN" altLang="en-US" smtClean="0"/>
              <a:t>按下了鼠标左键</a:t>
            </a:r>
            <a:r>
              <a:rPr lang="en-US" altLang="zh-CN" smtClean="0"/>
              <a:t>!');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}else if(getButton(evt) == 1){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alert('</a:t>
            </a:r>
            <a:r>
              <a:rPr lang="zh-CN" altLang="en-US" smtClean="0"/>
              <a:t>按下了中键</a:t>
            </a:r>
            <a:r>
              <a:rPr lang="en-US" altLang="zh-CN" smtClean="0"/>
              <a:t>');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}else if(getButton(evt) == 2){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  alert('</a:t>
            </a:r>
            <a:r>
              <a:rPr lang="zh-CN" altLang="en-US" smtClean="0"/>
              <a:t>按下了右键</a:t>
            </a:r>
            <a:r>
              <a:rPr lang="en-US" altLang="zh-CN" smtClean="0"/>
              <a:t>!');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  }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 }</a:t>
            </a:r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43426AC-176E-482B-AE0F-772CB1E6D5DC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1" Type="http://schemas.openxmlformats.org/officeDocument/2006/relationships/oleObject" Target="../embeddings/Document1.doc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4941" y="2638989"/>
            <a:ext cx="3104515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event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鼠标悬浮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坐标值</a:t>
            </a:r>
            <a:endParaRPr lang="zh-CN" altLang="en-US" dirty="0"/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043940" y="1412240"/>
            <a:ext cx="6853555" cy="5226050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mtClean="0">
                <a:solidFill>
                  <a:srgbClr val="386698"/>
                </a:solidFill>
              </a:rPr>
              <a:t>事件委托（二）</a:t>
            </a:r>
            <a:endParaRPr lang="zh-CN" altLang="zh-CN" smtClean="0">
              <a:solidFill>
                <a:srgbClr val="386698"/>
              </a:solidFill>
            </a:endParaRPr>
          </a:p>
        </p:txBody>
      </p:sp>
      <p:sp>
        <p:nvSpPr>
          <p:cNvPr id="39939" name="内容占位符 2"/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动态添加的元素默认是无法触发事件的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事件委托不仅可以实现现有元素功能，还能对未来元素进行处理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8316416" cy="7969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适合采用事件委托技术的事件</a:t>
            </a:r>
            <a:endParaRPr lang="zh-CN" altLang="en-US" dirty="0" smtClean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0" y="2060848"/>
            <a:ext cx="9144000" cy="4065315"/>
          </a:xfrm>
        </p:spPr>
        <p:txBody>
          <a:bodyPr/>
          <a:lstStyle/>
          <a:p>
            <a:r>
              <a:rPr lang="en-US" altLang="zh-CN" sz="2800" dirty="0" err="1" smtClean="0"/>
              <a:t>click,mousedown,mouseup,keydown,keyup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keypress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虽然</a:t>
            </a:r>
            <a:r>
              <a:rPr lang="en-US" altLang="zh-CN" sz="2800" dirty="0" err="1" smtClean="0"/>
              <a:t>mouseover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mouseout</a:t>
            </a:r>
            <a:r>
              <a:rPr lang="zh-CN" altLang="en-US" sz="2800" dirty="0" smtClean="0"/>
              <a:t>事件也冒 泡，但要适当处理它们并不容易，而且经常需要计算元素的位置（因为当鼠标从一个元素移到其他子节点时，或者当鼠标移出该元素时，都会触发</a:t>
            </a:r>
            <a:r>
              <a:rPr lang="en-US" altLang="zh-CN" sz="2800" dirty="0" err="1" smtClean="0"/>
              <a:t>mouseout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事件）。</a:t>
            </a:r>
            <a:endParaRPr lang="zh-CN" altLang="en-US" sz="2800" dirty="0" smtClean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使用委托 当点击每张图片弹出产品的名称</a:t>
            </a:r>
            <a:endParaRPr lang="zh-CN" alt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鼠标跟随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坐标值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也是案例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91680" y="1844824"/>
            <a:ext cx="6000750" cy="34956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鼠标中键滚动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7504" y="692696"/>
            <a:ext cx="5065415" cy="60814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键盘事件的法宝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5948" y="908720"/>
            <a:ext cx="6874487" cy="523228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滚动条事件中法宝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39852" t="24607" r="22712" b="22077"/>
          <a:stretch>
            <a:fillRect/>
          </a:stretch>
        </p:blipFill>
        <p:spPr>
          <a:xfrm>
            <a:off x="467544" y="836712"/>
            <a:ext cx="2232248" cy="28083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0285" t="21104" b="6793"/>
          <a:stretch>
            <a:fillRect/>
          </a:stretch>
        </p:blipFill>
        <p:spPr>
          <a:xfrm>
            <a:off x="3203848" y="836712"/>
            <a:ext cx="2512318" cy="23762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75856" y="3573016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京东 返回顶部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2817" y="3933056"/>
            <a:ext cx="2009775" cy="25812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99792" y="499286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淘</a:t>
            </a:r>
            <a:r>
              <a:rPr lang="zh-CN" altLang="en-US" sz="2400" dirty="0" smtClean="0"/>
              <a:t>宝返回顶部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Demo – </a:t>
            </a:r>
            <a:r>
              <a:rPr lang="zh-CN" altLang="en-US" smtClean="0"/>
              <a:t>模拟创建事件对象</a:t>
            </a:r>
            <a:endParaRPr lang="zh-CN" altLang="en-US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zh-CN" altLang="en-US" smtClean="0"/>
              <a:t>模拟创建对象 添加属性 并大体讲解部分</a:t>
            </a:r>
            <a:endParaRPr lang="zh-CN" alt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事件源对象 </a:t>
            </a:r>
            <a:r>
              <a:rPr lang="en-US" altLang="zh-CN" smtClean="0"/>
              <a:t>(</a:t>
            </a:r>
            <a:r>
              <a:rPr lang="zh-CN" altLang="en-US" smtClean="0"/>
              <a:t>所有事件公有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0405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dirty="0" smtClean="0"/>
              <a:t>type</a:t>
            </a:r>
            <a:r>
              <a:rPr lang="zh-CN" altLang="en-US" sz="2800" dirty="0" smtClean="0"/>
              <a:t>事件类型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Target(</a:t>
            </a:r>
            <a:r>
              <a:rPr lang="zh-CN" altLang="en-US" sz="2800" dirty="0" smtClean="0"/>
              <a:t>非</a:t>
            </a:r>
            <a:r>
              <a:rPr lang="en-US" altLang="zh-CN" sz="2800" dirty="0" smtClean="0"/>
              <a:t>IE) </a:t>
            </a:r>
            <a:r>
              <a:rPr lang="en-US" altLang="zh-CN" sz="2800" dirty="0" err="1" smtClean="0"/>
              <a:t>srcElement</a:t>
            </a:r>
            <a:r>
              <a:rPr lang="en-US" altLang="zh-CN" sz="2800" dirty="0" smtClean="0"/>
              <a:t>(IE8</a:t>
            </a:r>
            <a:r>
              <a:rPr lang="zh-CN" altLang="en-US" sz="2800" dirty="0" smtClean="0"/>
              <a:t>之前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绑定事件那个</a:t>
            </a:r>
            <a:r>
              <a:rPr lang="en-US" altLang="zh-CN" sz="2800" dirty="0" err="1" smtClean="0"/>
              <a:t>dom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timestamp- </a:t>
            </a:r>
            <a:r>
              <a:rPr lang="zh-CN" altLang="en-US" sz="2400" dirty="0" smtClean="0"/>
              <a:t>事件发生的时间。  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修改键</a:t>
            </a:r>
            <a:endParaRPr lang="zh-CN" altLang="en-US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4911725"/>
          </a:xfrm>
        </p:spPr>
        <p:txBody>
          <a:bodyPr/>
          <a:lstStyle/>
          <a:p>
            <a:pPr eaLnBrk="1" hangingPunct="1"/>
            <a:r>
              <a:rPr lang="en-US" altLang="zh-CN" sz="2400" b="1" smtClean="0"/>
              <a:t>// </a:t>
            </a:r>
            <a:r>
              <a:rPr lang="zh-CN" altLang="en-US" sz="2400" b="1" smtClean="0"/>
              <a:t>有时</a:t>
            </a:r>
            <a:r>
              <a:rPr lang="en-US" altLang="zh-CN" sz="2400" b="1" smtClean="0"/>
              <a:t>,</a:t>
            </a:r>
            <a:r>
              <a:rPr lang="zh-CN" altLang="en-US" sz="2400" b="1" smtClean="0"/>
              <a:t>我们需要通过键盘上的某些键来配合鼠标来触发一些特殊的事件</a:t>
            </a:r>
            <a:r>
              <a:rPr lang="en-US" altLang="zh-CN" sz="2400" b="1" smtClean="0"/>
              <a:t>;</a:t>
            </a:r>
            <a:endParaRPr lang="en-US" altLang="zh-CN" sz="2400" b="1" smtClean="0"/>
          </a:p>
          <a:p>
            <a:pPr eaLnBrk="1" hangingPunct="1"/>
            <a:r>
              <a:rPr lang="en-US" altLang="zh-CN" sz="2400" b="1" smtClean="0"/>
              <a:t>// </a:t>
            </a:r>
            <a:r>
              <a:rPr lang="zh-CN" altLang="en-US" sz="2400" b="1" smtClean="0"/>
              <a:t>这些键为</a:t>
            </a:r>
            <a:r>
              <a:rPr lang="en-US" altLang="zh-CN" sz="2400" b="1" smtClean="0"/>
              <a:t>:Shift/Ctrl/Alt</a:t>
            </a:r>
            <a:r>
              <a:rPr lang="zh-CN" altLang="en-US" sz="2400" b="1" smtClean="0"/>
              <a:t>和</a:t>
            </a:r>
            <a:r>
              <a:rPr lang="en-US" altLang="zh-CN" sz="2400" b="1" smtClean="0"/>
              <a:t>Meat(Window</a:t>
            </a:r>
            <a:r>
              <a:rPr lang="zh-CN" altLang="en-US" sz="2400" b="1" smtClean="0"/>
              <a:t>中是</a:t>
            </a:r>
            <a:r>
              <a:rPr lang="en-US" altLang="zh-CN" sz="2400" b="1" smtClean="0"/>
              <a:t>Windows</a:t>
            </a:r>
            <a:r>
              <a:rPr lang="zh-CN" altLang="en-US" sz="2400" b="1" smtClean="0"/>
              <a:t>键</a:t>
            </a:r>
            <a:r>
              <a:rPr lang="en-US" altLang="zh-CN" sz="2400" b="1" smtClean="0"/>
              <a:t>,</a:t>
            </a:r>
            <a:r>
              <a:rPr lang="zh-CN" altLang="en-US" sz="2400" b="1" smtClean="0"/>
              <a:t>苹果机中是</a:t>
            </a:r>
            <a:r>
              <a:rPr lang="en-US" altLang="zh-CN" sz="2400" b="1" smtClean="0"/>
              <a:t>Cmd</a:t>
            </a:r>
            <a:r>
              <a:rPr lang="zh-CN" altLang="en-US" sz="2400" b="1" smtClean="0"/>
              <a:t>键</a:t>
            </a:r>
            <a:r>
              <a:rPr lang="en-US" altLang="zh-CN" sz="2400" b="1" smtClean="0"/>
              <a:t>);</a:t>
            </a:r>
            <a:endParaRPr lang="en-US" altLang="zh-CN" sz="2400" b="1" smtClean="0"/>
          </a:p>
          <a:p>
            <a:pPr eaLnBrk="1" hangingPunct="1"/>
            <a:r>
              <a:rPr lang="en-US" altLang="zh-CN" sz="2400" b="1" smtClean="0"/>
              <a:t>// </a:t>
            </a:r>
            <a:r>
              <a:rPr lang="zh-CN" altLang="en-US" sz="2400" b="1" smtClean="0"/>
              <a:t>它们经常被用来修改鼠标事件和行为</a:t>
            </a:r>
            <a:r>
              <a:rPr lang="en-US" altLang="zh-CN" sz="2400" b="1" smtClean="0"/>
              <a:t>,</a:t>
            </a:r>
            <a:r>
              <a:rPr lang="zh-CN" altLang="en-US" sz="2400" b="1" smtClean="0"/>
              <a:t>所以叫修改键</a:t>
            </a:r>
            <a:r>
              <a:rPr lang="en-US" altLang="zh-CN" sz="2400" b="1" smtClean="0"/>
              <a:t>;</a:t>
            </a:r>
            <a:endParaRPr lang="en-US" altLang="zh-CN" sz="2400" b="1" smtClean="0"/>
          </a:p>
          <a:p>
            <a:pPr eaLnBrk="1" hangingPunct="1"/>
            <a:r>
              <a:rPr lang="en-US" altLang="zh-CN" sz="2400" b="1" smtClean="0"/>
              <a:t>        </a:t>
            </a:r>
            <a:r>
              <a:rPr lang="zh-CN" altLang="en-US" sz="2400" b="1" smtClean="0"/>
              <a:t>修改键属性</a:t>
            </a:r>
            <a:endParaRPr lang="zh-CN" altLang="en-US" sz="2400" b="1" smtClean="0"/>
          </a:p>
          <a:p>
            <a:pPr eaLnBrk="1" hangingPunct="1"/>
            <a:r>
              <a:rPr lang="zh-CN" altLang="en-US" sz="2400" b="1" smtClean="0"/>
              <a:t>  属性         说明 </a:t>
            </a:r>
            <a:endParaRPr lang="zh-CN" altLang="en-US" sz="2400" b="1" smtClean="0"/>
          </a:p>
          <a:p>
            <a:pPr eaLnBrk="1" hangingPunct="1"/>
            <a:r>
              <a:rPr lang="zh-CN" altLang="en-US" sz="2400" b="1" smtClean="0"/>
              <a:t>  </a:t>
            </a:r>
            <a:r>
              <a:rPr lang="en-US" altLang="zh-CN" sz="2400" b="1" smtClean="0"/>
              <a:t>shiftKey      </a:t>
            </a:r>
            <a:r>
              <a:rPr lang="zh-CN" altLang="en-US" sz="2400" b="1" smtClean="0"/>
              <a:t>判断是否按下了</a:t>
            </a:r>
            <a:r>
              <a:rPr lang="en-US" altLang="zh-CN" sz="2400" b="1" smtClean="0"/>
              <a:t>Shift</a:t>
            </a:r>
            <a:r>
              <a:rPr lang="zh-CN" altLang="en-US" sz="2400" b="1" smtClean="0"/>
              <a:t>键</a:t>
            </a:r>
            <a:r>
              <a:rPr lang="en-US" altLang="zh-CN" sz="2400" b="1" smtClean="0"/>
              <a:t>;</a:t>
            </a:r>
            <a:endParaRPr lang="en-US" altLang="zh-CN" sz="2400" b="1" smtClean="0"/>
          </a:p>
          <a:p>
            <a:pPr eaLnBrk="1" hangingPunct="1"/>
            <a:r>
              <a:rPr lang="en-US" altLang="zh-CN" sz="2400" b="1" smtClean="0"/>
              <a:t>  ctrlKey       </a:t>
            </a:r>
            <a:r>
              <a:rPr lang="zh-CN" altLang="en-US" sz="2400" b="1" smtClean="0"/>
              <a:t>判断是否按下了</a:t>
            </a:r>
            <a:r>
              <a:rPr lang="en-US" altLang="zh-CN" sz="2400" b="1" smtClean="0"/>
              <a:t>ctrlKey</a:t>
            </a:r>
            <a:r>
              <a:rPr lang="zh-CN" altLang="en-US" sz="2400" b="1" smtClean="0"/>
              <a:t>键</a:t>
            </a:r>
            <a:r>
              <a:rPr lang="en-US" altLang="zh-CN" sz="2400" b="1" smtClean="0"/>
              <a:t>;</a:t>
            </a:r>
            <a:endParaRPr lang="en-US" altLang="zh-CN" sz="2400" b="1" smtClean="0"/>
          </a:p>
          <a:p>
            <a:pPr eaLnBrk="1" hangingPunct="1"/>
            <a:r>
              <a:rPr lang="en-US" altLang="zh-CN" sz="2400" b="1" smtClean="0"/>
              <a:t>  altKey       </a:t>
            </a:r>
            <a:r>
              <a:rPr lang="zh-CN" altLang="en-US" sz="2400" b="1" smtClean="0"/>
              <a:t>判断是否按下了</a:t>
            </a:r>
            <a:r>
              <a:rPr lang="en-US" altLang="zh-CN" sz="2400" b="1" smtClean="0"/>
              <a:t>alt</a:t>
            </a:r>
            <a:r>
              <a:rPr lang="zh-CN" altLang="en-US" sz="2400" b="1" smtClean="0"/>
              <a:t>键</a:t>
            </a:r>
            <a:r>
              <a:rPr lang="en-US" altLang="zh-CN" sz="2400" b="1" smtClean="0"/>
              <a:t>;</a:t>
            </a:r>
            <a:endParaRPr lang="en-US" altLang="zh-CN" sz="2400" b="1" smtClean="0"/>
          </a:p>
          <a:p>
            <a:pPr eaLnBrk="1" hangingPunct="1"/>
            <a:r>
              <a:rPr lang="en-US" altLang="zh-CN" sz="2400" b="1" smtClean="0"/>
              <a:t>  metaKey       </a:t>
            </a:r>
            <a:r>
              <a:rPr lang="zh-CN" altLang="en-US" sz="2400" b="1" smtClean="0"/>
              <a:t>判断是否按下了</a:t>
            </a:r>
            <a:r>
              <a:rPr lang="en-US" altLang="zh-CN" sz="2400" b="1" smtClean="0"/>
              <a:t>windows</a:t>
            </a:r>
            <a:r>
              <a:rPr lang="zh-CN" altLang="en-US" sz="2400" b="1" smtClean="0"/>
              <a:t>键</a:t>
            </a:r>
            <a:r>
              <a:rPr lang="en-US" altLang="zh-CN" sz="2400" b="1" smtClean="0"/>
              <a:t>,IE</a:t>
            </a:r>
            <a:r>
              <a:rPr lang="zh-CN" altLang="en-US" sz="2400" b="1" smtClean="0"/>
              <a:t>不支持</a:t>
            </a:r>
            <a:r>
              <a:rPr lang="en-US" altLang="zh-CN" sz="2400" b="1" smtClean="0"/>
              <a:t>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键盘事件</a:t>
            </a:r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107950" y="1214438"/>
            <a:ext cx="9036050" cy="523875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用户在使用键盘时会触发键盘事件</a:t>
            </a:r>
            <a:r>
              <a:rPr lang="en-US" altLang="zh-CN" sz="2400" smtClean="0"/>
              <a:t>;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"DOM2</a:t>
            </a:r>
            <a:r>
              <a:rPr lang="zh-CN" altLang="en-US" sz="2400" smtClean="0"/>
              <a:t>级事件</a:t>
            </a:r>
            <a:r>
              <a:rPr lang="en-US" altLang="zh-CN" sz="2400" smtClean="0"/>
              <a:t>"</a:t>
            </a:r>
            <a:r>
              <a:rPr lang="zh-CN" altLang="en-US" sz="2400" smtClean="0"/>
              <a:t>最初规定了键盘事件</a:t>
            </a:r>
            <a:r>
              <a:rPr lang="en-US" altLang="zh-CN" sz="2400" smtClean="0"/>
              <a:t>,</a:t>
            </a:r>
            <a:r>
              <a:rPr lang="zh-CN" altLang="en-US" sz="2400" smtClean="0"/>
              <a:t>后来又删除了相应的内容</a:t>
            </a:r>
            <a:r>
              <a:rPr lang="en-US" altLang="zh-CN" sz="2400" smtClean="0"/>
              <a:t>;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最终还是使用最初的键盘事件</a:t>
            </a:r>
            <a:r>
              <a:rPr lang="en-US" altLang="zh-CN" sz="2400" smtClean="0"/>
              <a:t>,</a:t>
            </a:r>
            <a:r>
              <a:rPr lang="zh-CN" altLang="en-US" sz="2400" smtClean="0"/>
              <a:t>不过</a:t>
            </a:r>
            <a:r>
              <a:rPr lang="en-US" altLang="zh-CN" sz="2400" smtClean="0"/>
              <a:t>IE9</a:t>
            </a:r>
            <a:r>
              <a:rPr lang="zh-CN" altLang="en-US" sz="2400" smtClean="0"/>
              <a:t>已经率先支持</a:t>
            </a:r>
            <a:r>
              <a:rPr lang="en-US" altLang="zh-CN" sz="2400" smtClean="0"/>
              <a:t>"DOM3"</a:t>
            </a:r>
            <a:r>
              <a:rPr lang="zh-CN" altLang="en-US" sz="2400" smtClean="0"/>
              <a:t>级键盘事件</a:t>
            </a:r>
            <a:r>
              <a:rPr lang="en-US" altLang="zh-CN" sz="2400" smtClean="0"/>
              <a:t>;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1.</a:t>
            </a:r>
            <a:r>
              <a:rPr lang="zh-CN" altLang="en-US" sz="2400" smtClean="0"/>
              <a:t>键码</a:t>
            </a:r>
            <a:endParaRPr lang="zh-CN" altLang="en-US" sz="2400" smtClean="0"/>
          </a:p>
          <a:p>
            <a:pPr eaLnBrk="1" hangingPunct="1"/>
            <a:r>
              <a:rPr lang="zh-CN" altLang="en-US" sz="2400" smtClean="0"/>
              <a:t> </a:t>
            </a:r>
            <a:r>
              <a:rPr lang="en-US" altLang="zh-CN" sz="2400" smtClean="0"/>
              <a:t>// </a:t>
            </a:r>
            <a:r>
              <a:rPr lang="zh-CN" altLang="en-US" sz="2400" smtClean="0"/>
              <a:t>在发生</a:t>
            </a:r>
            <a:r>
              <a:rPr lang="en-US" altLang="zh-CN" sz="2400" smtClean="0"/>
              <a:t>keydown</a:t>
            </a:r>
            <a:r>
              <a:rPr lang="zh-CN" altLang="en-US" sz="2400" smtClean="0"/>
              <a:t>和</a:t>
            </a:r>
            <a:r>
              <a:rPr lang="en-US" altLang="zh-CN" sz="2400" smtClean="0"/>
              <a:t>keyup</a:t>
            </a:r>
            <a:r>
              <a:rPr lang="zh-CN" altLang="en-US" sz="2400" smtClean="0"/>
              <a:t>事件时</a:t>
            </a:r>
            <a:r>
              <a:rPr lang="en-US" altLang="zh-CN" sz="2400" smtClean="0"/>
              <a:t>,event</a:t>
            </a:r>
            <a:r>
              <a:rPr lang="zh-CN" altLang="en-US" sz="2400" smtClean="0"/>
              <a:t>对象的</a:t>
            </a:r>
            <a:r>
              <a:rPr lang="en-US" altLang="zh-CN" sz="2400" smtClean="0"/>
              <a:t>keyCode</a:t>
            </a:r>
            <a:r>
              <a:rPr lang="zh-CN" altLang="en-US" sz="2400" smtClean="0"/>
              <a:t>属性中会包含一个代码</a:t>
            </a:r>
            <a:r>
              <a:rPr lang="en-US" altLang="zh-CN" sz="2400" smtClean="0"/>
              <a:t>,</a:t>
            </a:r>
            <a:r>
              <a:rPr lang="zh-CN" altLang="en-US" sz="2400" smtClean="0"/>
              <a:t>与键盘上一个特定的键对应</a:t>
            </a:r>
            <a:r>
              <a:rPr lang="en-US" altLang="zh-CN" sz="2400" smtClean="0"/>
              <a:t>;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 // </a:t>
            </a:r>
            <a:r>
              <a:rPr lang="zh-CN" altLang="en-US" sz="2400" smtClean="0"/>
              <a:t>对数字字母字符集</a:t>
            </a:r>
            <a:r>
              <a:rPr lang="en-US" altLang="zh-CN" sz="2400" smtClean="0"/>
              <a:t>,keyCode</a:t>
            </a:r>
            <a:r>
              <a:rPr lang="zh-CN" altLang="en-US" sz="2400" smtClean="0"/>
              <a:t>属性的值与</a:t>
            </a:r>
            <a:r>
              <a:rPr lang="en-US" altLang="zh-CN" sz="2400" smtClean="0"/>
              <a:t>ASCII</a:t>
            </a:r>
            <a:r>
              <a:rPr lang="zh-CN" altLang="en-US" sz="2400" smtClean="0"/>
              <a:t>码中对应小写字母或数字的编码相同</a:t>
            </a:r>
            <a:r>
              <a:rPr lang="en-US" altLang="zh-CN" sz="2400" smtClean="0"/>
              <a:t>;</a:t>
            </a:r>
            <a:r>
              <a:rPr lang="zh-CN" altLang="en-US" sz="2400" smtClean="0"/>
              <a:t>字母中大小写不影响</a:t>
            </a:r>
            <a:r>
              <a:rPr lang="en-US" altLang="zh-CN" sz="2400" smtClean="0"/>
              <a:t>;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   document.onkeydown = function(evt){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     alert(evt.keyCode);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   }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可视区及屏幕坐标</a:t>
            </a:r>
            <a:endParaRPr lang="zh-CN" altLang="en-US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8686800" cy="4911725"/>
          </a:xfrm>
        </p:spPr>
        <p:txBody>
          <a:bodyPr/>
          <a:lstStyle/>
          <a:p>
            <a:pPr eaLnBrk="1" hangingPunct="1"/>
            <a:r>
              <a:rPr lang="zh-CN" altLang="en-US" sz="2800" b="1" smtClean="0"/>
              <a:t> </a:t>
            </a:r>
            <a:r>
              <a:rPr lang="en-US" altLang="zh-CN" sz="2800" b="1" smtClean="0">
                <a:solidFill>
                  <a:srgbClr val="00B050"/>
                </a:solidFill>
              </a:rPr>
              <a:t>clientX</a:t>
            </a:r>
            <a:r>
              <a:rPr lang="en-US" altLang="zh-CN" sz="2800" b="1" smtClean="0"/>
              <a:t>      </a:t>
            </a:r>
            <a:r>
              <a:rPr lang="zh-CN" altLang="en-US" sz="2800" b="1" smtClean="0"/>
              <a:t>可视区</a:t>
            </a:r>
            <a:r>
              <a:rPr lang="en-US" altLang="zh-CN" sz="2800" b="1" smtClean="0"/>
              <a:t>X</a:t>
            </a:r>
            <a:r>
              <a:rPr lang="zh-CN" altLang="en-US" sz="2800" b="1" smtClean="0"/>
              <a:t>坐标</a:t>
            </a:r>
            <a:r>
              <a:rPr lang="en-US" altLang="zh-CN" sz="2800" b="1" smtClean="0"/>
              <a:t>,</a:t>
            </a:r>
            <a:r>
              <a:rPr lang="zh-CN" altLang="en-US" sz="2800" b="1" smtClean="0"/>
              <a:t>距离左边框的距离</a:t>
            </a:r>
            <a:r>
              <a:rPr lang="en-US" altLang="zh-CN" sz="2800" b="1" smtClean="0"/>
              <a:t>;</a:t>
            </a:r>
            <a:endParaRPr lang="en-US" altLang="zh-CN" sz="2800" b="1" smtClean="0"/>
          </a:p>
          <a:p>
            <a:pPr eaLnBrk="1" hangingPunct="1"/>
            <a:r>
              <a:rPr lang="en-US" altLang="zh-CN" sz="2800" b="1" smtClean="0"/>
              <a:t>  </a:t>
            </a:r>
            <a:r>
              <a:rPr lang="en-US" altLang="zh-CN" sz="2800" b="1" smtClean="0">
                <a:solidFill>
                  <a:srgbClr val="00B050"/>
                </a:solidFill>
              </a:rPr>
              <a:t>clientY</a:t>
            </a:r>
            <a:r>
              <a:rPr lang="en-US" altLang="zh-CN" sz="2800" b="1" smtClean="0"/>
              <a:t>     </a:t>
            </a:r>
            <a:r>
              <a:rPr lang="zh-CN" altLang="en-US" sz="2800" b="1" smtClean="0"/>
              <a:t>可视区</a:t>
            </a:r>
            <a:r>
              <a:rPr lang="en-US" altLang="zh-CN" sz="2800" b="1" smtClean="0"/>
              <a:t>Y</a:t>
            </a:r>
            <a:r>
              <a:rPr lang="zh-CN" altLang="en-US" sz="2800" b="1" smtClean="0"/>
              <a:t>坐标</a:t>
            </a:r>
            <a:r>
              <a:rPr lang="en-US" altLang="zh-CN" sz="2800" b="1" smtClean="0"/>
              <a:t>,</a:t>
            </a:r>
            <a:r>
              <a:rPr lang="zh-CN" altLang="en-US" sz="2800" b="1" smtClean="0"/>
              <a:t>距离上边框的距离</a:t>
            </a:r>
            <a:r>
              <a:rPr lang="en-US" altLang="zh-CN" sz="2800" b="1" smtClean="0"/>
              <a:t>;</a:t>
            </a:r>
            <a:endParaRPr lang="en-US" altLang="zh-CN" sz="2800" b="1" smtClean="0"/>
          </a:p>
          <a:p>
            <a:pPr eaLnBrk="1" hangingPunct="1"/>
            <a:r>
              <a:rPr lang="en-US" altLang="zh-CN" sz="2800" b="1" smtClean="0"/>
              <a:t>  </a:t>
            </a:r>
            <a:r>
              <a:rPr lang="en-US" altLang="zh-CN" sz="2800" b="1" smtClean="0">
                <a:solidFill>
                  <a:srgbClr val="00B050"/>
                </a:solidFill>
              </a:rPr>
              <a:t>screenX</a:t>
            </a:r>
            <a:r>
              <a:rPr lang="en-US" altLang="zh-CN" sz="2800" b="1" smtClean="0"/>
              <a:t>     </a:t>
            </a:r>
            <a:r>
              <a:rPr lang="zh-CN" altLang="en-US" sz="2800" b="1" smtClean="0"/>
              <a:t>屏幕区</a:t>
            </a:r>
            <a:r>
              <a:rPr lang="en-US" altLang="zh-CN" sz="2800" b="1" smtClean="0"/>
              <a:t>X</a:t>
            </a:r>
            <a:r>
              <a:rPr lang="zh-CN" altLang="en-US" sz="2800" b="1" smtClean="0"/>
              <a:t>坐标</a:t>
            </a:r>
            <a:r>
              <a:rPr lang="en-US" altLang="zh-CN" sz="2800" b="1" smtClean="0"/>
              <a:t>,</a:t>
            </a:r>
            <a:r>
              <a:rPr lang="zh-CN" altLang="en-US" sz="2800" b="1" smtClean="0"/>
              <a:t>距离左屏幕的距离</a:t>
            </a:r>
            <a:r>
              <a:rPr lang="en-US" altLang="zh-CN" sz="2800" b="1" smtClean="0"/>
              <a:t>;</a:t>
            </a:r>
            <a:endParaRPr lang="en-US" altLang="zh-CN" sz="2800" b="1" smtClean="0"/>
          </a:p>
          <a:p>
            <a:pPr eaLnBrk="1" hangingPunct="1"/>
            <a:r>
              <a:rPr lang="en-US" altLang="zh-CN" sz="2800" b="1" smtClean="0"/>
              <a:t>  </a:t>
            </a:r>
            <a:r>
              <a:rPr lang="en-US" altLang="zh-CN" sz="2800" b="1" smtClean="0">
                <a:solidFill>
                  <a:srgbClr val="00B050"/>
                </a:solidFill>
              </a:rPr>
              <a:t>screenY</a:t>
            </a:r>
            <a:r>
              <a:rPr lang="en-US" altLang="zh-CN" sz="2800" b="1" smtClean="0"/>
              <a:t>     </a:t>
            </a:r>
            <a:r>
              <a:rPr lang="zh-CN" altLang="en-US" sz="2800" b="1" smtClean="0"/>
              <a:t>屏幕区</a:t>
            </a:r>
            <a:r>
              <a:rPr lang="en-US" altLang="zh-CN" sz="2800" b="1" smtClean="0"/>
              <a:t>Y</a:t>
            </a:r>
            <a:r>
              <a:rPr lang="zh-CN" altLang="en-US" sz="2800" b="1" smtClean="0"/>
              <a:t>坐标</a:t>
            </a:r>
            <a:r>
              <a:rPr lang="en-US" altLang="zh-CN" sz="2800" b="1" smtClean="0"/>
              <a:t>,</a:t>
            </a:r>
            <a:r>
              <a:rPr lang="zh-CN" altLang="en-US" sz="2800" b="1" smtClean="0"/>
              <a:t>距离上屏幕的距离</a:t>
            </a:r>
            <a:r>
              <a:rPr lang="en-US" altLang="zh-CN" sz="2800" b="1" smtClean="0"/>
              <a:t>;</a:t>
            </a:r>
            <a:endParaRPr lang="en-US" altLang="zh-CN" sz="2800" b="1" smtClean="0"/>
          </a:p>
          <a:p>
            <a:pPr eaLnBrk="1" hangingPunct="1"/>
            <a:r>
              <a:rPr lang="en-US" altLang="zh-CN" sz="2800" b="1" smtClean="0"/>
              <a:t>  </a:t>
            </a:r>
            <a:r>
              <a:rPr lang="en-US" altLang="zh-CN" sz="2800" b="1" smtClean="0">
                <a:solidFill>
                  <a:srgbClr val="00B050"/>
                </a:solidFill>
              </a:rPr>
              <a:t>pageX</a:t>
            </a:r>
            <a:r>
              <a:rPr lang="en-US" altLang="zh-CN" sz="2800" b="1" smtClean="0"/>
              <a:t>       </a:t>
            </a:r>
            <a:r>
              <a:rPr lang="zh-CN" altLang="en-US" sz="2800" b="1" smtClean="0"/>
              <a:t>页面中</a:t>
            </a:r>
            <a:r>
              <a:rPr lang="en-US" altLang="zh-CN" sz="2800" b="1" smtClean="0"/>
              <a:t>X</a:t>
            </a:r>
            <a:r>
              <a:rPr lang="zh-CN" altLang="en-US" sz="2800" b="1" smtClean="0"/>
              <a:t>坐标</a:t>
            </a:r>
            <a:r>
              <a:rPr lang="en-US" altLang="zh-CN" sz="2800" b="1" smtClean="0"/>
              <a:t>,</a:t>
            </a:r>
            <a:r>
              <a:rPr lang="zh-CN" altLang="en-US" sz="2800" b="1" smtClean="0"/>
              <a:t>距离整个页面左边框的距离</a:t>
            </a:r>
            <a:r>
              <a:rPr lang="en-US" altLang="zh-CN" sz="2800" b="1" smtClean="0"/>
              <a:t>;</a:t>
            </a:r>
            <a:endParaRPr lang="en-US" altLang="zh-CN" sz="2800" b="1" smtClean="0"/>
          </a:p>
          <a:p>
            <a:pPr eaLnBrk="1" hangingPunct="1"/>
            <a:r>
              <a:rPr lang="en-US" altLang="zh-CN" sz="2800" b="1" smtClean="0"/>
              <a:t>  </a:t>
            </a:r>
            <a:r>
              <a:rPr lang="en-US" altLang="zh-CN" sz="2800" b="1" smtClean="0">
                <a:solidFill>
                  <a:srgbClr val="00B050"/>
                </a:solidFill>
              </a:rPr>
              <a:t>pageY</a:t>
            </a:r>
            <a:r>
              <a:rPr lang="en-US" altLang="zh-CN" sz="2800" b="1" smtClean="0"/>
              <a:t>       </a:t>
            </a:r>
            <a:r>
              <a:rPr lang="zh-CN" altLang="en-US" sz="2800" b="1" smtClean="0"/>
              <a:t>页面中</a:t>
            </a:r>
            <a:r>
              <a:rPr lang="en-US" altLang="zh-CN" sz="2800" b="1" smtClean="0"/>
              <a:t>Y</a:t>
            </a:r>
            <a:r>
              <a:rPr lang="zh-CN" altLang="en-US" sz="2800" b="1" smtClean="0"/>
              <a:t>坐标</a:t>
            </a:r>
            <a:r>
              <a:rPr lang="en-US" altLang="zh-CN" sz="2800" b="1" smtClean="0"/>
              <a:t>,</a:t>
            </a:r>
            <a:r>
              <a:rPr lang="zh-CN" altLang="en-US" sz="2800" b="1" smtClean="0"/>
              <a:t>距离整个页面上边框的距离</a:t>
            </a:r>
            <a:r>
              <a:rPr lang="en-US" altLang="zh-CN" sz="2800" b="1" smtClean="0"/>
              <a:t>;</a:t>
            </a:r>
            <a:endParaRPr lang="zh-CN" altLang="en-US" sz="28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Event</a:t>
            </a:r>
            <a:r>
              <a:rPr lang="zh-CN" altLang="en-US" smtClean="0"/>
              <a:t>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鼠标按钮</a:t>
            </a:r>
            <a:endParaRPr lang="zh-CN" altLang="en-US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107950" y="1011238"/>
            <a:ext cx="9036050" cy="5657850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// </a:t>
            </a:r>
            <a:r>
              <a:rPr lang="zh-CN" altLang="en-US" sz="2400" smtClean="0"/>
              <a:t>只有在主鼠标按钮被单击时</a:t>
            </a:r>
            <a:r>
              <a:rPr lang="en-US" altLang="zh-CN" sz="2400" smtClean="0"/>
              <a:t>(</a:t>
            </a:r>
            <a:r>
              <a:rPr lang="zh-CN" altLang="en-US" sz="2400" smtClean="0"/>
              <a:t>一般是鼠标左键</a:t>
            </a:r>
            <a:r>
              <a:rPr lang="en-US" altLang="zh-CN" sz="2400" smtClean="0"/>
              <a:t>)</a:t>
            </a:r>
            <a:r>
              <a:rPr lang="zh-CN" altLang="en-US" sz="2400" smtClean="0"/>
              <a:t>才会触发</a:t>
            </a:r>
            <a:r>
              <a:rPr lang="en-US" altLang="zh-CN" sz="2400" smtClean="0"/>
              <a:t>click</a:t>
            </a:r>
            <a:r>
              <a:rPr lang="zh-CN" altLang="en-US" sz="2400" smtClean="0"/>
              <a:t>事件</a:t>
            </a:r>
            <a:r>
              <a:rPr lang="en-US" altLang="zh-CN" sz="2400" smtClean="0"/>
              <a:t>,</a:t>
            </a:r>
            <a:r>
              <a:rPr lang="zh-CN" altLang="en-US" sz="2400" smtClean="0"/>
              <a:t>因此检测按钮的信息并不是必要的</a:t>
            </a:r>
            <a:r>
              <a:rPr lang="en-US" altLang="zh-CN" sz="2400" smtClean="0"/>
              <a:t>;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// </a:t>
            </a:r>
            <a:r>
              <a:rPr lang="zh-CN" altLang="en-US" sz="2400" smtClean="0"/>
              <a:t>但对于</a:t>
            </a:r>
            <a:r>
              <a:rPr lang="en-US" altLang="zh-CN" sz="2400" smtClean="0"/>
              <a:t>mousedown</a:t>
            </a:r>
            <a:r>
              <a:rPr lang="zh-CN" altLang="en-US" sz="2400" smtClean="0"/>
              <a:t>和</a:t>
            </a:r>
            <a:r>
              <a:rPr lang="en-US" altLang="zh-CN" sz="2400" smtClean="0"/>
              <a:t>mouseup</a:t>
            </a:r>
            <a:r>
              <a:rPr lang="zh-CN" altLang="en-US" sz="2400" smtClean="0"/>
              <a:t>事件来说</a:t>
            </a:r>
            <a:r>
              <a:rPr lang="en-US" altLang="zh-CN" sz="2400" smtClean="0"/>
              <a:t>,</a:t>
            </a:r>
            <a:r>
              <a:rPr lang="zh-CN" altLang="en-US" sz="2400" smtClean="0"/>
              <a:t>则在其</a:t>
            </a:r>
            <a:r>
              <a:rPr lang="en-US" altLang="zh-CN" sz="2400" smtClean="0"/>
              <a:t>event</a:t>
            </a:r>
            <a:r>
              <a:rPr lang="zh-CN" altLang="en-US" sz="2400" smtClean="0"/>
              <a:t>对象存在一个</a:t>
            </a:r>
            <a:r>
              <a:rPr lang="en-US" altLang="zh-CN" sz="2400" smtClean="0"/>
              <a:t>button</a:t>
            </a:r>
            <a:r>
              <a:rPr lang="zh-CN" altLang="en-US" sz="2400" smtClean="0"/>
              <a:t>属性</a:t>
            </a:r>
            <a:r>
              <a:rPr lang="en-US" altLang="zh-CN" sz="2400" smtClean="0"/>
              <a:t>,</a:t>
            </a:r>
            <a:r>
              <a:rPr lang="zh-CN" altLang="en-US" sz="2400" smtClean="0"/>
              <a:t>表示按下或释放按钮</a:t>
            </a:r>
            <a:r>
              <a:rPr lang="en-US" altLang="zh-CN" sz="2400" smtClean="0"/>
              <a:t>;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  </a:t>
            </a:r>
            <a:r>
              <a:rPr lang="zh-CN" altLang="en-US" sz="2400" smtClean="0"/>
              <a:t>　　 非</a:t>
            </a:r>
            <a:r>
              <a:rPr lang="en-US" altLang="zh-CN" sz="2400" smtClean="0"/>
              <a:t>IE(W3C)</a:t>
            </a:r>
            <a:r>
              <a:rPr lang="zh-CN" altLang="en-US" sz="2400" smtClean="0"/>
              <a:t>中的</a:t>
            </a:r>
            <a:r>
              <a:rPr lang="en-US" altLang="zh-CN" sz="2400" smtClean="0"/>
              <a:t>button</a:t>
            </a:r>
            <a:r>
              <a:rPr lang="zh-CN" altLang="en-US" sz="2400" smtClean="0"/>
              <a:t>属性</a:t>
            </a:r>
            <a:endParaRPr lang="zh-CN" altLang="en-US" sz="2400" smtClean="0"/>
          </a:p>
          <a:p>
            <a:pPr eaLnBrk="1" hangingPunct="1"/>
            <a:r>
              <a:rPr lang="zh-CN" altLang="en-US" sz="2400" smtClean="0"/>
              <a:t>  值           说明 </a:t>
            </a:r>
            <a:endParaRPr lang="zh-CN" altLang="en-US" sz="2400" smtClean="0"/>
          </a:p>
          <a:p>
            <a:pPr eaLnBrk="1" hangingPunct="1"/>
            <a:r>
              <a:rPr lang="zh-CN" altLang="en-US" sz="2400" smtClean="0"/>
              <a:t>  </a:t>
            </a:r>
            <a:r>
              <a:rPr lang="en-US" altLang="zh-CN" sz="2400" smtClean="0"/>
              <a:t>0       </a:t>
            </a:r>
            <a:r>
              <a:rPr lang="zh-CN" altLang="en-US" sz="2400" smtClean="0"/>
              <a:t>表示主鼠标按钮</a:t>
            </a:r>
            <a:r>
              <a:rPr lang="en-US" altLang="zh-CN" sz="2400" smtClean="0"/>
              <a:t>(</a:t>
            </a:r>
            <a:r>
              <a:rPr lang="zh-CN" altLang="en-US" sz="2400" smtClean="0"/>
              <a:t>一般是鼠标左键</a:t>
            </a:r>
            <a:r>
              <a:rPr lang="en-US" altLang="zh-CN" sz="2400" smtClean="0"/>
              <a:t>);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  1       </a:t>
            </a:r>
            <a:r>
              <a:rPr lang="zh-CN" altLang="en-US" sz="2400" smtClean="0"/>
              <a:t>表示中间的鼠标按钮</a:t>
            </a:r>
            <a:r>
              <a:rPr lang="en-US" altLang="zh-CN" sz="2400" smtClean="0"/>
              <a:t>(</a:t>
            </a:r>
            <a:r>
              <a:rPr lang="zh-CN" altLang="en-US" sz="2400" smtClean="0"/>
              <a:t>鼠标滚轮按钮</a:t>
            </a:r>
            <a:r>
              <a:rPr lang="en-US" altLang="zh-CN" sz="2400" smtClean="0"/>
              <a:t>);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  2       </a:t>
            </a:r>
            <a:r>
              <a:rPr lang="zh-CN" altLang="en-US" sz="2400" smtClean="0"/>
              <a:t>表示次鼠标按钮</a:t>
            </a:r>
            <a:r>
              <a:rPr lang="en-US" altLang="zh-CN" sz="2400" smtClean="0"/>
              <a:t>(</a:t>
            </a:r>
            <a:r>
              <a:rPr lang="zh-CN" altLang="en-US" sz="2400" smtClean="0"/>
              <a:t>一般是鼠标右键</a:t>
            </a:r>
            <a:r>
              <a:rPr lang="en-US" altLang="zh-CN" sz="2400" smtClean="0"/>
              <a:t>);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    IE</a:t>
            </a:r>
            <a:r>
              <a:rPr lang="zh-CN" altLang="en-US" sz="2400" smtClean="0"/>
              <a:t>中的</a:t>
            </a:r>
            <a:r>
              <a:rPr lang="en-US" altLang="zh-CN" sz="2400" smtClean="0"/>
              <a:t>button</a:t>
            </a:r>
            <a:r>
              <a:rPr lang="zh-CN" altLang="en-US" sz="2400" smtClean="0"/>
              <a:t>属性 </a:t>
            </a:r>
            <a:endParaRPr lang="zh-CN" altLang="en-US" sz="2400" smtClean="0"/>
          </a:p>
          <a:p>
            <a:pPr eaLnBrk="1" hangingPunct="1"/>
            <a:r>
              <a:rPr lang="zh-CN" altLang="en-US" sz="2400" smtClean="0"/>
              <a:t>  </a:t>
            </a:r>
            <a:r>
              <a:rPr lang="en-US" altLang="zh-CN" sz="2400" smtClean="0"/>
              <a:t>1       </a:t>
            </a:r>
            <a:r>
              <a:rPr lang="zh-CN" altLang="en-US" sz="2400" smtClean="0"/>
              <a:t>表示主鼠标按钮</a:t>
            </a:r>
            <a:r>
              <a:rPr lang="en-US" altLang="zh-CN" sz="2400" smtClean="0"/>
              <a:t>(</a:t>
            </a:r>
            <a:r>
              <a:rPr lang="zh-CN" altLang="en-US" sz="2400" smtClean="0"/>
              <a:t>一般是鼠标左键</a:t>
            </a:r>
            <a:r>
              <a:rPr lang="en-US" altLang="zh-CN" sz="2400" smtClean="0"/>
              <a:t>);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  2       </a:t>
            </a:r>
            <a:r>
              <a:rPr lang="zh-CN" altLang="en-US" sz="2400" smtClean="0"/>
              <a:t>表示次鼠标按钮</a:t>
            </a:r>
            <a:r>
              <a:rPr lang="en-US" altLang="zh-CN" sz="2400" smtClean="0"/>
              <a:t>(</a:t>
            </a:r>
            <a:r>
              <a:rPr lang="zh-CN" altLang="en-US" sz="2400" smtClean="0"/>
              <a:t>一般是鼠标右键</a:t>
            </a:r>
            <a:r>
              <a:rPr lang="en-US" altLang="zh-CN" sz="2400" smtClean="0"/>
              <a:t>);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  4       </a:t>
            </a:r>
            <a:r>
              <a:rPr lang="zh-CN" altLang="en-US" sz="2400" smtClean="0"/>
              <a:t>表示按下了中间的鼠标按钮</a:t>
            </a:r>
            <a:r>
              <a:rPr lang="en-US" altLang="zh-CN" sz="2400" smtClean="0"/>
              <a:t>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UI</a:t>
            </a:r>
            <a:r>
              <a:rPr lang="zh-CN" altLang="en-US" smtClean="0"/>
              <a:t>事件</a:t>
            </a:r>
            <a:r>
              <a:rPr lang="en-US" altLang="zh-CN" smtClean="0"/>
              <a:t>1</a:t>
            </a:r>
            <a:endParaRPr lang="zh-CN" altLang="en-US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smtClean="0">
                <a:solidFill>
                  <a:srgbClr val="FF0000"/>
                </a:solidFill>
              </a:rPr>
              <a:t>load</a:t>
            </a:r>
            <a:r>
              <a:rPr lang="zh-CN" altLang="en-US" sz="2800" smtClean="0"/>
              <a:t>：在</a:t>
            </a:r>
            <a:r>
              <a:rPr lang="en-US" altLang="zh-CN" sz="2800" smtClean="0"/>
              <a:t>window</a:t>
            </a:r>
            <a:r>
              <a:rPr lang="zh-CN" altLang="en-US" sz="2800" smtClean="0"/>
              <a:t>对象上触发是当页面加载完毕之后触发的，在</a:t>
            </a:r>
            <a:r>
              <a:rPr lang="en-US" altLang="zh-CN" sz="2800" smtClean="0"/>
              <a:t>frameset </a:t>
            </a:r>
            <a:r>
              <a:rPr lang="zh-CN" altLang="en-US" sz="2800" smtClean="0"/>
              <a:t>是当所有的</a:t>
            </a:r>
            <a:r>
              <a:rPr lang="en-US" altLang="zh-CN" sz="2800" smtClean="0"/>
              <a:t>frames</a:t>
            </a:r>
            <a:r>
              <a:rPr lang="zh-CN" altLang="en-US" sz="2800" smtClean="0"/>
              <a:t>都加载完毕之后触发，当指</a:t>
            </a:r>
            <a:r>
              <a:rPr lang="en-US" altLang="zh-CN" sz="2800" smtClean="0"/>
              <a:t>img</a:t>
            </a:r>
            <a:r>
              <a:rPr lang="zh-CN" altLang="en-US" sz="2800" smtClean="0"/>
              <a:t>标签时，是指图片加载完毕之后等等。</a:t>
            </a:r>
            <a:br>
              <a:rPr lang="zh-CN" altLang="en-US" sz="2800" smtClean="0"/>
            </a:br>
            <a:r>
              <a:rPr lang="en-US" altLang="zh-CN" sz="2800" b="1" smtClean="0">
                <a:solidFill>
                  <a:srgbClr val="FF0000"/>
                </a:solidFill>
              </a:rPr>
              <a:t>unload</a:t>
            </a:r>
            <a:r>
              <a:rPr lang="zh-CN" altLang="en-US" sz="2800" smtClean="0"/>
              <a:t>：在</a:t>
            </a:r>
            <a:r>
              <a:rPr lang="en-US" altLang="zh-CN" sz="2800" smtClean="0"/>
              <a:t>window</a:t>
            </a:r>
            <a:r>
              <a:rPr lang="zh-CN" altLang="en-US" sz="2800" smtClean="0"/>
              <a:t>对象上触发是当页面卸载完毕之后触发的，在</a:t>
            </a:r>
            <a:r>
              <a:rPr lang="en-US" altLang="zh-CN" sz="2800" smtClean="0"/>
              <a:t>frameset </a:t>
            </a:r>
            <a:r>
              <a:rPr lang="zh-CN" altLang="en-US" sz="2800" smtClean="0"/>
              <a:t>是当所有的</a:t>
            </a:r>
            <a:r>
              <a:rPr lang="en-US" altLang="zh-CN" sz="2800" smtClean="0"/>
              <a:t>frames</a:t>
            </a:r>
            <a:r>
              <a:rPr lang="zh-CN" altLang="en-US" sz="2800" smtClean="0"/>
              <a:t>都卸载完毕之后触发，当指</a:t>
            </a:r>
            <a:r>
              <a:rPr lang="en-US" altLang="zh-CN" sz="2800" smtClean="0"/>
              <a:t>img</a:t>
            </a:r>
            <a:r>
              <a:rPr lang="zh-CN" altLang="en-US" sz="2800" smtClean="0"/>
              <a:t>标签时，是指图片卸载完毕之后等等。</a:t>
            </a:r>
            <a:endParaRPr lang="zh-CN" altLang="en-US" sz="280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UI</a:t>
            </a:r>
            <a:r>
              <a:rPr lang="zh-CN" altLang="en-US" smtClean="0"/>
              <a:t>事件</a:t>
            </a:r>
            <a:r>
              <a:rPr lang="en-US" altLang="zh-CN" smtClean="0"/>
              <a:t>2</a:t>
            </a:r>
            <a:endParaRPr lang="zh-CN" altLang="en-US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5238750"/>
          </a:xfrm>
        </p:spPr>
        <p:txBody>
          <a:bodyPr/>
          <a:lstStyle/>
          <a:p>
            <a:r>
              <a:rPr lang="en-US" altLang="zh-CN" b="1" smtClean="0">
                <a:solidFill>
                  <a:srgbClr val="FF0000"/>
                </a:solidFill>
              </a:rPr>
              <a:t>error</a:t>
            </a:r>
            <a:r>
              <a:rPr lang="zh-CN" altLang="en-US" sz="2800" smtClean="0"/>
              <a:t>：当</a:t>
            </a:r>
            <a:r>
              <a:rPr lang="en-US" altLang="zh-CN" sz="2800" smtClean="0"/>
              <a:t>window</a:t>
            </a:r>
            <a:r>
              <a:rPr lang="zh-CN" altLang="en-US" sz="2800" smtClean="0"/>
              <a:t>的</a:t>
            </a:r>
            <a:r>
              <a:rPr lang="en-US" altLang="zh-CN" sz="2800" smtClean="0"/>
              <a:t>javascript</a:t>
            </a:r>
            <a:r>
              <a:rPr lang="zh-CN" altLang="en-US" sz="2800" smtClean="0"/>
              <a:t>发生错误时触发，当</a:t>
            </a:r>
            <a:r>
              <a:rPr lang="en-US" altLang="zh-CN" sz="2800" smtClean="0"/>
              <a:t>img</a:t>
            </a:r>
            <a:r>
              <a:rPr lang="zh-CN" altLang="en-US" sz="2800" smtClean="0"/>
              <a:t>不能加载是触发，或者</a:t>
            </a:r>
            <a:r>
              <a:rPr lang="en-US" altLang="zh-CN" sz="2800" smtClean="0"/>
              <a:t>object</a:t>
            </a:r>
            <a:r>
              <a:rPr lang="zh-CN" altLang="en-US" sz="2800" smtClean="0"/>
              <a:t>元素不能被加载时触发，当</a:t>
            </a:r>
            <a:r>
              <a:rPr lang="en-US" altLang="zh-CN" sz="2800" smtClean="0"/>
              <a:t>frameset</a:t>
            </a:r>
            <a:r>
              <a:rPr lang="zh-CN" altLang="en-US" sz="2800" smtClean="0"/>
              <a:t>中的一个或多个</a:t>
            </a:r>
            <a:r>
              <a:rPr lang="en-US" altLang="zh-CN" sz="2800" smtClean="0"/>
              <a:t>frame</a:t>
            </a:r>
            <a:r>
              <a:rPr lang="zh-CN" altLang="en-US" sz="2800" smtClean="0"/>
              <a:t>不能被加载时触发</a:t>
            </a:r>
            <a:endParaRPr lang="en-US" altLang="zh-CN" sz="2800" smtClean="0"/>
          </a:p>
          <a:p>
            <a:r>
              <a:rPr lang="en-US" altLang="zh-CN" b="1" smtClean="0">
                <a:solidFill>
                  <a:srgbClr val="FF0000"/>
                </a:solidFill>
              </a:rPr>
              <a:t>select</a:t>
            </a:r>
            <a:r>
              <a:rPr lang="zh-CN" altLang="en-US" sz="2800" smtClean="0"/>
              <a:t>：当用户选择</a:t>
            </a:r>
            <a:r>
              <a:rPr lang="en-US" altLang="zh-CN" sz="2800" smtClean="0"/>
              <a:t>textbox</a:t>
            </a:r>
            <a:r>
              <a:rPr lang="zh-CN" altLang="en-US" sz="2800" smtClean="0"/>
              <a:t>中一个或多个字符时触发该事件。</a:t>
            </a:r>
            <a:endParaRPr lang="en-US" altLang="zh-CN" sz="2800" smtClean="0"/>
          </a:p>
          <a:p>
            <a:r>
              <a:rPr lang="en-US" altLang="zh-CN" b="1" smtClean="0">
                <a:solidFill>
                  <a:srgbClr val="FF0000"/>
                </a:solidFill>
              </a:rPr>
              <a:t>resize</a:t>
            </a:r>
            <a:r>
              <a:rPr lang="zh-CN" altLang="en-US" sz="2800" smtClean="0"/>
              <a:t>：当</a:t>
            </a:r>
            <a:r>
              <a:rPr lang="en-US" altLang="zh-CN" sz="2800" smtClean="0"/>
              <a:t>window</a:t>
            </a:r>
            <a:r>
              <a:rPr lang="zh-CN" altLang="en-US" sz="2800" smtClean="0"/>
              <a:t>或者</a:t>
            </a:r>
            <a:r>
              <a:rPr lang="en-US" altLang="zh-CN" sz="2800" smtClean="0"/>
              <a:t>frame</a:t>
            </a:r>
            <a:r>
              <a:rPr lang="zh-CN" altLang="en-US" sz="2800" smtClean="0"/>
              <a:t>被改变大小的时候触发。</a:t>
            </a:r>
            <a:endParaRPr lang="en-US" altLang="zh-CN" sz="2800" smtClean="0"/>
          </a:p>
          <a:p>
            <a:r>
              <a:rPr lang="en-US" altLang="zh-CN" b="1" smtClean="0">
                <a:solidFill>
                  <a:srgbClr val="FF0000"/>
                </a:solidFill>
              </a:rPr>
              <a:t>scroll</a:t>
            </a:r>
            <a:r>
              <a:rPr lang="zh-CN" altLang="en-US" sz="2800" smtClean="0"/>
              <a:t>：当用户滚动一个带滚动条的元素时触发。</a:t>
            </a:r>
            <a:endParaRPr lang="zh-CN" altLang="en-US" sz="280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事件高级篇</a:t>
            </a:r>
            <a:endParaRPr lang="zh-CN" altLang="en-US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251950" cy="531018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2800" smtClean="0"/>
              <a:t>cancelBubble</a:t>
            </a:r>
            <a:r>
              <a:rPr lang="zh-CN" altLang="en-US" sz="2800" smtClean="0"/>
              <a:t>：</a:t>
            </a:r>
            <a:endParaRPr lang="en-US" altLang="zh-CN" sz="2800" smtClean="0"/>
          </a:p>
          <a:p>
            <a:pPr lvl="1" eaLnBrk="1" hangingPunct="1"/>
            <a:r>
              <a:rPr lang="zh-CN" altLang="en-US" sz="1800" b="1" smtClean="0">
                <a:solidFill>
                  <a:srgbClr val="00B050"/>
                </a:solidFill>
              </a:rPr>
              <a:t>布尔值，</a:t>
            </a:r>
            <a:r>
              <a:rPr lang="en-US" altLang="zh-CN" sz="1800" b="1" smtClean="0">
                <a:solidFill>
                  <a:srgbClr val="00B050"/>
                </a:solidFill>
              </a:rPr>
              <a:t>true</a:t>
            </a:r>
            <a:r>
              <a:rPr lang="zh-CN" altLang="en-US" sz="1800" b="1" smtClean="0">
                <a:solidFill>
                  <a:srgbClr val="00B050"/>
                </a:solidFill>
              </a:rPr>
              <a:t>代表不被上层元素的事件控制，</a:t>
            </a:r>
            <a:r>
              <a:rPr lang="en-US" altLang="zh-CN" sz="1800" b="1" smtClean="0">
                <a:solidFill>
                  <a:srgbClr val="00B050"/>
                </a:solidFill>
              </a:rPr>
              <a:t>false</a:t>
            </a:r>
            <a:r>
              <a:rPr lang="zh-CN" altLang="en-US" sz="1800" b="1" smtClean="0">
                <a:solidFill>
                  <a:srgbClr val="00B050"/>
                </a:solidFill>
              </a:rPr>
              <a:t>代表允许被上层元素的事件控制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eaLnBrk="1" hangingPunct="1"/>
            <a:r>
              <a:rPr lang="en-US" altLang="zh-CN" sz="2800" smtClean="0"/>
              <a:t>.addEventListener()</a:t>
            </a:r>
            <a:r>
              <a:rPr lang="zh-CN" altLang="en-US" sz="2800" smtClean="0"/>
              <a:t>和</a:t>
            </a:r>
            <a:r>
              <a:rPr lang="en-US" altLang="zh-CN" sz="2800" smtClean="0"/>
              <a:t>removeEventListener</a:t>
            </a:r>
            <a:endParaRPr lang="en-US" altLang="zh-CN" sz="2800" smtClean="0"/>
          </a:p>
          <a:p>
            <a:pPr lvl="1" eaLnBrk="1" hangingPunct="1"/>
            <a:r>
              <a:rPr lang="zh-CN" altLang="en-US" sz="1800" b="1" smtClean="0">
                <a:solidFill>
                  <a:srgbClr val="00B050"/>
                </a:solidFill>
              </a:rPr>
              <a:t>非</a:t>
            </a:r>
            <a:r>
              <a:rPr lang="en-US" altLang="zh-CN" sz="1800" b="1" smtClean="0">
                <a:solidFill>
                  <a:srgbClr val="00B050"/>
                </a:solidFill>
              </a:rPr>
              <a:t>IE</a:t>
            </a:r>
            <a:r>
              <a:rPr lang="zh-CN" altLang="en-US" sz="1800" b="1" smtClean="0">
                <a:solidFill>
                  <a:srgbClr val="00B050"/>
                </a:solidFill>
              </a:rPr>
              <a:t>中的监听程序。</a:t>
            </a:r>
            <a:endParaRPr lang="en-US" altLang="zh-CN" sz="1800" b="1" smtClean="0">
              <a:solidFill>
                <a:srgbClr val="00B050"/>
              </a:solidFill>
            </a:endParaRPr>
          </a:p>
          <a:p>
            <a:pPr eaLnBrk="1" hangingPunct="1"/>
            <a:r>
              <a:rPr lang="zh-CN" altLang="en-US" sz="2800" smtClean="0"/>
              <a:t> </a:t>
            </a:r>
            <a:r>
              <a:rPr lang="en-US" altLang="zh-CN" sz="2800" smtClean="0"/>
              <a:t>attachEvent()</a:t>
            </a:r>
            <a:r>
              <a:rPr lang="zh-CN" altLang="en-US" sz="2800" smtClean="0"/>
              <a:t>和</a:t>
            </a:r>
            <a:r>
              <a:rPr lang="en-US" altLang="zh-CN" sz="2800" smtClean="0"/>
              <a:t>detachEvent</a:t>
            </a:r>
            <a:endParaRPr lang="en-US" altLang="zh-CN" sz="2800" smtClean="0"/>
          </a:p>
          <a:p>
            <a:pPr lvl="1" eaLnBrk="1" hangingPunct="1"/>
            <a:r>
              <a:rPr lang="en-US" altLang="zh-CN" sz="1800" b="1" smtClean="0">
                <a:solidFill>
                  <a:srgbClr val="00B050"/>
                </a:solidFill>
              </a:rPr>
              <a:t>E</a:t>
            </a:r>
            <a:r>
              <a:rPr lang="zh-CN" altLang="en-US" sz="1800" b="1" smtClean="0">
                <a:solidFill>
                  <a:srgbClr val="00B050"/>
                </a:solidFill>
              </a:rPr>
              <a:t>中的监听程序</a:t>
            </a:r>
            <a:r>
              <a:rPr lang="zh-CN" altLang="en-US" sz="2400" smtClean="0"/>
              <a:t>。 </a:t>
            </a:r>
            <a:endParaRPr lang="en-US" altLang="zh-CN" sz="2400" smtClean="0"/>
          </a:p>
          <a:p>
            <a:pPr lvl="1" eaLnBrk="1" hangingPunct="1"/>
            <a:r>
              <a:rPr lang="en-US" altLang="zh-CN" smtClean="0"/>
              <a:t>bubbles</a:t>
            </a:r>
            <a:r>
              <a:rPr lang="zh-CN" altLang="en-US" smtClean="0"/>
              <a:t>：</a:t>
            </a:r>
            <a:r>
              <a:rPr lang="zh-CN" altLang="en-US" sz="1800" b="1" smtClean="0">
                <a:solidFill>
                  <a:srgbClr val="00B050"/>
                </a:solidFill>
              </a:rPr>
              <a:t>指明该事件是否起泡。</a:t>
            </a:r>
            <a:endParaRPr lang="en-US" altLang="zh-CN" sz="1800" b="1" smtClean="0">
              <a:solidFill>
                <a:srgbClr val="00B050"/>
              </a:solidFill>
            </a:endParaRPr>
          </a:p>
          <a:p>
            <a:pPr lvl="1" eaLnBrk="1" hangingPunct="1"/>
            <a:r>
              <a:rPr lang="zh-CN" altLang="en-US" sz="2400" smtClean="0"/>
              <a:t> </a:t>
            </a:r>
            <a:r>
              <a:rPr lang="en-US" altLang="zh-CN" sz="2400" smtClean="0"/>
              <a:t>cancelable</a:t>
            </a:r>
            <a:r>
              <a:rPr lang="zh-CN" altLang="en-US" sz="2400" smtClean="0"/>
              <a:t>：</a:t>
            </a:r>
            <a:r>
              <a:rPr lang="zh-CN" altLang="en-US" sz="1800" b="1" smtClean="0">
                <a:solidFill>
                  <a:srgbClr val="00B050"/>
                </a:solidFill>
              </a:rPr>
              <a:t>指明该事件是否可以用</a:t>
            </a:r>
            <a:r>
              <a:rPr lang="en-US" altLang="zh-CN" sz="1800" b="1" smtClean="0">
                <a:solidFill>
                  <a:srgbClr val="00B050"/>
                </a:solidFill>
              </a:rPr>
              <a:t>preventDefault()</a:t>
            </a:r>
            <a:r>
              <a:rPr lang="zh-CN" altLang="en-US" sz="1800" b="1" smtClean="0">
                <a:solidFill>
                  <a:srgbClr val="00B050"/>
                </a:solidFill>
              </a:rPr>
              <a:t>方法来取消默认的动作。 </a:t>
            </a:r>
            <a:endParaRPr lang="en-US" altLang="zh-CN" sz="1800" b="1" smtClean="0">
              <a:solidFill>
                <a:srgbClr val="00B050"/>
              </a:solidFill>
            </a:endParaRPr>
          </a:p>
          <a:p>
            <a:pPr lvl="1" eaLnBrk="1" hangingPunct="1"/>
            <a:r>
              <a:rPr lang="en-US" altLang="zh-CN" sz="2400" smtClean="0"/>
              <a:t>preventDefault()</a:t>
            </a:r>
            <a:r>
              <a:rPr lang="zh-CN" altLang="en-US" sz="2400" smtClean="0"/>
              <a:t>方法：</a:t>
            </a:r>
            <a:r>
              <a:rPr lang="zh-CN" altLang="en-US" sz="1800" b="1" smtClean="0">
                <a:solidFill>
                  <a:srgbClr val="00B050"/>
                </a:solidFill>
              </a:rPr>
              <a:t>取消事件的默认动作；</a:t>
            </a:r>
            <a:r>
              <a:rPr lang="zh-CN" altLang="en-US" sz="2400" smtClean="0"/>
              <a:t> </a:t>
            </a:r>
            <a:endParaRPr lang="en-US" altLang="zh-CN" sz="2400" smtClean="0"/>
          </a:p>
          <a:p>
            <a:pPr lvl="1" eaLnBrk="1" hangingPunct="1"/>
            <a:r>
              <a:rPr lang="en-US" altLang="zh-CN" sz="2400" smtClean="0"/>
              <a:t>stopPropagation()</a:t>
            </a:r>
            <a:r>
              <a:rPr lang="zh-CN" altLang="en-US" sz="2400" smtClean="0"/>
              <a:t>方法：</a:t>
            </a:r>
            <a:r>
              <a:rPr lang="zh-CN" altLang="en-US" sz="1800" b="1" smtClean="0">
                <a:solidFill>
                  <a:srgbClr val="00B050"/>
                </a:solidFill>
              </a:rPr>
              <a:t>停止事件传播。</a:t>
            </a:r>
            <a:endParaRPr lang="en-US" altLang="zh-CN" sz="1800" b="1" smtClean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2400" smtClean="0"/>
              <a:t>eventPhase</a:t>
            </a:r>
            <a:r>
              <a:rPr lang="zh-CN" altLang="en-US" sz="2400" smtClean="0"/>
              <a:t>：</a:t>
            </a:r>
            <a:r>
              <a:rPr lang="zh-CN" altLang="en-US" sz="1800" b="1" smtClean="0">
                <a:solidFill>
                  <a:srgbClr val="00B050"/>
                </a:solidFill>
              </a:rPr>
              <a:t>调用事件处理程序的阶段：</a:t>
            </a:r>
            <a:r>
              <a:rPr lang="en-US" altLang="zh-CN" sz="1800" b="1" smtClean="0">
                <a:solidFill>
                  <a:srgbClr val="00B050"/>
                </a:solidFill>
              </a:rPr>
              <a:t>1 </a:t>
            </a:r>
            <a:r>
              <a:rPr lang="zh-CN" altLang="en-US" sz="1800" b="1" smtClean="0">
                <a:solidFill>
                  <a:srgbClr val="00B050"/>
                </a:solidFill>
              </a:rPr>
              <a:t>捕获；</a:t>
            </a:r>
            <a:r>
              <a:rPr lang="en-US" altLang="zh-CN" sz="1800" b="1" smtClean="0">
                <a:solidFill>
                  <a:srgbClr val="00B050"/>
                </a:solidFill>
              </a:rPr>
              <a:t>2 </a:t>
            </a:r>
            <a:r>
              <a:rPr lang="zh-CN" altLang="en-US" sz="1800" b="1" smtClean="0">
                <a:solidFill>
                  <a:srgbClr val="00B050"/>
                </a:solidFill>
              </a:rPr>
              <a:t>处于阶段；</a:t>
            </a:r>
            <a:r>
              <a:rPr lang="en-US" altLang="zh-CN" sz="1800" b="1" smtClean="0">
                <a:solidFill>
                  <a:srgbClr val="00B050"/>
                </a:solidFill>
              </a:rPr>
              <a:t>3 </a:t>
            </a:r>
            <a:r>
              <a:rPr lang="zh-CN" altLang="en-US" sz="1800" b="1" smtClean="0">
                <a:solidFill>
                  <a:srgbClr val="00B050"/>
                </a:solidFill>
              </a:rPr>
              <a:t>冒泡阶段</a:t>
            </a:r>
            <a:endParaRPr lang="zh-CN" altLang="en-US" sz="1800" b="1" smtClean="0">
              <a:solidFill>
                <a:srgbClr val="00B050"/>
              </a:solidFill>
            </a:endParaRPr>
          </a:p>
          <a:p>
            <a:pPr eaLnBrk="1" hangingPunct="1"/>
            <a:r>
              <a:rPr lang="zh-CN" altLang="en-US" sz="1800" b="1" smtClean="0">
                <a:solidFill>
                  <a:srgbClr val="00B050"/>
                </a:solidFill>
              </a:rPr>
              <a:t>这个属性的变化需要在断点中查看，不然你看到的总是</a:t>
            </a:r>
            <a:r>
              <a:rPr lang="en-US" altLang="zh-CN" sz="1800" b="1" smtClean="0">
                <a:solidFill>
                  <a:srgbClr val="00B050"/>
                </a:solidFill>
              </a:rPr>
              <a:t>0</a:t>
            </a:r>
            <a:endParaRPr lang="en-US" altLang="zh-CN" sz="1800" b="1" smtClean="0">
              <a:solidFill>
                <a:srgbClr val="00B050"/>
              </a:solidFill>
            </a:endParaRPr>
          </a:p>
          <a:p>
            <a:pPr lvl="1" eaLnBrk="1" hangingPunct="1"/>
            <a:r>
              <a:rPr lang="zh-CN" altLang="en-US" sz="2400" smtClean="0"/>
              <a:t> 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"/>
          <p:cNvSpPr>
            <a:spLocks noGrp="1"/>
          </p:cNvSpPr>
          <p:nvPr>
            <p:ph type="ctrTitle"/>
          </p:nvPr>
        </p:nvSpPr>
        <p:spPr>
          <a:xfrm>
            <a:off x="323850" y="1916113"/>
            <a:ext cx="8496300" cy="2387600"/>
          </a:xfrm>
        </p:spPr>
        <p:txBody>
          <a:bodyPr/>
          <a:lstStyle/>
          <a:p>
            <a:pPr eaLnBrk="1" hangingPunct="1"/>
            <a:r>
              <a:rPr lang="zh-CN" altLang="en-US" smtClean="0"/>
              <a:t>获取</a:t>
            </a:r>
            <a:r>
              <a:rPr lang="en-US" altLang="zh-CN" smtClean="0"/>
              <a:t>Event</a:t>
            </a:r>
            <a:r>
              <a:rPr lang="zh-CN" altLang="en-US" smtClean="0"/>
              <a:t>对象</a:t>
            </a:r>
            <a:endParaRPr lang="zh-CN" altLang="en-U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如何使用法宝 </a:t>
            </a:r>
            <a:r>
              <a:rPr lang="en-US" altLang="zh-CN" smtClean="0"/>
              <a:t>–</a:t>
            </a:r>
            <a:r>
              <a:rPr lang="zh-CN" altLang="en-US" smtClean="0"/>
              <a:t>获取篇</a:t>
            </a:r>
            <a:endParaRPr lang="zh-CN" altLang="en-US" smtClean="0"/>
          </a:p>
        </p:txBody>
      </p:sp>
      <p:sp>
        <p:nvSpPr>
          <p:cNvPr id="2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2132856"/>
            <a:ext cx="8366393" cy="193899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btn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addEventListener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E792"/>
                </a:solidFill>
                <a:effectLst/>
                <a:latin typeface="Consolas" pitchFamily="49" charset="0"/>
                <a:cs typeface="Consolas" pitchFamily="49" charset="0"/>
              </a:rPr>
              <a:t>'click'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function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e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){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document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getElementById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E792"/>
                </a:solidFill>
                <a:effectLst/>
                <a:latin typeface="Consolas" pitchFamily="49" charset="0"/>
                <a:cs typeface="Consolas" pitchFamily="49" charset="0"/>
              </a:rPr>
              <a:t>'div'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).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style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background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E792"/>
                </a:solidFill>
                <a:effectLst/>
                <a:latin typeface="Consolas" pitchFamily="49" charset="0"/>
                <a:cs typeface="Consolas" pitchFamily="49" charset="0"/>
              </a:rPr>
              <a:t>'red'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alert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typeof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e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));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alert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cs typeface="Consolas" pitchFamily="49" charset="0"/>
              </a:rPr>
              <a:t>arguments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length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},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false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如何使用法宝 </a:t>
            </a:r>
            <a:r>
              <a:rPr lang="en-US" altLang="zh-CN" smtClean="0"/>
              <a:t>–</a:t>
            </a:r>
            <a:r>
              <a:rPr lang="zh-CN" altLang="en-US" smtClean="0"/>
              <a:t>获取篇 </a:t>
            </a:r>
            <a:r>
              <a:rPr lang="en-US" altLang="zh-CN" smtClean="0"/>
              <a:t>-IE</a:t>
            </a:r>
            <a:endParaRPr lang="zh-CN" altLang="en-US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// </a:t>
            </a:r>
            <a:r>
              <a:rPr lang="zh-CN" altLang="en-US" smtClean="0"/>
              <a:t>直接接收</a:t>
            </a:r>
            <a:r>
              <a:rPr lang="en-US" altLang="zh-CN" smtClean="0"/>
              <a:t>event</a:t>
            </a:r>
            <a:r>
              <a:rPr lang="zh-CN" altLang="en-US" smtClean="0"/>
              <a:t>对象</a:t>
            </a:r>
            <a:r>
              <a:rPr lang="en-US" altLang="zh-CN" smtClean="0"/>
              <a:t>,</a:t>
            </a:r>
            <a:r>
              <a:rPr lang="zh-CN" altLang="en-US" smtClean="0"/>
              <a:t>是</a:t>
            </a:r>
            <a:r>
              <a:rPr lang="en-US" altLang="zh-CN" smtClean="0"/>
              <a:t>W3C</a:t>
            </a:r>
            <a:r>
              <a:rPr lang="zh-CN" altLang="en-US" smtClean="0"/>
              <a:t>的做法</a:t>
            </a:r>
            <a:r>
              <a:rPr lang="en-US" altLang="zh-CN" smtClean="0"/>
              <a:t>,IE</a:t>
            </a:r>
            <a:r>
              <a:rPr lang="zh-CN" altLang="en-US" smtClean="0"/>
              <a:t>不支持</a:t>
            </a:r>
            <a:r>
              <a:rPr lang="en-US" altLang="zh-CN" smtClean="0"/>
              <a:t>,IE</a:t>
            </a:r>
            <a:r>
              <a:rPr lang="zh-CN" altLang="en-US" smtClean="0"/>
              <a:t>自己定义了一个</a:t>
            </a:r>
            <a:r>
              <a:rPr lang="en-US" altLang="zh-CN" smtClean="0"/>
              <a:t>event</a:t>
            </a:r>
            <a:r>
              <a:rPr lang="zh-CN" altLang="en-US" smtClean="0"/>
              <a:t>对象</a:t>
            </a:r>
            <a:r>
              <a:rPr lang="en-US" altLang="zh-CN" smtClean="0"/>
              <a:t>,</a:t>
            </a:r>
            <a:r>
              <a:rPr lang="zh-CN" altLang="en-US" smtClean="0"/>
              <a:t>直接在</a:t>
            </a:r>
            <a:r>
              <a:rPr lang="en-US" altLang="zh-CN" smtClean="0"/>
              <a:t>window.event</a:t>
            </a:r>
            <a:r>
              <a:rPr lang="zh-CN" altLang="en-US" smtClean="0"/>
              <a:t>获取即可</a:t>
            </a:r>
            <a:r>
              <a:rPr lang="en-US" altLang="zh-CN" smtClean="0"/>
              <a:t>;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  input.onclick = function(){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    var e = window.event;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    alert(e);                   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}</a:t>
            </a:r>
            <a:endParaRPr lang="zh-CN" altLang="en-US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跨浏览器兼容一般写法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8507288" cy="4929411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input.onclick</a:t>
            </a:r>
            <a:r>
              <a:rPr lang="en-US" altLang="zh-CN" dirty="0"/>
              <a:t> = function(</a:t>
            </a:r>
            <a:r>
              <a:rPr lang="en-US" altLang="zh-CN" dirty="0" err="1"/>
              <a:t>evt</a:t>
            </a:r>
            <a:r>
              <a:rPr lang="en-US" altLang="zh-CN" dirty="0" smtClean="0"/>
              <a:t>){</a:t>
            </a:r>
            <a:endParaRPr lang="en-US" altLang="zh-CN" dirty="0" smtClean="0"/>
          </a:p>
          <a:p>
            <a:r>
              <a:rPr lang="en-US" altLang="zh-CN" dirty="0" err="1"/>
              <a:t>v</a:t>
            </a:r>
            <a:r>
              <a:rPr lang="en-US" altLang="zh-CN" dirty="0" err="1" smtClean="0"/>
              <a:t>ar</a:t>
            </a:r>
            <a:r>
              <a:rPr lang="en-US" altLang="zh-CN" dirty="0" smtClean="0"/>
              <a:t> e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evt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	e =  </a:t>
            </a:r>
            <a:r>
              <a:rPr lang="en-US" altLang="zh-CN" dirty="0" err="1" smtClean="0"/>
              <a:t>evt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}else if</a:t>
            </a:r>
            <a:r>
              <a:rPr lang="zh-CN" altLang="en-US" dirty="0" smtClean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window.event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	e </a:t>
            </a:r>
            <a:r>
              <a:rPr lang="en-US" altLang="zh-CN" dirty="0"/>
              <a:t>= </a:t>
            </a:r>
            <a:r>
              <a:rPr lang="en-US" altLang="zh-CN" dirty="0" err="1"/>
              <a:t>window.event</a:t>
            </a:r>
            <a:r>
              <a:rPr lang="en-US" altLang="zh-CN" dirty="0"/>
              <a:t>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跨浏览器兼容语句</a:t>
            </a:r>
            <a:r>
              <a:rPr lang="en-US" altLang="zh-CN" dirty="0" smtClean="0"/>
              <a:t>- </a:t>
            </a:r>
            <a:r>
              <a:rPr lang="zh-CN" altLang="en-US" dirty="0" smtClean="0"/>
              <a:t>简单方式</a:t>
            </a:r>
            <a:endParaRPr lang="zh-CN" altLang="en-US" dirty="0" smtClean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r>
              <a:rPr lang="en-US" altLang="zh-CN" dirty="0" err="1" smtClean="0"/>
              <a:t>input.onclick</a:t>
            </a:r>
            <a:r>
              <a:rPr lang="en-US" altLang="zh-CN" dirty="0" smtClean="0"/>
              <a:t> = function(</a:t>
            </a:r>
            <a:r>
              <a:rPr lang="en-US" altLang="zh-CN" dirty="0" err="1" smtClean="0"/>
              <a:t>evt</a:t>
            </a:r>
            <a:r>
              <a:rPr lang="en-US" altLang="zh-CN" dirty="0" smtClean="0"/>
              <a:t>){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e = </a:t>
            </a:r>
            <a:r>
              <a:rPr lang="en-US" altLang="zh-CN" dirty="0" err="1" smtClean="0"/>
              <a:t>evt</a:t>
            </a:r>
            <a:r>
              <a:rPr lang="en-US" altLang="zh-CN" dirty="0" smtClean="0"/>
              <a:t> || </a:t>
            </a:r>
            <a:r>
              <a:rPr lang="en-US" altLang="zh-CN" dirty="0" err="1" smtClean="0"/>
              <a:t>window.event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    alert(e);                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// </a:t>
            </a:r>
            <a:r>
              <a:rPr lang="zh-CN" altLang="en-US" dirty="0" smtClean="0"/>
              <a:t>实现跨浏览器兼容获取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  }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if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document.dfdfdfdf</a:t>
            </a:r>
            <a:r>
              <a:rPr lang="zh-CN" altLang="en-US" dirty="0" smtClean="0"/>
              <a:t>）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知识点分析：基础 </a:t>
            </a:r>
            <a:r>
              <a:rPr lang="en-US" altLang="zh-CN" dirty="0" smtClean="0"/>
              <a:t>- </a:t>
            </a:r>
            <a:r>
              <a:rPr lang="zh-CN" altLang="en-US" dirty="0" smtClean="0"/>
              <a:t> </a:t>
            </a:r>
            <a:r>
              <a:rPr lang="en-US" altLang="zh-CN" dirty="0" smtClean="0"/>
              <a:t>||</a:t>
            </a:r>
            <a:r>
              <a:rPr lang="zh-CN" altLang="en-US" dirty="0" smtClean="0"/>
              <a:t>和 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  </a:t>
            </a:r>
            <a:endParaRPr lang="zh-CN" altLang="en-US" dirty="0" smtClean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179388" y="1417638"/>
            <a:ext cx="8964612" cy="4708525"/>
          </a:xfrm>
        </p:spPr>
        <p:txBody>
          <a:bodyPr/>
          <a:lstStyle/>
          <a:p>
            <a:r>
              <a:rPr lang="en-US" altLang="zh-CN" dirty="0" smtClean="0"/>
              <a:t>| | :  </a:t>
            </a:r>
            <a:r>
              <a:rPr lang="zh-CN" altLang="en-US" sz="2800" dirty="0" smtClean="0">
                <a:solidFill>
                  <a:srgbClr val="00B050"/>
                </a:solidFill>
              </a:rPr>
              <a:t>如果左边的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true</a:t>
            </a:r>
            <a:r>
              <a:rPr lang="zh-CN" altLang="en-US" sz="2800" dirty="0" smtClean="0">
                <a:solidFill>
                  <a:srgbClr val="00B050"/>
                </a:solidFill>
              </a:rPr>
              <a:t>就返回左边 否则返回右边  </a:t>
            </a:r>
            <a:endParaRPr lang="zh-CN" altLang="en-US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&amp;&amp;: </a:t>
            </a:r>
            <a:r>
              <a:rPr lang="zh-CN" altLang="en-US" sz="2400" dirty="0" smtClean="0">
                <a:solidFill>
                  <a:srgbClr val="00B050"/>
                </a:solidFill>
              </a:rPr>
              <a:t>如果左边返回的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true</a:t>
            </a:r>
            <a:r>
              <a:rPr lang="zh-CN" altLang="en-US" sz="2400" dirty="0" smtClean="0">
                <a:solidFill>
                  <a:srgbClr val="00B050"/>
                </a:solidFill>
              </a:rPr>
              <a:t>就返回右边 否则返回左边</a:t>
            </a:r>
            <a:endParaRPr lang="en-US" altLang="zh-CN" sz="2400" dirty="0" smtClean="0">
              <a:solidFill>
                <a:srgbClr val="00B050"/>
              </a:solidFill>
            </a:endParaRPr>
          </a:p>
          <a:p>
            <a:r>
              <a:rPr lang="zh-CN" altLang="en-US" sz="2400" dirty="0" smtClean="0">
                <a:solidFill>
                  <a:srgbClr val="00B050"/>
                </a:solidFill>
              </a:rPr>
              <a:t>联系记忆法</a:t>
            </a:r>
            <a:endParaRPr lang="zh-CN" altLang="en-US" sz="2400" dirty="0" smtClean="0">
              <a:solidFill>
                <a:srgbClr val="00B050"/>
              </a:solidFill>
            </a:endParaRPr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数字除了</a:t>
            </a:r>
            <a:r>
              <a:rPr lang="en-US" altLang="zh-CN" sz="2800" dirty="0"/>
              <a:t>0</a:t>
            </a:r>
            <a:r>
              <a:rPr lang="zh-CN" altLang="en-US" sz="2800" dirty="0"/>
              <a:t>外都是</a:t>
            </a:r>
            <a:r>
              <a:rPr lang="en-US" altLang="zh-CN" sz="2800" b="1" dirty="0"/>
              <a:t>true</a:t>
            </a:r>
            <a:r>
              <a:rPr lang="en-US" altLang="zh-CN" sz="2800" dirty="0"/>
              <a:t>  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字符串除了空字符串外都是</a:t>
            </a:r>
            <a:r>
              <a:rPr lang="en-US" altLang="zh-CN" sz="2800" b="1" dirty="0"/>
              <a:t>true</a:t>
            </a:r>
            <a:r>
              <a:rPr lang="en-US" altLang="zh-CN" sz="2800" dirty="0"/>
              <a:t>  </a:t>
            </a:r>
            <a:endParaRPr lang="en-US" altLang="zh-CN" sz="2800" dirty="0"/>
          </a:p>
          <a:p>
            <a:r>
              <a:rPr lang="en-US" altLang="zh-CN" sz="2800" dirty="0"/>
              <a:t>3.function </a:t>
            </a:r>
            <a:r>
              <a:rPr lang="zh-CN" altLang="en-US" sz="2800" dirty="0"/>
              <a:t>和 </a:t>
            </a:r>
            <a:r>
              <a:rPr lang="en-US" altLang="zh-CN" sz="2800" dirty="0"/>
              <a:t>object</a:t>
            </a:r>
            <a:r>
              <a:rPr lang="zh-CN" altLang="en-US" sz="2800" dirty="0"/>
              <a:t>都是</a:t>
            </a:r>
            <a:r>
              <a:rPr lang="en-US" altLang="zh-CN" sz="2800" b="1" dirty="0"/>
              <a:t>true</a:t>
            </a:r>
            <a:r>
              <a:rPr lang="en-US" altLang="zh-CN" sz="2800" dirty="0"/>
              <a:t>  </a:t>
            </a:r>
            <a:endParaRPr lang="en-US" altLang="zh-CN" sz="2800" dirty="0"/>
          </a:p>
          <a:p>
            <a:r>
              <a:rPr lang="en-US" altLang="zh-CN" sz="2800" dirty="0"/>
              <a:t>4.</a:t>
            </a:r>
            <a:r>
              <a:rPr lang="en-US" altLang="zh-CN" sz="2800" b="1" dirty="0"/>
              <a:t>null</a:t>
            </a:r>
            <a:r>
              <a:rPr lang="en-US" altLang="zh-CN" sz="2800" dirty="0"/>
              <a:t> </a:t>
            </a:r>
            <a:r>
              <a:rPr lang="zh-CN" altLang="en-US" sz="2800" dirty="0"/>
              <a:t>和 </a:t>
            </a:r>
            <a:r>
              <a:rPr lang="en-US" altLang="zh-CN" sz="2800" dirty="0"/>
              <a:t>undefined</a:t>
            </a:r>
            <a:r>
              <a:rPr lang="zh-CN" altLang="en-US" sz="2800" dirty="0"/>
              <a:t>都是</a:t>
            </a:r>
            <a:r>
              <a:rPr lang="en-US" altLang="zh-CN" sz="2800" b="1" dirty="0"/>
              <a:t>false</a:t>
            </a:r>
            <a:r>
              <a:rPr lang="en-US" altLang="zh-CN" sz="2800" dirty="0"/>
              <a:t>  </a:t>
            </a:r>
            <a:endParaRPr lang="en-US" altLang="zh-CN" sz="2800" dirty="0"/>
          </a:p>
          <a:p>
            <a:r>
              <a:rPr lang="en-US" altLang="zh-CN" sz="2800" dirty="0"/>
              <a:t>5.1 </a:t>
            </a:r>
            <a:r>
              <a:rPr lang="zh-CN" altLang="en-US" sz="2800" dirty="0"/>
              <a:t>是</a:t>
            </a:r>
            <a:r>
              <a:rPr lang="en-US" altLang="zh-CN" sz="2800" b="1" dirty="0"/>
              <a:t>true</a:t>
            </a:r>
            <a:r>
              <a:rPr lang="en-US" altLang="zh-CN" sz="2800" dirty="0"/>
              <a:t> 0 </a:t>
            </a:r>
            <a:r>
              <a:rPr lang="zh-CN" altLang="en-US" sz="2800" dirty="0"/>
              <a:t>是</a:t>
            </a:r>
            <a:r>
              <a:rPr lang="en-US" altLang="zh-CN" sz="2800" b="1" dirty="0" err="1"/>
              <a:t>fal</a:t>
            </a:r>
            <a:endParaRPr lang="en-US" altLang="zh-CN" sz="2800" b="1" dirty="0" err="1"/>
          </a:p>
          <a:p>
            <a:endParaRPr lang="en-US" altLang="zh-CN" sz="2800" b="1" dirty="0" err="1"/>
          </a:p>
          <a:p>
            <a:pPr marL="0" indent="0">
              <a:buNone/>
            </a:pPr>
            <a:endParaRPr lang="en-US" altLang="zh-CN" sz="2800" b="1" dirty="0" err="1"/>
          </a:p>
          <a:p>
            <a:endParaRPr lang="zh-CN" altLang="en-US" sz="2800" dirty="0" smtClean="0">
              <a:solidFill>
                <a:srgbClr val="00B050"/>
              </a:solidFill>
            </a:endParaRPr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Event</a:t>
            </a:r>
            <a:r>
              <a:rPr lang="zh-CN" altLang="en-US" dirty="0" smtClean="0"/>
              <a:t>对象</a:t>
            </a:r>
            <a:endParaRPr lang="zh-CN" altLang="en-US" dirty="0" smtClean="0"/>
          </a:p>
        </p:txBody>
      </p:sp>
      <p:sp>
        <p:nvSpPr>
          <p:cNvPr id="5123" name="内容占位符 3"/>
          <p:cNvSpPr>
            <a:spLocks noGrp="1"/>
          </p:cNvSpPr>
          <p:nvPr>
            <p:ph idx="1"/>
          </p:nvPr>
        </p:nvSpPr>
        <p:spPr>
          <a:xfrm>
            <a:off x="457200" y="1628800"/>
            <a:ext cx="8578850" cy="453650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FF0000"/>
                </a:solidFill>
              </a:rPr>
              <a:t>白话</a:t>
            </a:r>
            <a:r>
              <a:rPr lang="en-US" altLang="zh-CN" sz="3600" dirty="0" smtClean="0"/>
              <a:t>: </a:t>
            </a:r>
            <a:r>
              <a:rPr lang="zh-CN" altLang="en-US" sz="3600" dirty="0" smtClean="0"/>
              <a:t>当你定义一个事件</a:t>
            </a:r>
            <a:r>
              <a:rPr lang="en-US" altLang="zh-CN" sz="3600" dirty="0" smtClean="0"/>
              <a:t>,</a:t>
            </a:r>
            <a:r>
              <a:rPr lang="zh-CN" altLang="en-US" sz="3600" dirty="0" smtClean="0"/>
              <a:t>系统自动生成一个</a:t>
            </a:r>
            <a:r>
              <a:rPr lang="en-US" altLang="zh-CN" sz="3600" dirty="0" smtClean="0"/>
              <a:t>event</a:t>
            </a:r>
            <a:r>
              <a:rPr lang="zh-CN" altLang="en-US" sz="3600" dirty="0" smtClean="0"/>
              <a:t>对象保存当前事件的一些信息</a:t>
            </a:r>
            <a:r>
              <a:rPr lang="en-US" altLang="zh-CN" sz="3600" dirty="0" smtClean="0"/>
              <a:t>,</a:t>
            </a:r>
            <a:r>
              <a:rPr lang="zh-CN" altLang="en-US" sz="3600" dirty="0" smtClean="0"/>
              <a:t>比如</a:t>
            </a:r>
            <a:r>
              <a:rPr lang="en-US" altLang="zh-CN" sz="3600" dirty="0" err="1" smtClean="0"/>
              <a:t>type,target</a:t>
            </a:r>
            <a:r>
              <a:rPr lang="zh-CN" altLang="en-US" sz="3600" dirty="0" smtClean="0"/>
              <a:t>等</a:t>
            </a:r>
            <a:endParaRPr lang="zh-CN" altLang="en-US" sz="3600" dirty="0" smtClean="0"/>
          </a:p>
          <a:p>
            <a:pPr eaLnBrk="1" hangingPunct="1"/>
            <a:endParaRPr lang="en-US" altLang="zh-CN" sz="3600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什么时候是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，什么时候</a:t>
            </a:r>
            <a:r>
              <a:rPr lang="en-US" altLang="zh-CN" dirty="0" smtClean="0"/>
              <a:t>false</a:t>
            </a:r>
            <a:endParaRPr lang="zh-CN" altLang="en-US" dirty="0" smtClean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数字除了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外都是</a:t>
            </a:r>
            <a:r>
              <a:rPr lang="en-US" altLang="zh-CN" b="1" dirty="0" smtClean="0"/>
              <a:t>true</a:t>
            </a:r>
            <a:r>
              <a:rPr lang="en-US" altLang="zh-CN" dirty="0" smtClean="0"/>
              <a:t>  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字符串除了空字符串外都是</a:t>
            </a:r>
            <a:r>
              <a:rPr lang="en-US" altLang="zh-CN" b="1" dirty="0" smtClean="0"/>
              <a:t>true</a:t>
            </a:r>
            <a:r>
              <a:rPr lang="en-US" altLang="zh-CN" dirty="0" smtClean="0"/>
              <a:t>  </a:t>
            </a:r>
            <a:endParaRPr lang="en-US" altLang="zh-CN" dirty="0" smtClean="0"/>
          </a:p>
          <a:p>
            <a:r>
              <a:rPr lang="en-US" altLang="zh-CN" dirty="0" smtClean="0"/>
              <a:t>3.function </a:t>
            </a:r>
            <a:r>
              <a:rPr lang="zh-CN" altLang="en-US" dirty="0" smtClean="0"/>
              <a:t>和 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都是</a:t>
            </a:r>
            <a:r>
              <a:rPr lang="en-US" altLang="zh-CN" b="1" dirty="0" smtClean="0"/>
              <a:t>true</a:t>
            </a:r>
            <a:r>
              <a:rPr lang="en-US" altLang="zh-CN" dirty="0" smtClean="0"/>
              <a:t>  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en-US" altLang="zh-CN" b="1" dirty="0" smtClean="0"/>
              <a:t>null</a:t>
            </a:r>
            <a:r>
              <a:rPr lang="en-US" altLang="zh-CN" dirty="0" smtClean="0"/>
              <a:t> </a:t>
            </a:r>
            <a:r>
              <a:rPr lang="zh-CN" altLang="en-US" dirty="0" smtClean="0"/>
              <a:t>和 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都是</a:t>
            </a:r>
            <a:r>
              <a:rPr lang="en-US" altLang="zh-CN" b="1" dirty="0" smtClean="0"/>
              <a:t>false</a:t>
            </a:r>
            <a:r>
              <a:rPr lang="en-US" altLang="zh-CN" dirty="0" smtClean="0"/>
              <a:t>  </a:t>
            </a:r>
            <a:endParaRPr lang="en-US" altLang="zh-CN" dirty="0" smtClean="0"/>
          </a:p>
          <a:p>
            <a:r>
              <a:rPr lang="en-US" altLang="zh-CN" dirty="0" smtClean="0"/>
              <a:t>5.1 </a:t>
            </a:r>
            <a:r>
              <a:rPr lang="zh-CN" altLang="en-US" dirty="0" smtClean="0"/>
              <a:t>是</a:t>
            </a:r>
            <a:r>
              <a:rPr lang="en-US" altLang="zh-CN" b="1" dirty="0" smtClean="0"/>
              <a:t>true</a:t>
            </a:r>
            <a:r>
              <a:rPr lang="en-US" altLang="zh-CN" dirty="0" smtClean="0"/>
              <a:t> 0 </a:t>
            </a:r>
            <a:r>
              <a:rPr lang="zh-CN" altLang="en-US" dirty="0" smtClean="0"/>
              <a:t>是</a:t>
            </a:r>
            <a:r>
              <a:rPr lang="en-US" altLang="zh-CN" b="1" dirty="0" err="1" smtClean="0"/>
              <a:t>fal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"/>
          <p:cNvSpPr>
            <a:spLocks noGrp="1"/>
          </p:cNvSpPr>
          <p:nvPr>
            <p:ph type="ctrTitle"/>
          </p:nvPr>
        </p:nvSpPr>
        <p:spPr>
          <a:xfrm>
            <a:off x="2123728" y="2420888"/>
            <a:ext cx="4608512" cy="1738809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6000" dirty="0" smtClean="0"/>
              <a:t>封装成函数</a:t>
            </a:r>
            <a:endParaRPr lang="zh-CN" altLang="en-US" sz="60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框架封装</a:t>
            </a:r>
            <a:endParaRPr lang="zh-CN" altLang="en-US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getEvent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获取事件对象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使用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对象中的法宝</a:t>
            </a:r>
            <a:br>
              <a:rPr lang="en-US" altLang="zh-CN" dirty="0"/>
            </a:br>
            <a:r>
              <a:rPr lang="zh-CN" altLang="en-US" dirty="0" smtClean="0"/>
              <a:t>类型目标篇</a:t>
            </a:r>
            <a:endParaRPr lang="zh-CN" altLang="en-US" dirty="0" smtClean="0"/>
          </a:p>
        </p:txBody>
      </p:sp>
      <p:sp>
        <p:nvSpPr>
          <p:cNvPr id="27651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什么是法宝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法宝就是对象的属性和功能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386698"/>
                </a:solidFill>
              </a:rPr>
              <a:t>法宝</a:t>
            </a:r>
            <a:r>
              <a:rPr lang="en-US" altLang="zh-CN" dirty="0">
                <a:solidFill>
                  <a:srgbClr val="386698"/>
                </a:solidFill>
              </a:rPr>
              <a:t> </a:t>
            </a:r>
            <a:r>
              <a:rPr lang="en-US" altLang="zh-CN" dirty="0" smtClean="0">
                <a:solidFill>
                  <a:srgbClr val="386698"/>
                </a:solidFill>
              </a:rPr>
              <a:t>- </a:t>
            </a:r>
            <a:r>
              <a:rPr lang="zh-CN" altLang="zh-CN" dirty="0" smtClean="0">
                <a:solidFill>
                  <a:srgbClr val="386698"/>
                </a:solidFill>
              </a:rPr>
              <a:t>事件类型</a:t>
            </a:r>
            <a:endParaRPr lang="zh-CN" altLang="zh-CN" dirty="0" smtClean="0">
              <a:solidFill>
                <a:srgbClr val="386698"/>
              </a:solidFill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9"/>
          </p:nvPr>
        </p:nvSpPr>
        <p:spPr>
          <a:xfrm>
            <a:off x="107504" y="1600200"/>
            <a:ext cx="8928992" cy="45259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事件类型：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被触发事件的类型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标准浏览器中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event.type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IE dom0级事件中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window.event.type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mtClean="0">
                <a:solidFill>
                  <a:srgbClr val="386698"/>
                </a:solidFill>
              </a:rPr>
              <a:t>获取目标元素</a:t>
            </a:r>
            <a:endParaRPr lang="zh-CN" altLang="zh-CN" smtClean="0">
              <a:solidFill>
                <a:srgbClr val="386698"/>
              </a:solidFill>
            </a:endParaRPr>
          </a:p>
        </p:txBody>
      </p:sp>
      <p:sp>
        <p:nvSpPr>
          <p:cNvPr id="29699" name="内容占位符 2"/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event.target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标准浏览器中获取触发事件目标元素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window.event.srcElement 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IE中dom0级事件中获取触发事件目标元素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event.srcElement 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IE中dom2级事件中获取触发事件目标元素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该法宝的作用</a:t>
            </a:r>
            <a:endParaRPr lang="zh-CN" altLang="en-US" dirty="0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从事件流的作用开始谈起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群体控制</a:t>
            </a:r>
            <a:endParaRPr lang="en-US" altLang="zh-CN" dirty="0" smtClean="0"/>
          </a:p>
          <a:p>
            <a:r>
              <a:rPr lang="zh-CN" altLang="en-US" dirty="0" smtClean="0"/>
              <a:t>如果我想在事件在冒泡的时候针对某个物体进行编程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框架封装 </a:t>
            </a:r>
            <a:r>
              <a:rPr lang="en-US" altLang="zh-CN" smtClean="0"/>
              <a:t>– </a:t>
            </a:r>
            <a:r>
              <a:rPr lang="zh-CN" altLang="en-US" smtClean="0"/>
              <a:t>获取目标对象</a:t>
            </a:r>
            <a:endParaRPr lang="zh-CN" altLang="en-US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IDC.event.getTarget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获取目标元素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阻止默认行为</a:t>
            </a:r>
            <a:endParaRPr lang="zh-CN" altLang="en-US" smtClean="0"/>
          </a:p>
        </p:txBody>
      </p:sp>
      <p:sp>
        <p:nvSpPr>
          <p:cNvPr id="31747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event </a:t>
            </a:r>
            <a:r>
              <a:rPr lang="zh-CN" altLang="en-US" dirty="0"/>
              <a:t>对象是 </a:t>
            </a:r>
            <a:r>
              <a:rPr lang="en-US" altLang="zh-CN" dirty="0"/>
              <a:t>JavaScript </a:t>
            </a:r>
            <a:r>
              <a:rPr lang="zh-CN" altLang="en-US" dirty="0"/>
              <a:t>中一个非常重要的对象，用来表示</a:t>
            </a:r>
            <a:r>
              <a:rPr lang="zh-CN" altLang="en-US" dirty="0">
                <a:solidFill>
                  <a:srgbClr val="FF0000"/>
                </a:solidFill>
              </a:rPr>
              <a:t>当前事件</a:t>
            </a:r>
            <a:r>
              <a:rPr lang="zh-CN" altLang="en-US" dirty="0"/>
              <a:t>。</a:t>
            </a:r>
            <a:r>
              <a:rPr lang="en-US" altLang="zh-CN" dirty="0"/>
              <a:t>event </a:t>
            </a:r>
            <a:r>
              <a:rPr lang="zh-CN" altLang="en-US" dirty="0"/>
              <a:t>对象的属性和方法包含了当前事件的状态。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FF0000"/>
                </a:solidFill>
              </a:rPr>
              <a:t>当前事件</a:t>
            </a:r>
            <a:r>
              <a:rPr lang="zh-CN" altLang="en-US" dirty="0"/>
              <a:t>，是指正在发生的事件；状态，是与事件有关的性质，如 引发事件的</a:t>
            </a:r>
            <a:r>
              <a:rPr lang="en-US" altLang="zh-CN" dirty="0"/>
              <a:t>DOM</a:t>
            </a:r>
            <a:r>
              <a:rPr lang="zh-CN" altLang="en-US" dirty="0"/>
              <a:t>元素、鼠标的状态、按下的键等等。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/>
              <a:t>event </a:t>
            </a:r>
            <a:r>
              <a:rPr lang="zh-CN" altLang="en-US" dirty="0"/>
              <a:t>对象只在事件发生的过程中才有效。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为什么需要阻止默认行为</a:t>
            </a:r>
            <a:endParaRPr lang="zh-CN" altLang="en-US" smtClean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457200" y="1214438"/>
            <a:ext cx="8686800" cy="5310187"/>
          </a:xfrm>
        </p:spPr>
        <p:txBody>
          <a:bodyPr/>
          <a:lstStyle/>
          <a:p>
            <a:r>
              <a:rPr lang="en-US" altLang="zh-CN" sz="2000" dirty="0" smtClean="0"/>
              <a:t>&lt;div </a:t>
            </a:r>
            <a:r>
              <a:rPr lang="en-US" altLang="zh-CN" sz="2000" dirty="0" err="1" smtClean="0"/>
              <a:t>onclick</a:t>
            </a:r>
            <a:r>
              <a:rPr lang="en-US" altLang="zh-CN" sz="2000" dirty="0" smtClean="0"/>
              <a:t>="</a:t>
            </a:r>
            <a:r>
              <a:rPr lang="en-US" altLang="zh-CN" sz="2000" dirty="0" err="1" smtClean="0"/>
              <a:t>openWin</a:t>
            </a:r>
            <a:r>
              <a:rPr lang="en-US" altLang="zh-CN" sz="2000" dirty="0" smtClean="0"/>
              <a:t>('http://www.baidu.com')"</a:t>
            </a:r>
            <a:r>
              <a:rPr lang="zh-CN" altLang="en-US" sz="2000" dirty="0" smtClean="0"/>
              <a:t> </a:t>
            </a:r>
            <a:r>
              <a:rPr lang="en-US" altLang="zh-CN" sz="2000" dirty="0" smtClean="0"/>
              <a:t>id="</a:t>
            </a:r>
            <a:r>
              <a:rPr lang="en-US" altLang="zh-CN" sz="2000" dirty="0" err="1" smtClean="0"/>
              <a:t>outSide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 </a:t>
            </a:r>
            <a:r>
              <a:rPr lang="en-US" altLang="zh-CN" sz="2000" dirty="0" smtClean="0"/>
              <a:t>style="width:100px; height:100px; background:#000; padding:50px"&gt;</a:t>
            </a:r>
            <a:br>
              <a:rPr lang="zh-CN" altLang="en-US" sz="2000" dirty="0" smtClean="0"/>
            </a:br>
            <a:r>
              <a:rPr lang="en-US" altLang="zh-CN" sz="2000" dirty="0" smtClean="0"/>
              <a:t>&lt;div </a:t>
            </a:r>
            <a:r>
              <a:rPr lang="en-US" altLang="zh-CN" sz="2000" dirty="0" err="1" smtClean="0"/>
              <a:t>onclick</a:t>
            </a:r>
            <a:r>
              <a:rPr lang="en-US" altLang="zh-CN" sz="2000" dirty="0" smtClean="0"/>
              <a:t>="</a:t>
            </a:r>
            <a:r>
              <a:rPr lang="en-US" altLang="zh-CN" sz="2000" dirty="0" err="1" smtClean="0"/>
              <a:t>openWin</a:t>
            </a:r>
            <a:r>
              <a:rPr lang="en-US" altLang="zh-CN" sz="2000" dirty="0" smtClean="0"/>
              <a:t>('http://www.google.com')"</a:t>
            </a:r>
            <a:r>
              <a:rPr lang="zh-CN" altLang="en-US" sz="2000" dirty="0" smtClean="0"/>
              <a:t> </a:t>
            </a:r>
            <a:r>
              <a:rPr lang="en-US" altLang="zh-CN" sz="2000" dirty="0" smtClean="0"/>
              <a:t>id="</a:t>
            </a:r>
            <a:r>
              <a:rPr lang="en-US" altLang="zh-CN" sz="2000" dirty="0" err="1" smtClean="0"/>
              <a:t>inSide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 </a:t>
            </a:r>
            <a:r>
              <a:rPr lang="en-US" altLang="zh-CN" sz="2000" dirty="0" smtClean="0"/>
              <a:t>style="width:100px; height:100px; background:#CCC"&gt;&lt;/div&gt;</a:t>
            </a:r>
            <a:br>
              <a:rPr lang="zh-CN" altLang="en-US" sz="2000" dirty="0" smtClean="0"/>
            </a:br>
            <a:r>
              <a:rPr lang="en-US" altLang="zh-CN" sz="2000" dirty="0" smtClean="0"/>
              <a:t>&lt;/div&gt;</a:t>
            </a:r>
            <a:br>
              <a:rPr lang="zh-CN" altLang="en-US" sz="2000" dirty="0" smtClean="0"/>
            </a:br>
            <a:br>
              <a:rPr lang="zh-CN" altLang="en-US" sz="2000" dirty="0" smtClean="0"/>
            </a:br>
            <a:r>
              <a:rPr lang="en-US" altLang="zh-CN" sz="2000" dirty="0" smtClean="0"/>
              <a:t>&lt;script type="text/</a:t>
            </a:r>
            <a:r>
              <a:rPr lang="en-US" altLang="zh-CN" sz="2000" dirty="0" err="1" smtClean="0"/>
              <a:t>javascript</a:t>
            </a:r>
            <a:r>
              <a:rPr lang="en-US" altLang="zh-CN" sz="2000" dirty="0" smtClean="0"/>
              <a:t>"&gt;</a:t>
            </a:r>
            <a:br>
              <a:rPr lang="zh-CN" altLang="en-US" sz="2000" dirty="0" smtClean="0"/>
            </a:br>
            <a:r>
              <a:rPr lang="en-US" altLang="zh-CN" sz="2000" dirty="0" smtClean="0"/>
              <a:t>//</a:t>
            </a:r>
            <a:r>
              <a:rPr lang="zh-CN" altLang="en-US" sz="2000" dirty="0" smtClean="0"/>
              <a:t>本 例你实际希望点击灰色盒子打开</a:t>
            </a:r>
            <a:r>
              <a:rPr lang="en-US" altLang="zh-CN" sz="2000" dirty="0" smtClean="0"/>
              <a:t>google</a:t>
            </a:r>
            <a:r>
              <a:rPr lang="zh-CN" altLang="en-US" sz="2000" dirty="0" smtClean="0"/>
              <a:t>首页，而点击黑色盒子打开</a:t>
            </a:r>
            <a:r>
              <a:rPr lang="en-US" altLang="zh-CN" sz="2000" dirty="0" err="1" smtClean="0"/>
              <a:t>baidu</a:t>
            </a:r>
            <a:r>
              <a:rPr lang="zh-CN" altLang="en-US" sz="2000" dirty="0" smtClean="0"/>
              <a:t>首页，但结果你点击灰色盒子的时候，却是同时打开了两个网页。其实在实际设 计中较少遇到此问题，你可能会想如果我在页面不同</a:t>
            </a:r>
            <a:r>
              <a:rPr lang="en-US" altLang="zh-CN" sz="2000" dirty="0" smtClean="0"/>
              <a:t>DOM</a:t>
            </a:r>
            <a:r>
              <a:rPr lang="zh-CN" altLang="en-US" sz="2000" dirty="0" smtClean="0"/>
              <a:t>深处安置了不同的按钮或链接，深层处的事件触发会不会波及顶层的按钮呢？不会，因为按钮不能形成嵌 套关系。</a:t>
            </a:r>
            <a:br>
              <a:rPr lang="zh-CN" altLang="en-US" sz="2000" dirty="0" smtClean="0"/>
            </a:br>
            <a:r>
              <a:rPr lang="en-US" altLang="zh-CN" sz="2000" dirty="0" smtClean="0"/>
              <a:t>function</a:t>
            </a:r>
            <a:r>
              <a:rPr lang="zh-CN" altLang="en-US" sz="2000" dirty="0" smtClean="0"/>
              <a:t> </a:t>
            </a:r>
            <a:r>
              <a:rPr lang="en-US" altLang="zh-CN" sz="2000" dirty="0" err="1" smtClean="0"/>
              <a:t>openWin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)</a:t>
            </a:r>
            <a:br>
              <a:rPr lang="en-US" altLang="zh-CN" sz="2000" dirty="0" smtClean="0"/>
            </a:br>
            <a:r>
              <a:rPr lang="en-US" altLang="zh-CN" sz="2000" dirty="0" smtClean="0"/>
              <a:t>{</a:t>
            </a:r>
            <a:br>
              <a:rPr lang="en-US" altLang="zh-CN" sz="2000" dirty="0" smtClean="0"/>
            </a:br>
            <a:r>
              <a:rPr lang="en-US" altLang="zh-CN" sz="2000" dirty="0" smtClean="0"/>
              <a:t>    </a:t>
            </a:r>
            <a:r>
              <a:rPr lang="en-US" altLang="zh-CN" sz="2000" dirty="0" err="1" smtClean="0"/>
              <a:t>window.open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);</a:t>
            </a:r>
            <a:br>
              <a:rPr lang="en-US" altLang="zh-CN" sz="2000" dirty="0" smtClean="0"/>
            </a:br>
            <a:r>
              <a:rPr lang="en-US" altLang="zh-CN" sz="2000" dirty="0" smtClean="0"/>
              <a:t>}</a:t>
            </a:r>
            <a:br>
              <a:rPr lang="en-US" altLang="zh-CN" sz="2000" dirty="0" smtClean="0"/>
            </a:br>
            <a:r>
              <a:rPr lang="en-US" altLang="zh-CN" sz="2000" dirty="0" smtClean="0"/>
              <a:t>&lt;/script&gt;</a:t>
            </a:r>
            <a:endParaRPr lang="zh-CN" altLang="en-US" sz="2000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mtClean="0">
                <a:solidFill>
                  <a:srgbClr val="386698"/>
                </a:solidFill>
              </a:rPr>
              <a:t>阻止默认行为</a:t>
            </a:r>
            <a:endParaRPr lang="zh-CN" altLang="zh-CN" smtClean="0">
              <a:solidFill>
                <a:srgbClr val="386698"/>
              </a:solidFill>
            </a:endParaRPr>
          </a:p>
        </p:txBody>
      </p:sp>
      <p:sp>
        <p:nvSpPr>
          <p:cNvPr id="33795" name="内容占位符 2"/>
          <p:cNvSpPr>
            <a:spLocks noGrp="1"/>
          </p:cNvSpPr>
          <p:nvPr>
            <p:ph idx="9"/>
          </p:nvPr>
        </p:nvSpPr>
        <p:spPr>
          <a:xfrm>
            <a:off x="107504" y="1628800"/>
            <a:ext cx="8928992" cy="468052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event.preventDefault();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标准浏览器中阻止元素的默认行为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window.event.returnValue = false; 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IE中dom0级事件中阻止元素默认行为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event.returnValue = false; 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IE中dom2级事件中阻止元素默认行为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框架封装</a:t>
            </a:r>
            <a:endParaRPr lang="zh-CN" altLang="en-US" smtClean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IDC.event.preventDefault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阻止默认行为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阻止冒泡</a:t>
            </a:r>
            <a:endParaRPr lang="zh-CN" altLang="en-US" smtClean="0"/>
          </a:p>
        </p:txBody>
      </p:sp>
      <p:sp>
        <p:nvSpPr>
          <p:cNvPr id="35843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mtClean="0">
                <a:solidFill>
                  <a:srgbClr val="386698"/>
                </a:solidFill>
              </a:rPr>
              <a:t>阻止事件冒泡</a:t>
            </a:r>
            <a:endParaRPr lang="zh-CN" altLang="zh-CN" smtClean="0">
              <a:solidFill>
                <a:srgbClr val="386698"/>
              </a:solidFill>
            </a:endParaRPr>
          </a:p>
        </p:txBody>
      </p:sp>
      <p:sp>
        <p:nvSpPr>
          <p:cNvPr id="36867" name="内容占位符 2"/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event.stopPropagation();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标准浏览器中阻止事件冒泡以及捕获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window.event.cancelBubble = true;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IE中dom0级事件中阻止冒泡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event.cancelBubble = true; 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IE中dom2级事件中阻止冒泡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mtClean="0">
                <a:solidFill>
                  <a:srgbClr val="386698"/>
                </a:solidFill>
              </a:rPr>
              <a:t>跨浏览器事件对象</a:t>
            </a:r>
            <a:endParaRPr lang="zh-CN" altLang="zh-CN" smtClean="0">
              <a:solidFill>
                <a:srgbClr val="386698"/>
              </a:solidFill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IDC.event.stopPropagation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阻止冒泡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简单框架封装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采用面向对象方式做第一层封装</a:t>
            </a:r>
            <a:endParaRPr lang="en-US" altLang="zh-CN" dirty="0" smtClean="0"/>
          </a:p>
          <a:p>
            <a:r>
              <a:rPr lang="zh-CN" altLang="en-US" dirty="0" smtClean="0"/>
              <a:t>容器法则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容器法则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85775" y="1628800"/>
            <a:ext cx="8201025" cy="2133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5775" y="4221088"/>
            <a:ext cx="8201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我们先把我们需要的功能分类放入不同的容器，以后的编程就是从盒子里面取出来，像搭积木一样，将网站搭建起来。</a:t>
            </a:r>
            <a:endParaRPr lang="en-US" altLang="zh-CN" dirty="0" smtClean="0"/>
          </a:p>
          <a:p>
            <a:r>
              <a:rPr lang="zh-CN" altLang="en-US" dirty="0" smtClean="0"/>
              <a:t>比如京东商城，先把产品，订单相关的属性，方法各自放在不同的容器内，</a:t>
            </a:r>
            <a:endParaRPr lang="en-US" altLang="zh-CN" dirty="0" smtClean="0"/>
          </a:p>
          <a:p>
            <a:r>
              <a:rPr lang="zh-CN" altLang="en-US" dirty="0" smtClean="0"/>
              <a:t>然后开发的时候直接调用即可</a:t>
            </a:r>
            <a:endParaRPr lang="en-US" altLang="zh-CN" dirty="0" smtClean="0"/>
          </a:p>
          <a:p>
            <a:r>
              <a:rPr lang="zh-CN" altLang="en-US" dirty="0"/>
              <a:t>这也</a:t>
            </a:r>
            <a:r>
              <a:rPr lang="zh-CN" altLang="en-US" dirty="0" smtClean="0"/>
              <a:t>是大家需要建立的新的编程思维。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封装事件框架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将前面我学习的事件相关知识封装起来</a:t>
            </a:r>
            <a:endParaRPr lang="en-US" altLang="zh-CN" dirty="0" smtClean="0"/>
          </a:p>
          <a:p>
            <a:r>
              <a:rPr lang="zh-CN" altLang="en-US" dirty="0" smtClean="0"/>
              <a:t>因为浏览器不是都兼容所有的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3"/>
          <p:cNvSpPr>
            <a:spLocks noGrp="1"/>
          </p:cNvSpPr>
          <p:nvPr>
            <p:ph type="ctrTitle"/>
          </p:nvPr>
        </p:nvSpPr>
        <p:spPr>
          <a:xfrm>
            <a:off x="323850" y="1122363"/>
            <a:ext cx="8496300" cy="2387600"/>
          </a:xfrm>
        </p:spPr>
        <p:txBody>
          <a:bodyPr/>
          <a:lstStyle/>
          <a:p>
            <a:pPr eaLnBrk="1" hangingPunct="1"/>
            <a:r>
              <a:rPr lang="en-US" altLang="zh-CN" smtClean="0"/>
              <a:t>Event</a:t>
            </a:r>
            <a:r>
              <a:rPr lang="zh-CN" altLang="en-US" smtClean="0"/>
              <a:t>对象中的法宝</a:t>
            </a:r>
            <a:endParaRPr lang="zh-CN" altLang="en-US" smtClean="0"/>
          </a:p>
        </p:txBody>
      </p:sp>
      <p:sp>
        <p:nvSpPr>
          <p:cNvPr id="7171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属性和方法</a:t>
            </a:r>
            <a:endParaRPr lang="zh-CN" altLang="en-US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636912"/>
            <a:ext cx="9144000" cy="1728192"/>
          </a:xfrm>
        </p:spPr>
        <p:txBody>
          <a:bodyPr/>
          <a:lstStyle/>
          <a:p>
            <a:r>
              <a:rPr lang="zh-CN" altLang="en-US" dirty="0" smtClean="0"/>
              <a:t>法宝解析和实战</a:t>
            </a:r>
            <a:br>
              <a:rPr lang="en-US" altLang="zh-CN" dirty="0" smtClean="0"/>
            </a:br>
            <a:r>
              <a:rPr lang="en-US" altLang="zh-CN" dirty="0" smtClean="0"/>
              <a:t>UI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UI</a:t>
            </a:r>
            <a:r>
              <a:rPr lang="zh-CN" altLang="en-US" smtClean="0"/>
              <a:t>事件概述</a:t>
            </a:r>
            <a:endParaRPr lang="zh-CN" altLang="en-US" smtClean="0"/>
          </a:p>
        </p:txBody>
      </p:sp>
      <p:sp>
        <p:nvSpPr>
          <p:cNvPr id="3891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mtClean="0">
                <a:solidFill>
                  <a:srgbClr val="386698"/>
                </a:solidFill>
              </a:rPr>
              <a:t>UI事件</a:t>
            </a:r>
            <a:endParaRPr lang="zh-CN" altLang="zh-CN" smtClean="0">
              <a:solidFill>
                <a:srgbClr val="386698"/>
              </a:solidFill>
            </a:endParaRPr>
          </a:p>
        </p:txBody>
      </p:sp>
      <p:sp>
        <p:nvSpPr>
          <p:cNvPr id="39939" name="内容占位符 2"/>
          <p:cNvSpPr>
            <a:spLocks noGrp="1"/>
          </p:cNvSpPr>
          <p:nvPr>
            <p:ph idx="9"/>
          </p:nvPr>
        </p:nvSpPr>
        <p:spPr>
          <a:xfrm>
            <a:off x="0" y="1214438"/>
            <a:ext cx="9144000" cy="516731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oad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–window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onload</a:t>
            </a:r>
            <a:endParaRPr lang="zh-CN" altLang="en-US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加载完成事件可用于window、img等等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unload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/>
              <a:t>这个事件与</a:t>
            </a:r>
            <a:r>
              <a:rPr lang="en-US" altLang="zh-CN" sz="2400" dirty="0" smtClean="0"/>
              <a:t>load</a:t>
            </a:r>
            <a:r>
              <a:rPr lang="zh-CN" altLang="en-US" sz="2400" dirty="0" smtClean="0"/>
              <a:t>对应，我们却用到不多，在文档完全卸载后触发（页面切换也会触发）。</a:t>
            </a:r>
            <a:endParaRPr lang="zh-CN" altLang="en-US" sz="2400" dirty="0" smtClean="0"/>
          </a:p>
          <a:p>
            <a:pPr lvl="1"/>
            <a:r>
              <a:rPr lang="zh-CN" altLang="en-US" sz="2400" dirty="0" smtClean="0"/>
              <a:t>这个家伙一般用于释放资源的，我们一般不需要关注。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resize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页面改变大小时在window上触发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scroll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页面滚动时在window上触发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</a:t>
            </a:r>
            <a:endParaRPr lang="zh-CN" altLang="en-US" dirty="0" smtClean="0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load</a:t>
            </a:r>
            <a:r>
              <a:rPr lang="zh-CN" altLang="en-US" sz="2400" dirty="0" smtClean="0"/>
              <a:t>事件可能是</a:t>
            </a:r>
            <a:r>
              <a:rPr lang="en-US" altLang="zh-CN" sz="2400" dirty="0" err="1" smtClean="0"/>
              <a:t>javascript</a:t>
            </a:r>
            <a:r>
              <a:rPr lang="zh-CN" altLang="en-US" sz="2400" dirty="0" smtClean="0"/>
              <a:t>中最常用到的。</a:t>
            </a:r>
            <a:endParaRPr lang="en-US" altLang="zh-CN" sz="2400" dirty="0" smtClean="0"/>
          </a:p>
          <a:p>
            <a:r>
              <a:rPr lang="zh-CN" altLang="en-US" sz="2400" dirty="0" smtClean="0"/>
              <a:t>对</a:t>
            </a:r>
            <a:r>
              <a:rPr lang="en-US" altLang="zh-CN" sz="2400" dirty="0" smtClean="0"/>
              <a:t>window</a:t>
            </a:r>
            <a:r>
              <a:rPr lang="zh-CN" altLang="en-US" sz="2400" dirty="0" smtClean="0"/>
              <a:t>对象而言，当网页被完全加载完毕时，触发</a:t>
            </a:r>
            <a:r>
              <a:rPr lang="en-US" altLang="zh-CN" sz="2400" dirty="0" smtClean="0"/>
              <a:t>load</a:t>
            </a:r>
            <a:r>
              <a:rPr lang="zh-CN" altLang="en-US" sz="2400" dirty="0" smtClean="0"/>
              <a:t>事件。</a:t>
            </a:r>
            <a:br>
              <a:rPr lang="zh-CN" altLang="en-US" sz="2400" dirty="0" smtClean="0"/>
            </a:b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对于</a:t>
            </a:r>
            <a:r>
              <a:rPr lang="en-US" altLang="zh-CN" sz="2400" dirty="0" err="1" smtClean="0"/>
              <a:t>img</a:t>
            </a:r>
            <a:r>
              <a:rPr lang="zh-CN" altLang="en-US" sz="2400" dirty="0" smtClean="0"/>
              <a:t>标签当你制定</a:t>
            </a:r>
            <a:r>
              <a:rPr lang="en-US" altLang="zh-CN" sz="2400" dirty="0" err="1" smtClean="0"/>
              <a:t>img</a:t>
            </a:r>
            <a:r>
              <a:rPr lang="zh-CN" altLang="en-US" sz="2400" dirty="0" smtClean="0"/>
              <a:t>标签的</a:t>
            </a:r>
            <a:r>
              <a:rPr lang="en-US" altLang="zh-CN" sz="2400" dirty="0" err="1" smtClean="0"/>
              <a:t>src</a:t>
            </a:r>
            <a:r>
              <a:rPr lang="zh-CN" altLang="en-US" sz="2400" dirty="0" smtClean="0"/>
              <a:t>属性时，同样可以触发他的</a:t>
            </a:r>
            <a:r>
              <a:rPr lang="en-US" altLang="zh-CN" sz="2400" dirty="0" smtClean="0"/>
              <a:t>load</a:t>
            </a:r>
            <a:r>
              <a:rPr lang="zh-CN" altLang="en-US" sz="2400" dirty="0" smtClean="0"/>
              <a:t>事件。 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unload</a:t>
            </a:r>
            <a:endParaRPr lang="zh-CN" altLang="en-US" dirty="0" smtClean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507413" cy="4319885"/>
          </a:xfrm>
        </p:spPr>
        <p:txBody>
          <a:bodyPr/>
          <a:lstStyle/>
          <a:p>
            <a:r>
              <a:rPr lang="zh-CN" altLang="en-US" sz="2800" dirty="0" smtClean="0"/>
              <a:t>与</a:t>
            </a:r>
            <a:r>
              <a:rPr lang="en-US" altLang="zh-CN" sz="2800" dirty="0" smtClean="0"/>
              <a:t>load</a:t>
            </a:r>
            <a:r>
              <a:rPr lang="zh-CN" altLang="en-US" sz="2800" dirty="0" smtClean="0"/>
              <a:t>事件相对的就是 </a:t>
            </a:r>
            <a:r>
              <a:rPr lang="en-US" altLang="zh-CN" sz="2800" dirty="0" smtClean="0"/>
              <a:t>unload</a:t>
            </a:r>
            <a:r>
              <a:rPr lang="zh-CN" altLang="en-US" sz="2800" dirty="0" smtClean="0"/>
              <a:t>事件，这个事件当</a:t>
            </a:r>
            <a:r>
              <a:rPr lang="en-US" altLang="zh-CN" sz="2800" dirty="0" smtClean="0"/>
              <a:t>document</a:t>
            </a:r>
            <a:r>
              <a:rPr lang="zh-CN" altLang="en-US" sz="2800" dirty="0" smtClean="0"/>
              <a:t>完全被卸载的时候触发。</a:t>
            </a:r>
            <a:endParaRPr lang="en-US" altLang="zh-CN" sz="2800" dirty="0" smtClean="0"/>
          </a:p>
          <a:p>
            <a:r>
              <a:rPr lang="zh-CN" altLang="en-US" sz="2800" dirty="0" smtClean="0"/>
              <a:t>并且通常是 用这个事件来释放内存，避免没有必要的内存占用。</a:t>
            </a:r>
            <a:endParaRPr lang="en-US" altLang="zh-CN" sz="2800" dirty="0" smtClean="0"/>
          </a:p>
          <a:p>
            <a:br>
              <a:rPr lang="zh-CN" altLang="en-US" sz="2800" dirty="0" smtClean="0"/>
            </a:br>
            <a:r>
              <a:rPr lang="zh-CN" altLang="en-US" sz="2800" dirty="0" smtClean="0"/>
              <a:t>　</a:t>
            </a:r>
            <a:endParaRPr lang="zh-CN" altLang="en-US" sz="2800" dirty="0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resize</a:t>
            </a:r>
            <a:endParaRPr lang="zh-CN" altLang="en-US" dirty="0" smtClean="0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5167312"/>
          </a:xfrm>
        </p:spPr>
        <p:txBody>
          <a:bodyPr/>
          <a:lstStyle/>
          <a:p>
            <a:r>
              <a:rPr lang="zh-CN" altLang="en-US" sz="2400" dirty="0" smtClean="0"/>
              <a:t>当</a:t>
            </a:r>
            <a:r>
              <a:rPr lang="zh-CN" altLang="en-US" sz="3600" dirty="0" smtClean="0"/>
              <a:t>浏览器</a:t>
            </a:r>
            <a:r>
              <a:rPr lang="zh-CN" altLang="en-US" sz="2400" dirty="0" smtClean="0"/>
              <a:t>窗口的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长度和高度</a:t>
            </a:r>
            <a:r>
              <a:rPr lang="zh-CN" altLang="en-US" sz="2400" dirty="0" smtClean="0"/>
              <a:t>被改变时会触发 </a:t>
            </a:r>
            <a:r>
              <a:rPr lang="en-US" altLang="zh-CN" sz="2400" dirty="0" smtClean="0"/>
              <a:t>resize </a:t>
            </a:r>
            <a:r>
              <a:rPr lang="zh-CN" altLang="en-US" sz="2400" dirty="0" smtClean="0"/>
              <a:t>事件</a:t>
            </a:r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800" b="1" dirty="0">
              <a:solidFill>
                <a:srgbClr val="00B0F0"/>
              </a:solidFill>
            </a:endParaRPr>
          </a:p>
          <a:p>
            <a:r>
              <a:rPr lang="zh-CN" altLang="en-US" b="1" dirty="0" smtClean="0">
                <a:solidFill>
                  <a:srgbClr val="00B0F0"/>
                </a:solidFill>
              </a:rPr>
              <a:t>不同的浏览器中</a:t>
            </a:r>
            <a:r>
              <a:rPr lang="en-US" altLang="zh-CN" b="1" dirty="0" smtClean="0">
                <a:solidFill>
                  <a:srgbClr val="00B0F0"/>
                </a:solidFill>
              </a:rPr>
              <a:t>resize</a:t>
            </a:r>
            <a:r>
              <a:rPr lang="zh-CN" altLang="en-US" b="1" dirty="0" smtClean="0">
                <a:solidFill>
                  <a:srgbClr val="00B0F0"/>
                </a:solidFill>
              </a:rPr>
              <a:t>事件存在这很多不同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00B050"/>
                </a:solidFill>
              </a:rPr>
              <a:t>在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IE</a:t>
            </a:r>
            <a:r>
              <a:rPr lang="en-US" altLang="zh-CN" b="1" dirty="0" smtClean="0">
                <a:solidFill>
                  <a:srgbClr val="FF0000"/>
                </a:solidFill>
              </a:rPr>
              <a:t> safari chrome opera</a:t>
            </a:r>
            <a:r>
              <a:rPr lang="zh-CN" altLang="en-US" b="1" dirty="0" smtClean="0">
                <a:solidFill>
                  <a:srgbClr val="00B050"/>
                </a:solidFill>
              </a:rPr>
              <a:t>中只要修改一个像素的值，该事件就会被触发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。</a:t>
            </a:r>
            <a:endParaRPr lang="en-US" altLang="zh-CN" sz="2400" b="1" dirty="0" smtClean="0">
              <a:solidFill>
                <a:srgbClr val="00B050"/>
              </a:solidFill>
            </a:endParaRPr>
          </a:p>
          <a:p>
            <a:pPr lvl="1"/>
            <a:r>
              <a:rPr lang="zh-CN" altLang="en-US" sz="2400" b="1" dirty="0" smtClean="0">
                <a:solidFill>
                  <a:srgbClr val="00B050"/>
                </a:solidFill>
              </a:rPr>
              <a:t>而在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FF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中只有当重置大小操作停止时才会触发这个事件。并且浏览器的最大 最小化同样会触发此事件。 </a:t>
            </a:r>
            <a:br>
              <a:rPr lang="zh-CN" altLang="en-US" sz="2400" dirty="0" smtClean="0"/>
            </a:br>
            <a:endParaRPr lang="zh-CN" altLang="en-US" sz="2400" dirty="0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事件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load+target</a:t>
            </a:r>
            <a:r>
              <a:rPr lang="zh-CN" altLang="en-US" dirty="0" smtClean="0"/>
              <a:t>法宝</a:t>
            </a:r>
            <a:endParaRPr lang="zh-CN" altLang="en-US" dirty="0" smtClean="0"/>
          </a:p>
        </p:txBody>
      </p:sp>
      <p:sp>
        <p:nvSpPr>
          <p:cNvPr id="4403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通过</a:t>
            </a:r>
            <a:r>
              <a:rPr lang="en-US" altLang="zh-CN" smtClean="0"/>
              <a:t>load</a:t>
            </a:r>
            <a:r>
              <a:rPr lang="zh-CN" altLang="en-US" smtClean="0"/>
              <a:t>事件演示三种实现方式</a:t>
            </a:r>
            <a:endParaRPr lang="en-US" altLang="zh-CN" smtClean="0"/>
          </a:p>
          <a:p>
            <a:r>
              <a:rPr lang="en-US" altLang="zh-CN" smtClean="0"/>
              <a:t>Target</a:t>
            </a:r>
            <a:r>
              <a:rPr lang="zh-CN" altLang="en-US" smtClean="0"/>
              <a:t>使用场景对比分析</a:t>
            </a:r>
            <a:endParaRPr lang="zh-CN" altLang="en-US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107504" y="620688"/>
            <a:ext cx="9019970" cy="796925"/>
          </a:xfrm>
        </p:spPr>
        <p:txBody>
          <a:bodyPr/>
          <a:lstStyle/>
          <a:p>
            <a:r>
              <a:rPr lang="en-US" altLang="zh-CN" dirty="0" smtClean="0"/>
              <a:t>Load</a:t>
            </a:r>
            <a:r>
              <a:rPr lang="zh-CN" altLang="en-US" dirty="0" smtClean="0"/>
              <a:t>事件</a:t>
            </a:r>
            <a:r>
              <a:rPr lang="en-US" altLang="zh-CN" dirty="0" smtClean="0"/>
              <a:t>(DOM0 </a:t>
            </a:r>
            <a:r>
              <a:rPr lang="zh-CN" altLang="en-US" dirty="0" smtClean="0"/>
              <a:t>要加个</a:t>
            </a:r>
            <a:r>
              <a:rPr lang="en-US" altLang="zh-CN" dirty="0" smtClean="0"/>
              <a:t>on)</a:t>
            </a:r>
            <a:endParaRPr lang="zh-CN" altLang="en-US" dirty="0" smtClean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0" y="2492896"/>
            <a:ext cx="9144000" cy="3633267"/>
          </a:xfrm>
        </p:spPr>
        <p:txBody>
          <a:bodyPr/>
          <a:lstStyle/>
          <a:p>
            <a:r>
              <a:rPr lang="zh-CN" altLang="en-US" sz="2800" dirty="0" smtClean="0"/>
              <a:t>前面我们讲过页面加载完成之后执行的事件可以用</a:t>
            </a:r>
            <a:r>
              <a:rPr lang="en-US" altLang="zh-CN" sz="2800" dirty="0" smtClean="0"/>
              <a:t>load,</a:t>
            </a:r>
            <a:r>
              <a:rPr lang="zh-CN" altLang="en-US" sz="2800" dirty="0" smtClean="0"/>
              <a:t>同样的</a:t>
            </a:r>
            <a:r>
              <a:rPr lang="en-US" altLang="zh-CN" sz="2800" dirty="0" err="1" smtClean="0"/>
              <a:t>Img</a:t>
            </a:r>
            <a:r>
              <a:rPr lang="zh-CN" altLang="en-US" sz="2800" dirty="0" smtClean="0"/>
              <a:t>加载完成之后执行的事件也可以用</a:t>
            </a:r>
            <a:r>
              <a:rPr lang="en-US" altLang="zh-CN" sz="2800" dirty="0" smtClean="0"/>
              <a:t>load</a:t>
            </a:r>
            <a:r>
              <a:rPr lang="zh-CN" altLang="en-US" sz="2800" dirty="0" smtClean="0"/>
              <a:t>事件</a:t>
            </a:r>
            <a:endParaRPr lang="en-US" altLang="zh-CN" sz="2800" dirty="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原始方式获取当前元素</a:t>
            </a:r>
            <a:endParaRPr lang="zh-CN" altLang="en-US" smtClean="0"/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>
          <a:xfrm>
            <a:off x="457200" y="1214438"/>
            <a:ext cx="8686800" cy="491172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通过</a:t>
            </a:r>
            <a:r>
              <a:rPr lang="en-US" altLang="zh-CN" b="1" dirty="0" smtClean="0">
                <a:solidFill>
                  <a:srgbClr val="FF0000"/>
                </a:solidFill>
              </a:rPr>
              <a:t>this</a:t>
            </a:r>
            <a:r>
              <a:rPr lang="zh-CN" altLang="en-US" b="1" dirty="0" smtClean="0">
                <a:solidFill>
                  <a:srgbClr val="FF0000"/>
                </a:solidFill>
              </a:rPr>
              <a:t>获取当前元素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id='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'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="../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/1.jpg" </a:t>
            </a:r>
            <a:r>
              <a:rPr lang="en-US" altLang="zh-CN" dirty="0" err="1" smtClean="0"/>
              <a:t>onload</a:t>
            </a:r>
            <a:r>
              <a:rPr lang="en-US" altLang="zh-CN" dirty="0" smtClean="0"/>
              <a:t>='</a:t>
            </a:r>
            <a:r>
              <a:rPr lang="en-US" altLang="zh-CN" dirty="0" err="1" smtClean="0"/>
              <a:t>loadImg</a:t>
            </a:r>
            <a:r>
              <a:rPr lang="en-US" altLang="zh-CN" dirty="0" smtClean="0"/>
              <a:t>(this)'/&gt;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2800" dirty="0" smtClean="0"/>
              <a:t>function </a:t>
            </a:r>
            <a:r>
              <a:rPr lang="en-US" altLang="zh-CN" sz="2800" dirty="0" err="1" smtClean="0"/>
              <a:t>loadImg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img</a:t>
            </a:r>
            <a:r>
              <a:rPr lang="en-US" altLang="zh-CN" sz="2800" dirty="0" smtClean="0"/>
              <a:t>)</a:t>
            </a:r>
            <a:endParaRPr lang="en-US" altLang="zh-CN" sz="2800" dirty="0" smtClean="0"/>
          </a:p>
          <a:p>
            <a:r>
              <a:rPr lang="en-US" altLang="zh-CN" sz="2800" dirty="0" smtClean="0"/>
              <a:t>{</a:t>
            </a:r>
            <a:endParaRPr lang="en-US" altLang="zh-CN" sz="2800" dirty="0" smtClean="0"/>
          </a:p>
          <a:p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var</a:t>
            </a:r>
            <a:r>
              <a:rPr lang="en-US" altLang="zh-CN" sz="2800" dirty="0" smtClean="0"/>
              <a:t> s=</a:t>
            </a:r>
            <a:r>
              <a:rPr lang="en-US" altLang="zh-CN" sz="2800" dirty="0" err="1" smtClean="0"/>
              <a:t>img.src</a:t>
            </a:r>
            <a:r>
              <a:rPr lang="en-US" altLang="zh-CN" sz="2800" dirty="0" smtClean="0"/>
              <a:t>;</a:t>
            </a:r>
            <a:endParaRPr lang="en-US" altLang="zh-CN" sz="2800" dirty="0" smtClean="0"/>
          </a:p>
          <a:p>
            <a:r>
              <a:rPr lang="en-US" altLang="zh-CN" sz="2800" dirty="0" smtClean="0"/>
              <a:t>	alert('</a:t>
            </a:r>
            <a:r>
              <a:rPr lang="zh-CN" altLang="en-US" sz="2800" dirty="0" smtClean="0"/>
              <a:t>加载的图像名称为</a:t>
            </a:r>
            <a:r>
              <a:rPr lang="en-US" altLang="zh-CN" sz="2800" dirty="0" smtClean="0"/>
              <a:t>'+s);</a:t>
            </a:r>
            <a:endParaRPr lang="en-US" altLang="zh-CN" sz="2800" dirty="0" smtClean="0"/>
          </a:p>
          <a:p>
            <a:r>
              <a:rPr lang="en-US" altLang="zh-CN" sz="2800" dirty="0" smtClean="0"/>
              <a:t>}</a:t>
            </a:r>
            <a:endParaRPr lang="zh-CN" altLang="en-US" sz="2800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487618" y="548680"/>
            <a:ext cx="8713415" cy="7969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DOM0+</a:t>
            </a:r>
            <a:r>
              <a:rPr lang="zh-CN" altLang="en-US" dirty="0" smtClean="0"/>
              <a:t>事件对象方式获取</a:t>
            </a:r>
            <a:endParaRPr lang="zh-CN" altLang="en-US" dirty="0" smtClean="0"/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通过事件对象中的属性获取</a:t>
            </a:r>
            <a:r>
              <a:rPr lang="en-US" altLang="zh-CN" b="1" smtClean="0">
                <a:solidFill>
                  <a:srgbClr val="FF0000"/>
                </a:solidFill>
              </a:rPr>
              <a:t>:</a:t>
            </a:r>
            <a:endParaRPr lang="en-US" altLang="zh-CN" b="1" smtClean="0">
              <a:solidFill>
                <a:srgbClr val="FF0000"/>
              </a:solidFill>
            </a:endParaRPr>
          </a:p>
          <a:p>
            <a:r>
              <a:rPr lang="en-US" altLang="zh-CN" smtClean="0"/>
              <a:t>img.onload = function(e)</a:t>
            </a:r>
            <a:endParaRPr lang="en-US" altLang="zh-CN" smtClean="0"/>
          </a:p>
          <a:p>
            <a:r>
              <a:rPr lang="en-US" altLang="zh-CN" smtClean="0"/>
              <a:t>{</a:t>
            </a:r>
            <a:endParaRPr lang="en-US" altLang="zh-CN" smtClean="0"/>
          </a:p>
          <a:p>
            <a:r>
              <a:rPr lang="en-US" altLang="zh-CN" smtClean="0"/>
              <a:t>	//alert('nihao');</a:t>
            </a:r>
            <a:endParaRPr lang="en-US" altLang="zh-CN" smtClean="0"/>
          </a:p>
          <a:p>
            <a:r>
              <a:rPr lang="en-US" altLang="zh-CN" smtClean="0"/>
              <a:t>	var s=e.target.src;</a:t>
            </a:r>
            <a:endParaRPr lang="en-US" altLang="zh-CN" smtClean="0"/>
          </a:p>
          <a:p>
            <a:r>
              <a:rPr lang="en-US" altLang="zh-CN" smtClean="0"/>
              <a:t>    alert( "</a:t>
            </a:r>
            <a:r>
              <a:rPr lang="zh-CN" altLang="en-US" smtClean="0"/>
              <a:t>加载的图像为：</a:t>
            </a:r>
            <a:r>
              <a:rPr lang="en-US" altLang="zh-CN" smtClean="0"/>
              <a:t>" + s.substring(s.lastIndexOf("/")+1) );</a:t>
            </a:r>
            <a:endParaRPr lang="en-US" altLang="zh-CN" smtClean="0"/>
          </a:p>
          <a:p>
            <a:r>
              <a:rPr lang="en-US" altLang="zh-CN" smtClean="0"/>
              <a:t>}</a:t>
            </a:r>
            <a:endParaRPr lang="zh-CN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法宝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178394"/>
            <a:ext cx="8712968" cy="5256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95536" y="5805264"/>
            <a:ext cx="4029075" cy="52228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微软雅黑" pitchFamily="34" charset="-122"/>
                <a:ea typeface="黑体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哆啦</a:t>
            </a:r>
            <a:r>
              <a:rPr lang="en-US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A</a:t>
            </a:r>
            <a:r>
              <a:rPr lang="zh-CN" altLang="en-US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梦</a:t>
            </a:r>
            <a:r>
              <a:rPr lang="en-US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(</a:t>
            </a:r>
            <a:r>
              <a:rPr lang="zh-CN" altLang="en-US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机器猫</a:t>
            </a:r>
            <a:r>
              <a:rPr lang="en-US" altLang="zh-CN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)</a:t>
            </a:r>
            <a:r>
              <a:rPr lang="zh-CN" altLang="en-US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的法宝</a:t>
            </a:r>
            <a:endParaRPr lang="zh-CN" altLang="en-US" sz="2800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通过框架</a:t>
            </a:r>
            <a:r>
              <a:rPr lang="en-US" altLang="zh-CN" smtClean="0"/>
              <a:t>DOM2</a:t>
            </a:r>
            <a:r>
              <a:rPr lang="zh-CN" altLang="en-US" smtClean="0"/>
              <a:t>方式</a:t>
            </a:r>
            <a:endParaRPr lang="zh-CN" altLang="en-US" smtClean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通过事件对象获取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好处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自动兼容所有浏览器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拿来即用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封装性</a:t>
            </a:r>
            <a:endParaRPr lang="en-US" altLang="zh-CN" dirty="0" smtClean="0"/>
          </a:p>
          <a:p>
            <a:r>
              <a:rPr lang="en-US" altLang="zh-CN" dirty="0" smtClean="0"/>
              <a:t>on('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','</a:t>
            </a:r>
            <a:r>
              <a:rPr lang="en-US" altLang="zh-CN" dirty="0" err="1" smtClean="0"/>
              <a:t>load',function</a:t>
            </a:r>
            <a:r>
              <a:rPr lang="en-US" altLang="zh-CN" dirty="0" smtClean="0"/>
              <a:t>(e){</a:t>
            </a:r>
            <a:endParaRPr lang="en-US" altLang="zh-CN" dirty="0" smtClean="0"/>
          </a:p>
          <a:p>
            <a:r>
              <a:rPr lang="en-US" altLang="zh-CN" dirty="0" smtClean="0"/>
              <a:t>	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target =  </a:t>
            </a:r>
            <a:r>
              <a:rPr lang="en-US" altLang="zh-CN" dirty="0" err="1" smtClean="0"/>
              <a:t>getTarget</a:t>
            </a:r>
            <a:r>
              <a:rPr lang="en-US" altLang="zh-CN" dirty="0" smtClean="0"/>
              <a:t>(e);</a:t>
            </a:r>
            <a:endParaRPr lang="en-US" altLang="zh-CN" dirty="0" smtClean="0"/>
          </a:p>
          <a:p>
            <a:r>
              <a:rPr lang="en-US" altLang="zh-CN" dirty="0" smtClean="0"/>
              <a:t>	   alert('</a:t>
            </a:r>
            <a:r>
              <a:rPr lang="zh-CN" altLang="en-US" dirty="0" smtClean="0"/>
              <a:t>加载的图像名称为</a:t>
            </a:r>
            <a:r>
              <a:rPr lang="en-US" altLang="zh-CN" dirty="0" smtClean="0"/>
              <a:t>'+</a:t>
            </a:r>
            <a:r>
              <a:rPr lang="en-US" altLang="zh-CN" dirty="0" err="1" smtClean="0"/>
              <a:t>target.src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r>
              <a:rPr lang="en-US" altLang="zh-CN" dirty="0" smtClean="0"/>
              <a:t>	 	//alert('</a:t>
            </a:r>
            <a:r>
              <a:rPr lang="zh-CN" altLang="en-US" dirty="0" smtClean="0"/>
              <a:t>加载完成</a:t>
            </a:r>
            <a:r>
              <a:rPr lang="en-US" altLang="zh-CN" dirty="0" smtClean="0"/>
              <a:t>');</a:t>
            </a:r>
            <a:endParaRPr lang="en-US" altLang="zh-CN" dirty="0" smtClean="0"/>
          </a:p>
          <a:p>
            <a:r>
              <a:rPr lang="en-US" altLang="zh-CN" dirty="0" smtClean="0"/>
              <a:t>	 });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用途举例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新浪微博点击头像</a:t>
            </a:r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UI</a:t>
            </a:r>
            <a:r>
              <a:rPr lang="zh-CN" altLang="en-US" smtClean="0"/>
              <a:t>事件</a:t>
            </a:r>
            <a:r>
              <a:rPr lang="en-US" altLang="zh-CN" smtClean="0"/>
              <a:t>-</a:t>
            </a:r>
            <a:r>
              <a:rPr lang="zh-CN" altLang="en-US" smtClean="0"/>
              <a:t>滚动条相关</a:t>
            </a:r>
            <a:endParaRPr lang="zh-CN" altLang="en-US" smtClean="0"/>
          </a:p>
        </p:txBody>
      </p:sp>
      <p:sp>
        <p:nvSpPr>
          <p:cNvPr id="4915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和滚动条有关的几个属性值</a:t>
            </a:r>
            <a:endParaRPr lang="zh-CN" altLang="en-US" smtClean="0"/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>
          <a:xfrm>
            <a:off x="457200" y="1214438"/>
            <a:ext cx="8507413" cy="4911725"/>
          </a:xfrm>
        </p:spPr>
        <p:txBody>
          <a:bodyPr/>
          <a:lstStyle/>
          <a:p>
            <a:r>
              <a:rPr lang="en-US" altLang="zh-CN" sz="2800" dirty="0" err="1" smtClean="0"/>
              <a:t>document.body.scrollWidth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solidFill>
                  <a:srgbClr val="00B050"/>
                </a:solidFill>
              </a:rPr>
              <a:t>滚动条的总宽度</a:t>
            </a:r>
            <a:endParaRPr lang="en-US" altLang="zh-CN" sz="2400" dirty="0" smtClean="0">
              <a:solidFill>
                <a:srgbClr val="00B050"/>
              </a:solidFill>
            </a:endParaRPr>
          </a:p>
          <a:p>
            <a:r>
              <a:rPr lang="en-US" altLang="zh-CN" sz="2800" dirty="0" err="1" smtClean="0"/>
              <a:t>document.body.scrollHeight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solidFill>
                  <a:srgbClr val="00B050"/>
                </a:solidFill>
              </a:rPr>
              <a:t>滚动条的总高度</a:t>
            </a:r>
            <a:endParaRPr lang="en-US" altLang="zh-CN" sz="2400" dirty="0" smtClean="0">
              <a:solidFill>
                <a:srgbClr val="00B050"/>
              </a:solidFill>
            </a:endParaRPr>
          </a:p>
          <a:p>
            <a:pPr eaLnBrk="1" hangingPunct="1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window.scrollY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scrollX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solidFill>
                  <a:srgbClr val="00B050"/>
                </a:solidFill>
              </a:rPr>
              <a:t>标准浏览器中实现获取滚动条距顶部</a:t>
            </a:r>
            <a:r>
              <a:rPr lang="en-US" altLang="zh-CN" sz="2400" dirty="0" smtClean="0">
                <a:solidFill>
                  <a:srgbClr val="00B050"/>
                </a:solidFill>
              </a:rPr>
              <a:t>/</a:t>
            </a:r>
            <a:r>
              <a:rPr lang="zh-CN" altLang="en-US" sz="2400" dirty="0" smtClean="0">
                <a:solidFill>
                  <a:srgbClr val="00B050"/>
                </a:solidFill>
              </a:rPr>
              <a:t>左边高度</a:t>
            </a:r>
            <a:endParaRPr lang="zh-CN" altLang="en-US" sz="2400" dirty="0" smtClean="0">
              <a:solidFill>
                <a:srgbClr val="00B050"/>
              </a:solidFill>
            </a:endParaRPr>
          </a:p>
          <a:p>
            <a:pPr eaLnBrk="1" hangingPunct="1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document.documentElement.scrollTop 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solidFill>
                  <a:srgbClr val="00B050"/>
                </a:solidFill>
              </a:rPr>
              <a:t>IE浏览器中获取滚动条距顶部高度	</a:t>
            </a:r>
            <a:endParaRPr lang="zh-CN" altLang="en-US" sz="2400" dirty="0" smtClean="0">
              <a:solidFill>
                <a:srgbClr val="00B050"/>
              </a:solidFill>
            </a:endParaRPr>
          </a:p>
          <a:p>
            <a:endParaRPr lang="en-US" altLang="zh-CN" sz="2800" dirty="0" smtClean="0"/>
          </a:p>
          <a:p>
            <a:endParaRPr lang="zh-CN" altLang="en-US" sz="2800" dirty="0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 </a:t>
            </a:r>
            <a:r>
              <a:rPr lang="en-US" altLang="zh-CN" smtClean="0"/>
              <a:t>– </a:t>
            </a:r>
            <a:r>
              <a:rPr lang="zh-CN" altLang="en-US" smtClean="0"/>
              <a:t>属性讲解</a:t>
            </a:r>
            <a:endParaRPr lang="zh-CN" altLang="en-US" smtClean="0"/>
          </a:p>
        </p:txBody>
      </p:sp>
      <p:pic>
        <p:nvPicPr>
          <p:cNvPr id="51203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1125538"/>
            <a:ext cx="6623050" cy="5089525"/>
          </a:xfr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JavaScript</a:t>
            </a:r>
            <a:r>
              <a:rPr lang="zh-CN" altLang="en-US" smtClean="0"/>
              <a:t>控制滚动条位置</a:t>
            </a:r>
            <a:endParaRPr lang="zh-CN" altLang="en-US" smtClean="0"/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scroll(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r>
              <a:rPr lang="en-US" altLang="zh-CN" dirty="0" smtClean="0"/>
              <a:t>x</a:t>
            </a:r>
            <a:r>
              <a:rPr lang="zh-CN" altLang="en-US" dirty="0" smtClean="0"/>
              <a:t>代表横向滚动条的位置，也就是控制左右位置，当为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时代表最左边，当为</a:t>
            </a:r>
            <a:r>
              <a:rPr lang="en-US" altLang="zh-CN" dirty="0" err="1" smtClean="0"/>
              <a:t>document.body.scrollWidth</a:t>
            </a:r>
            <a:r>
              <a:rPr lang="zh-CN" altLang="en-US" dirty="0" smtClean="0"/>
              <a:t>时代表最右边</a:t>
            </a:r>
            <a:endParaRPr lang="zh-CN" altLang="en-US" dirty="0" smtClean="0"/>
          </a:p>
          <a:p>
            <a:r>
              <a:rPr lang="en-US" altLang="zh-CN" dirty="0" smtClean="0"/>
              <a:t>y</a:t>
            </a:r>
            <a:r>
              <a:rPr lang="zh-CN" altLang="en-US" dirty="0" smtClean="0"/>
              <a:t>代表纵向滚动条的位置，也就是控制上下位置，当为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时代表最上面，当为</a:t>
            </a:r>
            <a:r>
              <a:rPr lang="en-US" altLang="zh-CN" dirty="0" err="1" smtClean="0"/>
              <a:t>document.body.scrollHeight</a:t>
            </a:r>
            <a:r>
              <a:rPr lang="zh-CN" altLang="en-US" dirty="0" smtClean="0"/>
              <a:t>时代表最下面</a:t>
            </a:r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scrollBy(x,y);</a:t>
            </a:r>
            <a:endParaRPr lang="en-US" altLang="zh-CN" smtClean="0"/>
          </a:p>
          <a:p>
            <a:r>
              <a:rPr lang="en-US" altLang="zh-CN" smtClean="0"/>
              <a:t>x</a:t>
            </a:r>
            <a:r>
              <a:rPr lang="zh-CN" altLang="en-US" smtClean="0"/>
              <a:t>和</a:t>
            </a:r>
            <a:r>
              <a:rPr lang="en-US" altLang="zh-CN" smtClean="0"/>
              <a:t>y</a:t>
            </a:r>
            <a:r>
              <a:rPr lang="zh-CN" altLang="en-US" smtClean="0"/>
              <a:t>代表的意思和第一个方法一样</a:t>
            </a:r>
            <a:r>
              <a:rPr lang="en-US" altLang="zh-CN" smtClean="0"/>
              <a:t>;-)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scrollTo</a:t>
            </a:r>
            <a:r>
              <a:rPr lang="zh-CN" altLang="en-US" smtClean="0"/>
              <a:t>方法</a:t>
            </a:r>
            <a:endParaRPr lang="zh-CN" altLang="en-US" smtClean="0"/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scrollTo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 lvl="1"/>
            <a:r>
              <a:rPr lang="en-US" altLang="zh-CN" sz="2400" dirty="0" smtClean="0">
                <a:solidFill>
                  <a:srgbClr val="00B050"/>
                </a:solidFill>
              </a:rPr>
              <a:t>x</a:t>
            </a:r>
            <a:r>
              <a:rPr lang="zh-CN" altLang="en-US" sz="2400" dirty="0" smtClean="0">
                <a:solidFill>
                  <a:srgbClr val="00B050"/>
                </a:solidFill>
              </a:rPr>
              <a:t>和</a:t>
            </a:r>
            <a:r>
              <a:rPr lang="en-US" altLang="zh-CN" sz="2400" dirty="0" smtClean="0">
                <a:solidFill>
                  <a:srgbClr val="00B050"/>
                </a:solidFill>
              </a:rPr>
              <a:t>y</a:t>
            </a:r>
            <a:r>
              <a:rPr lang="zh-CN" altLang="en-US" sz="2400" dirty="0" smtClean="0">
                <a:solidFill>
                  <a:srgbClr val="00B050"/>
                </a:solidFill>
              </a:rPr>
              <a:t>代表的意思和第一个方法一样</a:t>
            </a:r>
            <a:r>
              <a:rPr lang="en-US" altLang="zh-CN" sz="2400" dirty="0" smtClean="0">
                <a:solidFill>
                  <a:srgbClr val="00B050"/>
                </a:solidFill>
              </a:rPr>
              <a:t>;-)</a:t>
            </a:r>
            <a:endParaRPr lang="en-US" altLang="zh-CN" sz="2400" dirty="0" smtClean="0">
              <a:solidFill>
                <a:srgbClr val="00B050"/>
              </a:solidFill>
            </a:endParaRPr>
          </a:p>
          <a:p>
            <a:r>
              <a:rPr lang="en-US" altLang="zh-CN" dirty="0" err="1" smtClean="0"/>
              <a:t>scrollTo</a:t>
            </a:r>
            <a:r>
              <a:rPr lang="en-US" altLang="zh-CN" dirty="0" smtClean="0"/>
              <a:t>(20, 100 )</a:t>
            </a:r>
            <a:endParaRPr lang="en-US" altLang="zh-CN" dirty="0" smtClean="0"/>
          </a:p>
          <a:p>
            <a:pPr lvl="1"/>
            <a:r>
              <a:rPr lang="zh-CN" altLang="en-US" sz="2400" dirty="0" smtClean="0">
                <a:solidFill>
                  <a:srgbClr val="00B050"/>
                </a:solidFill>
              </a:rPr>
              <a:t>横向滚动条移动到相对于窗体宽度为</a:t>
            </a:r>
            <a:r>
              <a:rPr lang="en-US" altLang="zh-CN" sz="2400" dirty="0" smtClean="0">
                <a:solidFill>
                  <a:srgbClr val="00B050"/>
                </a:solidFill>
              </a:rPr>
              <a:t>20</a:t>
            </a:r>
            <a:r>
              <a:rPr lang="zh-CN" altLang="en-US" sz="2400" dirty="0" smtClean="0">
                <a:solidFill>
                  <a:srgbClr val="00B050"/>
                </a:solidFill>
              </a:rPr>
              <a:t>像素的位置，纵向滚动条移动到相对于窗体高度为</a:t>
            </a:r>
            <a:r>
              <a:rPr lang="en-US" altLang="zh-CN" sz="2400" dirty="0" smtClean="0">
                <a:solidFill>
                  <a:srgbClr val="00B050"/>
                </a:solidFill>
              </a:rPr>
              <a:t>60</a:t>
            </a:r>
            <a:r>
              <a:rPr lang="zh-CN" altLang="en-US" sz="2400" dirty="0" smtClean="0">
                <a:solidFill>
                  <a:srgbClr val="00B050"/>
                </a:solidFill>
              </a:rPr>
              <a:t>像素的位置</a:t>
            </a:r>
            <a:endParaRPr lang="en-US" altLang="zh-CN" sz="2400" dirty="0" smtClean="0">
              <a:solidFill>
                <a:srgbClr val="00B050"/>
              </a:solidFill>
            </a:endParaRPr>
          </a:p>
          <a:p>
            <a:pPr eaLnBrk="1" hangingPunct="1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window.scrollTo(0,0); 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solidFill>
                  <a:srgbClr val="00B050"/>
                </a:solidFill>
              </a:rPr>
              <a:t>滚动到页面顶部</a:t>
            </a:r>
            <a:endParaRPr lang="zh-CN" altLang="en-US" sz="2400" dirty="0" smtClean="0">
              <a:solidFill>
                <a:srgbClr val="00B050"/>
              </a:solidFill>
            </a:endParaRP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endParaRPr lang="zh-CN" altLang="en-US" smtClean="0"/>
          </a:p>
        </p:txBody>
      </p:sp>
      <p:pic>
        <p:nvPicPr>
          <p:cNvPr id="55299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78425" y="1484313"/>
            <a:ext cx="3527425" cy="4248150"/>
          </a:xfr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键盘事件</a:t>
            </a:r>
            <a:endParaRPr lang="zh-CN" altLang="en-US" smtClean="0"/>
          </a:p>
        </p:txBody>
      </p:sp>
      <p:sp>
        <p:nvSpPr>
          <p:cNvPr id="5123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</a:t>
            </a:r>
            <a:r>
              <a:rPr lang="zh-CN" altLang="en-US" dirty="0" smtClean="0"/>
              <a:t>对象中法宝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同样的，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对象中也存在很多法宝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前面我们学习了很多事件，只能帮助我们完成基本的功能，如果需要更多的功能只能使用这些法宝</a:t>
            </a:r>
            <a:endParaRPr lang="zh-CN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>
                <a:solidFill>
                  <a:srgbClr val="386698"/>
                </a:solidFill>
              </a:rPr>
              <a:t>键盘事件</a:t>
            </a:r>
            <a:endParaRPr lang="zh-CN" altLang="zh-CN" dirty="0" smtClean="0">
              <a:solidFill>
                <a:srgbClr val="386698"/>
              </a:solidFill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pPr eaLnBrk="1" hangingPunct="1"/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keyup 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按键弹起事件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keydown 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按键按下事件</a:t>
            </a:r>
            <a:endParaRPr lang="zh-CN" altLang="en-US" smtClean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键盘事件常用</a:t>
            </a:r>
            <a:r>
              <a:rPr lang="en-US" altLang="zh-CN" smtClean="0"/>
              <a:t>event</a:t>
            </a:r>
            <a:r>
              <a:rPr lang="zh-CN" altLang="en-US" smtClean="0"/>
              <a:t>对象</a:t>
            </a:r>
            <a:endParaRPr lang="zh-CN" altLang="en-US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107950" y="1214438"/>
            <a:ext cx="9036050" cy="5238750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1.</a:t>
            </a:r>
            <a:r>
              <a:rPr lang="zh-CN" altLang="en-US" sz="2400" smtClean="0"/>
              <a:t>键码</a:t>
            </a:r>
            <a:endParaRPr lang="zh-CN" altLang="en-US" sz="2400" smtClean="0"/>
          </a:p>
          <a:p>
            <a:pPr eaLnBrk="1" hangingPunct="1"/>
            <a:r>
              <a:rPr lang="zh-CN" altLang="en-US" sz="2400" smtClean="0"/>
              <a:t> </a:t>
            </a:r>
            <a:r>
              <a:rPr lang="en-US" altLang="zh-CN" sz="2400" smtClean="0"/>
              <a:t>// </a:t>
            </a:r>
            <a:r>
              <a:rPr lang="zh-CN" altLang="en-US" sz="2400" smtClean="0"/>
              <a:t>在发生</a:t>
            </a:r>
            <a:r>
              <a:rPr lang="en-US" altLang="zh-CN" sz="2400" smtClean="0"/>
              <a:t>keydown</a:t>
            </a:r>
            <a:r>
              <a:rPr lang="zh-CN" altLang="en-US" sz="2400" smtClean="0"/>
              <a:t>和</a:t>
            </a:r>
            <a:r>
              <a:rPr lang="en-US" altLang="zh-CN" sz="2400" smtClean="0"/>
              <a:t>keyup</a:t>
            </a:r>
            <a:r>
              <a:rPr lang="zh-CN" altLang="en-US" sz="2400" smtClean="0"/>
              <a:t>事件时</a:t>
            </a:r>
            <a:r>
              <a:rPr lang="en-US" altLang="zh-CN" sz="2400" smtClean="0"/>
              <a:t>,event</a:t>
            </a:r>
            <a:r>
              <a:rPr lang="zh-CN" altLang="en-US" sz="2400" smtClean="0"/>
              <a:t>对象的</a:t>
            </a:r>
            <a:r>
              <a:rPr lang="en-US" altLang="zh-CN" sz="2400" smtClean="0"/>
              <a:t>keyCode</a:t>
            </a:r>
            <a:r>
              <a:rPr lang="zh-CN" altLang="en-US" sz="2400" smtClean="0"/>
              <a:t>属性中会包含一个代码</a:t>
            </a:r>
            <a:r>
              <a:rPr lang="en-US" altLang="zh-CN" sz="2400" smtClean="0"/>
              <a:t>,</a:t>
            </a:r>
            <a:r>
              <a:rPr lang="zh-CN" altLang="en-US" sz="2400" smtClean="0"/>
              <a:t>与键盘上一个特定的键对应</a:t>
            </a:r>
            <a:r>
              <a:rPr lang="en-US" altLang="zh-CN" sz="2400" smtClean="0"/>
              <a:t>;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 // </a:t>
            </a:r>
            <a:r>
              <a:rPr lang="zh-CN" altLang="en-US" sz="2400" smtClean="0"/>
              <a:t>对数字字母字符集</a:t>
            </a:r>
            <a:r>
              <a:rPr lang="en-US" altLang="zh-CN" sz="2400" smtClean="0"/>
              <a:t>,keyCode</a:t>
            </a:r>
            <a:r>
              <a:rPr lang="zh-CN" altLang="en-US" sz="2400" smtClean="0"/>
              <a:t>属性的值与</a:t>
            </a:r>
            <a:r>
              <a:rPr lang="en-US" altLang="zh-CN" sz="2400" smtClean="0"/>
              <a:t>ASCII</a:t>
            </a:r>
            <a:r>
              <a:rPr lang="zh-CN" altLang="en-US" sz="2400" smtClean="0"/>
              <a:t>码中对应小写字母或数字的编码相同</a:t>
            </a:r>
            <a:r>
              <a:rPr lang="en-US" altLang="zh-CN" sz="2400" smtClean="0"/>
              <a:t>;</a:t>
            </a:r>
            <a:r>
              <a:rPr lang="zh-CN" altLang="en-US" sz="2400" smtClean="0"/>
              <a:t>字母中大小写不影响</a:t>
            </a:r>
            <a:r>
              <a:rPr lang="en-US" altLang="zh-CN" sz="2400" smtClean="0"/>
              <a:t>;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   document.onkeydown = function(evt){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     alert(evt.keyCode);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   }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keyCode </a:t>
            </a:r>
            <a:r>
              <a:rPr lang="zh-CN" altLang="en-US" smtClean="0"/>
              <a:t>字符 </a:t>
            </a:r>
            <a:r>
              <a:rPr lang="en-US" altLang="zh-CN" smtClean="0"/>
              <a:t>–</a:t>
            </a:r>
            <a:r>
              <a:rPr lang="zh-CN" altLang="en-US" smtClean="0"/>
              <a:t>编码 对应表</a:t>
            </a:r>
            <a:endParaRPr lang="zh-CN" altLang="en-US" smtClean="0"/>
          </a:p>
        </p:txBody>
      </p:sp>
      <p:graphicFrame>
        <p:nvGraphicFramePr>
          <p:cNvPr id="8195" name="对象 4"/>
          <p:cNvGraphicFramePr>
            <a:graphicFrameLocks noChangeAspect="1"/>
          </p:cNvGraphicFramePr>
          <p:nvPr/>
        </p:nvGraphicFramePr>
        <p:xfrm>
          <a:off x="427038" y="1011238"/>
          <a:ext cx="7745412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Document" r:id="rId1" imgW="5330825" imgH="8669020" progId="Word.Document.8">
                  <p:embed/>
                </p:oleObj>
              </mc:Choice>
              <mc:Fallback>
                <p:oleObj name="Document" r:id="rId1" imgW="5330825" imgH="8669020" progId="Word.Document.8">
                  <p:embed/>
                  <p:pic>
                    <p:nvPicPr>
                      <p:cNvPr id="0" name="图片 5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1011238"/>
                        <a:ext cx="7745412" cy="539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mtClean="0">
                <a:solidFill>
                  <a:srgbClr val="386698"/>
                </a:solidFill>
              </a:rPr>
              <a:t>键盘事件对象</a:t>
            </a:r>
            <a:endParaRPr lang="zh-CN" altLang="zh-CN" smtClean="0">
              <a:solidFill>
                <a:srgbClr val="386698"/>
              </a:solidFill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pPr lvl="1"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audio.src 设置audio对象的连接 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audio.play();播放audio 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String.fromCharCode通过Ascii编码获取对应字符</a:t>
            </a:r>
            <a:endParaRPr lang="zh-CN" altLang="en-US" smtClean="0"/>
          </a:p>
        </p:txBody>
      </p:sp>
      <p:pic>
        <p:nvPicPr>
          <p:cNvPr id="9220" name="图片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13" y="2709863"/>
            <a:ext cx="5316537" cy="370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焦点事件</a:t>
            </a:r>
            <a:endParaRPr lang="zh-CN" altLang="en-US" smtClean="0"/>
          </a:p>
        </p:txBody>
      </p:sp>
      <p:sp>
        <p:nvSpPr>
          <p:cNvPr id="10243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mtClean="0">
                <a:solidFill>
                  <a:srgbClr val="386698"/>
                </a:solidFill>
              </a:rPr>
              <a:t>焦点事件</a:t>
            </a:r>
            <a:endParaRPr lang="zh-CN" altLang="zh-CN" smtClean="0">
              <a:solidFill>
                <a:srgbClr val="386698"/>
              </a:solidFill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focus：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获取焦点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blur：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失去焦点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mtClean="0">
                <a:solidFill>
                  <a:srgbClr val="386698"/>
                </a:solidFill>
              </a:rPr>
              <a:t>焦点事件实战</a:t>
            </a:r>
            <a:endParaRPr lang="zh-CN" altLang="zh-CN" smtClean="0">
              <a:solidFill>
                <a:srgbClr val="386698"/>
              </a:solidFill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inputs元素通过value属性获取其值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92" name="图片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1819275"/>
            <a:ext cx="9045575" cy="471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鼠标事件概述</a:t>
            </a:r>
            <a:endParaRPr lang="zh-CN" altLang="en-US" smtClean="0"/>
          </a:p>
        </p:txBody>
      </p:sp>
      <p:sp>
        <p:nvSpPr>
          <p:cNvPr id="14339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mtClean="0">
                <a:solidFill>
                  <a:srgbClr val="386698"/>
                </a:solidFill>
              </a:rPr>
              <a:t>鼠标事件</a:t>
            </a:r>
            <a:endParaRPr lang="zh-CN" altLang="zh-CN" smtClean="0">
              <a:solidFill>
                <a:srgbClr val="386698"/>
              </a:solidFill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9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click：点击事件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dblclick：双击事件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mousedown：鼠标按下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mouseup：鼠标抬起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mouseover：鼠标移上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mouseout：鼠标移开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mousemove：鼠标移动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mouseenter：鼠标首次移进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mouseleave：鼠标首次移走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鼠标按钮事件概述</a:t>
            </a:r>
            <a:endParaRPr lang="zh-CN" altLang="en-US" smtClean="0"/>
          </a:p>
        </p:txBody>
      </p:sp>
      <p:sp>
        <p:nvSpPr>
          <p:cNvPr id="16387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法宝 </a:t>
            </a:r>
            <a:r>
              <a:rPr lang="en-US" altLang="zh-CN" smtClean="0"/>
              <a:t>– </a:t>
            </a:r>
            <a:r>
              <a:rPr lang="zh-CN" altLang="en-US" smtClean="0"/>
              <a:t>多的让人流口水</a:t>
            </a:r>
            <a:endParaRPr lang="zh-CN" altLang="en-US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运用好这些法宝可以给你意想不到的结果</a:t>
            </a:r>
            <a:r>
              <a:rPr lang="en-US" altLang="zh-CN" smtClean="0"/>
              <a:t>…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有哪些法宝呢</a:t>
            </a:r>
            <a:r>
              <a:rPr lang="en-US" altLang="zh-CN" smtClean="0"/>
              <a:t>??</a:t>
            </a:r>
            <a:endParaRPr lang="zh-CN" altLang="en-US" smtClean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鼠标按钮事件</a:t>
            </a:r>
            <a:endParaRPr lang="zh-CN" altLang="en-US"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07950" y="1417638"/>
            <a:ext cx="9036050" cy="532373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400" dirty="0" smtClean="0"/>
              <a:t>只有在主鼠标按钮被单击时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一般是鼠标左键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才会触发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click</a:t>
            </a:r>
            <a:r>
              <a:rPr lang="zh-CN" altLang="en-US" sz="2400" dirty="0" smtClean="0"/>
              <a:t>事件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因此检测按钮的信息并不是必要的</a:t>
            </a:r>
            <a:r>
              <a:rPr lang="en-US" altLang="zh-CN" sz="2400" dirty="0" smtClean="0"/>
              <a:t>;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但对于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mousedown</a:t>
            </a:r>
            <a:r>
              <a:rPr lang="zh-CN" altLang="en-US" sz="2400" dirty="0" smtClean="0"/>
              <a:t>和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mouseup</a:t>
            </a:r>
            <a:r>
              <a:rPr lang="zh-CN" altLang="en-US" sz="2400" dirty="0" smtClean="0"/>
              <a:t>事件来说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则在其</a:t>
            </a:r>
            <a:r>
              <a:rPr lang="en-US" altLang="zh-CN" sz="2400" dirty="0" smtClean="0"/>
              <a:t>event</a:t>
            </a:r>
            <a:r>
              <a:rPr lang="zh-CN" altLang="en-US" sz="2400" dirty="0" smtClean="0"/>
              <a:t>对象存在一个</a:t>
            </a:r>
            <a:r>
              <a:rPr lang="en-US" altLang="zh-CN" sz="2400" dirty="0" smtClean="0"/>
              <a:t>button</a:t>
            </a:r>
            <a:r>
              <a:rPr lang="zh-CN" altLang="en-US" sz="2400" dirty="0" smtClean="0"/>
              <a:t>属性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表示按下或释放按钮</a:t>
            </a:r>
            <a:r>
              <a:rPr lang="en-US" altLang="zh-CN" sz="2400" dirty="0" smtClean="0"/>
              <a:t>;</a:t>
            </a:r>
            <a:endParaRPr lang="en-US" altLang="zh-CN" sz="2400" dirty="0" smtClean="0"/>
          </a:p>
          <a:p>
            <a:pPr eaLnBrk="1" hangingPunct="1"/>
            <a:r>
              <a:rPr lang="zh-CN" altLang="en-US" sz="2800" b="1" dirty="0" smtClean="0">
                <a:solidFill>
                  <a:srgbClr val="00B0F0"/>
                </a:solidFill>
              </a:rPr>
              <a:t>非</a:t>
            </a:r>
            <a:r>
              <a:rPr lang="en-US" altLang="zh-CN" sz="2800" b="1" dirty="0" smtClean="0">
                <a:solidFill>
                  <a:srgbClr val="00B0F0"/>
                </a:solidFill>
              </a:rPr>
              <a:t>IE(W3C)</a:t>
            </a:r>
            <a:r>
              <a:rPr lang="zh-CN" altLang="en-US" sz="2800" b="1" dirty="0" smtClean="0">
                <a:solidFill>
                  <a:srgbClr val="00B0F0"/>
                </a:solidFill>
              </a:rPr>
              <a:t>中的</a:t>
            </a:r>
            <a:r>
              <a:rPr lang="en-US" altLang="zh-CN" sz="2800" b="1" dirty="0" smtClean="0">
                <a:solidFill>
                  <a:srgbClr val="00B0F0"/>
                </a:solidFill>
              </a:rPr>
              <a:t>button</a:t>
            </a:r>
            <a:r>
              <a:rPr lang="zh-CN" altLang="en-US" sz="2800" b="1" dirty="0" smtClean="0">
                <a:solidFill>
                  <a:srgbClr val="00B0F0"/>
                </a:solidFill>
              </a:rPr>
              <a:t>属性</a:t>
            </a:r>
            <a:endParaRPr lang="zh-CN" altLang="en-US" sz="2800" b="1" dirty="0" smtClean="0">
              <a:solidFill>
                <a:srgbClr val="00B0F0"/>
              </a:solidFill>
            </a:endParaRPr>
          </a:p>
          <a:p>
            <a:pPr eaLnBrk="1" hangingPunct="1"/>
            <a:r>
              <a:rPr lang="zh-CN" altLang="en-US" sz="2400" dirty="0" smtClean="0"/>
              <a:t>  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值           说明 </a:t>
            </a:r>
            <a:endParaRPr lang="zh-CN" altLang="en-US" sz="2400" b="1" dirty="0" smtClean="0">
              <a:solidFill>
                <a:srgbClr val="00B050"/>
              </a:solidFill>
            </a:endParaRPr>
          </a:p>
          <a:p>
            <a:pPr eaLnBrk="1" hangingPunct="1"/>
            <a:r>
              <a:rPr lang="zh-CN" altLang="en-US" sz="2400" b="1" dirty="0" smtClean="0">
                <a:solidFill>
                  <a:srgbClr val="00B050"/>
                </a:solidFill>
              </a:rPr>
              <a:t>  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0       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表示主鼠标按钮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(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一般是鼠标左键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);</a:t>
            </a:r>
            <a:endParaRPr lang="en-US" altLang="zh-CN" sz="2400" b="1" dirty="0" smtClean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2400" b="1" dirty="0" smtClean="0">
                <a:solidFill>
                  <a:srgbClr val="00B050"/>
                </a:solidFill>
              </a:rPr>
              <a:t>  1       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表示中间的鼠标按钮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(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鼠标滚轮按钮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);</a:t>
            </a:r>
            <a:endParaRPr lang="en-US" altLang="zh-CN" sz="2400" b="1" dirty="0" smtClean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2400" b="1" dirty="0" smtClean="0">
                <a:solidFill>
                  <a:srgbClr val="00B050"/>
                </a:solidFill>
              </a:rPr>
              <a:t>  2       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表示次鼠标按钮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(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一般是鼠标右键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);</a:t>
            </a:r>
            <a:endParaRPr lang="en-US" altLang="zh-CN" sz="2400" b="1" dirty="0" smtClean="0">
              <a:solidFill>
                <a:srgbClr val="00B050"/>
              </a:solidFill>
            </a:endParaRPr>
          </a:p>
          <a:p>
            <a:r>
              <a:rPr lang="en-US" altLang="zh-CN" sz="2400" dirty="0" smtClean="0"/>
              <a:t>    </a:t>
            </a:r>
            <a:r>
              <a:rPr lang="en-US" altLang="zh-CN" sz="2800" b="1" dirty="0">
                <a:solidFill>
                  <a:srgbClr val="00B0F0"/>
                </a:solidFill>
              </a:rPr>
              <a:t>IE</a:t>
            </a:r>
            <a:r>
              <a:rPr lang="zh-CN" altLang="en-US" sz="2800" b="1" dirty="0">
                <a:solidFill>
                  <a:srgbClr val="00B0F0"/>
                </a:solidFill>
              </a:rPr>
              <a:t>中的</a:t>
            </a:r>
            <a:r>
              <a:rPr lang="en-US" altLang="zh-CN" sz="2800" b="1" dirty="0">
                <a:solidFill>
                  <a:srgbClr val="00B0F0"/>
                </a:solidFill>
              </a:rPr>
              <a:t>button</a:t>
            </a:r>
            <a:r>
              <a:rPr lang="zh-CN" altLang="en-US" sz="2800" b="1" dirty="0">
                <a:solidFill>
                  <a:srgbClr val="00B0F0"/>
                </a:solidFill>
              </a:rPr>
              <a:t>属性 </a:t>
            </a:r>
            <a:endParaRPr lang="zh-CN" altLang="en-US" sz="2800" b="1" dirty="0">
              <a:solidFill>
                <a:srgbClr val="00B0F0"/>
              </a:solidFill>
            </a:endParaRPr>
          </a:p>
          <a:p>
            <a:pPr eaLnBrk="1" hangingPunct="1"/>
            <a:r>
              <a:rPr lang="zh-CN" altLang="en-US" sz="2400" dirty="0" smtClean="0"/>
              <a:t>  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1       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表示主鼠标按钮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(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一般是鼠标左键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);</a:t>
            </a:r>
            <a:endParaRPr lang="en-US" altLang="zh-CN" sz="2400" b="1" dirty="0" smtClean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2400" b="1" dirty="0" smtClean="0">
                <a:solidFill>
                  <a:srgbClr val="00B050"/>
                </a:solidFill>
              </a:rPr>
              <a:t>  2       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表示次鼠标按钮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(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一般是鼠标右键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);</a:t>
            </a:r>
            <a:endParaRPr lang="en-US" altLang="zh-CN" sz="2400" b="1" dirty="0" smtClean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2400" b="1" dirty="0" smtClean="0">
                <a:solidFill>
                  <a:srgbClr val="00B050"/>
                </a:solidFill>
              </a:rPr>
              <a:t>  4       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表示按下了中间的鼠标按钮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;</a:t>
            </a:r>
            <a:endParaRPr lang="zh-CN" altLang="en-US" sz="24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鼠标按钮实例演示</a:t>
            </a:r>
            <a:endParaRPr lang="zh-CN" altLang="en-US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鼠标事件常用坐标</a:t>
            </a:r>
            <a:endParaRPr lang="zh-CN" altLang="en-US" smtClean="0"/>
          </a:p>
        </p:txBody>
      </p:sp>
      <p:sp>
        <p:nvSpPr>
          <p:cNvPr id="20483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鼠标事件常用的坐标</a:t>
            </a:r>
            <a:endParaRPr lang="zh-CN" altLang="en-US" smtClean="0"/>
          </a:p>
        </p:txBody>
      </p:sp>
      <p:pic>
        <p:nvPicPr>
          <p:cNvPr id="21507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3"/>
          <a:stretch>
            <a:fillRect/>
          </a:stretch>
        </p:blipFill>
        <p:spPr>
          <a:xfrm>
            <a:off x="0" y="1243013"/>
            <a:ext cx="9164638" cy="4489450"/>
          </a:xfr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clientX/Y:</a:t>
            </a:r>
            <a:endParaRPr lang="zh-CN" altLang="en-US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clientX/Y</a:t>
            </a:r>
            <a:r>
              <a:rPr lang="zh-CN" altLang="en-US" smtClean="0"/>
              <a:t>获取到的是触发点相对浏览器可视区域左上角距离，不随页面滚动而改变</a:t>
            </a:r>
            <a:endParaRPr lang="zh-CN" altLang="en-US" smtClean="0"/>
          </a:p>
          <a:p>
            <a:r>
              <a:rPr lang="zh-CN" altLang="en-US" smtClean="0"/>
              <a:t>兼容性：所有浏览器均支持</a:t>
            </a: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pageX/Y:</a:t>
            </a:r>
            <a:endParaRPr lang="zh-CN" altLang="en-US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pageX/Y</a:t>
            </a:r>
            <a:r>
              <a:rPr lang="zh-CN" altLang="en-US" smtClean="0"/>
              <a:t>获取到的是触发点相对文档区域左上角距离，会随着页面滚动而改变</a:t>
            </a:r>
            <a:endParaRPr lang="zh-CN" altLang="en-US" smtClean="0"/>
          </a:p>
          <a:p>
            <a:r>
              <a:rPr lang="zh-CN" altLang="en-US" smtClean="0"/>
              <a:t>兼容性：除</a:t>
            </a:r>
            <a:r>
              <a:rPr lang="en-US" altLang="zh-CN" smtClean="0"/>
              <a:t>IE6/7/8</a:t>
            </a:r>
            <a:r>
              <a:rPr lang="zh-CN" altLang="en-US" smtClean="0"/>
              <a:t>不支持外，其余浏览器均支持</a:t>
            </a: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offsetX/Y:</a:t>
            </a:r>
            <a:endParaRPr lang="zh-CN" altLang="en-US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offsetX/Y</a:t>
            </a:r>
            <a:r>
              <a:rPr lang="zh-CN" altLang="en-US" smtClean="0"/>
              <a:t>获取到是触发点相对被触发</a:t>
            </a:r>
            <a:r>
              <a:rPr lang="en-US" altLang="zh-CN" smtClean="0"/>
              <a:t>dom</a:t>
            </a:r>
            <a:r>
              <a:rPr lang="zh-CN" altLang="en-US" smtClean="0"/>
              <a:t>的左上角距离，不过左上角基准点在不同浏览器中有区别，其中在</a:t>
            </a:r>
            <a:r>
              <a:rPr lang="en-US" altLang="zh-CN" smtClean="0"/>
              <a:t>IE</a:t>
            </a:r>
            <a:r>
              <a:rPr lang="zh-CN" altLang="en-US" smtClean="0"/>
              <a:t>中以内容区左上角为基准点不包括边框，如果触发点在边框上会返回负值，而</a:t>
            </a:r>
            <a:r>
              <a:rPr lang="en-US" altLang="zh-CN" smtClean="0"/>
              <a:t>chrome</a:t>
            </a:r>
            <a:r>
              <a:rPr lang="zh-CN" altLang="en-US" smtClean="0"/>
              <a:t>中以边框左上角为基准点。</a:t>
            </a:r>
            <a:endParaRPr lang="zh-CN" altLang="en-US" smtClean="0"/>
          </a:p>
          <a:p>
            <a:r>
              <a:rPr lang="zh-CN" altLang="en-US" smtClean="0"/>
              <a:t>兼容性：</a:t>
            </a:r>
            <a:r>
              <a:rPr lang="en-US" altLang="zh-CN" smtClean="0"/>
              <a:t>IE</a:t>
            </a:r>
            <a:r>
              <a:rPr lang="zh-CN" altLang="en-US" smtClean="0"/>
              <a:t>所有版本，</a:t>
            </a:r>
            <a:r>
              <a:rPr lang="en-US" altLang="zh-CN" smtClean="0"/>
              <a:t>chrome</a:t>
            </a:r>
            <a:r>
              <a:rPr lang="zh-CN" altLang="en-US" smtClean="0"/>
              <a:t>，</a:t>
            </a:r>
            <a:r>
              <a:rPr lang="en-US" altLang="zh-CN" smtClean="0"/>
              <a:t>Safari</a:t>
            </a:r>
            <a:r>
              <a:rPr lang="zh-CN" altLang="en-US" smtClean="0"/>
              <a:t>均完美支持，</a:t>
            </a:r>
            <a:r>
              <a:rPr lang="en-US" altLang="zh-CN" smtClean="0"/>
              <a:t>Firefox</a:t>
            </a:r>
            <a:r>
              <a:rPr lang="zh-CN" altLang="en-US" smtClean="0"/>
              <a:t>不支持</a:t>
            </a: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screenX/Y:</a:t>
            </a:r>
            <a:endParaRPr lang="zh-CN" altLang="en-US" smtClean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screenX/Y</a:t>
            </a:r>
            <a:r>
              <a:rPr lang="zh-CN" altLang="en-US" smtClean="0"/>
              <a:t>获取到的是触发点相对显示器屏幕左上角的距离，不随页面滚动而改变</a:t>
            </a:r>
            <a:endParaRPr lang="zh-CN" altLang="en-US" smtClean="0"/>
          </a:p>
          <a:p>
            <a:r>
              <a:rPr lang="zh-CN" altLang="en-US" smtClean="0"/>
              <a:t>兼容性：所有浏览器均支持</a:t>
            </a: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mtClean="0">
                <a:solidFill>
                  <a:srgbClr val="386698"/>
                </a:solidFill>
              </a:rPr>
              <a:t>鼠标事件实战</a:t>
            </a:r>
            <a:endParaRPr lang="zh-CN" altLang="zh-CN" smtClean="0">
              <a:solidFill>
                <a:srgbClr val="386698"/>
              </a:solidFill>
            </a:endParaRPr>
          </a:p>
        </p:txBody>
      </p:sp>
      <p:sp>
        <p:nvSpPr>
          <p:cNvPr id="26627" name="内容占位符 2"/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event.clientX：距窗口左上角水平距离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event.clientY：距窗口左上角竖直距离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628" name="图片 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2422525"/>
            <a:ext cx="9113837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鼠标滚轮事件</a:t>
            </a:r>
            <a:endParaRPr lang="zh-CN" altLang="en-US" smtClean="0"/>
          </a:p>
        </p:txBody>
      </p:sp>
      <p:sp>
        <p:nvSpPr>
          <p:cNvPr id="27651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法宝欣赏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IE, Safari, Chrome, Opera</a:t>
            </a:r>
            <a:r>
              <a:rPr lang="zh-CN" altLang="en-US" smtClean="0"/>
              <a:t>对应的事件名称是 </a:t>
            </a:r>
            <a:r>
              <a:rPr lang="en-US" altLang="zh-CN" smtClean="0"/>
              <a:t>"mousewheel"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Firefox, Netscape</a:t>
            </a:r>
            <a:r>
              <a:rPr lang="zh-CN" altLang="en-US" smtClean="0"/>
              <a:t>对应的事件名称是 </a:t>
            </a:r>
            <a:r>
              <a:rPr lang="en-US" altLang="zh-CN" smtClean="0"/>
              <a:t>"DOMMouseScroll"</a:t>
            </a:r>
            <a:r>
              <a:rPr lang="zh-CN" altLang="en-US" smtClean="0"/>
              <a:t>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892480" cy="7969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如何判断用户向上或向下滚动</a:t>
            </a:r>
            <a:endParaRPr lang="zh-CN" altLang="en-US" dirty="0" smtClean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IE, Safari, Chrome, Opera </a:t>
            </a:r>
            <a:endParaRPr lang="en-US" altLang="zh-CN" smtClean="0"/>
          </a:p>
          <a:p>
            <a:pPr lvl="1"/>
            <a:r>
              <a:rPr lang="zh-CN" altLang="en-US" smtClean="0"/>
              <a:t>   </a:t>
            </a:r>
            <a:r>
              <a:rPr lang="en-US" altLang="zh-CN" smtClean="0"/>
              <a:t>e.wheelDelta </a:t>
            </a:r>
            <a:endParaRPr lang="en-US" altLang="zh-CN" smtClean="0"/>
          </a:p>
          <a:p>
            <a:pPr lvl="1"/>
            <a:r>
              <a:rPr lang="en-US" altLang="zh-CN" smtClean="0"/>
              <a:t> </a:t>
            </a:r>
            <a:r>
              <a:rPr lang="zh-CN" altLang="en-US" smtClean="0"/>
              <a:t>大于 </a:t>
            </a:r>
            <a:r>
              <a:rPr lang="en-US" altLang="zh-CN" smtClean="0"/>
              <a:t>0 </a:t>
            </a:r>
            <a:r>
              <a:rPr lang="zh-CN" altLang="en-US" smtClean="0"/>
              <a:t>为向上滚动，小于 </a:t>
            </a:r>
            <a:r>
              <a:rPr lang="en-US" altLang="zh-CN" smtClean="0"/>
              <a:t>0 </a:t>
            </a:r>
            <a:r>
              <a:rPr lang="zh-CN" altLang="en-US" smtClean="0"/>
              <a:t>为向下滚动。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Firefox</a:t>
            </a:r>
            <a:endParaRPr lang="en-US" altLang="zh-CN" smtClean="0"/>
          </a:p>
          <a:p>
            <a:pPr lvl="1"/>
            <a:r>
              <a:rPr lang="zh-CN" altLang="en-US" smtClean="0"/>
              <a:t> </a:t>
            </a:r>
            <a:r>
              <a:rPr lang="en-US" altLang="zh-CN" smtClean="0"/>
              <a:t>e.detail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00B050"/>
                </a:solidFill>
              </a:rPr>
              <a:t>小于 </a:t>
            </a:r>
            <a:r>
              <a:rPr lang="en-US" altLang="zh-CN" smtClean="0">
                <a:solidFill>
                  <a:srgbClr val="00B050"/>
                </a:solidFill>
              </a:rPr>
              <a:t>0 </a:t>
            </a:r>
            <a:r>
              <a:rPr lang="zh-CN" altLang="en-US" smtClean="0">
                <a:solidFill>
                  <a:srgbClr val="00B050"/>
                </a:solidFill>
              </a:rPr>
              <a:t>为向上滚动，大于 </a:t>
            </a:r>
            <a:r>
              <a:rPr lang="en-US" altLang="zh-CN" smtClean="0">
                <a:solidFill>
                  <a:srgbClr val="00B050"/>
                </a:solidFill>
              </a:rPr>
              <a:t>0 </a:t>
            </a:r>
            <a:r>
              <a:rPr lang="zh-CN" altLang="en-US" smtClean="0">
                <a:solidFill>
                  <a:srgbClr val="00B050"/>
                </a:solidFill>
              </a:rPr>
              <a:t>为向上滚动，跟前面的相反。</a:t>
            </a:r>
            <a:endParaRPr lang="en-US" altLang="zh-CN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323850" y="1214438"/>
            <a:ext cx="8820150" cy="4911725"/>
          </a:xfrm>
        </p:spPr>
        <p:txBody>
          <a:bodyPr/>
          <a:lstStyle/>
          <a:p>
            <a:r>
              <a:rPr lang="en-US" altLang="zh-CN" sz="2800" smtClean="0"/>
              <a:t>Firefox </a:t>
            </a:r>
            <a:r>
              <a:rPr lang="zh-CN" altLang="en-US" sz="2800" smtClean="0"/>
              <a:t>鼠标滚轮向上滚动是</a:t>
            </a:r>
            <a:r>
              <a:rPr lang="en-US" altLang="zh-CN" sz="2800" smtClean="0"/>
              <a:t>-3</a:t>
            </a:r>
            <a:r>
              <a:rPr lang="zh-CN" altLang="en-US" sz="2800" smtClean="0"/>
              <a:t>，向下滚动是</a:t>
            </a:r>
            <a:r>
              <a:rPr lang="en-US" altLang="zh-CN" sz="2800" smtClean="0"/>
              <a:t>3</a:t>
            </a:r>
            <a:endParaRPr lang="en-US" altLang="zh-CN" sz="2800" smtClean="0"/>
          </a:p>
          <a:p>
            <a:endParaRPr lang="en-US" altLang="zh-CN" sz="2800" smtClean="0"/>
          </a:p>
          <a:p>
            <a:r>
              <a:rPr lang="en-US" altLang="zh-CN" sz="2800" smtClean="0"/>
              <a:t>IE </a:t>
            </a:r>
            <a:r>
              <a:rPr lang="zh-CN" altLang="en-US" sz="2800" smtClean="0"/>
              <a:t>鼠标滚轮向上滚动是</a:t>
            </a:r>
            <a:r>
              <a:rPr lang="en-US" altLang="zh-CN" sz="2800" smtClean="0"/>
              <a:t>120</a:t>
            </a:r>
            <a:r>
              <a:rPr lang="zh-CN" altLang="en-US" sz="2800" smtClean="0"/>
              <a:t>，向下滚动是</a:t>
            </a:r>
            <a:r>
              <a:rPr lang="en-US" altLang="zh-CN" sz="2800" smtClean="0"/>
              <a:t>-120</a:t>
            </a:r>
            <a:endParaRPr lang="en-US" altLang="zh-CN" sz="2800" smtClean="0"/>
          </a:p>
          <a:p>
            <a:r>
              <a:rPr lang="en-US" altLang="zh-CN" sz="2800" smtClean="0"/>
              <a:t>Opera </a:t>
            </a:r>
            <a:r>
              <a:rPr lang="zh-CN" altLang="en-US" sz="2800" smtClean="0"/>
              <a:t>鼠标滚轮向上滚动是</a:t>
            </a:r>
            <a:r>
              <a:rPr lang="en-US" altLang="zh-CN" sz="2800" smtClean="0"/>
              <a:t>120</a:t>
            </a:r>
            <a:r>
              <a:rPr lang="zh-CN" altLang="en-US" sz="2800" smtClean="0"/>
              <a:t>，向下滚动是</a:t>
            </a:r>
            <a:r>
              <a:rPr lang="en-US" altLang="zh-CN" sz="2800" smtClean="0"/>
              <a:t>-120</a:t>
            </a:r>
            <a:endParaRPr lang="en-US" altLang="zh-CN" sz="2800" smtClean="0"/>
          </a:p>
          <a:p>
            <a:r>
              <a:rPr lang="en-US" altLang="zh-CN" sz="2800" smtClean="0"/>
              <a:t>Chrome </a:t>
            </a:r>
            <a:r>
              <a:rPr lang="zh-CN" altLang="en-US" sz="2800" smtClean="0"/>
              <a:t>鼠标滚轮向上滚动是</a:t>
            </a:r>
            <a:r>
              <a:rPr lang="en-US" altLang="zh-CN" sz="2800" smtClean="0"/>
              <a:t>120</a:t>
            </a:r>
            <a:r>
              <a:rPr lang="zh-CN" altLang="en-US" sz="2800" smtClean="0"/>
              <a:t>，向下滚动是</a:t>
            </a:r>
            <a:r>
              <a:rPr lang="en-US" altLang="zh-CN" sz="2800" smtClean="0"/>
              <a:t>-120</a:t>
            </a:r>
            <a:endParaRPr lang="en-US" altLang="zh-CN" sz="2800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鼠标滚轮事件框架封装</a:t>
            </a:r>
            <a:endParaRPr lang="zh-CN" altLang="en-US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mtClean="0">
                <a:solidFill>
                  <a:srgbClr val="386698"/>
                </a:solidFill>
              </a:rPr>
              <a:t>滚轮事件实战</a:t>
            </a:r>
            <a:endParaRPr lang="zh-CN" altLang="zh-CN" smtClean="0">
              <a:solidFill>
                <a:srgbClr val="386698"/>
              </a:solidFill>
            </a:endParaRPr>
          </a:p>
        </p:txBody>
      </p:sp>
      <p:pic>
        <p:nvPicPr>
          <p:cNvPr id="32771" name="图片 15"/>
          <p:cNvPicPr>
            <a:picLocks noGrp="1" noChangeAspect="1" noChangeArrowheads="1"/>
          </p:cNvPicPr>
          <p:nvPr>
            <p:ph idx="9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625" y="1484313"/>
            <a:ext cx="8993188" cy="4424362"/>
          </a:xfrm>
          <a:noFill/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smtClean="0">
                <a:solidFill>
                  <a:srgbClr val="386698"/>
                </a:solidFill>
              </a:rPr>
              <a:t>事件委托</a:t>
            </a:r>
            <a:endParaRPr lang="zh-CN" altLang="en-US" smtClean="0"/>
          </a:p>
        </p:txBody>
      </p:sp>
      <p:sp>
        <p:nvSpPr>
          <p:cNvPr id="3379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定义</a:t>
            </a:r>
            <a:endParaRPr lang="zh-CN" altLang="en-US" smtClean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什么是事件委托：通俗的讲，事件就是</a:t>
            </a:r>
            <a:r>
              <a:rPr lang="en-US" altLang="zh-CN" smtClean="0"/>
              <a:t>onclick</a:t>
            </a:r>
            <a:r>
              <a:rPr lang="zh-CN" altLang="en-US" smtClean="0"/>
              <a:t>，</a:t>
            </a:r>
            <a:r>
              <a:rPr lang="en-US" altLang="zh-CN" smtClean="0"/>
              <a:t>onmouseover</a:t>
            </a:r>
            <a:r>
              <a:rPr lang="zh-CN" altLang="en-US" smtClean="0"/>
              <a:t>，</a:t>
            </a:r>
            <a:r>
              <a:rPr lang="en-US" altLang="zh-CN" smtClean="0"/>
              <a:t>onmouseout</a:t>
            </a:r>
            <a:r>
              <a:rPr lang="zh-CN" altLang="en-US" smtClean="0"/>
              <a:t>，等就是事件，委托呢，就是让别人来做，这个事件本来是加在某些元素上的，然而你却加到别人身上来做，完成这个事件。</a:t>
            </a: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事件委托使用方法</a:t>
            </a:r>
            <a:endParaRPr lang="zh-CN" altLang="en-US" smtClean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zh-CN" altLang="en-US" dirty="0" smtClean="0"/>
              <a:t>利用冒泡的原理，把事件加到父级上，触发执行效果。</a:t>
            </a:r>
            <a:endParaRPr lang="zh-CN" alt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dirty="0" smtClean="0"/>
              <a:t>在事件体内获取您需要的目标元素</a:t>
            </a: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</a:t>
            </a:r>
            <a:r>
              <a:rPr lang="zh-CN" altLang="en-US"/>
              <a:t>中的委托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95605" y="2060575"/>
            <a:ext cx="8703945" cy="2987675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mtClean="0">
                <a:solidFill>
                  <a:srgbClr val="386698"/>
                </a:solidFill>
              </a:rPr>
              <a:t>事件委托（一）</a:t>
            </a:r>
            <a:endParaRPr lang="zh-CN" altLang="zh-CN" smtClean="0">
              <a:solidFill>
                <a:srgbClr val="386698"/>
              </a:solidFill>
            </a:endParaRPr>
          </a:p>
        </p:txBody>
      </p:sp>
      <p:sp>
        <p:nvSpPr>
          <p:cNvPr id="38915" name="内容占位符 2"/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提高性能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减少内存占用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在父元素上绑定事件处理子元素事件逻辑，避免事件回调程序的多次绑定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8339</Words>
  <Application>Kingsoft Office WPP</Application>
  <PresentationFormat>全屏显示(4:3)</PresentationFormat>
  <Paragraphs>589</Paragraphs>
  <Slides>104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104</vt:i4>
      </vt:variant>
    </vt:vector>
  </HeadingPairs>
  <TitlesOfParts>
    <vt:vector size="106" baseType="lpstr">
      <vt:lpstr>Office 主题</vt:lpstr>
      <vt:lpstr>Word.Document.8</vt:lpstr>
      <vt:lpstr>PowerPoint 演示文稿</vt:lpstr>
      <vt:lpstr>Event对象</vt:lpstr>
      <vt:lpstr>Event对象</vt:lpstr>
      <vt:lpstr>当前事件</vt:lpstr>
      <vt:lpstr>Event对象中的法宝</vt:lpstr>
      <vt:lpstr>法宝</vt:lpstr>
      <vt:lpstr>Event对象中法宝</vt:lpstr>
      <vt:lpstr>法宝 – 多的让人流口水</vt:lpstr>
      <vt:lpstr>法宝欣赏</vt:lpstr>
      <vt:lpstr>鼠标悬浮 –坐标值</vt:lpstr>
      <vt:lpstr>鼠标跟随 –坐标值 – 也是案例</vt:lpstr>
      <vt:lpstr>鼠标中键滚动</vt:lpstr>
      <vt:lpstr>键盘事件的法宝</vt:lpstr>
      <vt:lpstr>滚动条事件中法宝</vt:lpstr>
      <vt:lpstr>Demo – 模拟创建事件对象</vt:lpstr>
      <vt:lpstr>事件源对象 (所有事件公有)</vt:lpstr>
      <vt:lpstr>修改键</vt:lpstr>
      <vt:lpstr>键盘事件</vt:lpstr>
      <vt:lpstr>可视区及屏幕坐标</vt:lpstr>
      <vt:lpstr>鼠标按钮</vt:lpstr>
      <vt:lpstr>UI事件1</vt:lpstr>
      <vt:lpstr>UI事件2</vt:lpstr>
      <vt:lpstr>事件高级篇</vt:lpstr>
      <vt:lpstr>获取Event对象</vt:lpstr>
      <vt:lpstr>如何使用法宝 –获取篇</vt:lpstr>
      <vt:lpstr>如何使用法宝 –获取篇 -IE</vt:lpstr>
      <vt:lpstr>跨浏览器兼容一般写法</vt:lpstr>
      <vt:lpstr>跨浏览器兼容语句- 简单方式</vt:lpstr>
      <vt:lpstr>知识点分析：基础 -  ||和 &amp;&amp;  </vt:lpstr>
      <vt:lpstr>什么时候是true，什么时候false</vt:lpstr>
      <vt:lpstr>封装成函数</vt:lpstr>
      <vt:lpstr>框架封装</vt:lpstr>
      <vt:lpstr>使用event对象中的法宝 类型目标篇</vt:lpstr>
      <vt:lpstr>什么是法宝</vt:lpstr>
      <vt:lpstr>法宝 - 事件类型</vt:lpstr>
      <vt:lpstr>获取目标元素</vt:lpstr>
      <vt:lpstr>该法宝的作用</vt:lpstr>
      <vt:lpstr>框架封装 – 获取目标对象</vt:lpstr>
      <vt:lpstr>阻止默认行为</vt:lpstr>
      <vt:lpstr>为什么需要阻止默认行为</vt:lpstr>
      <vt:lpstr>阻止默认行为</vt:lpstr>
      <vt:lpstr>框架封装</vt:lpstr>
      <vt:lpstr>阻止冒泡</vt:lpstr>
      <vt:lpstr>阻止事件冒泡</vt:lpstr>
      <vt:lpstr>跨浏览器事件对象</vt:lpstr>
      <vt:lpstr>简单框架封装</vt:lpstr>
      <vt:lpstr>PowerPoint 演示文稿</vt:lpstr>
      <vt:lpstr>容器法则</vt:lpstr>
      <vt:lpstr>封装事件框架</vt:lpstr>
      <vt:lpstr>法宝解析和实战 UI事件</vt:lpstr>
      <vt:lpstr>UI事件概述</vt:lpstr>
      <vt:lpstr>UI事件</vt:lpstr>
      <vt:lpstr>load</vt:lpstr>
      <vt:lpstr> unload</vt:lpstr>
      <vt:lpstr>resize</vt:lpstr>
      <vt:lpstr>UI事件 – load+target法宝</vt:lpstr>
      <vt:lpstr>Load事件(DOM0 要加个on)</vt:lpstr>
      <vt:lpstr>原始方式获取当前元素</vt:lpstr>
      <vt:lpstr>通过DOM0+事件对象方式获取</vt:lpstr>
      <vt:lpstr>通过框架DOM2方式</vt:lpstr>
      <vt:lpstr>用途举例</vt:lpstr>
      <vt:lpstr>UI事件-滚动条相关</vt:lpstr>
      <vt:lpstr>和滚动条有关的几个属性值</vt:lpstr>
      <vt:lpstr>案例 – 属性讲解</vt:lpstr>
      <vt:lpstr>JavaScript控制滚动条位置</vt:lpstr>
      <vt:lpstr>PowerPoint 演示文稿</vt:lpstr>
      <vt:lpstr>scrollTo方法</vt:lpstr>
      <vt:lpstr>案例</vt:lpstr>
      <vt:lpstr>键盘事件</vt:lpstr>
      <vt:lpstr>键盘事件</vt:lpstr>
      <vt:lpstr>键盘事件常用event对象</vt:lpstr>
      <vt:lpstr>keyCode 字符 –编码 对应表</vt:lpstr>
      <vt:lpstr>键盘事件对象</vt:lpstr>
      <vt:lpstr>焦点事件</vt:lpstr>
      <vt:lpstr>焦点事件</vt:lpstr>
      <vt:lpstr>焦点事件实战</vt:lpstr>
      <vt:lpstr>鼠标事件概述</vt:lpstr>
      <vt:lpstr>鼠标事件</vt:lpstr>
      <vt:lpstr>鼠标按钮事件概述</vt:lpstr>
      <vt:lpstr>鼠标按钮事件</vt:lpstr>
      <vt:lpstr>鼠标按钮实例演示</vt:lpstr>
      <vt:lpstr>鼠标事件常用坐标</vt:lpstr>
      <vt:lpstr>鼠标事件常用的坐标</vt:lpstr>
      <vt:lpstr>clientX/Y:</vt:lpstr>
      <vt:lpstr>pageX/Y:</vt:lpstr>
      <vt:lpstr>offsetX/Y:</vt:lpstr>
      <vt:lpstr>screenX/Y:</vt:lpstr>
      <vt:lpstr>鼠标事件实战</vt:lpstr>
      <vt:lpstr>鼠标滚轮事件</vt:lpstr>
      <vt:lpstr>PowerPoint 演示文稿</vt:lpstr>
      <vt:lpstr>如何判断用户向上或向下滚动</vt:lpstr>
      <vt:lpstr>PowerPoint 演示文稿</vt:lpstr>
      <vt:lpstr>鼠标滚轮事件框架封装</vt:lpstr>
      <vt:lpstr>滚轮事件实战</vt:lpstr>
      <vt:lpstr>事件委托</vt:lpstr>
      <vt:lpstr>定义</vt:lpstr>
      <vt:lpstr>事件委托使用方法</vt:lpstr>
      <vt:lpstr>jquery中的委托</vt:lpstr>
      <vt:lpstr>事件委托（一）</vt:lpstr>
      <vt:lpstr>事件委托（二）</vt:lpstr>
      <vt:lpstr>适合采用事件委托技术的事件</vt:lpstr>
      <vt:lpstr>练习</vt:lpstr>
      <vt:lpstr>作业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hui</cp:lastModifiedBy>
  <cp:revision>45</cp:revision>
  <dcterms:created xsi:type="dcterms:W3CDTF">2015-06-29T07:19:00Z</dcterms:created>
  <dcterms:modified xsi:type="dcterms:W3CDTF">2016-02-19T09:34:05Z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