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0"/>
  </p:handoutMasterIdLst>
  <p:sldIdLst>
    <p:sldId id="256" r:id="rId3"/>
    <p:sldId id="1122" r:id="rId4"/>
    <p:sldId id="1258" r:id="rId5"/>
    <p:sldId id="1123" r:id="rId6"/>
    <p:sldId id="1253" r:id="rId7"/>
    <p:sldId id="1254" r:id="rId8"/>
    <p:sldId id="1255" r:id="rId9"/>
    <p:sldId id="1256" r:id="rId10"/>
    <p:sldId id="1025" r:id="rId11"/>
    <p:sldId id="1026" r:id="rId12"/>
    <p:sldId id="1027" r:id="rId14"/>
    <p:sldId id="1028" r:id="rId15"/>
    <p:sldId id="1029" r:id="rId16"/>
    <p:sldId id="1030" r:id="rId17"/>
    <p:sldId id="1031" r:id="rId18"/>
    <p:sldId id="1032" r:id="rId19"/>
    <p:sldId id="1033" r:id="rId20"/>
    <p:sldId id="1034" r:id="rId21"/>
    <p:sldId id="1035" r:id="rId22"/>
    <p:sldId id="1036" r:id="rId23"/>
    <p:sldId id="1098" r:id="rId24"/>
    <p:sldId id="1105" r:id="rId25"/>
    <p:sldId id="1106" r:id="rId26"/>
    <p:sldId id="1042" r:id="rId27"/>
    <p:sldId id="1043" r:id="rId28"/>
    <p:sldId id="1044" r:id="rId29"/>
    <p:sldId id="1120" r:id="rId30"/>
    <p:sldId id="1121" r:id="rId31"/>
    <p:sldId id="1257" r:id="rId32"/>
    <p:sldId id="1259" r:id="rId33"/>
    <p:sldId id="1260" r:id="rId34"/>
    <p:sldId id="1261" r:id="rId35"/>
    <p:sldId id="1262" r:id="rId36"/>
    <p:sldId id="1045" r:id="rId37"/>
    <p:sldId id="1097" r:id="rId38"/>
    <p:sldId id="1047" r:id="rId39"/>
    <p:sldId id="1048" r:id="rId40"/>
    <p:sldId id="1099" r:id="rId41"/>
    <p:sldId id="1046" r:id="rId42"/>
    <p:sldId id="1100" r:id="rId43"/>
    <p:sldId id="1101" r:id="rId44"/>
    <p:sldId id="1051" r:id="rId45"/>
    <p:sldId id="1052" r:id="rId46"/>
    <p:sldId id="1053" r:id="rId47"/>
    <p:sldId id="1103" r:id="rId48"/>
    <p:sldId id="1054" r:id="rId49"/>
    <p:sldId id="1104" r:id="rId50"/>
    <p:sldId id="1062" r:id="rId51"/>
    <p:sldId id="1116" r:id="rId52"/>
    <p:sldId id="1113" r:id="rId53"/>
    <p:sldId id="1070" r:id="rId54"/>
    <p:sldId id="1072" r:id="rId55"/>
    <p:sldId id="1114" r:id="rId56"/>
    <p:sldId id="1108" r:id="rId57"/>
    <p:sldId id="1109" r:id="rId58"/>
    <p:sldId id="1110" r:id="rId59"/>
    <p:sldId id="1111" r:id="rId60"/>
    <p:sldId id="1112" r:id="rId61"/>
    <p:sldId id="1117" r:id="rId62"/>
    <p:sldId id="1115" r:id="rId63"/>
    <p:sldId id="1074" r:id="rId64"/>
    <p:sldId id="1075" r:id="rId65"/>
    <p:sldId id="1076" r:id="rId66"/>
    <p:sldId id="1077" r:id="rId67"/>
    <p:sldId id="1078" r:id="rId68"/>
    <p:sldId id="1079" r:id="rId69"/>
    <p:sldId id="1080" r:id="rId70"/>
    <p:sldId id="1118" r:id="rId71"/>
    <p:sldId id="1082" r:id="rId72"/>
    <p:sldId id="1083" r:id="rId73"/>
    <p:sldId id="1084" r:id="rId74"/>
    <p:sldId id="1085" r:id="rId75"/>
    <p:sldId id="1086" r:id="rId76"/>
    <p:sldId id="1087" r:id="rId77"/>
    <p:sldId id="1088" r:id="rId78"/>
    <p:sldId id="1089" r:id="rId79"/>
    <p:sldId id="1090" r:id="rId80"/>
    <p:sldId id="1391" r:id="rId81"/>
    <p:sldId id="1091" r:id="rId82"/>
    <p:sldId id="1092" r:id="rId83"/>
    <p:sldId id="1093" r:id="rId84"/>
    <p:sldId id="1094" r:id="rId85"/>
    <p:sldId id="1095" r:id="rId86"/>
    <p:sldId id="1124" r:id="rId87"/>
    <p:sldId id="1263" r:id="rId88"/>
    <p:sldId id="1128" r:id="rId89"/>
    <p:sldId id="1134" r:id="rId90"/>
    <p:sldId id="1264" r:id="rId91"/>
    <p:sldId id="1265" r:id="rId92"/>
    <p:sldId id="1266" r:id="rId93"/>
    <p:sldId id="1129" r:id="rId94"/>
    <p:sldId id="1137" r:id="rId95"/>
    <p:sldId id="1135" r:id="rId96"/>
    <p:sldId id="1136" r:id="rId97"/>
    <p:sldId id="1130" r:id="rId98"/>
    <p:sldId id="1138" r:id="rId99"/>
    <p:sldId id="1131" r:id="rId100"/>
    <p:sldId id="1139" r:id="rId101"/>
    <p:sldId id="1132" r:id="rId102"/>
    <p:sldId id="1140" r:id="rId103"/>
    <p:sldId id="1141" r:id="rId104"/>
    <p:sldId id="1142" r:id="rId105"/>
    <p:sldId id="1171" r:id="rId106"/>
    <p:sldId id="1133" r:id="rId107"/>
    <p:sldId id="1144" r:id="rId108"/>
    <p:sldId id="1145" r:id="rId109"/>
    <p:sldId id="1146" r:id="rId110"/>
    <p:sldId id="1147" r:id="rId111"/>
    <p:sldId id="1148" r:id="rId112"/>
    <p:sldId id="1149" r:id="rId113"/>
    <p:sldId id="1150" r:id="rId114"/>
    <p:sldId id="1151" r:id="rId115"/>
    <p:sldId id="1152" r:id="rId116"/>
    <p:sldId id="1153" r:id="rId117"/>
    <p:sldId id="1154" r:id="rId118"/>
    <p:sldId id="1155" r:id="rId119"/>
    <p:sldId id="1156" r:id="rId120"/>
    <p:sldId id="1157" r:id="rId121"/>
    <p:sldId id="1158" r:id="rId122"/>
    <p:sldId id="1159" r:id="rId123"/>
    <p:sldId id="1167" r:id="rId124"/>
    <p:sldId id="1160" r:id="rId125"/>
    <p:sldId id="1168" r:id="rId126"/>
    <p:sldId id="1169" r:id="rId127"/>
    <p:sldId id="1162" r:id="rId128"/>
    <p:sldId id="1170" r:id="rId129"/>
    <p:sldId id="1163" r:id="rId130"/>
    <p:sldId id="1164" r:id="rId131"/>
    <p:sldId id="1165" r:id="rId132"/>
    <p:sldId id="1166" r:id="rId133"/>
    <p:sldId id="1244" r:id="rId134"/>
    <p:sldId id="1245" r:id="rId135"/>
    <p:sldId id="1248" r:id="rId136"/>
    <p:sldId id="1247" r:id="rId137"/>
    <p:sldId id="1249" r:id="rId138"/>
    <p:sldId id="1246" r:id="rId1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3" Type="http://schemas.openxmlformats.org/officeDocument/2006/relationships/tableStyles" Target="tableStyles.xml"/><Relationship Id="rId142" Type="http://schemas.openxmlformats.org/officeDocument/2006/relationships/viewProps" Target="viewProps.xml"/><Relationship Id="rId141" Type="http://schemas.openxmlformats.org/officeDocument/2006/relationships/presProps" Target="presProps.xml"/><Relationship Id="rId140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notesMaster" Target="notesMasters/notesMaster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函数： 我们将一些细节封装成一个函数，我们直接使用函数名称来获取我们想要的功能。</a:t>
            </a:r>
            <a:endParaRPr lang="en-US" altLang="zh-CN" dirty="0" smtClean="0"/>
          </a:p>
          <a:p>
            <a:r>
              <a:rPr lang="zh-CN" altLang="en-US" dirty="0" smtClean="0"/>
              <a:t>对象：我们可以把一些功能集合放在一个容器里面，这就成了对象，比如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对象。里面封装了和这个文档相关的对象</a:t>
            </a:r>
            <a:endParaRPr lang="en-US" altLang="zh-CN" dirty="0" smtClean="0"/>
          </a:p>
          <a:p>
            <a:r>
              <a:rPr lang="en-US" altLang="zh-CN" dirty="0" smtClean="0"/>
              <a:t>Math</a:t>
            </a:r>
            <a:r>
              <a:rPr lang="zh-CN" altLang="en-US" dirty="0" smtClean="0"/>
              <a:t>对象放置了和数学操作相关的方法，属性</a:t>
            </a:r>
            <a:endParaRPr lang="en-US" altLang="zh-CN" dirty="0" smtClean="0"/>
          </a:p>
          <a:p>
            <a:r>
              <a:rPr lang="zh-CN" altLang="en-US" dirty="0" smtClean="0"/>
              <a:t>数组对象放置了数组相关 一些属性方法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9230-5915-4CCC-914E-E6B716449D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8856D5-DCFA-4E07-ACE3-633A7F57A9A9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1F857E3-7D02-44B3-92D3-4FA984D5A15F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152B0C3-F6BE-4C10-8015-252AB6B153B8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2715" y="2638989"/>
            <a:ext cx="568896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运动框架 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对象版本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为什么需要框架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框架的好处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拿来主义</a:t>
            </a:r>
            <a:endParaRPr lang="en-US" altLang="zh-CN" dirty="0" smtClean="0"/>
          </a:p>
          <a:p>
            <a:r>
              <a:rPr lang="zh-CN" altLang="en-US" dirty="0"/>
              <a:t>封装</a:t>
            </a:r>
            <a:r>
              <a:rPr lang="zh-CN" altLang="en-US" dirty="0" smtClean="0"/>
              <a:t>细节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Alert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Document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getElementById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_run loop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995" y="1917065"/>
            <a:ext cx="845756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_move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" y="2060575"/>
            <a:ext cx="8889365" cy="2647315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_move</a:t>
            </a:r>
            <a:r>
              <a:rPr lang="zh-CN" altLang="zh-CN"/>
              <a:t>用到的子方法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916430"/>
            <a:ext cx="8252460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多物体多属性</a:t>
            </a:r>
            <a:br>
              <a:rPr lang="zh-CN" altLang="en-US" sz="6600" b="1" dirty="0" smtClean="0">
                <a:solidFill>
                  <a:schemeClr val="bg1"/>
                </a:solidFill>
              </a:rPr>
            </a:br>
            <a:r>
              <a:rPr lang="zh-CN" altLang="en-US" sz="5400" b="1" dirty="0" smtClean="0">
                <a:solidFill>
                  <a:schemeClr val="bg1"/>
                </a:solidFill>
              </a:rPr>
              <a:t>实现后勤部</a:t>
            </a:r>
            <a:endParaRPr lang="zh-CN" alt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实现后勤部 </a:t>
            </a:r>
            <a:r>
              <a:rPr lang="en-US" altLang="zh-CN"/>
              <a:t>- </a:t>
            </a:r>
            <a:r>
              <a:rPr lang="zh-CN" altLang="en-US"/>
              <a:t>了解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内存优化知识复习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r>
              <a:rPr lang="zh-CN" altLang="en-US" sz="2400" dirty="0" smtClean="0"/>
              <a:t>为什么要优化内存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任务管理器查看内存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360</a:t>
            </a:r>
            <a:r>
              <a:rPr lang="zh-CN" altLang="en-US" sz="2000" dirty="0" smtClean="0"/>
              <a:t>优化都在优化什么</a:t>
            </a:r>
            <a:endParaRPr lang="en-US" altLang="zh-CN" sz="2000" dirty="0" smtClean="0"/>
          </a:p>
          <a:p>
            <a:r>
              <a:rPr lang="zh-CN" altLang="en-US" sz="2400" dirty="0" smtClean="0"/>
              <a:t>内存的生命周期</a:t>
            </a:r>
            <a:endParaRPr lang="en-US" altLang="zh-CN" sz="2400" dirty="0" smtClean="0"/>
          </a:p>
          <a:p>
            <a:pPr lvl="1" latinLnBrk="1"/>
            <a:r>
              <a:rPr lang="zh-CN" altLang="en-US" sz="2400" dirty="0" smtClean="0">
                <a:solidFill>
                  <a:srgbClr val="FF0000"/>
                </a:solidFill>
              </a:rPr>
              <a:t>内存分配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 latinLnBrk="1"/>
            <a:r>
              <a:rPr lang="zh-CN" altLang="en-US" sz="1800" dirty="0" smtClean="0">
                <a:solidFill>
                  <a:srgbClr val="00B050"/>
                </a:solidFill>
              </a:rPr>
              <a:t>当我们申明变量、函数、对象的时候，系统会自动为他们分配内存</a:t>
            </a:r>
            <a:endParaRPr lang="zh-CN" altLang="en-US" sz="2000" dirty="0" smtClean="0">
              <a:solidFill>
                <a:srgbClr val="00B050"/>
              </a:solidFill>
            </a:endParaRPr>
          </a:p>
          <a:p>
            <a:pPr lvl="1" latinLnBrk="1"/>
            <a:r>
              <a:rPr lang="zh-CN" altLang="en-US" sz="2400" dirty="0" smtClean="0">
                <a:solidFill>
                  <a:srgbClr val="FF0000"/>
                </a:solidFill>
              </a:rPr>
              <a:t>内存使用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 latinLnBrk="1"/>
            <a:r>
              <a:rPr lang="zh-CN" altLang="en-US" sz="1800" dirty="0" smtClean="0">
                <a:solidFill>
                  <a:srgbClr val="00B050"/>
                </a:solidFill>
              </a:rPr>
              <a:t>即读写内存，也就是使用变量、函数等</a:t>
            </a:r>
            <a:endParaRPr lang="zh-CN" altLang="en-US" sz="1800" dirty="0" smtClean="0">
              <a:solidFill>
                <a:srgbClr val="00B050"/>
              </a:solidFill>
            </a:endParaRPr>
          </a:p>
          <a:p>
            <a:pPr lvl="1" latinLnBrk="1"/>
            <a:r>
              <a:rPr lang="zh-CN" altLang="en-US" sz="2400" dirty="0" smtClean="0">
                <a:solidFill>
                  <a:srgbClr val="FF0000"/>
                </a:solidFill>
              </a:rPr>
              <a:t>内存回收：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2" latinLnBrk="1"/>
            <a:r>
              <a:rPr lang="zh-CN" altLang="en-US" sz="1800" dirty="0" smtClean="0">
                <a:solidFill>
                  <a:srgbClr val="00B050"/>
                </a:solidFill>
              </a:rPr>
              <a:t>使用完毕，由垃圾回收自动回收不再使用的内存</a:t>
            </a:r>
            <a:endParaRPr lang="zh-CN" altLang="en-US" sz="1800" dirty="0" smtClean="0">
              <a:solidFill>
                <a:srgbClr val="00B050"/>
              </a:solidFill>
            </a:endParaRPr>
          </a:p>
          <a:p>
            <a:endParaRPr lang="zh-CN" altLang="en-US" sz="2400" dirty="0" smtClean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为什么要释放内存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任务管理</a:t>
            </a:r>
            <a:r>
              <a:rPr lang="zh-CN" altLang="en-US" dirty="0" smtClean="0"/>
              <a:t>器查看内存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360</a:t>
            </a:r>
            <a:r>
              <a:rPr lang="zh-CN" altLang="en-US" dirty="0" smtClean="0"/>
              <a:t>优化都在优化什么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- -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—</a:t>
            </a:r>
            <a:endParaRPr lang="en-US" altLang="zh-CN" dirty="0" smtClean="0"/>
          </a:p>
          <a:p>
            <a:r>
              <a:rPr lang="en-US" altLang="zh-CN" dirty="0" err="1" smtClean="0"/>
              <a:t>Obj</a:t>
            </a:r>
            <a:r>
              <a:rPr lang="en-US" altLang="zh-CN" dirty="0" smtClean="0"/>
              <a:t> --null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内存的生命周期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smtClean="0"/>
              <a:t>JS</a:t>
            </a:r>
            <a:r>
              <a:rPr lang="zh-CN" altLang="en-US" smtClean="0"/>
              <a:t>环境中分配的内存一般有如下生命周期</a:t>
            </a:r>
            <a:endParaRPr lang="zh-CN" altLang="en-US" smtClean="0"/>
          </a:p>
          <a:p>
            <a:pPr lvl="1" latinLnBrk="1"/>
            <a:r>
              <a:rPr lang="zh-CN" altLang="en-US" sz="3200" smtClean="0">
                <a:solidFill>
                  <a:srgbClr val="FF0000"/>
                </a:solidFill>
              </a:rPr>
              <a:t>内存分配</a:t>
            </a:r>
            <a:r>
              <a:rPr lang="zh-CN" altLang="en-US" sz="3200" smtClean="0"/>
              <a:t>：</a:t>
            </a:r>
            <a:endParaRPr lang="en-US" altLang="zh-CN" sz="3200" smtClean="0"/>
          </a:p>
          <a:p>
            <a:pPr lvl="2" latinLnBrk="1"/>
            <a:r>
              <a:rPr lang="zh-CN" altLang="en-US" smtClean="0">
                <a:solidFill>
                  <a:srgbClr val="00B050"/>
                </a:solidFill>
              </a:rPr>
              <a:t>当我们申明变量、函数、对象的时候，系统会自动为他们分配内存</a:t>
            </a:r>
            <a:endParaRPr lang="zh-CN" altLang="en-US" sz="2800" smtClean="0">
              <a:solidFill>
                <a:srgbClr val="00B050"/>
              </a:solidFill>
            </a:endParaRPr>
          </a:p>
          <a:p>
            <a:pPr lvl="1" latinLnBrk="1"/>
            <a:r>
              <a:rPr lang="zh-CN" altLang="en-US" sz="3200" smtClean="0">
                <a:solidFill>
                  <a:srgbClr val="FF0000"/>
                </a:solidFill>
              </a:rPr>
              <a:t>内存使用</a:t>
            </a:r>
            <a:r>
              <a:rPr lang="zh-CN" altLang="en-US" sz="3200" smtClean="0"/>
              <a:t>：</a:t>
            </a:r>
            <a:endParaRPr lang="en-US" altLang="zh-CN" sz="3200" smtClean="0"/>
          </a:p>
          <a:p>
            <a:pPr lvl="2" latinLnBrk="1"/>
            <a:r>
              <a:rPr lang="zh-CN" altLang="en-US" smtClean="0">
                <a:solidFill>
                  <a:srgbClr val="00B050"/>
                </a:solidFill>
              </a:rPr>
              <a:t>即读写内存，也就是使用变量、函数等</a:t>
            </a:r>
            <a:endParaRPr lang="zh-CN" altLang="en-US" smtClean="0">
              <a:solidFill>
                <a:srgbClr val="00B050"/>
              </a:solidFill>
            </a:endParaRPr>
          </a:p>
          <a:p>
            <a:pPr lvl="1" latinLnBrk="1"/>
            <a:r>
              <a:rPr lang="zh-CN" altLang="en-US" sz="3200" smtClean="0">
                <a:solidFill>
                  <a:srgbClr val="FF0000"/>
                </a:solidFill>
              </a:rPr>
              <a:t>内存回收：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 lvl="2" latinLnBrk="1"/>
            <a:r>
              <a:rPr lang="zh-CN" altLang="en-US" smtClean="0">
                <a:solidFill>
                  <a:srgbClr val="00B050"/>
                </a:solidFill>
              </a:rPr>
              <a:t>使用完毕，由垃圾回收自动回收不再使用的内存</a:t>
            </a:r>
            <a:endParaRPr lang="zh-CN" altLang="en-US" smtClean="0">
              <a:solidFill>
                <a:srgbClr val="00B050"/>
              </a:solidFill>
            </a:endParaRPr>
          </a:p>
          <a:p>
            <a:endParaRPr lang="zh-CN" altLang="en-US" sz="3600" smtClean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释放内存三方面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  <a:defRPr/>
            </a:pPr>
            <a:r>
              <a:rPr lang="zh-CN" altLang="en-US" dirty="0" smtClean="0"/>
              <a:t>释放定义的队列占用的内存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zh-CN" altLang="en-US" dirty="0" smtClean="0"/>
              <a:t>释放动画对象的每个属性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方法占用的内存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zh-CN" altLang="en-US" dirty="0" smtClean="0"/>
              <a:t>释放</a:t>
            </a:r>
            <a:r>
              <a:rPr lang="zh-CN" altLang="en-US" dirty="0"/>
              <a:t>动画</a:t>
            </a:r>
            <a:r>
              <a:rPr lang="zh-CN" altLang="en-US" dirty="0" smtClean="0"/>
              <a:t>对象本身占用的内存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关于内存分配的详细知识会在面向对象高级讲解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框架封装进</a:t>
            </a:r>
            <a:r>
              <a:rPr lang="zh-CN" altLang="en-US" dirty="0" smtClean="0"/>
              <a:t>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闭包（还是函数）</a:t>
            </a:r>
            <a:endParaRPr lang="en-US" altLang="zh-CN" dirty="0"/>
          </a:p>
          <a:p>
            <a:pPr lvl="1"/>
            <a:r>
              <a:rPr lang="zh-CN" altLang="en-US" dirty="0"/>
              <a:t>对象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释放队列（数组）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Splice</a:t>
            </a:r>
            <a:r>
              <a:rPr lang="zh-CN" altLang="en-US" smtClean="0"/>
              <a:t>用法复习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578850" cy="5238750"/>
          </a:xfrm>
        </p:spPr>
        <p:txBody>
          <a:bodyPr/>
          <a:lstStyle/>
          <a:p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lang</a:t>
            </a:r>
            <a:r>
              <a:rPr lang="en-US" altLang="zh-CN" sz="1800" dirty="0" smtClean="0"/>
              <a:t> = ["</a:t>
            </a:r>
            <a:r>
              <a:rPr lang="en-US" altLang="zh-CN" sz="1800" dirty="0" err="1" smtClean="0"/>
              <a:t>php</a:t>
            </a:r>
            <a:r>
              <a:rPr lang="en-US" altLang="zh-CN" sz="1800" dirty="0" smtClean="0"/>
              <a:t>","java","</a:t>
            </a:r>
            <a:r>
              <a:rPr lang="en-US" altLang="zh-CN" sz="1800" dirty="0" err="1" smtClean="0"/>
              <a:t>javascript</a:t>
            </a:r>
            <a:r>
              <a:rPr lang="en-US" altLang="zh-CN" sz="1800" dirty="0" smtClean="0"/>
              <a:t>"];</a:t>
            </a:r>
            <a:endParaRPr lang="en-US" altLang="zh-CN" sz="1800" dirty="0" smtClean="0"/>
          </a:p>
          <a:p>
            <a:r>
              <a:rPr lang="zh-CN" altLang="en-US" sz="2400" dirty="0" smtClean="0">
                <a:solidFill>
                  <a:srgbClr val="00B050"/>
                </a:solidFill>
              </a:rPr>
              <a:t>删除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removed = </a:t>
            </a:r>
            <a:r>
              <a:rPr lang="en-US" altLang="zh-CN" sz="1800" dirty="0" err="1" smtClean="0"/>
              <a:t>lang.splice</a:t>
            </a:r>
            <a:r>
              <a:rPr lang="en-US" altLang="zh-CN" sz="1800" dirty="0" smtClean="0"/>
              <a:t>(1,1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);(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删除索引值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删除个数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alert(</a:t>
            </a:r>
            <a:r>
              <a:rPr lang="en-US" altLang="zh-CN" sz="1800" dirty="0" err="1" smtClean="0"/>
              <a:t>lang</a:t>
            </a:r>
            <a:r>
              <a:rPr lang="en-US" altLang="zh-CN" sz="1800" dirty="0" smtClean="0"/>
              <a:t>); //</a:t>
            </a:r>
            <a:r>
              <a:rPr lang="en-US" altLang="zh-CN" sz="1800" dirty="0" err="1" smtClean="0"/>
              <a:t>php,javascript</a:t>
            </a:r>
            <a:endParaRPr lang="en-US" altLang="zh-CN" sz="1800" dirty="0" smtClean="0"/>
          </a:p>
          <a:p>
            <a:r>
              <a:rPr lang="en-US" altLang="zh-CN" sz="1800" dirty="0" smtClean="0"/>
              <a:t>alert(removed); //java ,</a:t>
            </a:r>
            <a:r>
              <a:rPr lang="zh-CN" altLang="en-US" sz="1800" dirty="0" smtClean="0"/>
              <a:t>返回删除的项</a:t>
            </a:r>
            <a:endParaRPr lang="zh-CN" altLang="en-US" sz="1800" dirty="0" smtClean="0"/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插入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insert = </a:t>
            </a:r>
            <a:r>
              <a:rPr lang="en-US" altLang="zh-CN" sz="1800" dirty="0" err="1" smtClean="0"/>
              <a:t>lang.splice</a:t>
            </a:r>
            <a:r>
              <a:rPr lang="en-US" altLang="zh-CN" sz="1800" dirty="0" smtClean="0"/>
              <a:t>(0,0,"asp"); //</a:t>
            </a:r>
            <a:r>
              <a:rPr lang="zh-CN" altLang="en-US" sz="1800" dirty="0" smtClean="0"/>
              <a:t>从第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个位置开始插入</a:t>
            </a:r>
            <a:endParaRPr lang="zh-CN" altLang="en-US" sz="1800" dirty="0" smtClean="0"/>
          </a:p>
          <a:p>
            <a:r>
              <a:rPr lang="en-US" altLang="zh-CN" sz="1800" dirty="0" smtClean="0"/>
              <a:t>alert(insert); //</a:t>
            </a:r>
            <a:r>
              <a:rPr lang="zh-CN" altLang="en-US" sz="1800" dirty="0" smtClean="0"/>
              <a:t>返回空数组</a:t>
            </a:r>
            <a:endParaRPr lang="zh-CN" altLang="en-US" sz="1800" dirty="0" smtClean="0"/>
          </a:p>
          <a:p>
            <a:r>
              <a:rPr lang="en-US" altLang="zh-CN" sz="1800" dirty="0" smtClean="0"/>
              <a:t>alert(</a:t>
            </a:r>
            <a:r>
              <a:rPr lang="en-US" altLang="zh-CN" sz="1800" dirty="0" err="1" smtClean="0"/>
              <a:t>lang</a:t>
            </a:r>
            <a:r>
              <a:rPr lang="en-US" altLang="zh-CN" sz="1800" dirty="0" smtClean="0"/>
              <a:t>); //</a:t>
            </a:r>
            <a:r>
              <a:rPr lang="en-US" altLang="zh-CN" sz="1800" dirty="0" err="1" smtClean="0"/>
              <a:t>asp,php,javascript</a:t>
            </a:r>
            <a:endParaRPr lang="en-US" altLang="zh-CN" sz="1800" dirty="0" smtClean="0"/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替换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replace = </a:t>
            </a:r>
            <a:r>
              <a:rPr lang="en-US" altLang="zh-CN" sz="1800" dirty="0" err="1" smtClean="0"/>
              <a:t>lang.splice</a:t>
            </a:r>
            <a:r>
              <a:rPr lang="en-US" altLang="zh-CN" sz="1800" dirty="0" smtClean="0"/>
              <a:t>(1,1,"c#","ruby"); //</a:t>
            </a:r>
            <a:r>
              <a:rPr lang="zh-CN" altLang="en-US" sz="1800" dirty="0" smtClean="0"/>
              <a:t>删除一项，插入两项</a:t>
            </a:r>
            <a:endParaRPr lang="zh-CN" altLang="en-US" sz="1800" dirty="0" smtClean="0"/>
          </a:p>
          <a:p>
            <a:r>
              <a:rPr lang="en-US" altLang="zh-CN" sz="1800" dirty="0" smtClean="0"/>
              <a:t>alert(</a:t>
            </a:r>
            <a:r>
              <a:rPr lang="en-US" altLang="zh-CN" sz="1800" dirty="0" err="1" smtClean="0"/>
              <a:t>lang</a:t>
            </a:r>
            <a:r>
              <a:rPr lang="en-US" altLang="zh-CN" sz="1800" dirty="0" smtClean="0"/>
              <a:t>); //</a:t>
            </a:r>
            <a:r>
              <a:rPr lang="en-US" altLang="zh-CN" sz="1800" dirty="0" err="1" smtClean="0"/>
              <a:t>asp,c#,ruby</a:t>
            </a:r>
            <a:endParaRPr lang="en-US" altLang="zh-CN" sz="1800" dirty="0" smtClean="0"/>
          </a:p>
          <a:p>
            <a:r>
              <a:rPr lang="en-US" altLang="zh-CN" sz="1800" dirty="0" smtClean="0"/>
              <a:t>alert(replace); //</a:t>
            </a:r>
            <a:r>
              <a:rPr lang="en-US" altLang="zh-CN" sz="1800" dirty="0" err="1" smtClean="0"/>
              <a:t>php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返回删除的项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释放队列</a:t>
            </a:r>
            <a:endParaRPr lang="zh-CN" altLang="en-US" dirty="0" smtClean="0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60848"/>
            <a:ext cx="9196748" cy="95410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哪个物体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动画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执行完，我就释放哪个物体所占用的内存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that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queen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splice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that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_getIndex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obj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),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释放对象的属性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dirty="0" smtClean="0"/>
              <a:t>通过直接将一个对象置为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，并不能完全释放其属性的内存，这和属性的数据类型有关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所以我们再释放对象之前，应该先释放对象的每个属性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释放方法：以此遍历对象的方法属性，然后删除</a:t>
            </a:r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Delete</a:t>
            </a:r>
            <a:r>
              <a:rPr lang="zh-CN" altLang="en-US" smtClean="0"/>
              <a:t>用法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 </a:t>
            </a:r>
            <a:r>
              <a:rPr lang="en-US" altLang="zh-CN" dirty="0" smtClean="0"/>
              <a:t>delete</a:t>
            </a:r>
            <a:r>
              <a:rPr lang="zh-CN" altLang="en-US" dirty="0"/>
              <a:t>操作符通常用来删除对象的属性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注意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dirty="0" smtClean="0"/>
              <a:t>如果</a:t>
            </a:r>
            <a:r>
              <a:rPr lang="zh-CN" altLang="en-US" sz="2800" b="1" dirty="0"/>
              <a:t>某个属性不能被删除的话</a:t>
            </a:r>
            <a:r>
              <a:rPr lang="en-US" altLang="zh-CN" sz="2800" dirty="0"/>
              <a:t>,delete</a:t>
            </a:r>
            <a:r>
              <a:rPr lang="zh-CN" altLang="en-US" sz="2800" dirty="0"/>
              <a:t>操作会返回</a:t>
            </a:r>
            <a:r>
              <a:rPr lang="en-US" altLang="zh-CN" sz="2800" dirty="0" smtClean="0"/>
              <a:t>false</a:t>
            </a:r>
            <a:endParaRPr lang="en-US" altLang="zh-CN" sz="28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95736" y="2204864"/>
            <a:ext cx="4935967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script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//delete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用法：可以删除某个对象的属性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y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delete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 true  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alert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 undefined 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alert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y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 2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script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331819" cy="7969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Delete</a:t>
            </a:r>
            <a:r>
              <a:rPr lang="zh-CN" altLang="en-US" sz="3200" dirty="0"/>
              <a:t>进</a:t>
            </a:r>
            <a:r>
              <a:rPr lang="zh-CN" altLang="en-US" sz="3200" dirty="0" smtClean="0"/>
              <a:t>阶：不能删除一般变量和函数</a:t>
            </a:r>
            <a:endParaRPr lang="zh-CN" altLang="en-US" sz="3200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36712" y="4226862"/>
            <a:ext cx="8229600" cy="4525963"/>
          </a:xfrm>
        </p:spPr>
        <p:txBody>
          <a:bodyPr/>
          <a:lstStyle/>
          <a:p>
            <a:r>
              <a:rPr lang="zh-CN" altLang="en-US" sz="4400" dirty="0" smtClean="0"/>
              <a:t> </a:t>
            </a:r>
            <a:endParaRPr lang="en-US" altLang="zh-CN" sz="4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225689"/>
            <a:ext cx="8681623" cy="563231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script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//delete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用法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进阶 可不可以删除函数属性？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test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(){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alert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'123'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);}};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delete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 true  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alert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 undefined 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alert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 2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test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delete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test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 true  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test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//delete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用法进阶：不能用来删除普通的变量和函数 他是用来删除对象的某个属性的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delete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 false  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 1  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(){}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delete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 false  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 "function"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script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F7F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如何遍历一个对象的属性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– in </a:t>
            </a:r>
            <a:endParaRPr lang="zh-CN" alt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释放对象的属性方法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如何删除对象的属性 </a:t>
            </a:r>
            <a:r>
              <a:rPr lang="en-US" altLang="zh-CN" dirty="0" smtClean="0"/>
              <a:t>delete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2585908"/>
            <a:ext cx="6840760" cy="255454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//2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释放对象的属性和方法</a:t>
            </a:r>
            <a:b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i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in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obj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{</a:t>
            </a:r>
            <a:b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delete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obj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];</a:t>
            </a:r>
            <a:b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代码优化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JS</a:t>
            </a:r>
            <a:r>
              <a:rPr lang="zh-CN" altLang="en-US" dirty="0" smtClean="0"/>
              <a:t>对象模型理解自定义对象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零参数编程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530" y="1988820"/>
            <a:ext cx="7990205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默认值提高用户体验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默认值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204720"/>
            <a:ext cx="7640320" cy="263525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有意义的文字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7495" y="1340485"/>
            <a:ext cx="5920105" cy="545465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try catch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" y="1772285"/>
            <a:ext cx="8106410" cy="397256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放入框架中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060575"/>
            <a:ext cx="7058025" cy="2709545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白云飘飘案例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5"/>
          <p:cNvSpPr>
            <a:spLocks noChangeArrowheads="1"/>
          </p:cNvSpPr>
          <p:nvPr/>
        </p:nvSpPr>
        <p:spPr bwMode="auto">
          <a:xfrm>
            <a:off x="9525" y="1752600"/>
            <a:ext cx="6723063" cy="51054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584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196975"/>
            <a:ext cx="6411912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椭圆形标注 3"/>
          <p:cNvSpPr>
            <a:spLocks noChangeArrowheads="1"/>
          </p:cNvSpPr>
          <p:nvPr/>
        </p:nvSpPr>
        <p:spPr bwMode="auto">
          <a:xfrm>
            <a:off x="2351088" y="549275"/>
            <a:ext cx="1728787" cy="792163"/>
          </a:xfrm>
          <a:prstGeom prst="wedgeEllipseCallout">
            <a:avLst>
              <a:gd name="adj1" fmla="val -51931"/>
              <a:gd name="adj2" fmla="val 41236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地址栏</a:t>
            </a: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5" name="椭圆形标注 12"/>
          <p:cNvSpPr>
            <a:spLocks noChangeArrowheads="1"/>
          </p:cNvSpPr>
          <p:nvPr/>
        </p:nvSpPr>
        <p:spPr bwMode="auto">
          <a:xfrm>
            <a:off x="-136525" y="311150"/>
            <a:ext cx="2012950" cy="792163"/>
          </a:xfrm>
          <a:prstGeom prst="wedgeEllipseCallout">
            <a:avLst>
              <a:gd name="adj1" fmla="val -31417"/>
              <a:gd name="adj2" fmla="val 73134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后退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历史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)</a:t>
            </a: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6" name="文本框 4"/>
          <p:cNvSpPr txBox="1">
            <a:spLocks noChangeArrowheads="1"/>
          </p:cNvSpPr>
          <p:nvPr/>
        </p:nvSpPr>
        <p:spPr bwMode="auto">
          <a:xfrm>
            <a:off x="4419154" y="673656"/>
            <a:ext cx="3465214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看看</a:t>
            </a:r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JS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是如何规划浏览器对象的</a:t>
            </a:r>
            <a:endParaRPr lang="zh-CN" altLang="en-US" sz="2800" dirty="0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7" name="矩形 6"/>
          <p:cNvSpPr>
            <a:spLocks noChangeArrowheads="1"/>
          </p:cNvSpPr>
          <p:nvPr/>
        </p:nvSpPr>
        <p:spPr bwMode="auto">
          <a:xfrm>
            <a:off x="0" y="1649413"/>
            <a:ext cx="6732588" cy="1952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8" name="矩形 17"/>
          <p:cNvSpPr>
            <a:spLocks noChangeArrowheads="1"/>
          </p:cNvSpPr>
          <p:nvPr/>
        </p:nvSpPr>
        <p:spPr bwMode="auto">
          <a:xfrm>
            <a:off x="20638" y="6661150"/>
            <a:ext cx="6732587" cy="19526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9" name="椭圆形标注 18"/>
          <p:cNvSpPr>
            <a:spLocks noChangeArrowheads="1"/>
          </p:cNvSpPr>
          <p:nvPr/>
        </p:nvSpPr>
        <p:spPr bwMode="auto">
          <a:xfrm>
            <a:off x="6908800" y="3713162"/>
            <a:ext cx="759544" cy="1588046"/>
          </a:xfrm>
          <a:prstGeom prst="wedgeEllipseCallout">
            <a:avLst>
              <a:gd name="adj1" fmla="val -60120"/>
              <a:gd name="adj2" fmla="val 19968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文档对象</a:t>
            </a:r>
            <a:endParaRPr lang="zh-CN" altLang="en-US" sz="180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84368" y="673656"/>
            <a:ext cx="1083544" cy="5851525"/>
          </a:xfrm>
        </p:spPr>
        <p:txBody>
          <a:bodyPr/>
          <a:lstStyle/>
          <a:p>
            <a:r>
              <a:rPr lang="zh-CN" altLang="en-US" dirty="0" smtClean="0"/>
              <a:t>浏览器对象模型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052195"/>
            <a:ext cx="9081135" cy="4291965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6600" b="1" dirty="0" smtClean="0">
                <a:solidFill>
                  <a:schemeClr val="bg1"/>
                </a:solidFill>
              </a:rPr>
              <a:t>封装组件总结</a:t>
            </a:r>
            <a:endParaRPr lang="zh-CN" altLang="zh-CN" sz="6600" b="1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封装组件或者插件概述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提炼属性</a:t>
            </a:r>
            <a:endParaRPr lang="zh-CN" altLang="en-US"/>
          </a:p>
          <a:p>
            <a:r>
              <a:rPr lang="zh-CN" altLang="en-US"/>
              <a:t>提炼方法</a:t>
            </a:r>
            <a:endParaRPr lang="zh-CN" altLang="en-US"/>
          </a:p>
          <a:p>
            <a:r>
              <a:rPr lang="zh-CN" altLang="en-US"/>
              <a:t>思考公有私有</a:t>
            </a:r>
            <a:endParaRPr lang="zh-CN" altLang="en-US"/>
          </a:p>
          <a:p>
            <a:r>
              <a:rPr lang="zh-CN" altLang="en-US"/>
              <a:t>实现方法</a:t>
            </a:r>
            <a:endParaRPr lang="zh-CN" alt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幻灯片组件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入口 使用方法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" y="1844675"/>
            <a:ext cx="7752080" cy="358267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1196340"/>
            <a:ext cx="5563870" cy="5507355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795" y="1988820"/>
            <a:ext cx="6804025" cy="2460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1556792"/>
            <a:ext cx="8856984" cy="4525963"/>
          </a:xfrm>
        </p:spPr>
        <p:txBody>
          <a:bodyPr/>
          <a:lstStyle/>
          <a:p>
            <a:r>
              <a:rPr lang="zh-CN" altLang="en-US" dirty="0" smtClean="0"/>
              <a:t>用面向对象方式规划京东</a:t>
            </a:r>
            <a:r>
              <a:rPr lang="en-US" altLang="zh-CN" dirty="0" smtClean="0"/>
              <a:t>- </a:t>
            </a:r>
            <a:r>
              <a:rPr lang="zh-CN" altLang="en-US" dirty="0" smtClean="0"/>
              <a:t>至少想出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个对象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5670550" cy="50323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dirty="0" smtClean="0"/>
              <a:t>从</a:t>
            </a:r>
            <a:r>
              <a:rPr lang="en-US" altLang="zh-CN" sz="2800" dirty="0" smtClean="0"/>
              <a:t>document</a:t>
            </a:r>
            <a:r>
              <a:rPr lang="zh-CN" altLang="en-US" sz="2800" dirty="0" smtClean="0"/>
              <a:t>属性理解如何定义属性</a:t>
            </a:r>
            <a:endParaRPr lang="zh-CN" altLang="en-US" sz="2800" dirty="0" smtClean="0"/>
          </a:p>
        </p:txBody>
      </p:sp>
      <p:pic>
        <p:nvPicPr>
          <p:cNvPr id="37891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0780"/>
            <a:ext cx="7082224" cy="529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椭圆形标注 3"/>
          <p:cNvSpPr>
            <a:spLocks noChangeArrowheads="1"/>
          </p:cNvSpPr>
          <p:nvPr/>
        </p:nvSpPr>
        <p:spPr bwMode="auto">
          <a:xfrm>
            <a:off x="2924354" y="1340768"/>
            <a:ext cx="1655763" cy="647700"/>
          </a:xfrm>
          <a:prstGeom prst="wedgeEllipseCallout">
            <a:avLst>
              <a:gd name="adj1" fmla="val -99819"/>
              <a:gd name="adj2" fmla="val -3775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Title </a:t>
            </a: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头部</a:t>
            </a:r>
            <a:endParaRPr lang="zh-CN" altLang="en-US" sz="18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3" name="椭圆形标注 4"/>
          <p:cNvSpPr>
            <a:spLocks noChangeArrowheads="1"/>
          </p:cNvSpPr>
          <p:nvPr/>
        </p:nvSpPr>
        <p:spPr bwMode="auto">
          <a:xfrm>
            <a:off x="5148064" y="3717032"/>
            <a:ext cx="1908175" cy="857250"/>
          </a:xfrm>
          <a:prstGeom prst="wedgeEllipseCallout">
            <a:avLst>
              <a:gd name="adj1" fmla="val -99819"/>
              <a:gd name="adj2" fmla="val -3775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Body </a:t>
            </a:r>
            <a:r>
              <a:rPr lang="zh-CN" altLang="en-US" sz="18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主体</a:t>
            </a:r>
            <a:endParaRPr lang="zh-CN" altLang="en-US" sz="180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24328" y="1664618"/>
            <a:ext cx="166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属性不是随便定义的，</a:t>
            </a:r>
            <a:endParaRPr lang="en-US" altLang="zh-CN" dirty="0" smtClean="0"/>
          </a:p>
          <a:p>
            <a:r>
              <a:rPr lang="zh-CN" altLang="en-US" dirty="0" smtClean="0"/>
              <a:t>是需求需要，比如这里通过属性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来表示标题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/>
              <a:t>document</a:t>
            </a:r>
            <a:r>
              <a:rPr lang="zh-CN" altLang="en-US" dirty="0"/>
              <a:t>属性理解如何定义属性</a:t>
            </a:r>
            <a:endParaRPr lang="zh-CN" altLang="en-US" dirty="0" smtClean="0"/>
          </a:p>
        </p:txBody>
      </p:sp>
      <p:pic>
        <p:nvPicPr>
          <p:cNvPr id="4096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59" y="1979712"/>
            <a:ext cx="7610203" cy="447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思考产品对象的属性，至少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思考用户对象的属性，至少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理解如何定义方法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7638"/>
            <a:ext cx="8964488" cy="4852541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 err="1">
                <a:solidFill>
                  <a:srgbClr val="2962A7"/>
                </a:solidFill>
              </a:rPr>
              <a:t>document.write</a:t>
            </a:r>
            <a:r>
              <a:rPr lang="en-US" altLang="zh-CN" sz="3600" dirty="0">
                <a:solidFill>
                  <a:srgbClr val="2962A7"/>
                </a:solidFill>
              </a:rPr>
              <a:t>() </a:t>
            </a:r>
            <a:endParaRPr lang="en-US" altLang="zh-CN" sz="3600" dirty="0" smtClean="0">
              <a:solidFill>
                <a:srgbClr val="2962A7"/>
              </a:solidFill>
            </a:endParaRPr>
          </a:p>
          <a:p>
            <a:r>
              <a:rPr lang="en-US" altLang="zh-CN" sz="3600" dirty="0" smtClean="0">
                <a:solidFill>
                  <a:srgbClr val="2962A7"/>
                </a:solidFill>
              </a:rPr>
              <a:t>//</a:t>
            </a:r>
            <a:r>
              <a:rPr lang="zh-CN" altLang="en-US" sz="3600" dirty="0">
                <a:solidFill>
                  <a:srgbClr val="2962A7"/>
                </a:solidFill>
              </a:rPr>
              <a:t>动态向页面写入内容</a:t>
            </a:r>
            <a:br>
              <a:rPr lang="zh-CN" altLang="en-US" sz="3600" dirty="0">
                <a:solidFill>
                  <a:srgbClr val="2962A7"/>
                </a:solidFill>
              </a:rPr>
            </a:br>
            <a:r>
              <a:rPr lang="en-US" altLang="zh-CN" sz="3600" dirty="0" err="1">
                <a:solidFill>
                  <a:srgbClr val="2962A7"/>
                </a:solidFill>
              </a:rPr>
              <a:t>document.createElement</a:t>
            </a:r>
            <a:r>
              <a:rPr lang="en-US" altLang="zh-CN" sz="3600" dirty="0">
                <a:solidFill>
                  <a:srgbClr val="2962A7"/>
                </a:solidFill>
              </a:rPr>
              <a:t>(Tag) </a:t>
            </a:r>
            <a:endParaRPr lang="en-US" altLang="zh-CN" sz="3600" dirty="0" smtClean="0">
              <a:solidFill>
                <a:srgbClr val="2962A7"/>
              </a:solidFill>
            </a:endParaRPr>
          </a:p>
          <a:p>
            <a:r>
              <a:rPr lang="en-US" altLang="zh-CN" sz="3600" dirty="0" smtClean="0">
                <a:solidFill>
                  <a:srgbClr val="2962A7"/>
                </a:solidFill>
              </a:rPr>
              <a:t>//</a:t>
            </a:r>
            <a:r>
              <a:rPr lang="zh-CN" altLang="en-US" sz="3600" dirty="0">
                <a:solidFill>
                  <a:srgbClr val="2962A7"/>
                </a:solidFill>
              </a:rPr>
              <a:t>创建一个</a:t>
            </a:r>
            <a:r>
              <a:rPr lang="en-US" altLang="zh-CN" sz="3600" dirty="0">
                <a:solidFill>
                  <a:srgbClr val="2962A7"/>
                </a:solidFill>
              </a:rPr>
              <a:t>html</a:t>
            </a:r>
            <a:r>
              <a:rPr lang="zh-CN" altLang="en-US" sz="3600" dirty="0">
                <a:solidFill>
                  <a:srgbClr val="2962A7"/>
                </a:solidFill>
              </a:rPr>
              <a:t>标签对象</a:t>
            </a:r>
            <a:br>
              <a:rPr lang="zh-CN" altLang="en-US" sz="3600" dirty="0">
                <a:solidFill>
                  <a:srgbClr val="2962A7"/>
                </a:solidFill>
              </a:rPr>
            </a:br>
            <a:r>
              <a:rPr lang="en-US" altLang="zh-CN" sz="3600" b="1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3600" b="1" dirty="0">
                <a:solidFill>
                  <a:srgbClr val="FF0000"/>
                </a:solidFill>
              </a:rPr>
              <a:t>(ID) 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dirty="0" smtClean="0">
                <a:solidFill>
                  <a:srgbClr val="2962A7"/>
                </a:solidFill>
              </a:rPr>
              <a:t>//</a:t>
            </a:r>
            <a:r>
              <a:rPr lang="zh-CN" altLang="en-US" sz="3600" dirty="0">
                <a:solidFill>
                  <a:srgbClr val="2962A7"/>
                </a:solidFill>
              </a:rPr>
              <a:t>获得指定</a:t>
            </a:r>
            <a:r>
              <a:rPr lang="en-US" altLang="zh-CN" sz="3600" dirty="0">
                <a:solidFill>
                  <a:srgbClr val="2962A7"/>
                </a:solidFill>
              </a:rPr>
              <a:t>ID</a:t>
            </a:r>
            <a:r>
              <a:rPr lang="zh-CN" altLang="en-US" sz="3600" dirty="0">
                <a:solidFill>
                  <a:srgbClr val="2962A7"/>
                </a:solidFill>
              </a:rPr>
              <a:t>值的对象</a:t>
            </a:r>
            <a:br>
              <a:rPr lang="zh-CN" altLang="en-US" sz="3600" dirty="0">
                <a:solidFill>
                  <a:srgbClr val="2962A7"/>
                </a:solidFill>
              </a:rPr>
            </a:br>
            <a:r>
              <a:rPr lang="en-US" altLang="zh-CN" sz="3600" dirty="0" err="1">
                <a:solidFill>
                  <a:srgbClr val="2962A7"/>
                </a:solidFill>
              </a:rPr>
              <a:t>document.getElementsByName</a:t>
            </a:r>
            <a:r>
              <a:rPr lang="en-US" altLang="zh-CN" sz="3600" dirty="0">
                <a:solidFill>
                  <a:srgbClr val="2962A7"/>
                </a:solidFill>
              </a:rPr>
              <a:t>(Name) </a:t>
            </a:r>
            <a:endParaRPr lang="en-US" altLang="zh-CN" sz="3600" dirty="0" smtClean="0">
              <a:solidFill>
                <a:srgbClr val="2962A7"/>
              </a:solidFill>
            </a:endParaRPr>
          </a:p>
          <a:p>
            <a:r>
              <a:rPr lang="en-US" altLang="zh-CN" sz="3600" dirty="0" smtClean="0">
                <a:solidFill>
                  <a:srgbClr val="2962A7"/>
                </a:solidFill>
              </a:rPr>
              <a:t>//</a:t>
            </a:r>
            <a:r>
              <a:rPr lang="zh-CN" altLang="en-US" sz="3600" dirty="0">
                <a:solidFill>
                  <a:srgbClr val="2962A7"/>
                </a:solidFill>
              </a:rPr>
              <a:t>获得指定</a:t>
            </a:r>
            <a:r>
              <a:rPr lang="en-US" altLang="zh-CN" sz="3600" dirty="0">
                <a:solidFill>
                  <a:srgbClr val="2962A7"/>
                </a:solidFill>
              </a:rPr>
              <a:t>Name</a:t>
            </a:r>
            <a:r>
              <a:rPr lang="zh-CN" altLang="en-US" sz="3600" dirty="0">
                <a:solidFill>
                  <a:srgbClr val="2962A7"/>
                </a:solidFill>
              </a:rPr>
              <a:t>值的</a:t>
            </a:r>
            <a:r>
              <a:rPr lang="zh-CN" altLang="en-US" sz="3600" dirty="0" smtClean="0">
                <a:solidFill>
                  <a:srgbClr val="2962A7"/>
                </a:solidFill>
              </a:rPr>
              <a:t>对象</a:t>
            </a:r>
            <a:endParaRPr lang="zh-CN" altLang="en-US" sz="3600" dirty="0">
              <a:solidFill>
                <a:srgbClr val="2962A7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普通的函数 </a:t>
            </a:r>
            <a:r>
              <a:rPr lang="en-US" altLang="zh-CN" dirty="0"/>
              <a:t>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函数放在一个对象中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方法的理解应该和属性对比理解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比如人有属性 年龄，如果我想获取这个人的年龄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两种方式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Person.age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编写一个方法，比如</a:t>
            </a:r>
            <a:r>
              <a:rPr lang="en-US" altLang="zh-CN" dirty="0" err="1" smtClean="0"/>
              <a:t>getAge</a:t>
            </a:r>
            <a:r>
              <a:rPr lang="zh-CN" altLang="en-US" smtClean="0"/>
              <a:t>（）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主题</a:t>
            </a:r>
            <a:r>
              <a:rPr lang="en-US" altLang="zh-CN">
                <a:solidFill>
                  <a:schemeClr val="bg1"/>
                </a:solidFill>
              </a:rPr>
              <a:t>1 </a:t>
            </a:r>
            <a:r>
              <a:rPr lang="zh-CN" altLang="en-US">
                <a:solidFill>
                  <a:schemeClr val="bg1"/>
                </a:solidFill>
              </a:rPr>
              <a:t>：组件简介</a:t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800">
                <a:solidFill>
                  <a:schemeClr val="bg1"/>
                </a:solidFill>
              </a:rPr>
              <a:t>教学目标：了解组件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知道封装组件 框架的作用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思考产品对象的方法，至少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思考用户对象的方法，至少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思考订单对象的方法，至少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思考购物车对象的方法，至少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骨架编写前奏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pPr algn="l"/>
            <a:r>
              <a:rPr lang="zh-CN" altLang="en-US" sz="2800">
                <a:solidFill>
                  <a:schemeClr val="bg1"/>
                </a:solidFill>
              </a:rPr>
              <a:t>教学目标：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</a:rPr>
              <a:t>理解如何提高用户体验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</a:rPr>
              <a:t>从使用者角度规划框架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框架封装第一个原则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单一职责原则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编写函数指导方针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7638"/>
            <a:ext cx="8686800" cy="470852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单一职责法则</a:t>
            </a:r>
            <a:endParaRPr lang="zh-CN" altLang="en-US" dirty="0"/>
          </a:p>
          <a:p>
            <a:pPr lvl="1"/>
            <a:r>
              <a:rPr lang="zh-CN" altLang="en-US" dirty="0"/>
              <a:t>我们的对象只做一件事情。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比如：动画</a:t>
            </a:r>
            <a:r>
              <a:rPr lang="zh-CN" altLang="en-US" dirty="0"/>
              <a:t>对象</a:t>
            </a:r>
            <a:r>
              <a:rPr lang="en-US" altLang="zh-CN" dirty="0"/>
              <a:t>:</a:t>
            </a:r>
            <a:r>
              <a:rPr lang="zh-CN" altLang="en-US" dirty="0"/>
              <a:t>这里面做的全是和动画相关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lvl="1"/>
            <a:r>
              <a:rPr lang="zh-CN" altLang="en-US" dirty="0"/>
              <a:t>同样的</a:t>
            </a:r>
            <a:r>
              <a:rPr lang="en-US" altLang="zh-CN" dirty="0"/>
              <a:t>,</a:t>
            </a:r>
            <a:r>
              <a:rPr lang="zh-CN" altLang="en-US" dirty="0"/>
              <a:t>函数也是</a:t>
            </a:r>
            <a:r>
              <a:rPr lang="en-US" altLang="zh-CN" dirty="0"/>
              <a:t>,</a:t>
            </a:r>
            <a:r>
              <a:rPr lang="zh-CN" altLang="en-US" dirty="0"/>
              <a:t>每个函数尽量保证只有一个功能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这样</a:t>
            </a:r>
            <a:r>
              <a:rPr lang="zh-CN" altLang="en-US" dirty="0"/>
              <a:t>的好处呢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zh-CN" altLang="en-US" dirty="0"/>
              <a:t>方便调试</a:t>
            </a:r>
            <a:r>
              <a:rPr lang="en-US" altLang="zh-CN" dirty="0"/>
              <a:t>,</a:t>
            </a:r>
            <a:r>
              <a:rPr lang="zh-CN" altLang="en-US" dirty="0"/>
              <a:t>方面寻找错误</a:t>
            </a:r>
            <a:r>
              <a:rPr lang="en-US" altLang="zh-CN" dirty="0"/>
              <a:t>.</a:t>
            </a:r>
            <a:r>
              <a:rPr lang="zh-CN" altLang="en-US" dirty="0"/>
              <a:t>扩展性强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平衡原则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有时候需要根据项目需要</a:t>
            </a:r>
            <a:r>
              <a:rPr lang="en-US" altLang="zh-CN" dirty="0"/>
              <a:t>,</a:t>
            </a:r>
            <a:r>
              <a:rPr lang="zh-CN" altLang="en-US" dirty="0"/>
              <a:t>将功能合并在一起</a:t>
            </a:r>
            <a:r>
              <a:rPr lang="en-US" altLang="zh-CN" dirty="0"/>
              <a:t>.</a:t>
            </a:r>
            <a:r>
              <a:rPr lang="zh-CN" altLang="en-US" dirty="0"/>
              <a:t>有时候需要分开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骨架第一步 </a:t>
            </a:r>
            <a:r>
              <a:rPr lang="en-US" altLang="zh-CN" dirty="0"/>
              <a:t>– </a:t>
            </a:r>
            <a:r>
              <a:rPr lang="zh-CN" altLang="en-US" dirty="0"/>
              <a:t>入口原则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骨架第一步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入口原则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从使用者角度思考入口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jQuery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$(id)</a:t>
            </a:r>
            <a:r>
              <a:rPr lang="zh-CN" altLang="en-US" dirty="0" smtClean="0"/>
              <a:t>作为入口，其易用性征服世界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(‘id’)</a:t>
            </a:r>
            <a:r>
              <a:rPr lang="zh-CN" altLang="en-US" dirty="0" smtClean="0"/>
              <a:t>作为入口</a:t>
            </a:r>
            <a:endParaRPr lang="en-US" altLang="zh-CN" dirty="0" smtClean="0"/>
          </a:p>
          <a:p>
            <a:r>
              <a:rPr lang="zh-CN" altLang="en-US" dirty="0" smtClean="0"/>
              <a:t>动画框架入口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者只要这样写就能自动运行动画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Add(‘id’,’left’,’10’,’100’)</a:t>
            </a:r>
            <a:r>
              <a:rPr lang="zh-CN" altLang="en-US" dirty="0" smtClean="0"/>
              <a:t>表示对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的元素做动画，将其一个属性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变化到</a:t>
            </a:r>
            <a:r>
              <a:rPr lang="en-US" altLang="zh-CN" dirty="0" smtClean="0"/>
              <a:t>100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如果我们想添加多个属性</a:t>
            </a:r>
            <a:endParaRPr lang="en-US" altLang="zh-CN" dirty="0" smtClean="0"/>
          </a:p>
          <a:p>
            <a:pPr lvl="1"/>
            <a:r>
              <a:rPr lang="en-US" altLang="zh-CN" dirty="0"/>
              <a:t>Add(‘id</a:t>
            </a:r>
            <a:r>
              <a:rPr lang="en-US" altLang="zh-CN" dirty="0" smtClean="0"/>
              <a:t>’,’height’,</a:t>
            </a:r>
            <a:r>
              <a:rPr lang="en-US" altLang="zh-CN" dirty="0"/>
              <a:t>’10’,’100</a:t>
            </a:r>
            <a:r>
              <a:rPr lang="en-US" altLang="zh-CN" dirty="0" smtClean="0"/>
              <a:t>’)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添加其他物体</a:t>
            </a:r>
            <a:endParaRPr lang="en-US" altLang="zh-CN" dirty="0" smtClean="0"/>
          </a:p>
          <a:p>
            <a:pPr lvl="1"/>
            <a:r>
              <a:rPr lang="en-US" altLang="zh-CN" dirty="0"/>
              <a:t>Add(‘</a:t>
            </a:r>
            <a:r>
              <a:rPr lang="en-US" altLang="zh-CN" dirty="0" smtClean="0"/>
              <a:t>id2’,</a:t>
            </a:r>
            <a:r>
              <a:rPr lang="en-US" altLang="zh-CN" dirty="0"/>
              <a:t>’height’,’10’,’100’)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规划函数参数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90" y="2417445"/>
            <a:ext cx="8804275" cy="28962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360" y="2132330"/>
            <a:ext cx="8126730" cy="1470025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思路和提炼动画对象方法和属性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pPr algn="l"/>
            <a:r>
              <a:rPr lang="zh-CN" altLang="en-US" sz="2800">
                <a:solidFill>
                  <a:schemeClr val="bg1"/>
                </a:solidFill>
              </a:rPr>
              <a:t>教学目标：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</a:rPr>
              <a:t>复习动画的本质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</a:rPr>
              <a:t>逐步提取动画的属性和方法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如何用面向对象编程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提炼属性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提炼方法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思考公有和私有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/>
              <a:t>实现每个方法</a:t>
            </a:r>
            <a:endParaRPr lang="zh-CN" altLang="en-US"/>
          </a:p>
          <a:p>
            <a:r>
              <a:rPr lang="zh-CN" altLang="en-US"/>
              <a:t>错误调试</a:t>
            </a:r>
            <a:endParaRPr lang="zh-CN" altLang="en-US"/>
          </a:p>
          <a:p>
            <a:r>
              <a:rPr lang="zh-CN" altLang="en-US"/>
              <a:t>性能优化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复习动画的本质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" y="1600200"/>
            <a:ext cx="8935720" cy="4526280"/>
          </a:xfrm>
        </p:spPr>
        <p:txBody>
          <a:bodyPr/>
          <a:p>
            <a:r>
              <a:rPr lang="zh-CN" altLang="en-US"/>
              <a:t>循环 定时器 </a:t>
            </a:r>
            <a:r>
              <a:rPr lang="en-US" altLang="zh-CN"/>
              <a:t>move --</a:t>
            </a:r>
            <a:r>
              <a:rPr lang="zh-CN" altLang="en-US"/>
              <a:t>提取出</a:t>
            </a:r>
            <a:r>
              <a:rPr lang="en-US" altLang="zh-CN"/>
              <a:t>run</a:t>
            </a:r>
            <a:r>
              <a:rPr lang="zh-CN" altLang="en-US"/>
              <a:t>方法 </a:t>
            </a:r>
            <a:r>
              <a:rPr lang="en-US" altLang="zh-CN"/>
              <a:t>move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编写</a:t>
            </a:r>
            <a:r>
              <a:rPr lang="en-US" altLang="zh-CN"/>
              <a:t>run --</a:t>
            </a:r>
            <a:r>
              <a:rPr lang="zh-CN" altLang="en-US"/>
              <a:t>提取出</a:t>
            </a:r>
            <a:r>
              <a:rPr lang="en-US" altLang="zh-CN"/>
              <a:t>timer</a:t>
            </a:r>
            <a:r>
              <a:rPr lang="zh-CN" altLang="en-US"/>
              <a:t>属性 </a:t>
            </a:r>
            <a:r>
              <a:rPr lang="en-US" altLang="zh-CN"/>
              <a:t>Interval</a:t>
            </a:r>
            <a:r>
              <a:rPr lang="zh-CN" altLang="en-US"/>
              <a:t>属性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move</a:t>
            </a:r>
            <a:r>
              <a:rPr lang="zh-CN" altLang="en-US"/>
              <a:t>里面就是计算动画时间进程：提取出</a:t>
            </a:r>
            <a:r>
              <a:rPr lang="en-US" altLang="zh-CN"/>
              <a:t>gettween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复习基于函数的版本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各个方法简介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提取</a:t>
            </a:r>
            <a:r>
              <a:rPr lang="en-US" altLang="zh-CN"/>
              <a:t>add adapter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复习前面适配器是如何来的</a:t>
            </a:r>
            <a:endParaRPr lang="zh-CN" altLang="en-US"/>
          </a:p>
          <a:p>
            <a:r>
              <a:rPr lang="zh-CN" altLang="en-US"/>
              <a:t>用户输入参数不是我们需要的格式。</a:t>
            </a:r>
            <a:endParaRPr lang="zh-CN" altLang="en-US"/>
          </a:p>
          <a:p>
            <a:r>
              <a:rPr lang="zh-CN" altLang="en-US"/>
              <a:t>我们定义一个对象来保存</a:t>
            </a:r>
            <a:endParaRPr lang="zh-CN" altLang="en-US"/>
          </a:p>
          <a:p>
            <a:r>
              <a:rPr lang="zh-CN" altLang="en-US"/>
              <a:t>所以 </a:t>
            </a:r>
            <a:r>
              <a:rPr lang="en-US" altLang="zh-CN"/>
              <a:t>obj</a:t>
            </a:r>
            <a:r>
              <a:rPr lang="zh-CN" altLang="en-US"/>
              <a:t>属性 </a:t>
            </a:r>
            <a:r>
              <a:rPr lang="en-US" altLang="zh-CN"/>
              <a:t>adapter</a:t>
            </a:r>
            <a:r>
              <a:rPr lang="zh-CN" altLang="en-US"/>
              <a:t>方法被提炼出来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move</a:t>
            </a:r>
            <a:endParaRPr lang="en-US" altLang="zh-CN"/>
          </a:p>
          <a:p>
            <a:r>
              <a:rPr lang="en-US" altLang="zh-CN"/>
              <a:t>stop</a:t>
            </a:r>
            <a:endParaRPr lang="en-US" altLang="zh-CN"/>
          </a:p>
          <a:p>
            <a:r>
              <a:rPr lang="en-US" altLang="zh-CN"/>
              <a:t>oneproperty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代码优化 安全等问题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我们专门定义一个函数处理内存回收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我们对这些方法进行分类管理</a:t>
            </a:r>
            <a:endParaRPr lang="zh-CN" altLang="en-US"/>
          </a:p>
          <a:p>
            <a:r>
              <a:rPr lang="zh-CN" altLang="en-US"/>
              <a:t>添加部</a:t>
            </a:r>
            <a:endParaRPr lang="zh-CN" altLang="en-US"/>
          </a:p>
          <a:p>
            <a:pPr lvl="1"/>
            <a:r>
              <a:rPr lang="en-US" altLang="zh-CN" sz="2800"/>
              <a:t>add</a:t>
            </a:r>
            <a:endParaRPr lang="en-US" altLang="zh-CN" sz="2800"/>
          </a:p>
          <a:p>
            <a:pPr lvl="1"/>
            <a:r>
              <a:rPr lang="en-US" altLang="zh-CN" sz="2800"/>
              <a:t>adapter</a:t>
            </a:r>
            <a:endParaRPr lang="en-US" altLang="zh-CN" sz="2800"/>
          </a:p>
          <a:p>
            <a:r>
              <a:rPr lang="zh-CN" altLang="en-US"/>
              <a:t>运行部</a:t>
            </a:r>
            <a:endParaRPr lang="zh-CN" altLang="en-US"/>
          </a:p>
          <a:p>
            <a:pPr lvl="1"/>
            <a:r>
              <a:rPr lang="en-US" altLang="zh-CN" sz="2800"/>
              <a:t>run</a:t>
            </a:r>
            <a:endParaRPr lang="en-US" altLang="zh-CN" sz="2800"/>
          </a:p>
          <a:p>
            <a:pPr lvl="1"/>
            <a:r>
              <a:rPr lang="en-US" altLang="zh-CN" sz="2800"/>
              <a:t>move gettween stop</a:t>
            </a:r>
            <a:r>
              <a:rPr lang="zh-CN" altLang="en-US" sz="2800"/>
              <a:t>。。。</a:t>
            </a:r>
            <a:endParaRPr lang="zh-CN" altLang="en-US" sz="2800"/>
          </a:p>
          <a:p>
            <a:r>
              <a:rPr lang="zh-CN" altLang="en-US"/>
              <a:t>后勤部</a:t>
            </a:r>
            <a:endParaRPr lang="zh-CN" altLang="en-US"/>
          </a:p>
          <a:p>
            <a:pPr lvl="1"/>
            <a:r>
              <a:rPr lang="en-US" altLang="zh-CN"/>
              <a:t>destory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提炼对象属性</a:t>
            </a:r>
            <a:endParaRPr lang="zh-CN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面向对象课程复习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对象就是一个工具包</a:t>
            </a:r>
            <a:endParaRPr lang="zh-CN" altLang="en-US"/>
          </a:p>
          <a:p>
            <a:r>
              <a:rPr lang="zh-CN" altLang="en-US"/>
              <a:t>对象的两种工具：</a:t>
            </a:r>
            <a:endParaRPr lang="zh-CN" altLang="en-US"/>
          </a:p>
          <a:p>
            <a:pPr lvl="1"/>
            <a:r>
              <a:rPr lang="zh-CN" altLang="en-US" sz="2800"/>
              <a:t>属性</a:t>
            </a:r>
            <a:endParaRPr lang="zh-CN" altLang="en-US" sz="2800"/>
          </a:p>
          <a:p>
            <a:pPr lvl="1"/>
            <a:r>
              <a:rPr lang="zh-CN" altLang="en-US" sz="2800"/>
              <a:t>方法</a:t>
            </a:r>
            <a:endParaRPr lang="zh-CN" altLang="en-US" sz="2800"/>
          </a:p>
          <a:p>
            <a:r>
              <a:rPr lang="zh-CN" altLang="en-US"/>
              <a:t>如何提炼对象的属性和方法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提炼属性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_interval </a:t>
            </a:r>
            <a:r>
              <a:rPr lang="zh-CN" altLang="en-US" dirty="0" smtClean="0"/>
              <a:t>间隔时间</a:t>
            </a:r>
            <a:endParaRPr lang="zh-CN" altLang="en-US" dirty="0" smtClean="0"/>
          </a:p>
          <a:p>
            <a:r>
              <a:rPr lang="en-US" altLang="zh-CN" dirty="0" smtClean="0"/>
              <a:t>_timer </a:t>
            </a:r>
            <a:r>
              <a:rPr lang="zh-CN" altLang="en-US" dirty="0" smtClean="0"/>
              <a:t>定时器</a:t>
            </a:r>
            <a:endParaRPr lang="zh-CN" altLang="en-US" dirty="0" smtClean="0"/>
          </a:p>
          <a:p>
            <a:r>
              <a:rPr lang="en-US" altLang="zh-CN" dirty="0"/>
              <a:t>_</a:t>
            </a:r>
            <a:r>
              <a:rPr lang="en-US" altLang="zh-CN" dirty="0" err="1"/>
              <a:t>obj </a:t>
            </a:r>
            <a:r>
              <a:rPr lang="zh-CN" altLang="en-US" dirty="0" err="1"/>
              <a:t>动画对象</a:t>
            </a:r>
            <a:endParaRPr lang="zh-CN" altLang="en-US" dirty="0" err="1"/>
          </a:p>
          <a:p>
            <a:pPr lvl="1"/>
            <a:r>
              <a:rPr lang="zh-CN" altLang="en-US" dirty="0" err="1"/>
              <a:t>保存动画运动需要的一些值</a:t>
            </a:r>
            <a:endParaRPr lang="zh-CN" altLang="en-US" dirty="0" err="1"/>
          </a:p>
          <a:p>
            <a:pPr lvl="1"/>
            <a:r>
              <a:rPr lang="zh-CN" altLang="en-US" dirty="0" err="1"/>
              <a:t>前面我们定义一个对象保存每个属性需要的值</a:t>
            </a:r>
            <a:endParaRPr lang="zh-CN" altLang="en-US" dirty="0" err="1"/>
          </a:p>
          <a:p>
            <a:pPr lvl="1"/>
            <a:r>
              <a:rPr lang="zh-CN" altLang="en-US" dirty="0" err="1"/>
              <a:t>这里我们将其升级为一个对象的属性</a:t>
            </a:r>
            <a:endParaRPr lang="zh-CN" altLang="en-US" dirty="0" err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属性的讲解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sz="2000" b="1" smtClean="0">
                <a:solidFill>
                  <a:srgbClr val="00B050"/>
                </a:solidFill>
              </a:rPr>
              <a:t>循环句柄</a:t>
            </a:r>
            <a:r>
              <a:rPr lang="en-US" altLang="zh-CN" sz="2000" b="1" smtClean="0">
                <a:solidFill>
                  <a:srgbClr val="00B050"/>
                </a:solidFill>
              </a:rPr>
              <a:t>_timer</a:t>
            </a:r>
            <a:r>
              <a:rPr lang="zh-CN" altLang="zh-CN" sz="2000" b="1" smtClean="0">
                <a:solidFill>
                  <a:srgbClr val="00B050"/>
                </a:solidFill>
              </a:rPr>
              <a:t>，</a:t>
            </a:r>
            <a:endParaRPr lang="en-US" altLang="zh-CN" sz="2000" b="1" smtClean="0">
              <a:solidFill>
                <a:srgbClr val="00B050"/>
              </a:solidFill>
            </a:endParaRPr>
          </a:p>
          <a:p>
            <a:pPr lvl="1"/>
            <a:r>
              <a:rPr lang="zh-CN" altLang="zh-CN" sz="2000" b="1" smtClean="0">
                <a:solidFill>
                  <a:srgbClr val="00B050"/>
                </a:solidFill>
              </a:rPr>
              <a:t>动画频率：</a:t>
            </a:r>
            <a:r>
              <a:rPr lang="en-US" altLang="zh-CN" sz="2000" b="1" smtClean="0">
                <a:solidFill>
                  <a:srgbClr val="00B050"/>
                </a:solidFill>
              </a:rPr>
              <a:t>_interval</a:t>
            </a:r>
            <a:r>
              <a:rPr lang="zh-CN" altLang="zh-CN" sz="2000" b="1" smtClean="0">
                <a:solidFill>
                  <a:srgbClr val="00B050"/>
                </a:solidFill>
              </a:rPr>
              <a:t>，</a:t>
            </a:r>
            <a:endParaRPr lang="en-US" altLang="zh-CN" sz="2000" b="1" smtClean="0">
              <a:solidFill>
                <a:srgbClr val="00B050"/>
              </a:solidFill>
            </a:endParaRPr>
          </a:p>
          <a:p>
            <a:pPr lvl="1"/>
            <a:r>
              <a:rPr lang="zh-CN" altLang="zh-CN" sz="2000" b="1" smtClean="0">
                <a:solidFill>
                  <a:srgbClr val="00B050"/>
                </a:solidFill>
              </a:rPr>
              <a:t>动画主体：</a:t>
            </a:r>
            <a:r>
              <a:rPr lang="en-US" altLang="zh-CN" sz="2000" b="1" smtClean="0">
                <a:solidFill>
                  <a:srgbClr val="00B050"/>
                </a:solidFill>
              </a:rPr>
              <a:t>_obj</a:t>
            </a:r>
            <a:endParaRPr lang="zh-CN" altLang="zh-CN" sz="2000" b="1" smtClean="0">
              <a:solidFill>
                <a:srgbClr val="00B050"/>
              </a:solidFill>
            </a:endParaRPr>
          </a:p>
          <a:p>
            <a:r>
              <a:rPr lang="zh-CN" altLang="en-US" smtClean="0"/>
              <a:t>关键是讲解</a:t>
            </a:r>
            <a:r>
              <a:rPr lang="en-US" altLang="zh-CN" smtClean="0"/>
              <a:t>_obj</a:t>
            </a:r>
            <a:endParaRPr lang="en-US" altLang="zh-CN" smtClean="0"/>
          </a:p>
          <a:p>
            <a:r>
              <a:rPr lang="zh-CN" altLang="en-US" smtClean="0"/>
              <a:t>封装动画运行中需要用到的值</a:t>
            </a:r>
            <a:endParaRPr lang="en-US" altLang="zh-CN" smtClean="0"/>
          </a:p>
          <a:p>
            <a:r>
              <a:rPr lang="zh-CN" altLang="en-US" smtClean="0"/>
              <a:t>之前我们再用函数方式实现动画的时候需要用到很多值，现在我们把我们可能用到的所有中间值都用</a:t>
            </a:r>
            <a:r>
              <a:rPr lang="en-US" altLang="zh-CN" smtClean="0"/>
              <a:t>_obj</a:t>
            </a:r>
            <a:r>
              <a:rPr lang="zh-CN" altLang="en-US" smtClean="0"/>
              <a:t>临时保存起来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提炼对象方法</a:t>
            </a:r>
            <a:endParaRPr lang="zh-CN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宏观思考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0770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添加部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负责将用户传递的参数转换成我们需要的格式</a:t>
            </a:r>
            <a:endParaRPr lang="zh-CN" altLang="en-US" sz="2000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运行部</a:t>
            </a:r>
            <a:endParaRPr lang="zh-CN" altLang="en-US" dirty="0"/>
          </a:p>
          <a:p>
            <a:pPr lvl="1" algn="l"/>
            <a:r>
              <a:rPr lang="zh-CN" altLang="en-US" sz="2000" dirty="0"/>
              <a:t>负责将物体动起来</a:t>
            </a:r>
            <a:endParaRPr lang="zh-CN" altLang="en-US" sz="2000" dirty="0"/>
          </a:p>
          <a:p>
            <a:pPr lvl="1" algn="l"/>
            <a:r>
              <a:rPr lang="zh-CN" altLang="en-US" sz="2000" dirty="0"/>
              <a:t>隔离法则：运行部只需要针对转换后的数据进行编程</a:t>
            </a:r>
            <a:endParaRPr lang="zh-CN" altLang="en-US" dirty="0"/>
          </a:p>
          <a:p>
            <a:pPr lvl="2"/>
            <a:r>
              <a:rPr lang="zh-CN" altLang="en-US" dirty="0"/>
              <a:t>至于是如何转换的，它不在话，这一切交给添加部去做</a:t>
            </a:r>
            <a:endParaRPr lang="zh-CN" altLang="en-US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后勤部</a:t>
            </a:r>
            <a:endParaRPr lang="zh-CN" altLang="en-US" dirty="0"/>
          </a:p>
          <a:p>
            <a:pPr lvl="2"/>
            <a:r>
              <a:rPr lang="zh-CN" altLang="en-US" dirty="0"/>
              <a:t>负责回收运行过程中产生的垃圾</a:t>
            </a:r>
            <a:endParaRPr lang="zh-CN" altLang="en-US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公共部门</a:t>
            </a:r>
            <a:endParaRPr lang="zh-CN" altLang="en-US" dirty="0"/>
          </a:p>
          <a:p>
            <a:pPr lvl="2"/>
            <a:r>
              <a:rPr lang="zh-CN" altLang="en-US" dirty="0"/>
              <a:t>所有部门都需要用到的一些公共方法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组件和插件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插件概述</a:t>
            </a:r>
            <a:endParaRPr lang="zh-CN" altLang="en-US"/>
          </a:p>
          <a:p>
            <a:r>
              <a:rPr lang="zh-CN" altLang="en-US"/>
              <a:t>如何封装一个插件</a:t>
            </a:r>
            <a:endParaRPr lang="zh-CN" altLang="en-US"/>
          </a:p>
          <a:p>
            <a:r>
              <a:rPr lang="zh-CN" altLang="en-US"/>
              <a:t>下面我们以动画框架为例讲解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-138059" y="417513"/>
            <a:ext cx="9275763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方法初稿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25400" y="1215390"/>
            <a:ext cx="8940165" cy="538289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000" dirty="0" smtClean="0"/>
              <a:t>公共部</a:t>
            </a:r>
            <a:endParaRPr lang="zh-CN" altLang="en-US" sz="2000" dirty="0" smtClean="0"/>
          </a:p>
          <a:p>
            <a:pPr lvl="1">
              <a:defRPr/>
            </a:pPr>
            <a:r>
              <a:rPr lang="en-US" altLang="zh-CN" sz="2000" b="1" dirty="0" smtClean="0">
                <a:solidFill>
                  <a:srgbClr val="00B050"/>
                </a:solidFill>
              </a:rPr>
              <a:t>getTween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zh-CN" altLang="en-US" sz="2800" dirty="0" smtClean="0"/>
              <a:t>添加部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000" b="1" dirty="0" smtClean="0">
                <a:solidFill>
                  <a:srgbClr val="00B050"/>
                </a:solidFill>
              </a:rPr>
              <a:t>Add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添加动画主体以及对应属性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zh-CN" altLang="zh-CN" sz="2000" b="1" dirty="0" smtClean="0">
                <a:solidFill>
                  <a:srgbClr val="00B050"/>
                </a:solidFill>
              </a:rPr>
              <a:t>_adapter</a:t>
            </a:r>
            <a:endParaRPr lang="zh-CN" altLang="zh-CN" sz="20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zh-CN" altLang="en-US" sz="2800" dirty="0"/>
              <a:t>运行部</a:t>
            </a:r>
            <a:endParaRPr lang="en-US" altLang="zh-CN" sz="2800" dirty="0" smtClean="0"/>
          </a:p>
          <a:p>
            <a:pPr marL="457200" lvl="1" indent="0">
              <a:buNone/>
              <a:defRPr/>
            </a:pPr>
            <a:r>
              <a:rPr lang="en-US" altLang="zh-CN" sz="4800" b="1" dirty="0" smtClean="0">
                <a:solidFill>
                  <a:srgbClr val="FF0000"/>
                </a:solidFill>
              </a:rPr>
              <a:t>_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run</a:t>
            </a:r>
            <a:r>
              <a:rPr lang="zh-CN" altLang="zh-CN" sz="2400" b="1" dirty="0" smtClean="0">
                <a:solidFill>
                  <a:srgbClr val="00B050"/>
                </a:solidFill>
              </a:rPr>
              <a:t>动画执行入口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_oneProperty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_move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dirty="0" smtClean="0"/>
              <a:t>后勤部</a:t>
            </a:r>
            <a:endParaRPr lang="zh-CN" altLang="zh-CN" sz="2800" dirty="0" smtClean="0"/>
          </a:p>
          <a:p>
            <a:pPr lvl="1">
              <a:defRPr/>
            </a:pPr>
            <a:r>
              <a:rPr lang="en-US" altLang="zh-CN" sz="4800" b="1" dirty="0" smtClean="0">
                <a:solidFill>
                  <a:srgbClr val="FF0000"/>
                </a:solidFill>
              </a:rPr>
              <a:t>_destory</a:t>
            </a:r>
            <a:r>
              <a:rPr lang="zh-CN" altLang="zh-CN" b="1" dirty="0" smtClean="0">
                <a:solidFill>
                  <a:srgbClr val="00B050"/>
                </a:solidFill>
              </a:rPr>
              <a:t>停止动画</a:t>
            </a:r>
            <a:endParaRPr lang="zh-CN" altLang="zh-CN" b="1" dirty="0" smtClean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3895" y="2132330"/>
            <a:ext cx="7772400" cy="1470025"/>
          </a:xfrm>
        </p:spPr>
        <p:txBody>
          <a:bodyPr/>
          <a:lstStyle/>
          <a:p>
            <a:r>
              <a:rPr lang="zh-CN" altLang="zh-CN" sz="5400" b="1" dirty="0">
                <a:solidFill>
                  <a:schemeClr val="bg1"/>
                </a:solidFill>
              </a:rPr>
              <a:t>思考公有私有</a:t>
            </a:r>
            <a:endParaRPr lang="zh-CN" altLang="zh-CN" sz="5400" b="1" dirty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什么是公有私有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6792"/>
            <a:ext cx="8579296" cy="45693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公有：</a:t>
            </a:r>
            <a:r>
              <a:rPr lang="en-US" altLang="zh-CN" dirty="0" err="1" smtClean="0"/>
              <a:t>document.getElementbyId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私有：</a:t>
            </a:r>
            <a:r>
              <a:rPr lang="en-US" altLang="zh-CN" dirty="0" err="1" smtClean="0"/>
              <a:t>getElementbyId</a:t>
            </a:r>
            <a:r>
              <a:rPr lang="zh-CN" altLang="en-US" dirty="0" smtClean="0"/>
              <a:t>中可能用到了其他函数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document.getElementbyId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_</a:t>
            </a:r>
            <a:r>
              <a:rPr lang="en-US" altLang="zh-CN" dirty="0"/>
              <a:t>test1();</a:t>
            </a:r>
            <a:endParaRPr lang="en-US" altLang="zh-CN" dirty="0"/>
          </a:p>
          <a:p>
            <a:r>
              <a:rPr lang="en-US" altLang="zh-CN" dirty="0" smtClean="0"/>
              <a:t>  _</a:t>
            </a:r>
            <a:r>
              <a:rPr lang="en-US" altLang="zh-CN" dirty="0"/>
              <a:t>test2();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公有私有法则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公有：使用者关心的需要用到的</a:t>
            </a:r>
            <a:endParaRPr lang="en-US" altLang="zh-CN" dirty="0" smtClean="0"/>
          </a:p>
          <a:p>
            <a:r>
              <a:rPr lang="zh-CN" altLang="en-US" dirty="0" smtClean="0"/>
              <a:t>私有：开发框架的人才会使用的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公有私有好处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隐藏细节，保证代码安全</a:t>
            </a:r>
            <a:endParaRPr lang="en-US" altLang="zh-CN" dirty="0" smtClean="0"/>
          </a:p>
          <a:p>
            <a:r>
              <a:rPr lang="zh-CN" altLang="en-US" dirty="0" smtClean="0"/>
              <a:t>代码清晰，一般框架都会有一个公有方法列表，又叫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使用框架的人只需要关心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我们一般在私有函数前面几个</a:t>
            </a:r>
            <a:r>
              <a:rPr lang="en-US" altLang="zh-CN"/>
              <a:t>_</a:t>
            </a:r>
            <a:endParaRPr lang="en-US" altLang="zh-CN"/>
          </a:p>
          <a:p>
            <a:endParaRPr lang="zh-CN" altLang="zh-CN"/>
          </a:p>
          <a:p>
            <a:endParaRPr lang="zh-CN" altLang="zh-CN"/>
          </a:p>
          <a:p>
            <a:r>
              <a:rPr lang="zh-CN" altLang="zh-CN"/>
              <a:t>这里其实并没有真正实现私有，但是在私有前面加个</a:t>
            </a:r>
            <a:r>
              <a:rPr lang="en-US" altLang="zh-CN"/>
              <a:t>_</a:t>
            </a:r>
            <a:r>
              <a:rPr lang="zh-CN" altLang="zh-CN"/>
              <a:t> 是一个好的编程习惯</a:t>
            </a:r>
            <a:endParaRPr lang="zh-CN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-138059" y="417513"/>
            <a:ext cx="9275763" cy="796925"/>
          </a:xfrm>
        </p:spPr>
        <p:txBody>
          <a:bodyPr>
            <a:normAutofit/>
          </a:bodyPr>
          <a:lstStyle/>
          <a:p>
            <a:r>
              <a:rPr lang="zh-CN" altLang="en-US" dirty="0"/>
              <a:t>规划动画框架公有私有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25400" y="1215390"/>
            <a:ext cx="8940165" cy="5382895"/>
          </a:xfrm>
        </p:spPr>
        <p:txBody>
          <a:bodyPr>
            <a:normAutofit fontScale="70000"/>
          </a:bodyPr>
          <a:lstStyle/>
          <a:p>
            <a:pPr>
              <a:defRPr/>
            </a:pPr>
            <a:r>
              <a:rPr lang="en-US" altLang="zh-CN" sz="2800" dirty="0" smtClean="0"/>
              <a:t>Animate</a:t>
            </a:r>
            <a:r>
              <a:rPr lang="zh-CN" altLang="zh-CN" sz="2800" dirty="0" smtClean="0"/>
              <a:t>私有</a:t>
            </a:r>
            <a:r>
              <a:rPr lang="zh-CN" altLang="en-US" sz="2800" dirty="0"/>
              <a:t>属性</a:t>
            </a:r>
            <a:r>
              <a:rPr lang="en-US" altLang="zh-CN" sz="2800" dirty="0" smtClean="0"/>
              <a:t>: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zh-CN" sz="2000" b="1" dirty="0" smtClean="0">
                <a:solidFill>
                  <a:srgbClr val="00B050"/>
                </a:solidFill>
              </a:rPr>
              <a:t>循环句柄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_timer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，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zh-CN" altLang="zh-CN" sz="2000" b="1" dirty="0" smtClean="0">
                <a:solidFill>
                  <a:srgbClr val="00B050"/>
                </a:solidFill>
              </a:rPr>
              <a:t>动画频率：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_interval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，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zh-CN" altLang="zh-CN" sz="2000" b="1" dirty="0" smtClean="0">
                <a:solidFill>
                  <a:srgbClr val="00B050"/>
                </a:solidFill>
              </a:rPr>
              <a:t>动画主体：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_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obj</a:t>
            </a:r>
            <a:endParaRPr lang="en-US" altLang="zh-CN" sz="2000" b="1" dirty="0" err="1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zh-CN" altLang="en-US" sz="2000" dirty="0" smtClean="0"/>
              <a:t>公共部</a:t>
            </a:r>
            <a:endParaRPr lang="zh-CN" altLang="en-US" sz="2000" dirty="0" smtClean="0"/>
          </a:p>
          <a:p>
            <a:pPr lvl="1">
              <a:defRPr/>
            </a:pPr>
            <a:r>
              <a:rPr lang="en-US" altLang="zh-CN" sz="2000" b="1" dirty="0" smtClean="0">
                <a:solidFill>
                  <a:srgbClr val="00B050"/>
                </a:solidFill>
              </a:rPr>
              <a:t>getTween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 lvl="1">
              <a:defRPr/>
            </a:pPr>
            <a:endParaRPr lang="zh-CN" altLang="zh-CN" sz="20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zh-CN" altLang="en-US" sz="2800" dirty="0" smtClean="0"/>
              <a:t>添加部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000" b="1" dirty="0" smtClean="0">
                <a:solidFill>
                  <a:srgbClr val="00B050"/>
                </a:solidFill>
              </a:rPr>
              <a:t>Add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添加动画主体以及对应属性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公有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zh-CN" altLang="zh-CN" sz="2000" b="1" dirty="0" smtClean="0">
                <a:solidFill>
                  <a:srgbClr val="00B050"/>
                </a:solidFill>
              </a:rPr>
              <a:t>_adapter</a:t>
            </a:r>
            <a:endParaRPr lang="zh-CN" altLang="zh-CN" sz="20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zh-CN" altLang="en-US" sz="2800" dirty="0"/>
              <a:t>运行部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4800" b="1" dirty="0" smtClean="0">
                <a:solidFill>
                  <a:srgbClr val="FF0000"/>
                </a:solidFill>
              </a:rPr>
              <a:t>_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run</a:t>
            </a:r>
            <a:r>
              <a:rPr lang="zh-CN" altLang="zh-CN" sz="2400" b="1" dirty="0" smtClean="0">
                <a:solidFill>
                  <a:srgbClr val="00B050"/>
                </a:solidFill>
              </a:rPr>
              <a:t>动画执行入口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私有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_oneProperty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_move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dirty="0" smtClean="0"/>
              <a:t>后勤部</a:t>
            </a:r>
            <a:endParaRPr lang="zh-CN" altLang="zh-CN" sz="2800" dirty="0" smtClean="0"/>
          </a:p>
          <a:p>
            <a:pPr lvl="1">
              <a:defRPr/>
            </a:pPr>
            <a:r>
              <a:rPr lang="en-US" altLang="zh-CN" sz="4800" b="1" dirty="0" smtClean="0">
                <a:solidFill>
                  <a:srgbClr val="FF0000"/>
                </a:solidFill>
              </a:rPr>
              <a:t>_</a:t>
            </a:r>
            <a:r>
              <a:rPr lang="en-US" altLang="zh-CN" b="1" dirty="0" smtClean="0">
                <a:solidFill>
                  <a:srgbClr val="00B050"/>
                </a:solidFill>
              </a:rPr>
              <a:t>clear</a:t>
            </a:r>
            <a:r>
              <a:rPr lang="zh-CN" altLang="zh-CN" b="1" dirty="0" smtClean="0">
                <a:solidFill>
                  <a:srgbClr val="00B050"/>
                </a:solidFill>
              </a:rPr>
              <a:t>停止动画</a:t>
            </a:r>
            <a:r>
              <a:rPr lang="en-US" altLang="zh-CN" b="1" dirty="0" smtClean="0">
                <a:solidFill>
                  <a:srgbClr val="00B050"/>
                </a:solidFill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私有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  <a:endParaRPr lang="zh-CN" altLang="zh-CN" b="1" dirty="0" smtClean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实现方法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接口</a:t>
            </a:r>
            <a:br>
              <a:rPr lang="zh-CN" altLang="en-US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公共部门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代码无须变化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995" y="1988820"/>
            <a:ext cx="7957185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实现方法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接口</a:t>
            </a:r>
            <a:br>
              <a:rPr lang="zh-CN" altLang="en-US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添加部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封装框架的目的</a:t>
            </a:r>
            <a:br>
              <a:rPr lang="zh-CN" altLang="en-US" dirty="0"/>
            </a:br>
            <a:r>
              <a:rPr lang="zh-CN" altLang="en-US" dirty="0"/>
              <a:t>两种人：</a:t>
            </a:r>
            <a:br>
              <a:rPr lang="zh-CN" altLang="en-US" dirty="0"/>
            </a:br>
            <a:r>
              <a:rPr lang="zh-CN" altLang="en-US" sz="2800" dirty="0"/>
              <a:t>写框架（组件） 使用框架（组件）</a:t>
            </a:r>
            <a:endParaRPr lang="zh-CN" altLang="en-US" sz="2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两大方法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公有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sz="2800"/>
              <a:t>作用</a:t>
            </a:r>
            <a:endParaRPr lang="zh-CN" altLang="en-US" sz="2800"/>
          </a:p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_adapter 私有</a:t>
            </a:r>
            <a:endParaRPr lang="zh-CN" altLang="zh-CN"/>
          </a:p>
          <a:p>
            <a:pPr lvl="1"/>
            <a:r>
              <a:rPr lang="zh-CN" altLang="zh-CN"/>
              <a:t>作用：转换数据供其他部门使用</a:t>
            </a:r>
            <a:endParaRPr lang="zh-CN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添加部职责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496" y="1600200"/>
            <a:ext cx="9108504" cy="4525963"/>
          </a:xfrm>
        </p:spPr>
        <p:txBody>
          <a:bodyPr/>
          <a:lstStyle/>
          <a:p>
            <a:r>
              <a:rPr lang="zh-CN" altLang="en-US" dirty="0" smtClean="0"/>
              <a:t>核心入口</a:t>
            </a:r>
            <a:endParaRPr lang="en-US" altLang="zh-CN" dirty="0" smtClean="0"/>
          </a:p>
          <a:p>
            <a:r>
              <a:rPr lang="zh-CN" altLang="en-US" dirty="0" smtClean="0"/>
              <a:t>只要用户调用该方法，就能够自动运行起动画</a:t>
            </a:r>
            <a:endParaRPr lang="en-US" altLang="zh-CN" dirty="0" smtClean="0"/>
          </a:p>
          <a:p>
            <a:r>
              <a:rPr lang="zh-CN" altLang="en-US" dirty="0" smtClean="0"/>
              <a:t>所以添加部的代码包含两大部门：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封装运动对象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调用运行部的</a:t>
            </a:r>
            <a:r>
              <a:rPr lang="en-US" altLang="zh-CN" dirty="0" smtClean="0"/>
              <a:t>_run()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730" y="2204720"/>
            <a:ext cx="8677275" cy="225044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_adapter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412240"/>
            <a:ext cx="8396605" cy="531558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/>
          <a:lstStyle/>
          <a:p>
            <a:r>
              <a:rPr lang="zh-CN" altLang="en-US" dirty="0" smtClean="0"/>
              <a:t>将我们已经传递的参数暂时封装在一个</a:t>
            </a:r>
            <a:r>
              <a:rPr lang="zh-CN" altLang="en-US" b="1" dirty="0" smtClean="0">
                <a:solidFill>
                  <a:srgbClr val="FF0000"/>
                </a:solidFill>
              </a:rPr>
              <a:t>容器</a:t>
            </a:r>
            <a:r>
              <a:rPr lang="zh-CN" altLang="en-US" dirty="0" smtClean="0"/>
              <a:t>中，以备以后使用，这里我们用一个字面量对象作为容器。</a:t>
            </a:r>
            <a:r>
              <a:rPr lang="zh-CN" altLang="en-US" dirty="0" smtClean="0">
                <a:solidFill>
                  <a:srgbClr val="FF0000"/>
                </a:solidFill>
              </a:rPr>
              <a:t>统一管理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什么是动画对象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把在运行动画当中需要用到的临时变量封装成对象的多个属性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集中统一处理</a:t>
            </a:r>
            <a:endParaRPr lang="en-US" altLang="zh-CN" dirty="0" smtClean="0"/>
          </a:p>
          <a:p>
            <a:r>
              <a:rPr lang="zh-CN" altLang="en-US" dirty="0" smtClean="0"/>
              <a:t>全局共享，这样其他部门也能使用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 smtClean="0"/>
              <a:t>部要用到这些数据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后勤部可能也要用到这些数据</a:t>
            </a:r>
            <a:endParaRPr lang="en-US" altLang="zh-CN" dirty="0" smtClean="0"/>
          </a:p>
          <a:p>
            <a:pPr marL="57150" indent="0">
              <a:buNone/>
            </a:pPr>
            <a:r>
              <a:rPr lang="zh-CN" altLang="en-US" dirty="0"/>
              <a:t>这也</a:t>
            </a:r>
            <a:r>
              <a:rPr lang="zh-CN" altLang="en-US" dirty="0" smtClean="0"/>
              <a:t>是为什么需要把该对象提成一个属性，因为他需要被很多部门访问，编程属性之后，你可以把它看成是这个对象的全局变量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分析需要哪些数据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7638"/>
            <a:ext cx="4680520" cy="470852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zh-CN" altLang="en-US" dirty="0" smtClean="0"/>
              <a:t>先把参数保存在对象中 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om</a:t>
            </a:r>
            <a:endParaRPr lang="en-US" altLang="zh-CN" dirty="0" smtClean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uration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动画时间进程相关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ween</a:t>
            </a:r>
            <a:endParaRPr lang="en-US" altLang="zh-CN" dirty="0" smtClean="0"/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ow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5220072" y="1417637"/>
            <a:ext cx="3894062" cy="470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最复杂的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341120"/>
            <a:ext cx="6996430" cy="437832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实现方法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接口</a:t>
            </a:r>
            <a:br>
              <a:rPr lang="zh-CN" altLang="en-US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运行部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</a:t>
            </a:r>
            <a:r>
              <a:rPr lang="zh-CN" altLang="en-US" dirty="0" smtClean="0"/>
              <a:t>人：使用框架的人和开发框架的人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使用：我们 </a:t>
            </a:r>
            <a:r>
              <a:rPr lang="en-US" altLang="zh-CN" dirty="0" err="1" smtClean="0"/>
              <a:t>document.getElementById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Brendan </a:t>
            </a:r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Eich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等团队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以前：我们是使用框架的人</a:t>
            </a:r>
            <a:endParaRPr lang="en-US" altLang="zh-CN" dirty="0" smtClean="0"/>
          </a:p>
          <a:p>
            <a:r>
              <a:rPr lang="zh-CN" altLang="en-US" dirty="0" smtClean="0"/>
              <a:t>现在：我们是开发框架的人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80340" y="1557020"/>
            <a:ext cx="8706485" cy="4684395"/>
          </a:xfrm>
        </p:spPr>
        <p:txBody>
          <a:bodyPr>
            <a:normAutofit fontScale="90000" lnSpcReduction="10000"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_run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zh-CN" sz="2800"/>
              <a:t>作用：动画运动就是一个循环</a:t>
            </a:r>
            <a:endParaRPr lang="zh-CN" altLang="zh-CN" sz="2800"/>
          </a:p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_move</a:t>
            </a:r>
            <a:endParaRPr lang="en-US" altLang="zh-CN"/>
          </a:p>
          <a:p>
            <a:pPr lvl="1"/>
            <a:r>
              <a:rPr lang="zh-CN" altLang="en-US" sz="2800"/>
              <a:t>作用：这里放着每次循环要做的事情</a:t>
            </a:r>
            <a:endParaRPr lang="zh-CN" altLang="en-US" sz="2800"/>
          </a:p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_oneProperty</a:t>
            </a:r>
            <a:endParaRPr lang="en-US" altLang="zh-CN"/>
          </a:p>
          <a:p>
            <a:pPr lvl="1"/>
            <a:r>
              <a:rPr lang="zh-CN" altLang="en-US" sz="2800"/>
              <a:t>辅助方法：计算单个属性运动公式</a:t>
            </a:r>
            <a:endParaRPr lang="zh-CN" altLang="en-US" sz="2800"/>
          </a:p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_getTween</a:t>
            </a:r>
            <a:endParaRPr lang="en-US" altLang="zh-CN"/>
          </a:p>
          <a:p>
            <a:pPr lvl="1"/>
            <a:r>
              <a:rPr lang="zh-CN" altLang="en-US" sz="2800"/>
              <a:t>计算动画时间进程</a:t>
            </a:r>
            <a:endParaRPr lang="zh-CN" altLang="en-US" sz="2800"/>
          </a:p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_stop</a:t>
            </a:r>
            <a:endParaRPr lang="en-US" altLang="zh-CN"/>
          </a:p>
          <a:p>
            <a:pPr lvl="1"/>
            <a:r>
              <a:rPr lang="zh-CN" altLang="en-US" sz="2800"/>
              <a:t>动画停止执行的代码</a:t>
            </a:r>
            <a:endParaRPr lang="zh-CN" altLang="en-US" sz="2800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_run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730" y="2204720"/>
            <a:ext cx="8429625" cy="175768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_stop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989455"/>
            <a:ext cx="8255000" cy="317690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暂停动画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小节主题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时候暂定动画</a:t>
            </a:r>
            <a:endParaRPr lang="en-US" altLang="zh-CN" dirty="0" smtClean="0"/>
          </a:p>
          <a:p>
            <a:r>
              <a:rPr lang="zh-CN" altLang="en-US" dirty="0" smtClean="0"/>
              <a:t>如何暂停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什么时候暂停动画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动画持续的时间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动画需要的总时间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假如我们规定动画总共运行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那么什么时候动画应该暂停呢？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279" y="3878754"/>
            <a:ext cx="8447442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zh-CN" altLang="zh-CN" sz="2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28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zh-CN" altLang="zh-CN" sz="2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2800" b="1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_obj</a:t>
            </a:r>
            <a:r>
              <a:rPr lang="zh-CN" altLang="zh-CN" sz="2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2800" b="1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pass  </a:t>
            </a:r>
            <a:r>
              <a:rPr lang="zh-CN" altLang="zh-CN" sz="2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&lt; </a:t>
            </a:r>
            <a:r>
              <a:rPr lang="zh-CN" altLang="zh-CN" sz="28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zh-CN" altLang="zh-CN" sz="2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2800" b="1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_obj</a:t>
            </a:r>
            <a:r>
              <a:rPr lang="zh-CN" altLang="zh-CN" sz="2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2800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duration</a:t>
            </a:r>
            <a:r>
              <a:rPr lang="zh-CN" altLang="zh-CN" sz="2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zh-CN" altLang="zh-CN" sz="2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2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zh-CN" sz="40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暂停动画一句话代码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36" y="2132856"/>
            <a:ext cx="8785151" cy="146876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r>
              <a:rPr lang="zh-CN" altLang="zh-CN" sz="54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zh-CN" sz="54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zh-CN" altLang="zh-CN" sz="5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5400" b="1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_obj</a:t>
            </a:r>
            <a:r>
              <a:rPr lang="zh-CN" altLang="zh-CN" sz="5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5400" b="1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tween </a:t>
            </a:r>
            <a:r>
              <a:rPr lang="zh-CN" altLang="zh-CN" sz="54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zh-CN" altLang="zh-CN" sz="5400" dirty="0" smtClean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54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zh-CN" altLang="zh-CN" sz="5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endParaRPr lang="zh-CN" altLang="en-US" sz="54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3933056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前面讲过 </a:t>
            </a:r>
            <a:r>
              <a:rPr lang="en-US" altLang="zh-CN" sz="3200" b="1" dirty="0" smtClean="0"/>
              <a:t>tween</a:t>
            </a:r>
            <a:r>
              <a:rPr lang="zh-CN" altLang="en-US" sz="3200" b="1" dirty="0" smtClean="0"/>
              <a:t>代表动画时间进程，是一个百分比，那么等于</a:t>
            </a:r>
            <a:r>
              <a:rPr lang="en-US" altLang="zh-CN" sz="3200" b="1" dirty="0" smtClean="0"/>
              <a:t>1 </a:t>
            </a:r>
            <a:r>
              <a:rPr lang="zh-CN" altLang="en-US" sz="3200" b="1" dirty="0" smtClean="0"/>
              <a:t>表示</a:t>
            </a:r>
            <a:r>
              <a:rPr lang="en-US" altLang="zh-CN" sz="3200" b="1" dirty="0" smtClean="0"/>
              <a:t>100% </a:t>
            </a:r>
            <a:r>
              <a:rPr lang="zh-CN" altLang="en-US" sz="3200" b="1" dirty="0" smtClean="0"/>
              <a:t>就表示动画完成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4226" y="1600200"/>
            <a:ext cx="8555547" cy="35394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判断已经走过的时间 如果等于最终时间就停下来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_obj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pass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_obj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duration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_execute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动画距离进程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总距离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x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动画时间进程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停止动画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//tween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表示动画时间进程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是一个百分比 也就是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0--1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只要我们规定他是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表示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100%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也就是说下次直接走完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....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_obj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tween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_execute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实现方法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接口</a:t>
            </a:r>
            <a:br>
              <a:rPr lang="zh-CN" altLang="en-US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后勤部 </a:t>
            </a:r>
            <a:r>
              <a:rPr lang="en-US" altLang="zh-CN" b="1" dirty="0">
                <a:solidFill>
                  <a:schemeClr val="bg1"/>
                </a:solidFill>
              </a:rPr>
              <a:t>- </a:t>
            </a:r>
            <a:r>
              <a:rPr lang="zh-CN" altLang="en-US" b="1" dirty="0">
                <a:solidFill>
                  <a:schemeClr val="bg1"/>
                </a:solidFill>
              </a:rPr>
              <a:t>了解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为什么要释放内存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任务管理</a:t>
            </a:r>
            <a:r>
              <a:rPr lang="zh-CN" altLang="en-US" dirty="0" smtClean="0"/>
              <a:t>器查看内存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360</a:t>
            </a:r>
            <a:r>
              <a:rPr lang="zh-CN" altLang="en-US" dirty="0" smtClean="0"/>
              <a:t>优化都在优化什么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2371725" cy="29908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68" y="634296"/>
            <a:ext cx="3575403" cy="30167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71" y="634296"/>
            <a:ext cx="2273929" cy="30167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264" y="4499828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/>
              <a:t>之父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17710" y="4499828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宗师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80312" y="4499828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之</a:t>
            </a:r>
            <a:r>
              <a:rPr lang="zh-CN" altLang="en-US" dirty="0"/>
              <a:t>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576" y="39070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Brendan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Eich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42962" y="390702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douglas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crockford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37621" y="389318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ohn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Resig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20089" y="58052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希望大家以后也成为</a:t>
            </a:r>
            <a:r>
              <a:rPr lang="en-US" altLang="zh-CN" dirty="0" smtClean="0">
                <a:solidFill>
                  <a:srgbClr val="FF0000"/>
                </a:solidFill>
              </a:rPr>
              <a:t>XXX</a:t>
            </a:r>
            <a:r>
              <a:rPr lang="zh-CN" altLang="en-US" dirty="0" smtClean="0">
                <a:solidFill>
                  <a:srgbClr val="FF0000"/>
                </a:solidFill>
              </a:rPr>
              <a:t>之父，</a:t>
            </a:r>
            <a:r>
              <a:rPr lang="en-US" altLang="zh-CN" dirty="0" smtClean="0">
                <a:solidFill>
                  <a:srgbClr val="FF0000"/>
                </a:solidFill>
              </a:rPr>
              <a:t>XXX</a:t>
            </a:r>
            <a:r>
              <a:rPr lang="zh-CN" altLang="en-US" dirty="0" smtClean="0">
                <a:solidFill>
                  <a:srgbClr val="FF0000"/>
                </a:solidFill>
              </a:rPr>
              <a:t>鼻祖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内存的生命周期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zh-CN" dirty="0" smtClean="0"/>
              <a:t>JS</a:t>
            </a:r>
            <a:r>
              <a:rPr lang="zh-CN" altLang="en-US" dirty="0" smtClean="0"/>
              <a:t>环境中分配的内存一般有如下生命周期</a:t>
            </a:r>
            <a:endParaRPr lang="zh-CN" altLang="en-US" dirty="0" smtClean="0"/>
          </a:p>
          <a:p>
            <a:pPr lvl="1" latinLnBrk="1"/>
            <a:r>
              <a:rPr lang="zh-CN" altLang="en-US" sz="3200" dirty="0" smtClean="0">
                <a:solidFill>
                  <a:srgbClr val="FF0000"/>
                </a:solidFill>
              </a:rPr>
              <a:t>内存分配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2" latinLnBrk="1"/>
            <a:r>
              <a:rPr lang="zh-CN" altLang="en-US" dirty="0" smtClean="0">
                <a:solidFill>
                  <a:srgbClr val="00B050"/>
                </a:solidFill>
              </a:rPr>
              <a:t>当我们申明变量、函数、对象的时候，系统会自动为他们分配内存</a:t>
            </a:r>
            <a:endParaRPr lang="zh-CN" altLang="en-US" sz="2800" dirty="0" smtClean="0">
              <a:solidFill>
                <a:srgbClr val="00B050"/>
              </a:solidFill>
            </a:endParaRPr>
          </a:p>
          <a:p>
            <a:pPr lvl="1" latinLnBrk="1"/>
            <a:r>
              <a:rPr lang="zh-CN" altLang="en-US" sz="3200" dirty="0" smtClean="0">
                <a:solidFill>
                  <a:srgbClr val="FF0000"/>
                </a:solidFill>
              </a:rPr>
              <a:t>内存使用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3200" dirty="0" smtClean="0">
                <a:solidFill>
                  <a:srgbClr val="FF0000"/>
                </a:solidFill>
              </a:rPr>
              <a:t> name=</a:t>
            </a:r>
            <a:r>
              <a:rPr lang="en-US" altLang="zh-CN" sz="3200" dirty="0">
                <a:solidFill>
                  <a:srgbClr val="FF0000"/>
                </a:solidFill>
              </a:rPr>
              <a:t>null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2" latinLnBrk="1"/>
            <a:r>
              <a:rPr lang="zh-CN" altLang="en-US" dirty="0" smtClean="0">
                <a:solidFill>
                  <a:srgbClr val="00B050"/>
                </a:solidFill>
              </a:rPr>
              <a:t>即读写内存，也就是使用变量、函数等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pPr lvl="1" latinLnBrk="1"/>
            <a:r>
              <a:rPr lang="zh-CN" altLang="en-US" sz="3200" dirty="0" smtClean="0">
                <a:solidFill>
                  <a:srgbClr val="FF0000"/>
                </a:solidFill>
              </a:rPr>
              <a:t>内存回收：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2" latinLnBrk="1"/>
            <a:r>
              <a:rPr lang="zh-CN" altLang="en-US" dirty="0" smtClean="0">
                <a:solidFill>
                  <a:srgbClr val="00B050"/>
                </a:solidFill>
              </a:rPr>
              <a:t>使用完毕，由垃圾回收自动回收不再使用的内存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sz="3600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/>
              <a:t>内存分配的几个例子</a:t>
            </a:r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// </a:t>
            </a:r>
            <a:r>
              <a:rPr lang="zh-CN" altLang="zh-CN" sz="2400" dirty="0" smtClean="0">
                <a:solidFill>
                  <a:srgbClr val="00B050"/>
                </a:solidFill>
              </a:rPr>
              <a:t>为变量分配内存</a:t>
            </a:r>
            <a:endParaRPr lang="zh-CN" altLang="zh-CN" sz="24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11;</a:t>
            </a:r>
            <a:endParaRPr lang="zh-CN" altLang="zh-CN" sz="2000" dirty="0" smtClean="0"/>
          </a:p>
          <a:p>
            <a:pPr lvl="1"/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s = "</a:t>
            </a:r>
            <a:r>
              <a:rPr lang="en-US" altLang="zh-CN" sz="2000" dirty="0" err="1" smtClean="0"/>
              <a:t>ifcode</a:t>
            </a:r>
            <a:r>
              <a:rPr lang="en-US" altLang="zh-CN" sz="2000" dirty="0" smtClean="0"/>
              <a:t>";</a:t>
            </a:r>
            <a:endParaRPr lang="zh-CN" altLang="zh-CN" sz="2000" dirty="0" smtClean="0"/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// </a:t>
            </a:r>
            <a:r>
              <a:rPr lang="zh-CN" altLang="zh-CN" sz="2400" dirty="0" smtClean="0">
                <a:solidFill>
                  <a:srgbClr val="00B050"/>
                </a:solidFill>
              </a:rPr>
              <a:t>为对象分配内存</a:t>
            </a:r>
            <a:endParaRPr lang="zh-CN" altLang="zh-CN" sz="24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person = {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    age: 22,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    name: '</a:t>
            </a:r>
            <a:r>
              <a:rPr lang="en-US" altLang="zh-CN" sz="2000" dirty="0" err="1" smtClean="0"/>
              <a:t>ifcode</a:t>
            </a:r>
            <a:r>
              <a:rPr lang="en-US" altLang="zh-CN" sz="2000" dirty="0" smtClean="0"/>
              <a:t>'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};</a:t>
            </a:r>
            <a:endParaRPr lang="zh-CN" altLang="zh-CN" sz="2000" dirty="0" smtClean="0"/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// </a:t>
            </a:r>
            <a:r>
              <a:rPr lang="zh-CN" altLang="zh-CN" sz="2400" dirty="0" smtClean="0">
                <a:solidFill>
                  <a:srgbClr val="00B050"/>
                </a:solidFill>
              </a:rPr>
              <a:t>为函数分配内存</a:t>
            </a:r>
            <a:endParaRPr lang="zh-CN" altLang="zh-CN" sz="24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2000" dirty="0" smtClean="0"/>
              <a:t>function sum(a, b) {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    return a + b;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}</a:t>
            </a:r>
            <a:endParaRPr lang="zh-CN" altLang="zh-CN" sz="20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浏览器释放内存</a:t>
            </a:r>
            <a:endParaRPr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在最小化和关闭时释放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释放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xxx=null;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 obj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obj=null;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4"/>
          <p:cNvSpPr>
            <a:spLocks noGrp="1"/>
          </p:cNvSpPr>
          <p:nvPr>
            <p:ph type="ctrTitle"/>
          </p:nvPr>
        </p:nvSpPr>
        <p:spPr>
          <a:xfrm>
            <a:off x="1043608" y="1916832"/>
            <a:ext cx="7534275" cy="2387600"/>
          </a:xfrm>
        </p:spPr>
        <p:txBody>
          <a:bodyPr/>
          <a:lstStyle/>
          <a:p>
            <a:r>
              <a:rPr lang="zh-CN" altLang="en-US" dirty="0" smtClean="0"/>
              <a:t>后勤部  内存优化代码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579296" cy="4525963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内存优化的代码应该放在哪里？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708525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动画结束的时候</a:t>
            </a:r>
            <a:endParaRPr lang="en-US" altLang="zh-CN" sz="5400" dirty="0" smtClean="0"/>
          </a:p>
          <a:p>
            <a:r>
              <a:rPr lang="zh-CN" altLang="en-US" sz="5400" dirty="0"/>
              <a:t>什么</a:t>
            </a:r>
            <a:r>
              <a:rPr lang="zh-CN" altLang="en-US" sz="5400" dirty="0" smtClean="0"/>
              <a:t>时候结束</a:t>
            </a:r>
            <a:r>
              <a:rPr lang="zh-CN" altLang="en-US" sz="5400" dirty="0"/>
              <a:t>？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478539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1596702"/>
            <a:ext cx="617220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单物体多属性总结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0025" y="1600200"/>
            <a:ext cx="9035415" cy="4526280"/>
          </a:xfrm>
        </p:spPr>
        <p:txBody>
          <a:bodyPr>
            <a:normAutofit fontScale="70000"/>
          </a:bodyPr>
          <a:p>
            <a:pPr marL="457200" indent="-457200">
              <a:buAutoNum type="arabicPeriod"/>
            </a:pPr>
            <a:r>
              <a:rPr lang="zh-CN" altLang="zh-CN"/>
              <a:t>面向使用者分析入口参数</a:t>
            </a:r>
            <a:r>
              <a:rPr lang="en-US" altLang="zh-CN"/>
              <a:t>--</a:t>
            </a:r>
            <a:r>
              <a:rPr lang="zh-CN" altLang="en-US"/>
              <a:t>让使用者使用方便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en-US" altLang="zh-CN"/>
              <a:t>add</a:t>
            </a:r>
            <a:r>
              <a:rPr lang="zh-CN" altLang="en-US"/>
              <a:t>（）</a:t>
            </a:r>
            <a:endParaRPr lang="zh-CN" altLang="en-US"/>
          </a:p>
          <a:p>
            <a:pPr marL="457200" lvl="0" indent="-457200">
              <a:buAutoNum type="arabicPeriod"/>
            </a:pPr>
            <a:r>
              <a:rPr lang="zh-CN" altLang="en-US"/>
              <a:t>思路 </a:t>
            </a:r>
            <a:r>
              <a:rPr lang="en-US" altLang="zh-CN"/>
              <a:t>--</a:t>
            </a:r>
            <a:r>
              <a:rPr lang="zh-CN" altLang="en-US"/>
              <a:t>提炼出接口（属性和方法）</a:t>
            </a:r>
            <a:endParaRPr lang="zh-CN" altLang="en-US"/>
          </a:p>
          <a:p>
            <a:pPr marL="457200" lvl="0" indent="-457200">
              <a:buAutoNum type="arabicPeriod"/>
            </a:pPr>
            <a:r>
              <a:rPr lang="zh-CN" altLang="en-US"/>
              <a:t>思考公有私有：一般将私有的方法前面加个</a:t>
            </a:r>
            <a:r>
              <a:rPr lang="en-US" altLang="zh-CN"/>
              <a:t>_</a:t>
            </a:r>
            <a:endParaRPr lang="en-US" altLang="zh-CN"/>
          </a:p>
          <a:p>
            <a:pPr marL="457200" lvl="0" indent="-457200">
              <a:buAutoNum type="arabicPeriod"/>
            </a:pPr>
            <a:r>
              <a:rPr lang="zh-CN" altLang="zh-CN"/>
              <a:t>实现接口（方法）</a:t>
            </a:r>
            <a:endParaRPr lang="zh-CN" altLang="zh-CN"/>
          </a:p>
          <a:p>
            <a:pPr marL="457200" lvl="0" indent="-457200">
              <a:buAutoNum type="arabicPeriod"/>
            </a:pPr>
            <a:r>
              <a:rPr lang="zh-CN" altLang="zh-CN"/>
              <a:t>调试错误</a:t>
            </a:r>
            <a:endParaRPr lang="zh-CN" altLang="zh-CN"/>
          </a:p>
          <a:p>
            <a:pPr marL="457200" lvl="0" indent="-457200">
              <a:buAutoNum type="arabicPeriod"/>
            </a:pPr>
            <a:r>
              <a:rPr lang="zh-CN" altLang="zh-CN"/>
              <a:t>完美法则（性能 内存 安全压缩）</a:t>
            </a:r>
            <a:endParaRPr lang="zh-CN" altLang="zh-CN"/>
          </a:p>
          <a:p>
            <a:pPr marL="457200" lvl="0" indent="-457200">
              <a:buAutoNum type="arabicPeriod"/>
            </a:pPr>
            <a:r>
              <a:rPr lang="zh-CN" altLang="zh-CN"/>
              <a:t>调试错误</a:t>
            </a:r>
            <a:endParaRPr lang="zh-CN" altLang="zh-CN"/>
          </a:p>
          <a:p>
            <a:pPr marL="457200" lvl="0" indent="-457200">
              <a:buAutoNum type="arabicPeriod"/>
            </a:pPr>
            <a:r>
              <a:rPr lang="zh-CN" altLang="zh-CN"/>
              <a:t>交给其他开发人员使用</a:t>
            </a:r>
            <a:endParaRPr lang="zh-CN" altLang="zh-CN"/>
          </a:p>
          <a:p>
            <a:pPr marL="457200" lvl="0" indent="-457200">
              <a:buAutoNum type="arabicPeriod"/>
            </a:pPr>
            <a:r>
              <a:rPr lang="zh-CN" altLang="zh-CN"/>
              <a:t>反馈一些问题，</a:t>
            </a:r>
            <a:r>
              <a:rPr lang="en-US" altLang="zh-CN"/>
              <a:t>bug</a:t>
            </a:r>
            <a:r>
              <a:rPr lang="zh-CN" altLang="en-US"/>
              <a:t>，优化</a:t>
            </a:r>
            <a:endParaRPr lang="zh-CN" altLang="en-US"/>
          </a:p>
          <a:p>
            <a:pPr marL="457200" lvl="0" indent="-457200">
              <a:buAutoNum type="arabicPeriod"/>
            </a:pPr>
            <a:r>
              <a:rPr lang="zh-CN" altLang="en-US"/>
              <a:t>你再完善</a:t>
            </a:r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04056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动画</a:t>
            </a: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r>
              <a:rPr lang="zh-CN" altLang="en-US" dirty="0"/>
              <a:t>动画的本质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动画</a:t>
            </a:r>
            <a:r>
              <a:rPr lang="zh-CN" altLang="en-US" dirty="0" smtClean="0"/>
              <a:t>时间进程与算法公式</a:t>
            </a:r>
            <a:endParaRPr lang="en-US" altLang="zh-CN" dirty="0" smtClean="0"/>
          </a:p>
          <a:p>
            <a:r>
              <a:rPr lang="zh-CN" altLang="en-US" dirty="0"/>
              <a:t>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谈谈你对公有属性（方法）私有属性（方法）的理解</a:t>
            </a:r>
            <a:endParaRPr lang="en-US" altLang="zh-CN" dirty="0" smtClean="0"/>
          </a:p>
          <a:p>
            <a:r>
              <a:rPr lang="zh-CN" altLang="en-US" dirty="0" smtClean="0"/>
              <a:t>简述你对面向对象的理解，如何重塑自己的面向对象思维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字面</a:t>
            </a:r>
            <a:r>
              <a:rPr lang="zh-CN" altLang="en-US" b="1" dirty="0" smtClean="0">
                <a:solidFill>
                  <a:srgbClr val="FF0000"/>
                </a:solidFill>
              </a:rPr>
              <a:t>量</a:t>
            </a:r>
            <a:r>
              <a:rPr lang="zh-CN" altLang="en-US" dirty="0" smtClean="0"/>
              <a:t>定义对象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什么</a:t>
            </a:r>
            <a:r>
              <a:rPr lang="zh-CN" altLang="en-US" b="1" dirty="0" smtClean="0">
                <a:solidFill>
                  <a:srgbClr val="FF0000"/>
                </a:solidFill>
              </a:rPr>
              <a:t>时候分配内存 </a:t>
            </a:r>
            <a:r>
              <a:rPr lang="zh-CN" altLang="en-US" dirty="0" smtClean="0"/>
              <a:t>：定义变量给变量赋值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Undefined</a:t>
            </a:r>
            <a:r>
              <a:rPr lang="zh-CN" altLang="en-US" dirty="0" smtClean="0"/>
              <a:t>分配内存空间，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不分配内存空间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定义变量如果不是立即用到可以先置为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，用的时候初始化赋值，用完立即清除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整体思路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首先明确动画的本质，其实就是添加一些您要做动画的属性，然后运行动画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8D813"/>
              </a:solidFill>
              <a:effectLst/>
              <a:latin typeface="宋体" pitchFamily="2" charset="-122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所以整体上我们大概知道需要有添加方法，运行方法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我们基于这个思路搭建起骨架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– </a:t>
            </a:r>
            <a:r>
              <a:rPr lang="zh-CN" altLang="en-US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部门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原则总结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569371"/>
          </a:xfrm>
        </p:spPr>
        <p:txBody>
          <a:bodyPr/>
          <a:lstStyle/>
          <a:p>
            <a:r>
              <a:rPr lang="zh-CN" altLang="en-US" dirty="0" smtClean="0"/>
              <a:t>注释法则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单一职责原则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零</a:t>
            </a:r>
            <a:r>
              <a:rPr lang="zh-CN" altLang="en-US" dirty="0" smtClean="0">
                <a:solidFill>
                  <a:srgbClr val="FF0000"/>
                </a:solidFill>
              </a:rPr>
              <a:t>重复法则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万物皆</a:t>
            </a:r>
            <a:r>
              <a:rPr lang="zh-CN" altLang="en-US" dirty="0" smtClean="0"/>
              <a:t>属性法则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5693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存放</a:t>
            </a:r>
            <a:r>
              <a:rPr lang="zh-CN" altLang="en-US" dirty="0" smtClean="0"/>
              <a:t>一些属性和方法的</a:t>
            </a:r>
            <a:r>
              <a:rPr lang="zh-CN" altLang="en-US" b="1" dirty="0" smtClean="0">
                <a:solidFill>
                  <a:srgbClr val="FF0000"/>
                </a:solidFill>
              </a:rPr>
              <a:t>容器</a:t>
            </a:r>
            <a:r>
              <a:rPr lang="zh-CN" altLang="en-US" dirty="0" smtClean="0"/>
              <a:t>而已</a:t>
            </a:r>
            <a:endParaRPr lang="en-US" altLang="zh-CN" dirty="0" smtClean="0"/>
          </a:p>
          <a:p>
            <a:r>
              <a:rPr lang="zh-CN" altLang="en-US" dirty="0" smtClean="0"/>
              <a:t>对象封装的原则：单一职责原则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个对象只做一件事情，比如订单对象只存放和订单相关的属性方法，发票只封装和发票有关的属性和方法</a:t>
            </a:r>
            <a:endParaRPr lang="en-US" altLang="zh-CN" dirty="0" smtClean="0"/>
          </a:p>
          <a:p>
            <a:r>
              <a:rPr lang="zh-CN" altLang="en-US" dirty="0" smtClean="0"/>
              <a:t>举例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电脑封装了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，硬盘，内存等，我们无需了解内部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如何制造的，只需要会用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点击鼠标，键盘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就是封装的私有，键盘鼠标可以理解为共有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如何用面向对象编程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92941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，首先思考你要做什么，大概怎么做</a:t>
            </a:r>
            <a:endParaRPr lang="en-US" altLang="zh-CN" sz="2000" b="1" dirty="0" smtClean="0"/>
          </a:p>
          <a:p>
            <a:pPr>
              <a:lnSpc>
                <a:spcPct val="1700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，思考入口或者共有私有以及基本属性</a:t>
            </a:r>
            <a:endParaRPr lang="en-US" altLang="zh-CN" sz="2000" b="1" dirty="0" smtClean="0"/>
          </a:p>
          <a:p>
            <a:pPr lvl="1">
              <a:lnSpc>
                <a:spcPct val="17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</a:rPr>
              <a:t>比如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order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no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，产品列表这些属性很容易就想到，其他不易被发现的可以在开发的过程中逐步发现并补充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，先针对一个方法编程，在编程 的过程中逐步分离出更多的方法，属性</a:t>
            </a:r>
            <a:endParaRPr lang="en-US" altLang="zh-CN" sz="2000" b="1" dirty="0" smtClean="0"/>
          </a:p>
          <a:p>
            <a:pPr lvl="1">
              <a:lnSpc>
                <a:spcPct val="17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</a:rPr>
              <a:t>属性分离原则：当你的变量需要被多个方法使用，你可以将其分离成公共全局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，配置变量：我们一般将我们再运算过程中产生的变量放在一个字面量属性中，一开始可能只有一个，两个，随着项目进展会产生很多属性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b="1" dirty="0">
                <a:solidFill>
                  <a:srgbClr val="FF0000"/>
                </a:solidFill>
              </a:rPr>
              <a:t>这样做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的好处，统一管理，释放内存的时候也方便，我们一般称其为配置变量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思考和发言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对于老师问的问题，大家可以思考后发言，不要怕错，只要思考比什么都好，只要你敢说比什么都好</a:t>
            </a: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多物体多属性框架封装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封装单物体思路总结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思路 思考如何做 思考出入口 </a:t>
            </a:r>
            <a:r>
              <a:rPr lang="en-US" altLang="zh-CN"/>
              <a:t>--</a:t>
            </a:r>
            <a:r>
              <a:rPr lang="zh-CN" altLang="en-US"/>
              <a:t>如何让用户使用方便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提取属性和方法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思考公有私有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实现方法</a:t>
            </a:r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入口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772920"/>
            <a:ext cx="84582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总体思路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前面我们已经实现了单物体运动框架代码</a:t>
            </a:r>
            <a:endParaRPr lang="zh-CN" altLang="en-US"/>
          </a:p>
          <a:p>
            <a:r>
              <a:rPr lang="zh-CN" altLang="en-US"/>
              <a:t>多物体该怎么做呢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面向对象复习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p>
            <a:pPr algn="l"/>
            <a:r>
              <a:rPr lang="zh-CN" altLang="en-US" sz="2800">
                <a:solidFill>
                  <a:schemeClr val="bg1"/>
                </a:solidFill>
              </a:rPr>
              <a:t>教学目标：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</a:rPr>
              <a:t>复习对象的定义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</a:rPr>
              <a:t>复习如何提炼属性和方法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</a:rPr>
              <a:t>复习如何使用对象；先实例化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单物体 </a:t>
            </a:r>
            <a:r>
              <a:rPr lang="en-US" altLang="zh-CN"/>
              <a:t>-- </a:t>
            </a:r>
            <a:r>
              <a:rPr lang="zh-CN" altLang="en-US"/>
              <a:t>定义一个</a:t>
            </a:r>
            <a:r>
              <a:rPr lang="en-US" altLang="zh-CN"/>
              <a:t>obj</a:t>
            </a:r>
            <a:r>
              <a:rPr lang="zh-CN" altLang="en-US"/>
              <a:t>保存我们需要的数据</a:t>
            </a:r>
            <a:endParaRPr lang="zh-CN" altLang="en-US"/>
          </a:p>
          <a:p>
            <a:r>
              <a:rPr lang="zh-CN" altLang="en-US"/>
              <a:t>多物体：定义一个集合保存 </a:t>
            </a:r>
            <a:r>
              <a:rPr lang="en-US" altLang="zh-CN"/>
              <a:t>-</a:t>
            </a:r>
            <a:r>
              <a:rPr lang="zh-CN" altLang="en-US">
                <a:solidFill>
                  <a:srgbClr val="FF0000"/>
                </a:solidFill>
              </a:rPr>
              <a:t>引出属性队列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单物体运行部：使用</a:t>
            </a:r>
            <a:r>
              <a:rPr lang="en-US" altLang="zh-CN"/>
              <a:t>obj</a:t>
            </a:r>
            <a:r>
              <a:rPr lang="zh-CN" altLang="en-US"/>
              <a:t>中的数据进行编程</a:t>
            </a:r>
            <a:endParaRPr lang="zh-CN" altLang="en-US"/>
          </a:p>
          <a:p>
            <a:r>
              <a:rPr lang="zh-CN" altLang="en-US"/>
              <a:t>多物体运行部：遍历集合 </a:t>
            </a:r>
            <a:r>
              <a:rPr lang="en-US" altLang="zh-CN"/>
              <a:t>--</a:t>
            </a:r>
            <a:r>
              <a:rPr lang="zh-CN" altLang="en-US">
                <a:solidFill>
                  <a:srgbClr val="FF0000"/>
                </a:solidFill>
              </a:rPr>
              <a:t>引出</a:t>
            </a:r>
            <a:r>
              <a:rPr lang="en-US" altLang="zh-CN">
                <a:solidFill>
                  <a:srgbClr val="FF0000"/>
                </a:solidFill>
              </a:rPr>
              <a:t>loop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添加部：创造出这个集合</a:t>
            </a:r>
            <a:endParaRPr lang="zh-CN" altLang="en-US"/>
          </a:p>
          <a:p>
            <a:pPr lvl="1"/>
            <a:r>
              <a:rPr lang="zh-CN" altLang="en-US"/>
              <a:t>引出</a:t>
            </a:r>
            <a:r>
              <a:rPr lang="en-US" altLang="zh-CN"/>
              <a:t>adapterMany</a:t>
            </a:r>
            <a:endParaRPr lang="en-US" altLang="zh-CN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提炼属性和方法 </a:t>
            </a:r>
            <a:r>
              <a:rPr lang="en-US" altLang="zh-CN"/>
              <a:t>- </a:t>
            </a:r>
            <a:r>
              <a:rPr lang="zh-CN" altLang="en-US"/>
              <a:t>规划接口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提炼属性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795" y="1988820"/>
            <a:ext cx="6739890" cy="3493135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988820"/>
            <a:ext cx="7595870" cy="340233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1340485"/>
            <a:ext cx="7284085" cy="495046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思考公有私有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只有</a:t>
            </a:r>
            <a:r>
              <a:rPr lang="en-US" altLang="zh-CN"/>
              <a:t>add</a:t>
            </a:r>
            <a:r>
              <a:rPr lang="zh-CN" altLang="en-US"/>
              <a:t>是公有 其他私有</a:t>
            </a:r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实现添加部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484630"/>
            <a:ext cx="8025130" cy="482981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实现运行部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6893</Words>
  <Application>Kingsoft Office WPP</Application>
  <PresentationFormat>全屏显示(4:3)</PresentationFormat>
  <Paragraphs>745</Paragraphs>
  <Slides>136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136</vt:i4>
      </vt:variant>
    </vt:vector>
  </HeadingPairs>
  <TitlesOfParts>
    <vt:vector size="137" baseType="lpstr">
      <vt:lpstr>Office 主题</vt:lpstr>
      <vt:lpstr>PowerPoint 演示文稿</vt:lpstr>
      <vt:lpstr>主题1 ：组件简介 </vt:lpstr>
      <vt:lpstr>复习基于函数的版本</vt:lpstr>
      <vt:lpstr>组件和插件</vt:lpstr>
      <vt:lpstr>封装框架的目的 两种人： 写框架（组件） 使用框架（组件）</vt:lpstr>
      <vt:lpstr>两种人</vt:lpstr>
      <vt:lpstr>PowerPoint 演示文稿</vt:lpstr>
      <vt:lpstr>整体思路</vt:lpstr>
      <vt:lpstr>面向对象复习</vt:lpstr>
      <vt:lpstr>为什么需要框架 - 框架的好处</vt:lpstr>
      <vt:lpstr>框架封装进阶</vt:lpstr>
      <vt:lpstr>从JS对象模型理解自定义对象</vt:lpstr>
      <vt:lpstr>浏览器对象模型</vt:lpstr>
      <vt:lpstr>练习</vt:lpstr>
      <vt:lpstr>从document属性理解如何定义属性</vt:lpstr>
      <vt:lpstr>从document属性理解如何定义属性</vt:lpstr>
      <vt:lpstr>练习</vt:lpstr>
      <vt:lpstr>从document理解如何定义方法</vt:lpstr>
      <vt:lpstr>约定</vt:lpstr>
      <vt:lpstr>练习</vt:lpstr>
      <vt:lpstr>骨架编写前奏</vt:lpstr>
      <vt:lpstr>框架封装第一个原则</vt:lpstr>
      <vt:lpstr>编写函数指导方针</vt:lpstr>
      <vt:lpstr>骨架第一步 – 入口原则</vt:lpstr>
      <vt:lpstr>骨架第一步 – 入口原则</vt:lpstr>
      <vt:lpstr>规划函数参数</vt:lpstr>
      <vt:lpstr>思路和提炼动画对象方法和属性</vt:lpstr>
      <vt:lpstr>如何用面向对象编程</vt:lpstr>
      <vt:lpstr>复习动画的本质</vt:lpstr>
      <vt:lpstr>提取add adapter</vt:lpstr>
      <vt:lpstr>其他方法</vt:lpstr>
      <vt:lpstr>代码优化 安全等问题</vt:lpstr>
      <vt:lpstr>总结</vt:lpstr>
      <vt:lpstr>提炼对象属性</vt:lpstr>
      <vt:lpstr>面向对象课程复习</vt:lpstr>
      <vt:lpstr>提炼属性</vt:lpstr>
      <vt:lpstr>属性的讲解</vt:lpstr>
      <vt:lpstr>提炼对象方法</vt:lpstr>
      <vt:lpstr>宏观思考</vt:lpstr>
      <vt:lpstr>方法初稿</vt:lpstr>
      <vt:lpstr>思考公有私有</vt:lpstr>
      <vt:lpstr>什么是公有私有</vt:lpstr>
      <vt:lpstr>公有私有法则</vt:lpstr>
      <vt:lpstr>公有私有好处</vt:lpstr>
      <vt:lpstr>PowerPoint 演示文稿</vt:lpstr>
      <vt:lpstr>规划动画框架公有私有</vt:lpstr>
      <vt:lpstr>实现方法-接口 公共部门</vt:lpstr>
      <vt:lpstr>代码无须变化</vt:lpstr>
      <vt:lpstr>实现方法-接口 添加部</vt:lpstr>
      <vt:lpstr>两大方法</vt:lpstr>
      <vt:lpstr>添加部职责</vt:lpstr>
      <vt:lpstr>add代码</vt:lpstr>
      <vt:lpstr>_adapter</vt:lpstr>
      <vt:lpstr>目的</vt:lpstr>
      <vt:lpstr>什么是动画对象</vt:lpstr>
      <vt:lpstr>好处</vt:lpstr>
      <vt:lpstr>分析需要哪些数据</vt:lpstr>
      <vt:lpstr>代码</vt:lpstr>
      <vt:lpstr>实现方法-接口 运行部</vt:lpstr>
      <vt:lpstr>PowerPoint 演示文稿</vt:lpstr>
      <vt:lpstr>_run</vt:lpstr>
      <vt:lpstr>_stop</vt:lpstr>
      <vt:lpstr>暂停动画</vt:lpstr>
      <vt:lpstr>本小节主题</vt:lpstr>
      <vt:lpstr>什么时候暂停动画</vt:lpstr>
      <vt:lpstr>暂停动画一句话代码</vt:lpstr>
      <vt:lpstr>PowerPoint 演示文稿</vt:lpstr>
      <vt:lpstr>实现方法-接口 后勤部 - 了解</vt:lpstr>
      <vt:lpstr>为什么要释放内存</vt:lpstr>
      <vt:lpstr>内存的生命周期</vt:lpstr>
      <vt:lpstr>内存分配的几个例子</vt:lpstr>
      <vt:lpstr>浏览器释放内存</vt:lpstr>
      <vt:lpstr>后勤部  内存优化代码</vt:lpstr>
      <vt:lpstr>问题</vt:lpstr>
      <vt:lpstr>答案</vt:lpstr>
      <vt:lpstr>代码</vt:lpstr>
      <vt:lpstr>单物体多属性总结</vt:lpstr>
      <vt:lpstr>PowerPoint 演示文稿</vt:lpstr>
      <vt:lpstr>知识点总结</vt:lpstr>
      <vt:lpstr>原则总结</vt:lpstr>
      <vt:lpstr>面向对象总结</vt:lpstr>
      <vt:lpstr>如何用面向对象编程</vt:lpstr>
      <vt:lpstr>思考和发言</vt:lpstr>
      <vt:lpstr>多物体多属性</vt:lpstr>
      <vt:lpstr>封装单物体思路总结</vt:lpstr>
      <vt:lpstr>入口</vt:lpstr>
      <vt:lpstr>PowerPoint 演示文稿</vt:lpstr>
      <vt:lpstr>总体思路</vt:lpstr>
      <vt:lpstr>学生思考</vt:lpstr>
      <vt:lpstr>思路</vt:lpstr>
      <vt:lpstr>提炼属性和方法 - 规划接口</vt:lpstr>
      <vt:lpstr>提炼属性</vt:lpstr>
      <vt:lpstr>添加部</vt:lpstr>
      <vt:lpstr>运行部</vt:lpstr>
      <vt:lpstr>思考公有私有</vt:lpstr>
      <vt:lpstr>PowerPoint 演示文稿</vt:lpstr>
      <vt:lpstr>实现添加部</vt:lpstr>
      <vt:lpstr>PowerPoint 演示文稿</vt:lpstr>
      <vt:lpstr>实现运行部</vt:lpstr>
      <vt:lpstr>_run loop</vt:lpstr>
      <vt:lpstr>_move</vt:lpstr>
      <vt:lpstr>_move用到的子方法</vt:lpstr>
      <vt:lpstr>多物体多属性 实现后勤部</vt:lpstr>
      <vt:lpstr>实现后勤部 - 了解</vt:lpstr>
      <vt:lpstr>内存优化知识复习</vt:lpstr>
      <vt:lpstr>为什么要释放内存</vt:lpstr>
      <vt:lpstr>PowerPoint 演示文稿</vt:lpstr>
      <vt:lpstr>内存的生命周期</vt:lpstr>
      <vt:lpstr>释放内存三方面</vt:lpstr>
      <vt:lpstr>释放队列（数组）</vt:lpstr>
      <vt:lpstr>Splice用法复习</vt:lpstr>
      <vt:lpstr>1 释放队列</vt:lpstr>
      <vt:lpstr>释放对象的属性</vt:lpstr>
      <vt:lpstr>为什么</vt:lpstr>
      <vt:lpstr>Delete用法</vt:lpstr>
      <vt:lpstr>Delete进阶：不能删除一般变量和函数</vt:lpstr>
      <vt:lpstr>如何遍历一个对象的属性</vt:lpstr>
      <vt:lpstr>2释放对象的属性方法</vt:lpstr>
      <vt:lpstr>代码优化</vt:lpstr>
      <vt:lpstr>零参数编程</vt:lpstr>
      <vt:lpstr>PowerPoint 演示文稿</vt:lpstr>
      <vt:lpstr>默认值提高用户体验</vt:lpstr>
      <vt:lpstr>默认值</vt:lpstr>
      <vt:lpstr>有意义的文字</vt:lpstr>
      <vt:lpstr>try catch</vt:lpstr>
      <vt:lpstr>PowerPoint 演示文稿</vt:lpstr>
      <vt:lpstr>放入框架中</vt:lpstr>
      <vt:lpstr>PowerPoint 演示文稿</vt:lpstr>
      <vt:lpstr>白云飘飘案例</vt:lpstr>
      <vt:lpstr>PowerPoint 演示文稿</vt:lpstr>
      <vt:lpstr>封装组件总结</vt:lpstr>
      <vt:lpstr>封装组件或者插件概述</vt:lpstr>
      <vt:lpstr>幻灯片组件</vt:lpstr>
      <vt:lpstr>入口 使用方法</vt:lpstr>
      <vt:lpstr>接口</vt:lpstr>
      <vt:lpstr>效果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53</cp:revision>
  <dcterms:created xsi:type="dcterms:W3CDTF">2015-06-29T07:19:00Z</dcterms:created>
  <dcterms:modified xsi:type="dcterms:W3CDTF">2016-01-20T09:18:14Z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