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2"/>
  </p:notesMasterIdLst>
  <p:handoutMasterIdLst>
    <p:handoutMasterId r:id="rId123"/>
  </p:handoutMasterIdLst>
  <p:sldIdLst>
    <p:sldId id="256" r:id="rId3"/>
    <p:sldId id="1372" r:id="rId4"/>
    <p:sldId id="1373" r:id="rId5"/>
    <p:sldId id="1374" r:id="rId6"/>
    <p:sldId id="1375" r:id="rId7"/>
    <p:sldId id="1376" r:id="rId8"/>
    <p:sldId id="1377" r:id="rId9"/>
    <p:sldId id="1378" r:id="rId10"/>
    <p:sldId id="1379" r:id="rId11"/>
    <p:sldId id="1380" r:id="rId12"/>
    <p:sldId id="1381" r:id="rId13"/>
    <p:sldId id="1382" r:id="rId14"/>
    <p:sldId id="1383" r:id="rId15"/>
    <p:sldId id="1384" r:id="rId16"/>
    <p:sldId id="1385" r:id="rId17"/>
    <p:sldId id="1386" r:id="rId18"/>
    <p:sldId id="1387" r:id="rId19"/>
    <p:sldId id="1388" r:id="rId20"/>
    <p:sldId id="1389" r:id="rId21"/>
    <p:sldId id="1390" r:id="rId22"/>
    <p:sldId id="1391" r:id="rId23"/>
    <p:sldId id="1392" r:id="rId24"/>
    <p:sldId id="1393" r:id="rId25"/>
    <p:sldId id="1394" r:id="rId26"/>
    <p:sldId id="1395" r:id="rId27"/>
    <p:sldId id="1396" r:id="rId28"/>
    <p:sldId id="1397" r:id="rId29"/>
    <p:sldId id="1463" r:id="rId30"/>
    <p:sldId id="1398" r:id="rId31"/>
    <p:sldId id="1464" r:id="rId32"/>
    <p:sldId id="1465" r:id="rId33"/>
    <p:sldId id="1467" r:id="rId34"/>
    <p:sldId id="1403" r:id="rId35"/>
    <p:sldId id="1473" r:id="rId36"/>
    <p:sldId id="1404" r:id="rId37"/>
    <p:sldId id="1475" r:id="rId38"/>
    <p:sldId id="1474" r:id="rId39"/>
    <p:sldId id="1477" r:id="rId40"/>
    <p:sldId id="1476" r:id="rId41"/>
    <p:sldId id="1478" r:id="rId42"/>
    <p:sldId id="1479" r:id="rId43"/>
    <p:sldId id="1405" r:id="rId44"/>
    <p:sldId id="1406" r:id="rId45"/>
    <p:sldId id="1407" r:id="rId46"/>
    <p:sldId id="1480" r:id="rId47"/>
    <p:sldId id="1481" r:id="rId48"/>
    <p:sldId id="1482" r:id="rId49"/>
    <p:sldId id="1485" r:id="rId50"/>
    <p:sldId id="1484" r:id="rId51"/>
    <p:sldId id="1483" r:id="rId52"/>
    <p:sldId id="1410" r:id="rId53"/>
    <p:sldId id="1411" r:id="rId54"/>
    <p:sldId id="1412" r:id="rId55"/>
    <p:sldId id="1556" r:id="rId56"/>
    <p:sldId id="1555" r:id="rId57"/>
    <p:sldId id="1557" r:id="rId58"/>
    <p:sldId id="1414" r:id="rId59"/>
    <p:sldId id="1486" r:id="rId60"/>
    <p:sldId id="1487" r:id="rId61"/>
    <p:sldId id="1489" r:id="rId62"/>
    <p:sldId id="1416" r:id="rId63"/>
    <p:sldId id="1495" r:id="rId64"/>
    <p:sldId id="1490" r:id="rId65"/>
    <p:sldId id="1491" r:id="rId66"/>
    <p:sldId id="1492" r:id="rId67"/>
    <p:sldId id="1493" r:id="rId68"/>
    <p:sldId id="1417" r:id="rId69"/>
    <p:sldId id="1418" r:id="rId70"/>
    <p:sldId id="1419" r:id="rId71"/>
    <p:sldId id="1420" r:id="rId72"/>
    <p:sldId id="1421" r:id="rId73"/>
    <p:sldId id="1422" r:id="rId74"/>
    <p:sldId id="1428" r:id="rId75"/>
    <p:sldId id="1429" r:id="rId76"/>
    <p:sldId id="1494" r:id="rId77"/>
    <p:sldId id="1430" r:id="rId78"/>
    <p:sldId id="1496" r:id="rId79"/>
    <p:sldId id="1431" r:id="rId80"/>
    <p:sldId id="1432" r:id="rId81"/>
    <p:sldId id="1433" r:id="rId82"/>
    <p:sldId id="1434" r:id="rId83"/>
    <p:sldId id="1435" r:id="rId84"/>
    <p:sldId id="1436" r:id="rId85"/>
    <p:sldId id="1437" r:id="rId86"/>
    <p:sldId id="1438" r:id="rId87"/>
    <p:sldId id="1573" r:id="rId88"/>
    <p:sldId id="1574" r:id="rId89"/>
    <p:sldId id="1575" r:id="rId90"/>
    <p:sldId id="1576" r:id="rId91"/>
    <p:sldId id="1577" r:id="rId92"/>
    <p:sldId id="1578" r:id="rId93"/>
    <p:sldId id="1579" r:id="rId94"/>
    <p:sldId id="1439" r:id="rId95"/>
    <p:sldId id="1440" r:id="rId96"/>
    <p:sldId id="1441" r:id="rId97"/>
    <p:sldId id="1442" r:id="rId98"/>
    <p:sldId id="1443" r:id="rId99"/>
    <p:sldId id="1444" r:id="rId100"/>
    <p:sldId id="1445" r:id="rId101"/>
    <p:sldId id="1446" r:id="rId102"/>
    <p:sldId id="1447" r:id="rId103"/>
    <p:sldId id="1497" r:id="rId104"/>
    <p:sldId id="1448" r:id="rId105"/>
    <p:sldId id="1449" r:id="rId106"/>
    <p:sldId id="1450" r:id="rId107"/>
    <p:sldId id="1451" r:id="rId108"/>
    <p:sldId id="1498" r:id="rId109"/>
    <p:sldId id="1499" r:id="rId110"/>
    <p:sldId id="1452" r:id="rId111"/>
    <p:sldId id="1453" r:id="rId112"/>
    <p:sldId id="1454" r:id="rId113"/>
    <p:sldId id="1455" r:id="rId114"/>
    <p:sldId id="1456" r:id="rId115"/>
    <p:sldId id="1457" r:id="rId116"/>
    <p:sldId id="1458" r:id="rId117"/>
    <p:sldId id="1459" r:id="rId118"/>
    <p:sldId id="1460" r:id="rId119"/>
    <p:sldId id="1461" r:id="rId120"/>
    <p:sldId id="259" r:id="rId1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6" Type="http://schemas.openxmlformats.org/officeDocument/2006/relationships/tableStyles" Target="tableStyles.xml"/><Relationship Id="rId125" Type="http://schemas.openxmlformats.org/officeDocument/2006/relationships/viewProps" Target="viewProps.xml"/><Relationship Id="rId124" Type="http://schemas.openxmlformats.org/officeDocument/2006/relationships/presProps" Target="presProps.xml"/><Relationship Id="rId123" Type="http://schemas.openxmlformats.org/officeDocument/2006/relationships/handoutMaster" Target="handoutMasters/handoutMaster1.xml"/><Relationship Id="rId122" Type="http://schemas.openxmlformats.org/officeDocument/2006/relationships/notesMaster" Target="notesMasters/notesMaster1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>
              <a:latin typeface="Arial" charset="0"/>
              <a:ea typeface="宋体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charset="0"/>
                <a:ea typeface="宋体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eibo.com/u/1906984307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6958" y="2638989"/>
            <a:ext cx="3840480" cy="8743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框架封装基础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456755" y="476672"/>
            <a:ext cx="9145588" cy="796925"/>
          </a:xfrm>
        </p:spPr>
        <p:txBody>
          <a:bodyPr/>
          <a:lstStyle/>
          <a:p>
            <a:r>
              <a:rPr lang="zh-CN" altLang="en-US" sz="3200" dirty="0" smtClean="0"/>
              <a:t>未来</a:t>
            </a:r>
            <a:r>
              <a:rPr lang="en-US" altLang="zh-CN" sz="3200" dirty="0" smtClean="0"/>
              <a:t>SPA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Single Page Application</a:t>
            </a:r>
            <a:r>
              <a:rPr lang="zh-CN" altLang="en-US" sz="3200" dirty="0" smtClean="0"/>
              <a:t>，单页应用）</a:t>
            </a:r>
            <a:endParaRPr lang="zh-CN" altLang="en-US" sz="3200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AngularJS</a:t>
            </a:r>
            <a:r>
              <a:rPr lang="zh-CN" altLang="en-US" smtClean="0"/>
              <a:t>、</a:t>
            </a:r>
            <a:endParaRPr lang="en-US" altLang="zh-CN" smtClean="0"/>
          </a:p>
          <a:p>
            <a:r>
              <a:rPr lang="en-US" altLang="zh-CN" smtClean="0"/>
              <a:t>Backbone</a:t>
            </a:r>
            <a:r>
              <a:rPr lang="zh-CN" altLang="en-US" smtClean="0"/>
              <a:t>、</a:t>
            </a:r>
            <a:endParaRPr lang="en-US" altLang="zh-CN" smtClean="0"/>
          </a:p>
          <a:p>
            <a:r>
              <a:rPr lang="en-US" altLang="zh-CN" smtClean="0"/>
              <a:t>Batman</a:t>
            </a:r>
            <a:r>
              <a:rPr lang="zh-CN" altLang="en-US" smtClean="0"/>
              <a:t>、</a:t>
            </a:r>
            <a:endParaRPr lang="en-US" altLang="zh-CN" smtClean="0"/>
          </a:p>
          <a:p>
            <a:r>
              <a:rPr lang="en-US" altLang="zh-CN" smtClean="0"/>
              <a:t>CanJS</a:t>
            </a:r>
            <a:r>
              <a:rPr lang="zh-CN" altLang="en-US" smtClean="0"/>
              <a:t>、</a:t>
            </a:r>
            <a:endParaRPr lang="en-US" altLang="zh-CN" smtClean="0"/>
          </a:p>
          <a:p>
            <a:r>
              <a:rPr lang="en-US" altLang="zh-CN" smtClean="0"/>
              <a:t>Ember</a:t>
            </a:r>
            <a:r>
              <a:rPr lang="zh-CN" altLang="en-US" smtClean="0"/>
              <a:t>、</a:t>
            </a:r>
            <a:endParaRPr lang="en-US" altLang="zh-CN" smtClean="0"/>
          </a:p>
          <a:p>
            <a:r>
              <a:rPr lang="en-US" altLang="zh-CN" smtClean="0"/>
              <a:t>Meteor</a:t>
            </a:r>
            <a:r>
              <a:rPr lang="zh-CN" altLang="en-US" smtClean="0"/>
              <a:t>、</a:t>
            </a:r>
            <a:endParaRPr lang="en-US" altLang="zh-CN" smtClean="0"/>
          </a:p>
          <a:p>
            <a:r>
              <a:rPr lang="en-US" altLang="zh-CN" smtClean="0"/>
              <a:t>Knockout</a:t>
            </a:r>
            <a:r>
              <a:rPr lang="zh-CN" altLang="en-US" smtClean="0"/>
              <a:t>、</a:t>
            </a:r>
            <a:endParaRPr lang="en-US" altLang="zh-CN" smtClean="0"/>
          </a:p>
          <a:p>
            <a:r>
              <a:rPr lang="en-US" altLang="zh-CN" smtClean="0"/>
              <a:t>Spine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jquey</a:t>
            </a:r>
            <a:r>
              <a:rPr lang="zh-CN" altLang="en-US"/>
              <a:t>中的链式访问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return this</a:t>
            </a:r>
            <a:r>
              <a:rPr lang="zh-CN" altLang="en-US"/>
              <a:t>；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124585"/>
            <a:ext cx="6026150" cy="545211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框架存在的问题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705" y="1772920"/>
            <a:ext cx="8881110" cy="3453130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框架改造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" y="620395"/>
            <a:ext cx="8799195" cy="501142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smtClean="0">
                <a:solidFill>
                  <a:schemeClr val="bg1"/>
                </a:solidFill>
              </a:rPr>
              <a:t>框架封装进阶</a:t>
            </a:r>
            <a:endParaRPr lang="zh-CN" altLang="en-US" sz="6000" smtClean="0">
              <a:solidFill>
                <a:schemeClr val="bg1"/>
              </a:solidFill>
            </a:endParaRPr>
          </a:p>
        </p:txBody>
      </p:sp>
      <p:sp>
        <p:nvSpPr>
          <p:cNvPr id="6349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Meteor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zh-CN" altLang="en-US" sz="2400" smtClean="0"/>
              <a:t>代表未来</a:t>
            </a:r>
            <a:endParaRPr lang="zh-CN" altLang="en-US" sz="2400" smtClean="0"/>
          </a:p>
          <a:p>
            <a:r>
              <a:rPr lang="en-US" altLang="zh-CN" sz="2400" smtClean="0"/>
              <a:t>100</a:t>
            </a:r>
            <a:r>
              <a:rPr lang="zh-CN" altLang="en-US" sz="2400" smtClean="0"/>
              <a:t>万人同时在看新浪网</a:t>
            </a:r>
            <a:endParaRPr lang="zh-CN" altLang="en-US" sz="2400" smtClean="0"/>
          </a:p>
          <a:p>
            <a:r>
              <a:rPr lang="zh-CN" altLang="en-US" sz="2400" smtClean="0"/>
              <a:t>更改新闻</a:t>
            </a:r>
            <a:endParaRPr lang="zh-CN" altLang="en-US" sz="2400" smtClean="0"/>
          </a:p>
          <a:p>
            <a:r>
              <a:rPr lang="en-US" altLang="zh-CN" sz="2000" smtClean="0"/>
              <a:t>Meteor </a:t>
            </a:r>
            <a:r>
              <a:rPr lang="zh-CN" altLang="en-US" sz="2000" smtClean="0"/>
              <a:t>开发团队（他们 刚募集到</a:t>
            </a:r>
            <a:r>
              <a:rPr lang="en-US" altLang="zh-CN" sz="2000" smtClean="0"/>
              <a:t>1120</a:t>
            </a:r>
            <a:r>
              <a:rPr lang="zh-CN" altLang="en-US" sz="2000" smtClean="0"/>
              <a:t>万美元投资，因此可以全职开发）。</a:t>
            </a:r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 smtClean="0"/>
              <a:t> 前瞻性极强的一个框架，想不出有谁那么激进过</a:t>
            </a:r>
            <a:br>
              <a:rPr lang="zh-CN" altLang="en-US" sz="2000" smtClean="0"/>
            </a:br>
            <a:r>
              <a:rPr lang="en-US" altLang="zh-CN" sz="2000" smtClean="0"/>
              <a:t>+ </a:t>
            </a:r>
            <a:r>
              <a:rPr lang="zh-CN" altLang="en-US" sz="2000" smtClean="0"/>
              <a:t>将一个服务器端运行时环境（用</a:t>
            </a:r>
            <a:r>
              <a:rPr lang="en-US" altLang="zh-CN" sz="2000" smtClean="0"/>
              <a:t>Node+Mongo</a:t>
            </a:r>
            <a:r>
              <a:rPr lang="zh-CN" altLang="en-US" sz="2000" smtClean="0"/>
              <a:t>搭建）和一个客户端运行时环境衔接起来，让你的代码在两端都能运行，还包含数据库。利用</a:t>
            </a:r>
            <a:r>
              <a:rPr lang="en-US" altLang="zh-CN" sz="2000" smtClean="0"/>
              <a:t>WebSockets</a:t>
            </a:r>
            <a:r>
              <a:rPr lang="zh-CN" altLang="en-US" sz="2000" smtClean="0"/>
              <a:t>实现所有客户端和服务器之间的同步。 </a:t>
            </a:r>
            <a:br>
              <a:rPr lang="zh-CN" altLang="en-US" sz="2000" smtClean="0"/>
            </a:br>
            <a:r>
              <a:rPr lang="en-US" altLang="zh-CN" sz="2000" smtClean="0"/>
              <a:t>+ </a:t>
            </a:r>
            <a:r>
              <a:rPr lang="zh-CN" altLang="en-US" sz="2000" smtClean="0"/>
              <a:t>在修改代码时就“实时部署”</a:t>
            </a:r>
            <a:r>
              <a:rPr lang="en-US" altLang="zh-CN" sz="2000" smtClean="0"/>
              <a:t>——</a:t>
            </a:r>
            <a:r>
              <a:rPr lang="zh-CN" altLang="en-US" sz="2000" smtClean="0"/>
              <a:t>客户端运行时可以即时更新而不丢失状态</a:t>
            </a:r>
            <a:endParaRPr lang="zh-CN" altLang="en-US" sz="2000" smtClean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三种方式实现</a:t>
            </a:r>
            <a:r>
              <a:rPr lang="en-US" altLang="zh-CN"/>
              <a:t>$()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对元素对象扩展原型方法</a:t>
            </a:r>
            <a:endParaRPr lang="zh-CN" altLang="en-US"/>
          </a:p>
          <a:p>
            <a:r>
              <a:rPr lang="en-US" altLang="zh-CN"/>
              <a:t>this.elements</a:t>
            </a:r>
            <a:endParaRPr lang="en-US" altLang="zh-CN"/>
          </a:p>
          <a:p>
            <a:r>
              <a:rPr lang="zh-CN" altLang="zh-CN"/>
              <a:t>伪数组</a:t>
            </a:r>
            <a:endParaRPr lang="zh-CN" altLang="zh-CN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基础封装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不用框架</a:t>
            </a:r>
            <a:endParaRPr lang="zh-CN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405" y="2564765"/>
            <a:ext cx="7902575" cy="2115185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框架封装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1844675"/>
            <a:ext cx="8487410" cy="2911475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基于扩展原型实现</a:t>
            </a:r>
            <a:r>
              <a:rPr lang="en-US" altLang="zh-CN"/>
              <a:t>$()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en-US" altLang="zh-CN"/>
              <a:t>this.elements</a:t>
            </a: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$()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基于伪数组</a:t>
            </a: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$()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smtClean="0">
                <a:solidFill>
                  <a:schemeClr val="bg1"/>
                </a:solidFill>
              </a:rPr>
              <a:t>附录</a:t>
            </a:r>
            <a:r>
              <a:rPr lang="en-US" altLang="zh-CN" sz="6000" smtClean="0">
                <a:solidFill>
                  <a:schemeClr val="bg1"/>
                </a:solidFill>
              </a:rPr>
              <a:t>1 </a:t>
            </a:r>
            <a:r>
              <a:rPr lang="zh-CN" altLang="en-US" sz="6000" smtClean="0">
                <a:solidFill>
                  <a:schemeClr val="bg1"/>
                </a:solidFill>
              </a:rPr>
              <a:t>基于</a:t>
            </a:r>
            <a:r>
              <a:rPr lang="en-US" altLang="zh-CN" sz="6000" smtClean="0">
                <a:solidFill>
                  <a:schemeClr val="bg1"/>
                </a:solidFill>
              </a:rPr>
              <a:t>this.elements</a:t>
            </a:r>
            <a:r>
              <a:rPr lang="zh-CN" altLang="en-US" sz="6000" smtClean="0">
                <a:solidFill>
                  <a:schemeClr val="bg1"/>
                </a:solidFill>
              </a:rPr>
              <a:t>实现</a:t>
            </a:r>
            <a:r>
              <a:rPr lang="zh-CN" altLang="zh-CN" sz="6000" smtClean="0">
                <a:solidFill>
                  <a:schemeClr val="bg1"/>
                </a:solidFill>
              </a:rPr>
              <a:t>框架封装</a:t>
            </a:r>
            <a:endParaRPr lang="zh-CN" altLang="zh-CN" sz="6000" smtClean="0">
              <a:solidFill>
                <a:schemeClr val="bg1"/>
              </a:solidFill>
            </a:endParaRPr>
          </a:p>
        </p:txBody>
      </p:sp>
      <p:sp>
        <p:nvSpPr>
          <p:cNvPr id="6349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6000" smtClean="0">
                <a:solidFill>
                  <a:schemeClr val="bg1"/>
                </a:solidFill>
              </a:rPr>
              <a:t>附录</a:t>
            </a:r>
            <a:r>
              <a:rPr lang="en-US" altLang="zh-CN" sz="6000" smtClean="0">
                <a:solidFill>
                  <a:schemeClr val="bg1"/>
                </a:solidFill>
              </a:rPr>
              <a:t>2 </a:t>
            </a:r>
            <a:r>
              <a:rPr lang="zh-CN" altLang="en-US" sz="6000" smtClean="0">
                <a:solidFill>
                  <a:schemeClr val="bg1"/>
                </a:solidFill>
              </a:rPr>
              <a:t>基于伪数组</a:t>
            </a:r>
            <a:br>
              <a:rPr lang="zh-CN" altLang="en-US" sz="6000" smtClean="0">
                <a:solidFill>
                  <a:schemeClr val="bg1"/>
                </a:solidFill>
              </a:rPr>
            </a:br>
            <a:r>
              <a:rPr lang="zh-CN" altLang="en-US" sz="6000" smtClean="0">
                <a:solidFill>
                  <a:schemeClr val="bg1"/>
                </a:solidFill>
              </a:rPr>
              <a:t>实现</a:t>
            </a:r>
            <a:r>
              <a:rPr lang="zh-CN" altLang="zh-CN" sz="6000" smtClean="0">
                <a:solidFill>
                  <a:schemeClr val="bg1"/>
                </a:solidFill>
              </a:rPr>
              <a:t>框架封装</a:t>
            </a:r>
            <a:endParaRPr lang="zh-CN" altLang="zh-CN" sz="6000" smtClean="0">
              <a:solidFill>
                <a:schemeClr val="bg1"/>
              </a:solidFill>
            </a:endParaRPr>
          </a:p>
        </p:txBody>
      </p:sp>
      <p:sp>
        <p:nvSpPr>
          <p:cNvPr id="6349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Knockout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en-US" altLang="zh-CN" sz="2800" smtClean="0"/>
              <a:t>+ </a:t>
            </a:r>
            <a:r>
              <a:rPr lang="zh-CN" altLang="en-US" sz="2800" smtClean="0"/>
              <a:t>用</a:t>
            </a:r>
            <a:r>
              <a:rPr lang="en-US" altLang="zh-CN" sz="2800" smtClean="0"/>
              <a:t>JavaScript</a:t>
            </a:r>
            <a:r>
              <a:rPr lang="zh-CN" altLang="en-US" sz="2800" smtClean="0"/>
              <a:t>实现模型</a:t>
            </a:r>
            <a:r>
              <a:rPr lang="en-US" altLang="zh-CN" sz="2800" smtClean="0"/>
              <a:t>-</a:t>
            </a:r>
            <a:r>
              <a:rPr lang="zh-CN" altLang="en-US" sz="2800" smtClean="0"/>
              <a:t>视图</a:t>
            </a:r>
            <a:r>
              <a:rPr lang="en-US" altLang="zh-CN" sz="2800" smtClean="0"/>
              <a:t>-</a:t>
            </a:r>
            <a:r>
              <a:rPr lang="zh-CN" altLang="en-US" sz="2800" smtClean="0"/>
              <a:t>视图模型（</a:t>
            </a:r>
            <a:r>
              <a:rPr lang="en-US" altLang="zh-CN" sz="2800" smtClean="0"/>
              <a:t>MVVM</a:t>
            </a:r>
            <a:r>
              <a:rPr lang="zh-CN" altLang="en-US" sz="2800" smtClean="0"/>
              <a:t>，</a:t>
            </a:r>
            <a:r>
              <a:rPr lang="en-US" altLang="zh-CN" sz="2800" smtClean="0"/>
              <a:t>Model-View-ViewModel</a:t>
            </a:r>
            <a:r>
              <a:rPr lang="zh-CN" altLang="en-US" sz="2800" smtClean="0"/>
              <a:t>），</a:t>
            </a:r>
            <a:r>
              <a:rPr lang="en-US" altLang="zh-CN" sz="2800" smtClean="0"/>
              <a:t>MIT</a:t>
            </a:r>
            <a:r>
              <a:rPr lang="zh-CN" altLang="en-US" sz="2800" smtClean="0"/>
              <a:t>许可。 </a:t>
            </a:r>
            <a:endParaRPr lang="en-US" altLang="zh-CN" sz="2800" smtClean="0"/>
          </a:p>
          <a:p>
            <a:br>
              <a:rPr lang="zh-CN" altLang="en-US" sz="2800" smtClean="0"/>
            </a:br>
            <a:r>
              <a:rPr lang="en-US" altLang="zh-CN" sz="2800" smtClean="0"/>
              <a:t>+ </a:t>
            </a:r>
            <a:r>
              <a:rPr lang="zh-CN" altLang="en-US" sz="2800" smtClean="0"/>
              <a:t>功能集中在富用户界面元素：基于</a:t>
            </a:r>
            <a:r>
              <a:rPr lang="en-US" altLang="zh-CN" sz="2800" smtClean="0"/>
              <a:t>DOM</a:t>
            </a:r>
            <a:r>
              <a:rPr lang="zh-CN" altLang="en-US" sz="2800" smtClean="0"/>
              <a:t>的声明绑定模板，可观察的模型加自动依赖检测。 </a:t>
            </a:r>
            <a:br>
              <a:rPr lang="zh-CN" altLang="en-US" sz="2800" smtClean="0"/>
            </a:br>
            <a:r>
              <a:rPr lang="en-US" altLang="zh-CN" sz="2800" smtClean="0"/>
              <a:t>+ </a:t>
            </a:r>
            <a:r>
              <a:rPr lang="zh-CN" altLang="en-US" sz="2800" smtClean="0"/>
              <a:t>没有限定</a:t>
            </a:r>
            <a:r>
              <a:rPr lang="en-US" altLang="zh-CN" sz="2800" smtClean="0"/>
              <a:t>URL</a:t>
            </a:r>
            <a:r>
              <a:rPr lang="zh-CN" altLang="en-US" sz="2800" smtClean="0"/>
              <a:t>路由或数据访问</a:t>
            </a:r>
            <a:r>
              <a:rPr lang="en-US" altLang="zh-CN" sz="2800" smtClean="0"/>
              <a:t>——</a:t>
            </a:r>
            <a:r>
              <a:rPr lang="zh-CN" altLang="en-US" sz="2800" smtClean="0"/>
              <a:t>可组合任意第三方库（例如，用</a:t>
            </a:r>
            <a:r>
              <a:rPr lang="en-US" altLang="zh-CN" sz="2800" smtClean="0"/>
              <a:t>Sammy.js</a:t>
            </a:r>
            <a:r>
              <a:rPr lang="zh-CN" altLang="en-US" sz="2800" smtClean="0"/>
              <a:t>做路由，用纯</a:t>
            </a:r>
            <a:r>
              <a:rPr lang="en-US" altLang="zh-CN" sz="2800" smtClean="0"/>
              <a:t>Ajax</a:t>
            </a:r>
            <a:r>
              <a:rPr lang="zh-CN" altLang="en-US" sz="2800" smtClean="0"/>
              <a:t>实现存储）。 </a:t>
            </a:r>
            <a:br>
              <a:rPr lang="zh-CN" altLang="en-US" sz="2800" smtClean="0"/>
            </a:br>
            <a:r>
              <a:rPr lang="en-US" altLang="zh-CN" sz="2800" smtClean="0"/>
              <a:t>+ </a:t>
            </a:r>
            <a:r>
              <a:rPr lang="zh-CN" altLang="en-US" sz="2800" smtClean="0"/>
              <a:t>在降低使用门槛方面下了很大工夫，提供详尽的文档和 交互式示例。</a:t>
            </a:r>
            <a:endParaRPr lang="zh-CN" altLang="en-US" sz="28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AngularJS</a:t>
            </a:r>
            <a:endParaRPr lang="zh-CN" altLang="en-US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Google</a:t>
            </a:r>
            <a:r>
              <a:rPr lang="zh-CN" altLang="en-US" smtClean="0"/>
              <a:t>（他们内部在使用）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Ember</a:t>
            </a:r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en-US" altLang="zh-CN" sz="2400" smtClean="0"/>
              <a:t>+ </a:t>
            </a:r>
            <a:r>
              <a:rPr lang="zh-CN" altLang="en-US" sz="2400" smtClean="0"/>
              <a:t>构建“超级</a:t>
            </a:r>
            <a:r>
              <a:rPr lang="en-US" altLang="zh-CN" sz="2400" smtClean="0"/>
              <a:t>Web</a:t>
            </a:r>
            <a:r>
              <a:rPr lang="zh-CN" altLang="en-US" sz="2400" smtClean="0"/>
              <a:t>应用”所需的一切，</a:t>
            </a:r>
            <a:r>
              <a:rPr lang="en-US" altLang="zh-CN" sz="2400" smtClean="0"/>
              <a:t>MIT</a:t>
            </a:r>
            <a:r>
              <a:rPr lang="zh-CN" altLang="en-US" sz="2400" smtClean="0"/>
              <a:t>许可。 </a:t>
            </a:r>
            <a:br>
              <a:rPr lang="zh-CN" altLang="en-US" sz="2400" smtClean="0"/>
            </a:br>
            <a:r>
              <a:rPr lang="en-US" altLang="zh-CN" sz="2400" smtClean="0"/>
              <a:t>+ </a:t>
            </a:r>
            <a:r>
              <a:rPr lang="zh-CN" altLang="en-US" sz="2400" smtClean="0"/>
              <a:t>功能最多，体积最大。 </a:t>
            </a:r>
            <a:br>
              <a:rPr lang="zh-CN" altLang="en-US" sz="2400" smtClean="0"/>
            </a:br>
            <a:r>
              <a:rPr lang="en-US" altLang="zh-CN" sz="2400" smtClean="0"/>
              <a:t>+ </a:t>
            </a:r>
            <a:r>
              <a:rPr lang="zh-CN" altLang="en-US" sz="2400" smtClean="0"/>
              <a:t>融入了很多设计理念，涉及如何分解并对页面进行层次控制，以及如何利用一个状态机驱动的系统联结各个层次。 </a:t>
            </a:r>
            <a:br>
              <a:rPr lang="zh-CN" altLang="en-US" sz="2400" smtClean="0"/>
            </a:br>
            <a:r>
              <a:rPr lang="en-US" altLang="zh-CN" sz="2400" smtClean="0"/>
              <a:t>+ </a:t>
            </a:r>
            <a:r>
              <a:rPr lang="zh-CN" altLang="en-US" sz="2400" smtClean="0"/>
              <a:t>正在开发一个功能非常完善的数据访问库（</a:t>
            </a:r>
            <a:r>
              <a:rPr lang="en-US" altLang="zh-CN" sz="2400" smtClean="0"/>
              <a:t>Ember.Data</a:t>
            </a:r>
            <a:r>
              <a:rPr lang="zh-CN" altLang="en-US" sz="2400" smtClean="0"/>
              <a:t>）。 </a:t>
            </a:r>
            <a:br>
              <a:rPr lang="zh-CN" altLang="en-US" sz="2400" smtClean="0"/>
            </a:br>
            <a:r>
              <a:rPr lang="en-US" altLang="zh-CN" sz="2400" smtClean="0"/>
              <a:t>+ </a:t>
            </a:r>
            <a:r>
              <a:rPr lang="zh-CN" altLang="en-US" sz="2400" smtClean="0"/>
              <a:t>要在运行时控制整个页面，因此不适合开发大页面上的“富应用区”。 </a:t>
            </a:r>
            <a:br>
              <a:rPr lang="zh-CN" altLang="en-US" sz="2400" smtClean="0"/>
            </a:br>
            <a:r>
              <a:rPr lang="en-US" altLang="zh-CN" sz="2400" smtClean="0"/>
              <a:t>+ </a:t>
            </a:r>
            <a:r>
              <a:rPr lang="zh-CN" altLang="en-US" sz="2400" smtClean="0"/>
              <a:t>对文件、</a:t>
            </a:r>
            <a:r>
              <a:rPr lang="en-US" altLang="zh-CN" sz="2400" smtClean="0"/>
              <a:t>URL</a:t>
            </a:r>
            <a:r>
              <a:rPr lang="zh-CN" altLang="en-US" sz="2400" smtClean="0"/>
              <a:t>等都有相当严格的一套约束，不过要是不喜欢，你可以重写，只要你知道怎么做就</a:t>
            </a:r>
            <a:r>
              <a:rPr lang="en-US" altLang="zh-CN" sz="2400" smtClean="0"/>
              <a:t>OK</a:t>
            </a:r>
            <a:r>
              <a:rPr lang="zh-CN" altLang="en-US" sz="2400" smtClean="0"/>
              <a:t>。 </a:t>
            </a:r>
            <a:br>
              <a:rPr lang="zh-CN" altLang="en-US" sz="2400" smtClean="0"/>
            </a:br>
            <a:r>
              <a:rPr lang="en-US" altLang="zh-CN" sz="2400" smtClean="0"/>
              <a:t>+ </a:t>
            </a:r>
            <a:r>
              <a:rPr lang="zh-CN" altLang="en-US" sz="2400" smtClean="0"/>
              <a:t>设计灵感来自</a:t>
            </a:r>
            <a:r>
              <a:rPr lang="en-US" altLang="zh-CN" sz="2400" smtClean="0"/>
              <a:t>Rails</a:t>
            </a:r>
            <a:r>
              <a:rPr lang="zh-CN" altLang="en-US" sz="2400" smtClean="0"/>
              <a:t>和</a:t>
            </a:r>
            <a:r>
              <a:rPr lang="en-US" altLang="zh-CN" sz="2400" smtClean="0"/>
              <a:t>Cocoa</a:t>
            </a:r>
            <a:r>
              <a:rPr lang="zh-CN" altLang="en-US" sz="2400" smtClean="0"/>
              <a:t>。 </a:t>
            </a:r>
            <a:br>
              <a:rPr lang="zh-CN" altLang="en-US" sz="2400" smtClean="0"/>
            </a:br>
            <a:r>
              <a:rPr lang="en-US" altLang="zh-CN" sz="2400" smtClean="0"/>
              <a:t>+ </a:t>
            </a:r>
            <a:r>
              <a:rPr lang="zh-CN" altLang="en-US" sz="2400" smtClean="0"/>
              <a:t>工具：为</a:t>
            </a:r>
            <a:r>
              <a:rPr lang="en-US" altLang="zh-CN" sz="2400" smtClean="0"/>
              <a:t>Rails</a:t>
            </a:r>
            <a:r>
              <a:rPr lang="zh-CN" altLang="en-US" sz="2400" smtClean="0"/>
              <a:t>提供项目模板（但如果你手工编写代码，也可以使用其他服务器端平台）。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CanJS</a:t>
            </a:r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+ </a:t>
            </a:r>
            <a:r>
              <a:rPr lang="zh-CN" altLang="en-US" smtClean="0"/>
              <a:t>用</a:t>
            </a:r>
            <a:r>
              <a:rPr lang="en-US" altLang="zh-CN" smtClean="0"/>
              <a:t>JavaScript</a:t>
            </a:r>
            <a:r>
              <a:rPr lang="zh-CN" altLang="en-US" smtClean="0"/>
              <a:t>实现</a:t>
            </a:r>
            <a:r>
              <a:rPr lang="en-US" altLang="zh-CN" smtClean="0"/>
              <a:t>MVC</a:t>
            </a:r>
            <a:r>
              <a:rPr lang="zh-CN" altLang="en-US" smtClean="0"/>
              <a:t>，</a:t>
            </a:r>
            <a:r>
              <a:rPr lang="en-US" altLang="zh-CN" smtClean="0"/>
              <a:t>MIT</a:t>
            </a:r>
            <a:r>
              <a:rPr lang="zh-CN" altLang="en-US" smtClean="0"/>
              <a:t>许可。 </a:t>
            </a:r>
            <a:br>
              <a:rPr lang="zh-CN" altLang="en-US" smtClean="0"/>
            </a:br>
            <a:r>
              <a:rPr lang="en-US" altLang="zh-CN" smtClean="0"/>
              <a:t>+ REST</a:t>
            </a:r>
            <a:r>
              <a:rPr lang="zh-CN" altLang="en-US" smtClean="0"/>
              <a:t>可持久模型、基本的路由、基于字符串的模板。 </a:t>
            </a:r>
            <a:br>
              <a:rPr lang="zh-CN" altLang="en-US" smtClean="0"/>
            </a:br>
            <a:r>
              <a:rPr lang="en-US" altLang="zh-CN" smtClean="0"/>
              <a:t>+ </a:t>
            </a:r>
            <a:r>
              <a:rPr lang="zh-CN" altLang="en-US" smtClean="0"/>
              <a:t>知名度不高（我也是上周才听说它的），但它的前身是 </a:t>
            </a:r>
            <a:r>
              <a:rPr lang="en-US" altLang="zh-CN" smtClean="0"/>
              <a:t>JavaScriptMVC</a:t>
            </a:r>
            <a:r>
              <a:rPr lang="zh-CN" altLang="en-US" smtClean="0"/>
              <a:t>项目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Spine</a:t>
            </a:r>
            <a:endParaRPr lang="zh-CN" altLang="en-US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+ </a:t>
            </a:r>
            <a:r>
              <a:rPr lang="zh-CN" altLang="en-US" smtClean="0"/>
              <a:t>用</a:t>
            </a:r>
            <a:r>
              <a:rPr lang="en-US" altLang="zh-CN" smtClean="0"/>
              <a:t>JavaScript</a:t>
            </a:r>
            <a:r>
              <a:rPr lang="zh-CN" altLang="en-US" smtClean="0"/>
              <a:t>实现</a:t>
            </a:r>
            <a:r>
              <a:rPr lang="en-US" altLang="zh-CN" smtClean="0"/>
              <a:t>MVC</a:t>
            </a:r>
            <a:r>
              <a:rPr lang="zh-CN" altLang="en-US" smtClean="0"/>
              <a:t>，</a:t>
            </a:r>
            <a:r>
              <a:rPr lang="en-US" altLang="zh-CN" smtClean="0"/>
              <a:t>MIT</a:t>
            </a:r>
            <a:r>
              <a:rPr lang="zh-CN" altLang="en-US" smtClean="0"/>
              <a:t>许可证。 </a:t>
            </a:r>
            <a:br>
              <a:rPr lang="zh-CN" altLang="en-US" smtClean="0"/>
            </a:br>
            <a:r>
              <a:rPr lang="en-US" altLang="zh-CN" smtClean="0"/>
              <a:t>+ </a:t>
            </a:r>
            <a:r>
              <a:rPr lang="zh-CN" altLang="en-US" smtClean="0"/>
              <a:t>由最早为</a:t>
            </a:r>
            <a:r>
              <a:rPr lang="en-US" altLang="zh-CN" smtClean="0"/>
              <a:t>O'Reilly</a:t>
            </a:r>
            <a:r>
              <a:rPr lang="zh-CN" altLang="en-US" smtClean="0"/>
              <a:t>一本书写的示例代码发展而来，已成为一个</a:t>
            </a:r>
            <a:r>
              <a:rPr lang="en-US" altLang="zh-CN" smtClean="0"/>
              <a:t>OSS</a:t>
            </a:r>
            <a:r>
              <a:rPr lang="zh-CN" altLang="en-US" smtClean="0"/>
              <a:t>（</a:t>
            </a:r>
            <a:r>
              <a:rPr lang="en-US" altLang="zh-CN" smtClean="0"/>
              <a:t>Open Source Software</a:t>
            </a:r>
            <a:r>
              <a:rPr lang="zh-CN" altLang="en-US" smtClean="0"/>
              <a:t>，开源软件）项目。 </a:t>
            </a:r>
            <a:br>
              <a:rPr lang="zh-CN" altLang="en-US" smtClean="0"/>
            </a:br>
            <a:r>
              <a:rPr lang="en-US" altLang="zh-CN" smtClean="0"/>
              <a:t>+ </a:t>
            </a:r>
            <a:r>
              <a:rPr lang="zh-CN" altLang="en-US" smtClean="0"/>
              <a:t>是</a:t>
            </a:r>
            <a:r>
              <a:rPr lang="en-US" altLang="zh-CN" smtClean="0"/>
              <a:t>Backbone</a:t>
            </a:r>
            <a:r>
              <a:rPr lang="zh-CN" altLang="en-US" smtClean="0"/>
              <a:t>的一个衍生版（看名字就知道</a:t>
            </a:r>
            <a:r>
              <a:rPr lang="en-US" altLang="zh-CN" baseline="30000" smtClean="0">
                <a:hlinkClick r:id="rId1"/>
              </a:rPr>
              <a:t>3</a:t>
            </a:r>
            <a:r>
              <a:rPr lang="zh-CN" altLang="en-US" smtClean="0"/>
              <a:t>）。</a:t>
            </a:r>
            <a:endParaRPr lang="zh-CN" alt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框架欣赏</a:t>
            </a:r>
            <a:endParaRPr lang="zh-CN" altLang="en-US" smtClean="0"/>
          </a:p>
        </p:txBody>
      </p:sp>
      <p:sp>
        <p:nvSpPr>
          <p:cNvPr id="1843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backbone</a:t>
            </a:r>
            <a:endParaRPr lang="zh-CN" altLang="en-US" smtClean="0"/>
          </a:p>
        </p:txBody>
      </p:sp>
      <p:pic>
        <p:nvPicPr>
          <p:cNvPr id="19459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50" y="1700213"/>
            <a:ext cx="8785225" cy="2093912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20483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17"/>
          <a:stretch>
            <a:fillRect/>
          </a:stretch>
        </p:blipFill>
        <p:spPr>
          <a:xfrm>
            <a:off x="222250" y="1628775"/>
            <a:ext cx="8496300" cy="410368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5400" smtClean="0">
                <a:solidFill>
                  <a:schemeClr val="bg1"/>
                </a:solidFill>
              </a:rPr>
              <a:t>框架封装概述</a:t>
            </a:r>
            <a:endParaRPr lang="zh-CN" altLang="zh-CN" sz="5400" smtClean="0">
              <a:solidFill>
                <a:schemeClr val="bg1"/>
              </a:solidFill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8800" smtClean="0">
                <a:solidFill>
                  <a:schemeClr val="bg1"/>
                </a:solidFill>
                <a:latin typeface="微软雅黑" pitchFamily="34" charset="-122"/>
              </a:rPr>
              <a:t>六脉神剑概述</a:t>
            </a:r>
            <a:endParaRPr lang="zh-CN" altLang="en-US" sz="8800" smtClean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83568" y="575558"/>
            <a:ext cx="8064897" cy="796925"/>
          </a:xfrm>
        </p:spPr>
        <p:txBody>
          <a:bodyPr>
            <a:normAutofit fontScale="90000"/>
          </a:bodyPr>
          <a:lstStyle/>
          <a:p>
            <a:r>
              <a:rPr lang="zh-CN" altLang="en-US" sz="3200" dirty="0" smtClean="0"/>
              <a:t>框架封装的六大神技 </a:t>
            </a:r>
            <a:r>
              <a:rPr lang="en-US" altLang="zh-CN" sz="3200" dirty="0" smtClean="0"/>
              <a:t>–</a:t>
            </a:r>
            <a:r>
              <a:rPr lang="zh-CN" altLang="en-US" sz="3200" dirty="0" smtClean="0"/>
              <a:t>六脉神剑 </a:t>
            </a:r>
            <a:br>
              <a:rPr lang="en-US" altLang="zh-CN" sz="3200" dirty="0" smtClean="0"/>
            </a:br>
            <a:r>
              <a:rPr lang="zh-CN" altLang="en-US" sz="3200" dirty="0" smtClean="0"/>
              <a:t>缺一不可</a:t>
            </a:r>
            <a:endParaRPr lang="zh-CN" altLang="en-US" sz="3200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26670" y="1414145"/>
            <a:ext cx="9062085" cy="4981575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你好，我好，他也好（用户体验）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框架最终目的不管是给自己使用，那就失去了意义，框架更多是给别人使用，所以如何让别人使用方便也是重点之一，比如</a:t>
            </a:r>
            <a:r>
              <a:rPr lang="en-US" altLang="zh-CN" sz="2000" dirty="0" smtClean="0"/>
              <a:t>jQuery</a:t>
            </a:r>
            <a:r>
              <a:rPr lang="zh-CN" altLang="en-US" sz="2000" dirty="0" smtClean="0"/>
              <a:t>用一个美元符号简化各种操作而流行天下</a:t>
            </a:r>
            <a:endParaRPr lang="en-US" altLang="zh-CN" sz="20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零污染，健康，绿色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B050"/>
                </a:solidFill>
              </a:rPr>
              <a:t>– </a:t>
            </a:r>
            <a:r>
              <a:rPr lang="zh-CN" altLang="en-US" sz="2000" dirty="0" smtClean="0"/>
              <a:t>整个框架只占用一个全局变量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模块化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链式访问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扩展性（易于维护）成魔成仙必备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完美性 ：安全 性能 优化 容错性（发生各种错误都不怕）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ctrTitle"/>
          </p:nvPr>
        </p:nvSpPr>
        <p:spPr>
          <a:xfrm>
            <a:off x="755650" y="2276475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5400" smtClean="0">
                <a:solidFill>
                  <a:schemeClr val="bg1"/>
                </a:solidFill>
              </a:rPr>
              <a:t>六脉神剑</a:t>
            </a:r>
            <a:br>
              <a:rPr lang="en-US" altLang="zh-CN" sz="5400" smtClean="0">
                <a:solidFill>
                  <a:schemeClr val="bg1"/>
                </a:solidFill>
              </a:rPr>
            </a:br>
            <a:r>
              <a:rPr lang="zh-CN" altLang="en-US" sz="5400" smtClean="0">
                <a:solidFill>
                  <a:schemeClr val="bg1"/>
                </a:solidFill>
              </a:rPr>
              <a:t>零污染</a:t>
            </a:r>
            <a:endParaRPr lang="zh-CN" altLang="en-US" sz="5400" smtClean="0">
              <a:solidFill>
                <a:schemeClr val="bg1"/>
              </a:solidFill>
            </a:endParaRPr>
          </a:p>
        </p:txBody>
      </p:sp>
      <p:sp>
        <p:nvSpPr>
          <p:cNvPr id="23555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600" smtClean="0"/>
              <a:t>框架雏形</a:t>
            </a:r>
            <a:endParaRPr lang="zh-CN" altLang="en-US" sz="360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mtClean="0"/>
              <a:t>什么是污染</a:t>
            </a:r>
            <a:endParaRPr lang="zh-CN" altLang="zh-CN" smtClean="0"/>
          </a:p>
        </p:txBody>
      </p:sp>
      <p:sp>
        <p:nvSpPr>
          <p:cNvPr id="24579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污染</a:t>
            </a:r>
            <a:endParaRPr lang="zh-CN" altLang="en-US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全局变量是魔鬼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zh-CN" altLang="en-US" smtClean="0"/>
              <a:t>零污染定义：</a:t>
            </a:r>
            <a:endParaRPr lang="en-US" altLang="zh-CN" smtClean="0"/>
          </a:p>
          <a:p>
            <a:pPr marL="400050" lvl="1" indent="0">
              <a:buFont typeface="Arial" pitchFamily="34" charset="0"/>
              <a:buNone/>
            </a:pPr>
            <a:r>
              <a:rPr lang="zh-CN" altLang="en-US" smtClean="0"/>
              <a:t>两个人写的代码放在一起使用互相不冲突</a:t>
            </a:r>
            <a:endParaRPr lang="en-US" altLang="zh-CN" smtClean="0"/>
          </a:p>
          <a:p>
            <a:pPr marL="400050" lvl="1" indent="0">
              <a:buFont typeface="Arial" pitchFamily="34" charset="0"/>
              <a:buNone/>
            </a:pPr>
            <a:r>
              <a:rPr lang="zh-CN" altLang="en-US" smtClean="0"/>
              <a:t>两个框架放在一起使用不会出现混乱</a:t>
            </a:r>
            <a:endParaRPr lang="en-US" altLang="zh-CN" smtClean="0"/>
          </a:p>
          <a:p>
            <a:pPr marL="0" indent="0">
              <a:buFont typeface="Arial" pitchFamily="34" charset="0"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 演示污染</a:t>
            </a:r>
            <a:endParaRPr lang="zh-CN" altLang="en-US" smtClean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定义两个类库</a:t>
            </a:r>
            <a:endParaRPr lang="en-US" altLang="zh-CN" smtClean="0"/>
          </a:p>
          <a:p>
            <a:r>
              <a:rPr lang="zh-CN" altLang="en-US" smtClean="0"/>
              <a:t>两者如果都有同一个全局变量，就会互相影响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污染产生的原因</a:t>
            </a:r>
            <a:endParaRPr lang="zh-CN" altLang="en-US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作用域太大，影响了全局，比如全局变量</a:t>
            </a:r>
            <a:endParaRPr lang="zh-CN" alt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mtClean="0"/>
              <a:t>如何解决污染</a:t>
            </a:r>
            <a:endParaRPr lang="zh-CN" altLang="zh-CN" smtClean="0"/>
          </a:p>
        </p:txBody>
      </p:sp>
      <p:sp>
        <p:nvSpPr>
          <p:cNvPr id="24579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如何绿色无污染编程</a:t>
            </a:r>
            <a:endParaRPr lang="zh-CN" altLang="en-US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我们可以使用命名空间，也就是我们的代码都在一个空间里面，</a:t>
            </a:r>
            <a:r>
              <a:rPr lang="en-US" altLang="zh-CN" smtClean="0"/>
              <a:t>js</a:t>
            </a:r>
            <a:r>
              <a:rPr lang="zh-CN" altLang="en-US" smtClean="0"/>
              <a:t>中可以通过如下方式将代码封装在一个独立的空间里面：</a:t>
            </a:r>
            <a:endParaRPr lang="en-US" altLang="zh-CN" smtClean="0"/>
          </a:p>
          <a:p>
            <a:pPr lvl="1"/>
            <a:r>
              <a:rPr lang="zh-CN" altLang="en-US" smtClean="0"/>
              <a:t>函数</a:t>
            </a:r>
            <a:endParaRPr lang="en-US" altLang="zh-CN" smtClean="0"/>
          </a:p>
          <a:p>
            <a:pPr lvl="1"/>
            <a:r>
              <a:rPr lang="zh-CN" altLang="en-US" smtClean="0"/>
              <a:t>对象</a:t>
            </a:r>
            <a:endParaRPr lang="en-US" altLang="zh-CN" smtClean="0"/>
          </a:p>
          <a:p>
            <a:pPr lvl="1"/>
            <a:r>
              <a:rPr lang="zh-CN" altLang="en-US" smtClean="0"/>
              <a:t>闭包</a:t>
            </a:r>
            <a:endParaRPr lang="en-US" altLang="zh-CN" smtClean="0"/>
          </a:p>
          <a:p>
            <a:pPr lvl="1"/>
            <a:r>
              <a:rPr lang="zh-CN" altLang="en-US" smtClean="0"/>
              <a:t>匿名函数</a:t>
            </a:r>
            <a:endParaRPr lang="en-US" altLang="zh-CN" smtClean="0"/>
          </a:p>
          <a:p>
            <a:pPr lvl="1"/>
            <a:r>
              <a:rPr lang="zh-CN" altLang="en-US" smtClean="0"/>
              <a:t>命名空间</a:t>
            </a:r>
            <a:endParaRPr lang="en-US" altLang="zh-CN" smtClean="0"/>
          </a:p>
          <a:p>
            <a:pPr lvl="1"/>
            <a:endParaRPr lang="en-US" alt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XX</a:t>
            </a:r>
            <a:r>
              <a:rPr lang="zh-CN" altLang="en-US" smtClean="0"/>
              <a:t>（</a:t>
            </a:r>
            <a:r>
              <a:rPr lang="en-US" altLang="zh-CN" smtClean="0"/>
              <a:t>DB</a:t>
            </a:r>
            <a:r>
              <a:rPr lang="zh-CN" altLang="en-US" smtClean="0"/>
              <a:t>）有话说。。。</a:t>
            </a:r>
            <a:endParaRPr lang="zh-CN" altLang="en-US" smtClean="0"/>
          </a:p>
        </p:txBody>
      </p:sp>
      <p:pic>
        <p:nvPicPr>
          <p:cNvPr id="5123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4"/>
          <a:stretch>
            <a:fillRect/>
          </a:stretch>
        </p:blipFill>
        <p:spPr>
          <a:xfrm>
            <a:off x="179388" y="1773238"/>
            <a:ext cx="1368425" cy="1630362"/>
          </a:xfrm>
        </p:spPr>
      </p:pic>
      <p:pic>
        <p:nvPicPr>
          <p:cNvPr id="512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933825"/>
            <a:ext cx="14224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"/>
          <a:stretch>
            <a:fillRect/>
          </a:stretch>
        </p:blipFill>
        <p:spPr bwMode="auto">
          <a:xfrm>
            <a:off x="2195513" y="1784350"/>
            <a:ext cx="12604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3933825"/>
            <a:ext cx="12969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988" y="1443038"/>
            <a:ext cx="41751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加号 10"/>
          <p:cNvSpPr/>
          <p:nvPr/>
        </p:nvSpPr>
        <p:spPr bwMode="auto">
          <a:xfrm>
            <a:off x="1493838" y="3316288"/>
            <a:ext cx="790575" cy="792162"/>
          </a:xfrm>
          <a:prstGeom prst="mathPlus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2" name="等于号 11"/>
          <p:cNvSpPr/>
          <p:nvPr/>
        </p:nvSpPr>
        <p:spPr bwMode="auto">
          <a:xfrm>
            <a:off x="3627438" y="3219450"/>
            <a:ext cx="1511300" cy="889000"/>
          </a:xfrm>
          <a:prstGeom prst="mathEqual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5130" name="文本框 12"/>
          <p:cNvSpPr txBox="1">
            <a:spLocks noChangeArrowheads="1"/>
          </p:cNvSpPr>
          <p:nvPr/>
        </p:nvSpPr>
        <p:spPr bwMode="auto">
          <a:xfrm>
            <a:off x="250825" y="5980113"/>
            <a:ext cx="1314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一坨</a:t>
            </a:r>
            <a:r>
              <a:rPr lang="en-US" altLang="zh-CN" sz="2000" b="1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XX</a:t>
            </a:r>
            <a:endParaRPr lang="zh-CN" altLang="en-US" sz="2000" b="1">
              <a:solidFill>
                <a:srgbClr val="00B0F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31" name="文本框 13"/>
          <p:cNvSpPr txBox="1">
            <a:spLocks noChangeArrowheads="1"/>
          </p:cNvSpPr>
          <p:nvPr/>
        </p:nvSpPr>
        <p:spPr bwMode="auto">
          <a:xfrm>
            <a:off x="2249488" y="5921375"/>
            <a:ext cx="1314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一坨</a:t>
            </a:r>
            <a:r>
              <a:rPr lang="en-US" altLang="zh-CN" sz="1800" b="1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XX</a:t>
            </a:r>
            <a:endParaRPr lang="zh-CN" altLang="en-US" sz="1800" b="1">
              <a:solidFill>
                <a:srgbClr val="00B0F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32" name="文本框 14"/>
          <p:cNvSpPr txBox="1">
            <a:spLocks noChangeArrowheads="1"/>
          </p:cNvSpPr>
          <p:nvPr/>
        </p:nvSpPr>
        <p:spPr bwMode="auto">
          <a:xfrm>
            <a:off x="5843588" y="5983288"/>
            <a:ext cx="237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更大的一坨</a:t>
            </a:r>
            <a:endParaRPr lang="zh-CN" altLang="en-US" sz="2400" b="1">
              <a:solidFill>
                <a:srgbClr val="00B0F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33" name="文本框 15"/>
          <p:cNvSpPr txBox="1">
            <a:spLocks noChangeArrowheads="1"/>
          </p:cNvSpPr>
          <p:nvPr/>
        </p:nvSpPr>
        <p:spPr bwMode="auto">
          <a:xfrm>
            <a:off x="206375" y="3424238"/>
            <a:ext cx="1314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一坨</a:t>
            </a:r>
            <a:r>
              <a:rPr lang="en-US" altLang="zh-CN" sz="2000" b="1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XX</a:t>
            </a:r>
            <a:endParaRPr lang="zh-CN" altLang="en-US" sz="2000" b="1">
              <a:solidFill>
                <a:srgbClr val="00B0F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34" name="文本框 16"/>
          <p:cNvSpPr txBox="1">
            <a:spLocks noChangeArrowheads="1"/>
          </p:cNvSpPr>
          <p:nvPr/>
        </p:nvSpPr>
        <p:spPr bwMode="auto">
          <a:xfrm>
            <a:off x="2312988" y="3463925"/>
            <a:ext cx="1314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一坨</a:t>
            </a:r>
            <a:r>
              <a:rPr lang="en-US" altLang="zh-CN" sz="2000" b="1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XX</a:t>
            </a:r>
            <a:endParaRPr lang="zh-CN" altLang="en-US" sz="2000" b="1">
              <a:solidFill>
                <a:srgbClr val="00B0F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 函数解决污染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9840" y="1268730"/>
            <a:ext cx="6627495" cy="553656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 对象解决污染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每个对象中都可以包含相同名称的属性和方法，而不会彼此受到影响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下面我们看看另外两种解决污染的方式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"/>
          <p:cNvSpPr>
            <a:spLocks noGrp="1"/>
          </p:cNvSpPr>
          <p:nvPr>
            <p:ph type="ctrTitle"/>
          </p:nvPr>
        </p:nvSpPr>
        <p:spPr>
          <a:xfrm>
            <a:off x="1116013" y="1773238"/>
            <a:ext cx="7272337" cy="3024187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解决污染</a:t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zh-CN" altLang="en-US" smtClean="0">
                <a:solidFill>
                  <a:schemeClr val="bg1"/>
                </a:solidFill>
              </a:rPr>
              <a:t>立即函数</a:t>
            </a:r>
            <a:endParaRPr lang="zh-CN" altLang="en-US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什么是立即函数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  <a:endParaRPr lang="zh-CN" altLang="en-US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立即函数就是将函数定义和执行放在一起了。不需要调用，自动执行。</a:t>
            </a:r>
            <a:endParaRPr lang="en-US" altLang="zh-CN" smtClean="0"/>
          </a:p>
          <a:p>
            <a:pPr lvl="1"/>
            <a:endParaRPr lang="zh-CN" altLang="en-US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5695" y="1917065"/>
            <a:ext cx="6451600" cy="363918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使用立即函数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140" y="1556385"/>
            <a:ext cx="8133080" cy="436499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每个人将理解函数语法规范写</a:t>
            </a:r>
            <a:r>
              <a:rPr lang="en-US" altLang="zh-CN"/>
              <a:t>10</a:t>
            </a:r>
            <a:r>
              <a:rPr lang="zh-CN" altLang="en-US"/>
              <a:t>遍，能够灵活掌握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立即函数可以解决污染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ABCD</a:t>
            </a:r>
            <a:r>
              <a:rPr lang="zh-CN" altLang="en-US" smtClean="0"/>
              <a:t>法则</a:t>
            </a:r>
            <a:endParaRPr lang="zh-CN" altLang="en-US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0" y="1011238"/>
            <a:ext cx="9036050" cy="5114925"/>
          </a:xfrm>
        </p:spPr>
        <p:txBody>
          <a:bodyPr/>
          <a:lstStyle/>
          <a:p>
            <a:r>
              <a:rPr lang="en-US" altLang="zh-CN" smtClean="0"/>
              <a:t>Jquery = </a:t>
            </a:r>
            <a:r>
              <a:rPr lang="zh-CN" altLang="en-US" smtClean="0"/>
              <a:t>运动</a:t>
            </a:r>
            <a:r>
              <a:rPr lang="en-US" altLang="zh-CN" smtClean="0"/>
              <a:t>+</a:t>
            </a:r>
            <a:r>
              <a:rPr lang="zh-CN" altLang="en-US" smtClean="0"/>
              <a:t>事件</a:t>
            </a:r>
            <a:r>
              <a:rPr lang="en-US" altLang="zh-CN" smtClean="0"/>
              <a:t>+</a:t>
            </a:r>
            <a:r>
              <a:rPr lang="zh-CN" altLang="en-US" smtClean="0"/>
              <a:t>选择</a:t>
            </a:r>
            <a:r>
              <a:rPr lang="en-US" altLang="zh-CN" smtClean="0"/>
              <a:t>+DOM+</a:t>
            </a:r>
            <a:r>
              <a:rPr lang="zh-CN" altLang="en-US" smtClean="0"/>
              <a:t>。。。。。</a:t>
            </a:r>
            <a:endParaRPr lang="en-US" altLang="zh-CN" smtClean="0"/>
          </a:p>
          <a:p>
            <a:r>
              <a:rPr lang="zh-CN" altLang="en-US" smtClean="0"/>
              <a:t>任何框架 </a:t>
            </a:r>
            <a:r>
              <a:rPr lang="en-US" altLang="zh-CN" smtClean="0"/>
              <a:t>= A+B+C+D</a:t>
            </a:r>
            <a:endParaRPr lang="en-US" altLang="zh-CN" smtClean="0"/>
          </a:p>
          <a:p>
            <a:r>
              <a:rPr lang="zh-CN" altLang="en-US" smtClean="0"/>
              <a:t>任何网站</a:t>
            </a:r>
            <a:r>
              <a:rPr lang="en-US" altLang="zh-CN" smtClean="0"/>
              <a:t>=A+B+C+D</a:t>
            </a:r>
            <a:endParaRPr lang="en-US" altLang="zh-CN" smtClean="0"/>
          </a:p>
          <a:p>
            <a:r>
              <a:rPr lang="zh-CN" altLang="en-US" smtClean="0"/>
              <a:t>任何移动</a:t>
            </a:r>
            <a:r>
              <a:rPr lang="en-US" altLang="zh-CN" smtClean="0"/>
              <a:t>app = A+B+C+D</a:t>
            </a:r>
            <a:endParaRPr lang="en-US" altLang="zh-CN" smtClean="0"/>
          </a:p>
          <a:p>
            <a:r>
              <a:rPr lang="zh-CN" altLang="en-US" smtClean="0"/>
              <a:t>任何</a:t>
            </a:r>
            <a:r>
              <a:rPr lang="en-US" altLang="zh-CN" smtClean="0"/>
              <a:t>java</a:t>
            </a:r>
            <a:r>
              <a:rPr lang="zh-CN" altLang="en-US" smtClean="0"/>
              <a:t>软件 </a:t>
            </a:r>
            <a:r>
              <a:rPr lang="en-US" altLang="zh-CN" smtClean="0"/>
              <a:t>= A+B+C+D</a:t>
            </a:r>
            <a:endParaRPr lang="en-US" altLang="zh-CN" smtClean="0"/>
          </a:p>
          <a:p>
            <a:r>
              <a:rPr lang="zh-CN" altLang="en-US" smtClean="0"/>
              <a:t>任何</a:t>
            </a:r>
            <a:r>
              <a:rPr lang="en-US" altLang="zh-CN" smtClean="0"/>
              <a:t>IOS</a:t>
            </a:r>
            <a:r>
              <a:rPr lang="zh-CN" altLang="en-US" smtClean="0"/>
              <a:t>项目</a:t>
            </a:r>
            <a:r>
              <a:rPr lang="en-US" altLang="zh-CN" smtClean="0"/>
              <a:t>= A+B+C+D</a:t>
            </a:r>
            <a:endParaRPr lang="en-US" altLang="zh-CN" smtClean="0"/>
          </a:p>
          <a:p>
            <a:r>
              <a:rPr lang="zh-CN" altLang="en-US" smtClean="0"/>
              <a:t>任何的任何</a:t>
            </a:r>
            <a:r>
              <a:rPr lang="en-US" altLang="zh-CN" smtClean="0"/>
              <a:t>= A+B+C+D</a:t>
            </a:r>
            <a:endParaRPr lang="zh-CN" alt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两个立即函数之间彼此没有影响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140" y="1988820"/>
            <a:ext cx="7552690" cy="333121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每个人定义两个立即函数，里面有同名方法，变量，测试一下彼此之间是否会产生影响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重要性</a:t>
            </a:r>
            <a:endParaRPr lang="zh-CN" altLang="en-US" smtClean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是编写任何代码的容器，可以减少污染</a:t>
            </a:r>
            <a:endParaRPr lang="en-US" altLang="zh-CN" smtClean="0"/>
          </a:p>
          <a:p>
            <a:r>
              <a:rPr lang="zh-CN" altLang="en-US" smtClean="0"/>
              <a:t>几乎所有的中大型公司，中高级程序员，所有的框架都会使用立即函数封装自己需要写的代码</a:t>
            </a:r>
            <a:endParaRPr lang="zh-CN" altLang="en-US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立即函数优点</a:t>
            </a:r>
            <a:endParaRPr lang="zh-CN" altLang="en-US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立即执行函数模式被广泛使用，它可以帮你封装大量的工作而不会在背后遗留任何全局变量。</a:t>
            </a:r>
            <a:endParaRPr lang="zh-CN" altLang="en-US" smtClean="0"/>
          </a:p>
          <a:p>
            <a:r>
              <a:rPr lang="zh-CN" altLang="en-US" smtClean="0"/>
              <a:t>你定义的所有变量都会成员立即执行函数的局部变量，所以你不用担心这些临时变量会污染全局空间。</a:t>
            </a:r>
            <a:endParaRPr lang="zh-CN" altLang="en-US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立即函数和</a:t>
            </a:r>
            <a:r>
              <a:rPr lang="en-US" altLang="zh-CN" smtClean="0"/>
              <a:t>onload</a:t>
            </a:r>
            <a:r>
              <a:rPr lang="zh-CN" altLang="en-US" smtClean="0"/>
              <a:t>事件</a:t>
            </a:r>
            <a:endParaRPr lang="zh-CN" altLang="en-US" smtClean="0"/>
          </a:p>
        </p:txBody>
      </p:sp>
      <p:sp>
        <p:nvSpPr>
          <p:cNvPr id="38915" name="Rectangle 1"/>
          <p:cNvSpPr>
            <a:spLocks noGrp="1" noChangeArrowheads="1"/>
          </p:cNvSpPr>
          <p:nvPr>
            <p:ph idx="1"/>
          </p:nvPr>
        </p:nvSpPr>
        <p:spPr>
          <a:xfrm>
            <a:off x="395605" y="1484789"/>
            <a:ext cx="8075613" cy="283464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立即函数和</a:t>
            </a:r>
            <a:r>
              <a:rPr lang="en-US" altLang="zh-CN" sz="2400" smtClean="0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onload</a:t>
            </a:r>
            <a:r>
              <a:rPr lang="zh-CN" altLang="en-US" sz="2400" smtClean="0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有类似的功能，那么他们之间的区别呢？</a:t>
            </a:r>
            <a:endParaRPr lang="en-US" altLang="zh-CN" sz="2400" smtClean="0">
              <a:solidFill>
                <a:srgbClr val="00B0F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z="2400" smtClean="0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如果你的需求是页面载入后即执行，那么按题主的方式写个位于底部的自执行函数自然可以达到效果。</a:t>
            </a:r>
            <a:endParaRPr lang="zh-CN" altLang="zh-CN" sz="2400" smtClean="0">
              <a:solidFill>
                <a:srgbClr val="00B0F0"/>
              </a:solidFill>
              <a:latin typeface="Arial" pitchFamily="34" charset="0"/>
              <a:ea typeface="宋体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z="2400" smtClean="0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但假设我的需求是对页面中一个 </a:t>
            </a:r>
            <a:r>
              <a:rPr lang="zh-CN" altLang="zh-CN" sz="2400" smtClean="0">
                <a:solidFill>
                  <a:srgbClr val="00B0F0"/>
                </a:solidFill>
                <a:latin typeface="Arial Unicode MS" pitchFamily="34" charset="-122"/>
                <a:ea typeface="宋体" pitchFamily="2" charset="-122"/>
              </a:rPr>
              <a:t>IMG</a:t>
            </a:r>
            <a:r>
              <a:rPr lang="zh-CN" altLang="zh-CN" sz="1800" smtClean="0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 元素的 </a:t>
            </a:r>
            <a:r>
              <a:rPr lang="zh-CN" altLang="zh-CN" sz="2400" smtClean="0">
                <a:solidFill>
                  <a:srgbClr val="00B0F0"/>
                </a:solidFill>
                <a:latin typeface="Arial Unicode MS" pitchFamily="34" charset="-122"/>
                <a:ea typeface="宋体" pitchFamily="2" charset="-122"/>
              </a:rPr>
              <a:t>height</a:t>
            </a:r>
            <a:r>
              <a:rPr lang="zh-CN" altLang="zh-CN" sz="1800" smtClean="0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 和 </a:t>
            </a:r>
            <a:r>
              <a:rPr lang="zh-CN" altLang="zh-CN" sz="2400" smtClean="0">
                <a:solidFill>
                  <a:srgbClr val="00B0F0"/>
                </a:solidFill>
                <a:latin typeface="Arial Unicode MS" pitchFamily="34" charset="-122"/>
                <a:ea typeface="宋体" pitchFamily="2" charset="-122"/>
              </a:rPr>
              <a:t>width</a:t>
            </a:r>
            <a:r>
              <a:rPr lang="zh-CN" altLang="zh-CN" sz="1800" smtClean="0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 属性进行操作，你的自执行函数就有可能失效了，因为你没法判断图像是否已经完全载入，而如果使用 </a:t>
            </a:r>
            <a:r>
              <a:rPr lang="zh-CN" altLang="zh-CN" sz="2400" smtClean="0">
                <a:solidFill>
                  <a:srgbClr val="00B0F0"/>
                </a:solidFill>
                <a:latin typeface="Arial Unicode MS" pitchFamily="34" charset="-122"/>
                <a:ea typeface="宋体" pitchFamily="2" charset="-122"/>
              </a:rPr>
              <a:t>onload</a:t>
            </a:r>
            <a:r>
              <a:rPr lang="zh-CN" altLang="zh-CN" sz="1800" smtClean="0">
                <a:solidFill>
                  <a:srgbClr val="00B0F0"/>
                </a:solidFill>
                <a:latin typeface="Arial" pitchFamily="34" charset="0"/>
                <a:ea typeface="宋体" pitchFamily="2" charset="-122"/>
              </a:rPr>
              <a:t> 方法时，则表示页面内的资源都已经载入，此时执行内部的代码操作图像元素的宽高一定是没有问题的。</a:t>
            </a:r>
            <a:endParaRPr lang="zh-CN" altLang="zh-CN" sz="1800" smtClean="0">
              <a:solidFill>
                <a:srgbClr val="00B0F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立即函数传参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895" y="2060575"/>
            <a:ext cx="7813675" cy="214503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使用立即函数计算</a:t>
            </a:r>
            <a:r>
              <a:rPr lang="en-US" altLang="zh-CN"/>
              <a:t>a+b</a:t>
            </a:r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将整个匿名函数作为值传递给另一个变量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7123" y="548680"/>
            <a:ext cx="11233795" cy="79692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将整个匿名函数作为值传递给另一个变量</a:t>
            </a:r>
            <a:endParaRPr lang="zh-CN" altLang="en-US" dirty="0" smtClean="0"/>
          </a:p>
        </p:txBody>
      </p:sp>
      <p:sp>
        <p:nvSpPr>
          <p:cNvPr id="45059" name="Rectangle 1"/>
          <p:cNvSpPr>
            <a:spLocks noGrp="1" noChangeArrowheads="1"/>
          </p:cNvSpPr>
          <p:nvPr>
            <p:ph idx="1"/>
          </p:nvPr>
        </p:nvSpPr>
        <p:spPr>
          <a:xfrm>
            <a:off x="250825" y="2064227"/>
            <a:ext cx="9253538" cy="137541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z="2800" smtClean="0"/>
              <a:t>var rainman = (function(x , y){ return x + y; })(2 , 3); </a:t>
            </a:r>
            <a:endParaRPr lang="en-US" altLang="zh-CN" sz="2800" smtClean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800" smtClean="0"/>
          </a:p>
          <a:p>
            <a:pPr marL="0" indent="0">
              <a:spcBef>
                <a:spcPct val="0"/>
              </a:spcBef>
              <a:buFontTx/>
              <a:buNone/>
            </a:pPr>
            <a:endParaRPr lang="zh-CN" altLang="zh-CN" sz="2800" smtClean="0"/>
          </a:p>
        </p:txBody>
      </p:sp>
      <p:sp>
        <p:nvSpPr>
          <p:cNvPr id="45060" name="矩形 4"/>
          <p:cNvSpPr>
            <a:spLocks noChangeArrowheads="1"/>
          </p:cNvSpPr>
          <p:nvPr/>
        </p:nvSpPr>
        <p:spPr bwMode="auto">
          <a:xfrm>
            <a:off x="306388" y="4724400"/>
            <a:ext cx="87296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解释</a:t>
            </a:r>
            <a:r>
              <a:rPr lang="zh-CN" altLang="en-US" sz="20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：</a:t>
            </a:r>
            <a:endParaRPr lang="en-US" altLang="zh-CN" sz="2000" b="1">
              <a:solidFill>
                <a:srgbClr val="00B050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在这里我们创建了一个变量</a:t>
            </a:r>
            <a:r>
              <a:rPr lang="en-US" altLang="zh-CN" sz="20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rainman</a:t>
            </a:r>
            <a:r>
              <a:rPr lang="zh-CN" altLang="en-US" sz="20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，并通过直接调用匿名函数初始化为</a:t>
            </a:r>
            <a:r>
              <a:rPr lang="en-US" altLang="zh-CN" sz="20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5</a:t>
            </a:r>
            <a:r>
              <a:rPr lang="zh-CN" altLang="en-US" sz="20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，这种小技巧有时十分实用。</a:t>
            </a:r>
            <a:endParaRPr lang="zh-CN" altLang="en-US" sz="2000" b="1">
              <a:solidFill>
                <a:srgbClr val="00B05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糅合成一团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如何将这一坨一坨的揉成一个框架呢？？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直接用函数？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直接当作一个对象的方法？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用的同学说，简单用手揉在一起？？？</a:t>
            </a:r>
            <a:endParaRPr lang="zh-CN" altLang="en-US" dirty="0"/>
          </a:p>
        </p:txBody>
      </p:sp>
      <p:pic>
        <p:nvPicPr>
          <p:cNvPr id="4" name="内容占位符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4"/>
          <a:stretch>
            <a:fillRect/>
          </a:stretch>
        </p:blipFill>
        <p:spPr>
          <a:xfrm>
            <a:off x="4489846" y="4149080"/>
            <a:ext cx="1368425" cy="1630362"/>
          </a:xfrm>
          <a:prstGeom prst="rect">
            <a:avLst/>
          </a:prstGeom>
        </p:spPr>
      </p:pic>
      <p:pic>
        <p:nvPicPr>
          <p:cNvPr id="5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84" y="4134792"/>
            <a:ext cx="14224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"/>
          <a:stretch>
            <a:fillRect/>
          </a:stretch>
        </p:blipFill>
        <p:spPr bwMode="auto">
          <a:xfrm>
            <a:off x="6427429" y="4134792"/>
            <a:ext cx="12604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72" y="4134792"/>
            <a:ext cx="1296987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（立即）匿名函数的特殊写法</a:t>
            </a:r>
            <a:r>
              <a:rPr lang="en-US" altLang="zh-CN"/>
              <a:t>-</a:t>
            </a:r>
            <a:r>
              <a:rPr lang="zh-CN" altLang="zh-CN"/>
              <a:t>了解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匿名函数的特殊写法</a:t>
            </a:r>
            <a:endParaRPr lang="zh-CN" altLang="en-US" smtClean="0"/>
          </a:p>
        </p:txBody>
      </p:sp>
      <p:sp>
        <p:nvSpPr>
          <p:cNvPr id="41987" name="Rectangle 1"/>
          <p:cNvSpPr>
            <a:spLocks noGrp="1" noChangeArrowheads="1"/>
          </p:cNvSpPr>
          <p:nvPr>
            <p:ph idx="1"/>
          </p:nvPr>
        </p:nvSpPr>
        <p:spPr>
          <a:xfrm>
            <a:off x="1042988" y="2349500"/>
            <a:ext cx="4427537" cy="584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mtClean="0"/>
              <a:t>void function() { // … }(); </a:t>
            </a:r>
            <a:endParaRPr lang="zh-CN" altLang="zh-CN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36638" y="3033713"/>
            <a:ext cx="3856037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~function() { // … }(); 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49338" y="3727450"/>
            <a:ext cx="40274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386698"/>
                </a:solidFill>
                <a:latin typeface="+mn-lt"/>
                <a:ea typeface="+mn-ea"/>
              </a:rPr>
              <a:t>！</a:t>
            </a: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function() { // … }(); 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63625" y="4422775"/>
            <a:ext cx="40259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386698"/>
                </a:solidFill>
                <a:latin typeface="+mn-lt"/>
                <a:ea typeface="+mn-ea"/>
              </a:rPr>
              <a:t>；</a:t>
            </a: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function() { // … }(); 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</p:txBody>
      </p:sp>
      <p:sp>
        <p:nvSpPr>
          <p:cNvPr id="41991" name="文本框 7"/>
          <p:cNvSpPr txBox="1">
            <a:spLocks noChangeArrowheads="1"/>
          </p:cNvSpPr>
          <p:nvPr/>
        </p:nvSpPr>
        <p:spPr bwMode="auto">
          <a:xfrm>
            <a:off x="363538" y="1217613"/>
            <a:ext cx="90741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为什么会有这些奇怪的写法？？</a:t>
            </a:r>
            <a:endParaRPr lang="en-US" altLang="zh-CN" sz="2000" b="1">
              <a:solidFill>
                <a:srgbClr val="00B050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这些奇怪的写法执行效率比传统易于理解的写法执行效率高很多，但是由于可读性很差，故大家可根据自己爱好选择使用。</a:t>
            </a:r>
            <a:endParaRPr lang="zh-CN" altLang="en-US" sz="2000" b="1">
              <a:solidFill>
                <a:srgbClr val="00B05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63625" y="5018088"/>
            <a:ext cx="6597650" cy="15684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-</a:t>
            </a:r>
            <a:r>
              <a:rPr lang="en-US" altLang="zh-CN" sz="3200" dirty="0">
                <a:solidFill>
                  <a:srgbClr val="386698"/>
                </a:solidFill>
                <a:latin typeface="+mn-lt"/>
                <a:ea typeface="+mn-ea"/>
              </a:rPr>
              <a:t>function(){ </a:t>
            </a:r>
            <a:br>
              <a:rPr lang="en-US" altLang="zh-CN" sz="3200" dirty="0">
                <a:solidFill>
                  <a:srgbClr val="386698"/>
                </a:solidFill>
                <a:latin typeface="+mn-lt"/>
                <a:ea typeface="+mn-ea"/>
              </a:rPr>
            </a:br>
            <a:r>
              <a:rPr lang="en-US" altLang="zh-CN" sz="3200" dirty="0">
                <a:solidFill>
                  <a:srgbClr val="386698"/>
                </a:solidFill>
                <a:latin typeface="+mn-lt"/>
                <a:ea typeface="+mn-ea"/>
              </a:rPr>
              <a:t> alert('water'); </a:t>
            </a:r>
            <a:br>
              <a:rPr lang="en-US" altLang="zh-CN" sz="3200" dirty="0">
                <a:solidFill>
                  <a:srgbClr val="386698"/>
                </a:solidFill>
                <a:latin typeface="+mn-lt"/>
                <a:ea typeface="+mn-ea"/>
              </a:rPr>
            </a:br>
            <a:r>
              <a:rPr lang="en-US" altLang="zh-CN" sz="3200" dirty="0">
                <a:solidFill>
                  <a:srgbClr val="386698"/>
                </a:solidFill>
                <a:latin typeface="+mn-lt"/>
                <a:ea typeface="+mn-ea"/>
              </a:rPr>
              <a:t>}(); </a:t>
            </a:r>
            <a:endParaRPr lang="zh-CN" altLang="en-US" sz="3200" dirty="0">
              <a:solidFill>
                <a:srgbClr val="386698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特殊写法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395288" y="1115537"/>
            <a:ext cx="3854450" cy="1920240"/>
          </a:xfrm>
          <a:solidFill>
            <a:schemeClr val="bg1">
              <a:lumMod val="95000"/>
            </a:schemeClr>
          </a:solidFill>
        </p:spPr>
        <p:txBody>
          <a:bodyPr wrap="none" anchor="ctr">
            <a:spAutoFit/>
          </a:bodyPr>
          <a:lstStyle/>
          <a:p>
            <a:pPr marL="0" indent="0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zh-CN" altLang="en-US" sz="2400" b="1" dirty="0" smtClean="0"/>
              <a:t>逗号运算符</a:t>
            </a:r>
            <a:endParaRPr lang="en-US" altLang="zh-CN" sz="2400" b="1" dirty="0" smtClean="0"/>
          </a:p>
          <a:p>
            <a:pPr marL="0" indent="0">
              <a:spcBef>
                <a:spcPct val="0"/>
              </a:spcBef>
              <a:buFont typeface="Arial" pitchFamily="34" charset="0"/>
              <a:buNone/>
              <a:defRPr/>
            </a:pPr>
            <a:r>
              <a:rPr lang="zh-CN" altLang="zh-CN" sz="2400" dirty="0" smtClean="0"/>
              <a:t>1</a:t>
            </a:r>
            <a:r>
              <a:rPr lang="zh-CN" altLang="zh-CN" sz="2400" dirty="0"/>
              <a:t>, function(){</a:t>
            </a:r>
            <a:endParaRPr lang="zh-CN" altLang="zh-CN" sz="2400" dirty="0"/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zh-CN" altLang="zh-CN" sz="2400" dirty="0"/>
              <a:t>    console.log(this) // window</a:t>
            </a:r>
            <a:endParaRPr lang="zh-CN" altLang="zh-CN" sz="2400" dirty="0"/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zh-CN" altLang="zh-CN" sz="2400" dirty="0"/>
              <a:t>}();</a:t>
            </a:r>
            <a:endParaRPr lang="zh-CN" altLang="zh-CN" sz="2400" dirty="0"/>
          </a:p>
          <a:p>
            <a:pPr marL="0" indent="0">
              <a:spcBef>
                <a:spcPct val="0"/>
              </a:spcBef>
              <a:buFontTx/>
              <a:buNone/>
              <a:defRPr/>
            </a:pPr>
            <a:endParaRPr lang="zh-CN" altLang="en-US" sz="24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95288" y="3141663"/>
            <a:ext cx="4013200" cy="1568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rgbClr val="386698"/>
                </a:solidFill>
                <a:latin typeface="+mn-lt"/>
                <a:ea typeface="+mn-ea"/>
              </a:rPr>
              <a:t>异或运算</a:t>
            </a:r>
            <a:endParaRPr lang="en-US" altLang="zh-CN" sz="2400" b="1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sz="2400" b="1" dirty="0">
                <a:solidFill>
                  <a:srgbClr val="386698"/>
                </a:solidFill>
                <a:latin typeface="+mn-lt"/>
                <a:ea typeface="+mn-ea"/>
              </a:rPr>
              <a:t>1^function(){</a:t>
            </a:r>
            <a:endParaRPr lang="zh-CN" altLang="zh-CN" sz="2400" b="1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sz="2400" b="1" dirty="0">
                <a:solidFill>
                  <a:srgbClr val="386698"/>
                </a:solidFill>
                <a:latin typeface="+mn-lt"/>
                <a:ea typeface="+mn-ea"/>
              </a:rPr>
              <a:t>    console.log(this) // window</a:t>
            </a:r>
            <a:endParaRPr lang="zh-CN" altLang="zh-CN" sz="2400" b="1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sz="2400" b="1" dirty="0">
                <a:solidFill>
                  <a:srgbClr val="386698"/>
                </a:solidFill>
                <a:latin typeface="+mn-lt"/>
                <a:ea typeface="+mn-ea"/>
              </a:rPr>
              <a:t>}();</a:t>
            </a:r>
            <a:endParaRPr lang="zh-CN" altLang="zh-CN" sz="2400" b="1" dirty="0">
              <a:solidFill>
                <a:srgbClr val="386698"/>
              </a:solidFill>
              <a:latin typeface="+mn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2113" y="4805363"/>
            <a:ext cx="4013200" cy="1570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rgbClr val="386698"/>
                </a:solidFill>
                <a:latin typeface="+mn-lt"/>
                <a:ea typeface="+mn-ea"/>
              </a:rPr>
              <a:t>比较运算符</a:t>
            </a:r>
            <a:endParaRPr lang="en-US" altLang="zh-CN" sz="2400" b="1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sz="2400" b="1" dirty="0">
                <a:solidFill>
                  <a:srgbClr val="386698"/>
                </a:solidFill>
                <a:latin typeface="+mn-lt"/>
                <a:ea typeface="+mn-ea"/>
              </a:rPr>
              <a:t>1&gt;function(){</a:t>
            </a:r>
            <a:endParaRPr lang="zh-CN" altLang="zh-CN" sz="2400" b="1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sz="2400" b="1" dirty="0">
                <a:solidFill>
                  <a:srgbClr val="386698"/>
                </a:solidFill>
                <a:latin typeface="+mn-lt"/>
                <a:ea typeface="+mn-ea"/>
              </a:rPr>
              <a:t>    console.log(this) // window</a:t>
            </a:r>
            <a:endParaRPr lang="zh-CN" altLang="zh-CN" sz="2400" b="1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buFont typeface="Arial" pitchFamily="34" charset="0"/>
              <a:buNone/>
              <a:defRPr/>
            </a:pPr>
            <a:r>
              <a:rPr lang="zh-CN" altLang="zh-CN" sz="2400" b="1" dirty="0">
                <a:solidFill>
                  <a:srgbClr val="386698"/>
                </a:solidFill>
                <a:latin typeface="+mn-lt"/>
                <a:ea typeface="+mn-ea"/>
              </a:rPr>
              <a:t>}();</a:t>
            </a:r>
            <a:endParaRPr lang="zh-CN" altLang="zh-CN" sz="2400" b="1" dirty="0">
              <a:solidFill>
                <a:srgbClr val="386698"/>
              </a:solidFill>
              <a:latin typeface="+mn-lt"/>
              <a:ea typeface="+mn-ea"/>
            </a:endParaRPr>
          </a:p>
        </p:txBody>
      </p:sp>
      <p:sp>
        <p:nvSpPr>
          <p:cNvPr id="43014" name="文本框 8"/>
          <p:cNvSpPr txBox="1">
            <a:spLocks noChangeArrowheads="1"/>
          </p:cNvSpPr>
          <p:nvPr/>
        </p:nvSpPr>
        <p:spPr bwMode="auto">
          <a:xfrm>
            <a:off x="4643438" y="1385888"/>
            <a:ext cx="4392612" cy="10144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原理都是一样的，把这个当做一个表达式来计算，而</a:t>
            </a:r>
            <a:r>
              <a:rPr lang="en-US" altLang="zh-CN" sz="2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js</a:t>
            </a:r>
            <a:r>
              <a:rPr lang="zh-CN" altLang="en-US" sz="2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rPr>
              <a:t>中表达式可以立即返回结果，效率高</a:t>
            </a:r>
            <a:endParaRPr lang="zh-CN" altLang="en-US" sz="2000" b="1">
              <a:solidFill>
                <a:schemeClr val="bg1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变态写法</a:t>
            </a:r>
            <a:endParaRPr lang="zh-CN" altLang="en-US" smtClean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3359150" cy="2062162"/>
          </a:xfrm>
          <a:solidFill>
            <a:schemeClr val="bg1">
              <a:lumMod val="95000"/>
            </a:schemeClr>
          </a:solidFill>
        </p:spPr>
        <p:txBody>
          <a:bodyPr wrap="none" anchor="ctr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  <a:defRPr/>
            </a:pPr>
            <a:endParaRPr lang="zh-CN" altLang="zh-CN" dirty="0"/>
          </a:p>
          <a:p>
            <a:pPr marL="0" indent="0">
              <a:spcBef>
                <a:spcPct val="0"/>
              </a:spcBef>
              <a:buFontTx/>
              <a:buChar char="•"/>
              <a:defRPr/>
            </a:pPr>
            <a:r>
              <a:rPr lang="zh-CN" altLang="zh-CN" dirty="0"/>
              <a:t>~+-!(function(){   </a:t>
            </a:r>
            <a:endParaRPr lang="zh-CN" altLang="zh-CN" dirty="0"/>
          </a:p>
          <a:p>
            <a:pPr marL="0" indent="0">
              <a:spcBef>
                <a:spcPct val="0"/>
              </a:spcBef>
              <a:buFontTx/>
              <a:buChar char="•"/>
              <a:defRPr/>
            </a:pPr>
            <a:r>
              <a:rPr lang="zh-CN" altLang="zh-CN" dirty="0"/>
              <a:t>     alert("run!")   </a:t>
            </a:r>
            <a:endParaRPr lang="zh-CN" altLang="zh-CN" dirty="0"/>
          </a:p>
          <a:p>
            <a:pPr marL="0" indent="0">
              <a:spcBef>
                <a:spcPct val="0"/>
              </a:spcBef>
              <a:buFontTx/>
              <a:buChar char="•"/>
              <a:defRPr/>
            </a:pPr>
            <a:r>
              <a:rPr lang="zh-CN" altLang="zh-CN" dirty="0"/>
              <a:t>})();  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4643438" y="1484313"/>
            <a:ext cx="2995612" cy="2062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~!(function(){   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     alert("run!")   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})(); 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4500" y="3986213"/>
            <a:ext cx="3309938" cy="2062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altLang="zh-CN" sz="3200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(function(){   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     alert("run!")   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}).call(); </a:t>
            </a:r>
            <a:endParaRPr lang="zh-CN" altLang="en-US" sz="3200" dirty="0">
              <a:solidFill>
                <a:srgbClr val="386698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0100" y="3986213"/>
            <a:ext cx="3028950" cy="2062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  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(function(){   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     alert("run!")   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}).apply()</a:t>
            </a:r>
            <a:endParaRPr lang="zh-CN" altLang="en-US" sz="3200" dirty="0">
              <a:solidFill>
                <a:srgbClr val="386698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创建函数的几种方法</a:t>
            </a:r>
            <a:endParaRPr lang="zh-CN" altLang="en-US" smtClean="0"/>
          </a:p>
        </p:txBody>
      </p:sp>
      <p:sp>
        <p:nvSpPr>
          <p:cNvPr id="39939" name="Rectangle 1"/>
          <p:cNvSpPr>
            <a:spLocks noGrp="1" noChangeArrowheads="1"/>
          </p:cNvSpPr>
          <p:nvPr>
            <p:ph idx="1"/>
          </p:nvPr>
        </p:nvSpPr>
        <p:spPr>
          <a:xfrm>
            <a:off x="755650" y="1166813"/>
            <a:ext cx="5972175" cy="10763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mtClean="0">
                <a:solidFill>
                  <a:srgbClr val="00B050"/>
                </a:solidFill>
              </a:rPr>
              <a:t>传统</a:t>
            </a:r>
            <a:endParaRPr lang="en-US" altLang="zh-CN" smtClean="0">
              <a:solidFill>
                <a:srgbClr val="00B050"/>
              </a:solidFill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mtClean="0"/>
              <a:t>function double(x){ return 2 * x; } </a:t>
            </a:r>
            <a:endParaRPr lang="zh-CN" altLang="zh-CN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4850" y="2406650"/>
            <a:ext cx="79819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00B050"/>
                </a:solidFill>
                <a:latin typeface="+mn-lt"/>
                <a:ea typeface="+mn-ea"/>
              </a:rPr>
              <a:t>函数对象：</a:t>
            </a:r>
            <a:endParaRPr lang="en-US" altLang="zh-CN" sz="3200" dirty="0">
              <a:solidFill>
                <a:srgbClr val="00B05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var double = new Function('x', 'return 2 * x;'); 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57238" y="3800475"/>
            <a:ext cx="695007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00B050"/>
                </a:solidFill>
                <a:latin typeface="+mn-lt"/>
                <a:ea typeface="+mn-ea"/>
              </a:rPr>
              <a:t>半匿名函数</a:t>
            </a:r>
            <a:r>
              <a:rPr lang="zh-CN" altLang="en-US" sz="3200" dirty="0">
                <a:solidFill>
                  <a:srgbClr val="386698"/>
                </a:solidFill>
                <a:latin typeface="+mn-lt"/>
                <a:ea typeface="+mn-ea"/>
              </a:rPr>
              <a:t>：</a:t>
            </a:r>
            <a:endParaRPr lang="en-US" altLang="zh-CN" sz="3200" dirty="0">
              <a:solidFill>
                <a:srgbClr val="386698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var double = function(x) { return 2* x; } 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1513" y="5084763"/>
            <a:ext cx="8016875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00B050"/>
                </a:solidFill>
                <a:latin typeface="+mn-lt"/>
                <a:ea typeface="+mn-ea"/>
              </a:rPr>
              <a:t>全匿名函数 </a:t>
            </a:r>
            <a:r>
              <a:rPr lang="en-US" altLang="zh-CN" sz="3200" dirty="0">
                <a:solidFill>
                  <a:srgbClr val="00B050"/>
                </a:solidFill>
                <a:latin typeface="+mn-lt"/>
                <a:ea typeface="+mn-ea"/>
              </a:rPr>
              <a:t>– </a:t>
            </a:r>
            <a:r>
              <a:rPr lang="zh-CN" altLang="en-US" sz="3200" dirty="0">
                <a:solidFill>
                  <a:srgbClr val="00B050"/>
                </a:solidFill>
                <a:latin typeface="+mn-lt"/>
                <a:ea typeface="+mn-ea"/>
              </a:rPr>
              <a:t>立即函数：定义，调用一条龙</a:t>
            </a:r>
            <a:endParaRPr lang="en-US" altLang="zh-CN" sz="3200" dirty="0">
              <a:solidFill>
                <a:srgbClr val="00B05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zh-CN" sz="3200" dirty="0">
                <a:solidFill>
                  <a:srgbClr val="386698"/>
                </a:solidFill>
                <a:latin typeface="+mn-lt"/>
                <a:ea typeface="+mn-ea"/>
              </a:rPr>
              <a:t>(function(x, y){ alert(x + y); })(2, 3); </a:t>
            </a:r>
            <a:endParaRPr lang="zh-CN" altLang="zh-CN" sz="3200" dirty="0">
              <a:solidFill>
                <a:srgbClr val="386698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编程习惯的进阶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以后编程不要再直接定义全部变量了</a:t>
            </a:r>
            <a:endParaRPr lang="zh-CN" altLang="en-US"/>
          </a:p>
          <a:p>
            <a:r>
              <a:rPr lang="zh-CN" altLang="en-US"/>
              <a:t>开始考虑使用立即函数封装我们的代码来解决污染问题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3"/>
          <p:cNvSpPr>
            <a:spLocks noGrp="1"/>
          </p:cNvSpPr>
          <p:nvPr>
            <p:ph type="ctrTitle"/>
          </p:nvPr>
        </p:nvSpPr>
        <p:spPr>
          <a:xfrm>
            <a:off x="971550" y="1214438"/>
            <a:ext cx="7245350" cy="2387600"/>
          </a:xfrm>
        </p:spPr>
        <p:txBody>
          <a:bodyPr/>
          <a:lstStyle/>
          <a:p>
            <a:r>
              <a:rPr lang="zh-CN" altLang="en-US" smtClean="0">
                <a:solidFill>
                  <a:schemeClr val="bg1"/>
                </a:solidFill>
              </a:rPr>
              <a:t>解决污染</a:t>
            </a:r>
            <a:br>
              <a:rPr lang="en-US" altLang="zh-CN" smtClean="0">
                <a:solidFill>
                  <a:schemeClr val="bg1"/>
                </a:solidFill>
              </a:rPr>
            </a:br>
            <a:r>
              <a:rPr lang="zh-CN" altLang="en-US" smtClean="0">
                <a:solidFill>
                  <a:schemeClr val="bg1"/>
                </a:solidFill>
              </a:rPr>
              <a:t>闭包</a:t>
            </a:r>
            <a:r>
              <a:rPr lang="en-US" altLang="zh-CN" smtClean="0">
                <a:solidFill>
                  <a:schemeClr val="bg1"/>
                </a:solidFill>
              </a:rPr>
              <a:t>+</a:t>
            </a:r>
            <a:r>
              <a:rPr lang="zh-CN" altLang="en-US" smtClean="0">
                <a:solidFill>
                  <a:schemeClr val="bg1"/>
                </a:solidFill>
              </a:rPr>
              <a:t>立即函数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46083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立即函数存在的问题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立即函数确实避免了污染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但是如何访问立即函数中的变量？？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三种方式访问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通过将其变成</a:t>
            </a:r>
            <a:r>
              <a:rPr lang="en-US" altLang="zh-CN"/>
              <a:t>window</a:t>
            </a:r>
            <a:r>
              <a:rPr lang="zh-CN" altLang="en-US"/>
              <a:t>对象的一个属性</a:t>
            </a:r>
            <a:endParaRPr lang="zh-CN" altLang="en-US"/>
          </a:p>
          <a:p>
            <a:r>
              <a:rPr lang="zh-CN" altLang="en-US"/>
              <a:t>通过将其变成其他全部变量的一个属性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/>
              <a:t>return</a:t>
            </a:r>
            <a:r>
              <a:rPr lang="zh-CN" altLang="en-US"/>
              <a:t>形式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为什么需要框架</a:t>
            </a:r>
            <a:endParaRPr lang="zh-CN" altLang="en-US" smtClean="0"/>
          </a:p>
        </p:txBody>
      </p:sp>
      <p:sp>
        <p:nvSpPr>
          <p:cNvPr id="717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种 </a:t>
            </a:r>
            <a:r>
              <a:rPr lang="en-US" altLang="zh-CN"/>
              <a:t>window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8132" name="Rectangle 1"/>
          <p:cNvSpPr>
            <a:spLocks noChangeArrowheads="1"/>
          </p:cNvSpPr>
          <p:nvPr/>
        </p:nvSpPr>
        <p:spPr bwMode="auto">
          <a:xfrm>
            <a:off x="684213" y="200025"/>
            <a:ext cx="7493000" cy="65563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2000" dirty="0">
                <a:solidFill>
                  <a:srgbClr val="F7F7F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lang="zh-CN" altLang="zh-CN" sz="20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script</a:t>
            </a:r>
            <a:r>
              <a:rPr lang="zh-CN" altLang="zh-CN" sz="2000" dirty="0">
                <a:solidFill>
                  <a:srgbClr val="F7F7F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br>
              <a:rPr lang="zh-CN" altLang="zh-CN" sz="2000" dirty="0">
                <a:solidFill>
                  <a:srgbClr val="F7F7F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</a:t>
            </a:r>
            <a:r>
              <a:rPr lang="zh-CN" altLang="zh-CN" sz="20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定义一个含有闭包特性的匿名函数</a:t>
            </a:r>
            <a:br>
              <a:rPr lang="zh-CN" altLang="zh-CN" sz="20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20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20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2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name </a:t>
            </a:r>
            <a:r>
              <a:rPr lang="zh-CN" altLang="zh-CN" sz="20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20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‘</a:t>
            </a:r>
            <a:r>
              <a:rPr lang="zh-CN" altLang="en-US" sz="2000" dirty="0">
                <a:solidFill>
                  <a:srgbClr val="FFE792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张三</a:t>
            </a:r>
            <a:r>
              <a:rPr lang="zh-CN" altLang="zh-CN" sz="20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20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2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sex </a:t>
            </a:r>
            <a:r>
              <a:rPr lang="zh-CN" altLang="zh-CN" sz="20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20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2000" dirty="0">
                <a:solidFill>
                  <a:srgbClr val="FFE792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男</a:t>
            </a:r>
            <a:r>
              <a:rPr lang="zh-CN" altLang="zh-CN" sz="20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20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 </a:t>
            </a:r>
            <a:r>
              <a:rPr lang="zh-CN" altLang="zh-CN" sz="20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get1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lang="zh-CN" altLang="zh-CN" sz="20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lang="zh-CN" altLang="zh-CN" sz="2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name </a:t>
            </a:r>
            <a:r>
              <a:rPr lang="zh-CN" altLang="zh-CN" sz="20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20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':' </a:t>
            </a:r>
            <a:r>
              <a:rPr lang="zh-CN" altLang="zh-CN" sz="20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2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sex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}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20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 </a:t>
            </a:r>
            <a:r>
              <a:rPr lang="zh-CN" altLang="zh-CN" sz="20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get2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lang="zh-CN" altLang="zh-CN" sz="20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lang="zh-CN" altLang="zh-CN" sz="2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name </a:t>
            </a:r>
            <a:r>
              <a:rPr lang="zh-CN" altLang="zh-CN" sz="20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20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':' </a:t>
            </a:r>
            <a:r>
              <a:rPr lang="zh-CN" altLang="zh-CN" sz="20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20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sex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}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    </a:t>
            </a:r>
            <a:r>
              <a:rPr lang="zh-CN" altLang="zh-CN" sz="20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外界无法访问闭包中的函数，方法</a:t>
            </a:r>
            <a:br>
              <a:rPr lang="zh-CN" altLang="zh-CN" sz="20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    </a:t>
            </a:r>
            <a:r>
              <a:rPr lang="zh-CN" altLang="zh-CN" sz="20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通过如下方式访问  相当于给全局对象扩充一个属性</a:t>
            </a:r>
            <a:br>
              <a:rPr lang="zh-CN" altLang="zh-CN" sz="20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2000" b="1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window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zh-CN" altLang="zh-CN" sz="2000" b="1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get2 </a:t>
            </a:r>
            <a:r>
              <a:rPr lang="zh-CN" altLang="zh-CN" sz="20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get2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})();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alert(get1());</a:t>
            </a:r>
            <a:br>
              <a:rPr lang="zh-CN" altLang="zh-CN" sz="20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//get2</a:t>
            </a:r>
            <a:r>
              <a:rPr lang="zh-CN" altLang="zh-CN" sz="20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成为全局变量</a:t>
            </a:r>
            <a:br>
              <a:rPr lang="zh-CN" altLang="zh-CN" sz="20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2000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alert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2000" b="1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get2</a:t>
            </a:r>
            <a: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());</a:t>
            </a:r>
            <a:br>
              <a:rPr lang="zh-CN" altLang="zh-CN" sz="20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2000" dirty="0">
                <a:solidFill>
                  <a:srgbClr val="F7F7F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&lt;/</a:t>
            </a:r>
            <a:r>
              <a:rPr lang="zh-CN" altLang="zh-CN" sz="20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script</a:t>
            </a:r>
            <a:r>
              <a:rPr lang="zh-CN" altLang="zh-CN" sz="2000" dirty="0">
                <a:solidFill>
                  <a:srgbClr val="F7F7F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endParaRPr lang="zh-CN" altLang="zh-CN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种 其他全局变量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8372" name="Rectangle 1"/>
          <p:cNvSpPr>
            <a:spLocks noChangeArrowheads="1"/>
          </p:cNvSpPr>
          <p:nvPr/>
        </p:nvSpPr>
        <p:spPr bwMode="auto">
          <a:xfrm>
            <a:off x="26988" y="206375"/>
            <a:ext cx="8859837" cy="65547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80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window</a:t>
            </a:r>
            <a: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是默认系统全局面向，其实任何全局变量都可以，任何全局变量都可以</a:t>
            </a:r>
            <a:b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 = </a:t>
            </a:r>
            <a:r>
              <a:rPr lang="zh-CN" altLang="zh-CN" sz="180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new </a:t>
            </a:r>
            <a:r>
              <a:rPr lang="zh-CN" altLang="zh-CN" sz="180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Object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</a:t>
            </a:r>
            <a: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定义一个含有闭包特性的匿名函数</a:t>
            </a:r>
            <a:b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>
                <a:solidFill>
                  <a:srgbClr val="BF9BF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BF9BF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obj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){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name 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180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1800">
                <a:solidFill>
                  <a:srgbClr val="FFE792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书奎</a:t>
            </a:r>
            <a:r>
              <a:rPr lang="zh-CN" altLang="zh-CN" sz="180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sex 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180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1800">
                <a:solidFill>
                  <a:srgbClr val="FFE792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男</a:t>
            </a:r>
            <a:r>
              <a:rPr lang="zh-CN" altLang="zh-CN" sz="180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 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get1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lang="zh-CN" altLang="zh-CN" sz="180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lang="zh-CN" altLang="zh-CN" sz="180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name 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180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':' 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180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sex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}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 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get2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lang="zh-CN" altLang="zh-CN" sz="180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lang="zh-CN" altLang="zh-CN" sz="180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name 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180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':' 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180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sex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}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    </a:t>
            </a:r>
            <a: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外界无法访问闭包中的函数，方法</a:t>
            </a:r>
            <a:b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    </a:t>
            </a:r>
            <a: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通过如下方式访问  相当于给全局对象扩充一个属性</a:t>
            </a:r>
            <a:b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>
                <a:solidFill>
                  <a:srgbClr val="BF9BF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zh-CN" altLang="zh-CN" sz="1800" b="1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get2 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get2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>
                <a:solidFill>
                  <a:srgbClr val="BF9BF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obj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zh-CN" altLang="zh-CN" sz="1800" b="1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 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get1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})(</a:t>
            </a:r>
            <a:r>
              <a:rPr lang="zh-CN" altLang="zh-CN" sz="1800" b="1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window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alert(get1());</a:t>
            </a:r>
            <a:br>
              <a:rPr lang="zh-CN" altLang="zh-CN" sz="180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//get2</a:t>
            </a:r>
            <a: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成为全局变量</a:t>
            </a:r>
            <a:b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alert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 b="1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get2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());</a:t>
            </a:r>
            <a:b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180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alert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zh-CN" altLang="zh-CN" sz="180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</a:t>
            </a:r>
            <a:r>
              <a:rPr lang="zh-CN" altLang="zh-CN" sz="180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());</a:t>
            </a:r>
            <a:endParaRPr lang="zh-CN" altLang="zh-CN" sz="2800">
              <a:solidFill>
                <a:schemeClr val="tx1"/>
              </a:solidFill>
              <a:latin typeface="Arial" pitchFamily="34" charset="0"/>
              <a:ea typeface="宋体" pitchFamily="2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种 </a:t>
            </a:r>
            <a:r>
              <a:rPr lang="en-US" altLang="zh-CN"/>
              <a:t>return</a:t>
            </a:r>
            <a:r>
              <a:rPr lang="zh-CN" altLang="en-US"/>
              <a:t>形式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通过</a:t>
            </a:r>
            <a:r>
              <a:rPr lang="en-US" altLang="zh-CN" smtClean="0"/>
              <a:t>return</a:t>
            </a:r>
            <a:r>
              <a:rPr lang="zh-CN" altLang="en-US" smtClean="0"/>
              <a:t>方式访问</a:t>
            </a:r>
            <a:endParaRPr lang="zh-CN" altLang="en-US" smtClean="0"/>
          </a:p>
        </p:txBody>
      </p:sp>
      <p:sp>
        <p:nvSpPr>
          <p:cNvPr id="59395" name="Rectangle 1"/>
          <p:cNvSpPr>
            <a:spLocks noGrp="1" noChangeArrowheads="1"/>
          </p:cNvSpPr>
          <p:nvPr>
            <p:ph idx="1"/>
          </p:nvPr>
        </p:nvSpPr>
        <p:spPr>
          <a:xfrm>
            <a:off x="179388" y="1196975"/>
            <a:ext cx="8859837" cy="4800600"/>
          </a:xfrm>
          <a:solidFill>
            <a:srgbClr val="272822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zh-CN" sz="1800" smtClean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window</a:t>
            </a:r>
            <a:r>
              <a:rPr lang="zh-CN" altLang="zh-CN" sz="1800" smtClean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是默认系统全局面向，其实任何全局变量都可以，任何全局变量都可以</a:t>
            </a:r>
            <a:br>
              <a:rPr lang="zh-CN" altLang="zh-CN" sz="1800" smtClean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 smtClean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 = </a:t>
            </a:r>
            <a:r>
              <a:rPr lang="zh-CN" altLang="zh-CN" sz="180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new </a:t>
            </a:r>
            <a:r>
              <a:rPr lang="zh-CN" altLang="zh-CN" sz="1800" smtClean="0">
                <a:solidFill>
                  <a:srgbClr val="F8F8F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Object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();</a:t>
            </a: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</a:t>
            </a:r>
            <a:r>
              <a:rPr lang="zh-CN" altLang="zh-CN" sz="1800" smtClean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定义一个含有闭包特性的匿名函数</a:t>
            </a:r>
            <a:br>
              <a:rPr lang="zh-CN" altLang="zh-CN" sz="1800" smtClean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</a:t>
            </a:r>
            <a:r>
              <a:rPr lang="zh-CN" altLang="zh-CN" sz="180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 smtClean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my =  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 smtClean="0">
                <a:solidFill>
                  <a:srgbClr val="BF9BF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BF9BF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obj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){</a:t>
            </a: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 smtClean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name </a:t>
            </a:r>
            <a:r>
              <a:rPr lang="zh-CN" altLang="zh-CN" sz="1800" smtClean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1800" smtClean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1800" smtClean="0">
                <a:solidFill>
                  <a:srgbClr val="FFE792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书奎</a:t>
            </a:r>
            <a:r>
              <a:rPr lang="zh-CN" altLang="zh-CN" sz="1800" smtClean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 smtClean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sex </a:t>
            </a:r>
            <a:r>
              <a:rPr lang="zh-CN" altLang="zh-CN" sz="1800" smtClean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1800" smtClean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1800" smtClean="0">
                <a:solidFill>
                  <a:srgbClr val="FFE792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男</a:t>
            </a:r>
            <a:r>
              <a:rPr lang="zh-CN" altLang="zh-CN" sz="1800" smtClean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</a:t>
            </a:r>
            <a:r>
              <a:rPr lang="zh-CN" altLang="zh-CN" sz="180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</a:t>
            </a:r>
            <a:r>
              <a:rPr lang="zh-CN" altLang="zh-CN" sz="1800" smtClean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</a:t>
            </a:r>
            <a:r>
              <a:rPr lang="zh-CN" altLang="zh-CN" sz="1800" smtClean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: </a:t>
            </a:r>
            <a:r>
              <a:rPr lang="zh-CN" altLang="zh-CN" sz="180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</a:t>
            </a:r>
            <a:r>
              <a:rPr lang="zh-CN" altLang="zh-CN" sz="1800" smtClean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lang="zh-CN" altLang="zh-CN" sz="1800" smtClean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name </a:t>
            </a:r>
            <a:r>
              <a:rPr lang="zh-CN" altLang="zh-CN" sz="1800" smtClean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1800" smtClean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':' </a:t>
            </a:r>
            <a:r>
              <a:rPr lang="zh-CN" altLang="zh-CN" sz="1800" smtClean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1800" smtClean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sex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}</a:t>
            </a: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}</a:t>
            </a: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})(</a:t>
            </a:r>
            <a:r>
              <a:rPr lang="zh-CN" altLang="zh-CN" sz="1800" b="1" smtClean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window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,</a:t>
            </a:r>
            <a:r>
              <a:rPr lang="zh-CN" altLang="zh-CN" sz="1800" smtClean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o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b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alert(get1());</a:t>
            </a:r>
            <a:br>
              <a:rPr lang="zh-CN" altLang="zh-CN" sz="1800" smtClean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//get2</a:t>
            </a:r>
            <a:r>
              <a:rPr lang="zh-CN" altLang="zh-CN" sz="1800" smtClean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成为全局变量</a:t>
            </a:r>
            <a:br>
              <a:rPr lang="zh-CN" altLang="zh-CN" sz="1800" smtClean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smtClean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1800" smtClean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alert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 smtClean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my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zh-CN" altLang="zh-CN" sz="1800" smtClean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</a:t>
            </a:r>
            <a:r>
              <a:rPr lang="zh-CN" altLang="zh-CN" sz="1800" smtClean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());</a:t>
            </a:r>
            <a:endParaRPr lang="zh-CN" altLang="zh-CN" sz="280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3"/>
          <p:cNvSpPr>
            <a:spLocks noGrp="1"/>
          </p:cNvSpPr>
          <p:nvPr>
            <p:ph type="ctrTitle"/>
          </p:nvPr>
        </p:nvSpPr>
        <p:spPr>
          <a:xfrm>
            <a:off x="971550" y="1214438"/>
            <a:ext cx="7245350" cy="2387600"/>
          </a:xfrm>
        </p:spPr>
        <p:txBody>
          <a:bodyPr/>
          <a:lstStyle/>
          <a:p>
            <a:r>
              <a:rPr lang="zh-CN" altLang="en-US" smtClean="0"/>
              <a:t>进阶 </a:t>
            </a:r>
            <a:r>
              <a:rPr lang="en-US" altLang="zh-CN" smtClean="0"/>
              <a:t>- </a:t>
            </a:r>
            <a:r>
              <a:rPr lang="zh-CN" altLang="en-US" smtClean="0"/>
              <a:t>提高性能</a:t>
            </a:r>
            <a:endParaRPr lang="zh-CN" altLang="en-US" smtClean="0"/>
          </a:p>
        </p:txBody>
      </p:sp>
      <p:sp>
        <p:nvSpPr>
          <p:cNvPr id="4915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改造</a:t>
            </a:r>
            <a:endParaRPr lang="zh-CN" altLang="en-US" smtClean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也可以通过传参的形式提高性能</a:t>
            </a:r>
            <a:endParaRPr lang="zh-CN" altLang="en-US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函数的作用域链基础</a:t>
            </a:r>
            <a:endParaRPr lang="zh-CN" altLang="en-US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107950" y="1214438"/>
            <a:ext cx="8928100" cy="4911725"/>
          </a:xfrm>
        </p:spPr>
        <p:txBody>
          <a:bodyPr/>
          <a:lstStyle/>
          <a:p>
            <a:r>
              <a:rPr lang="en-US" altLang="zh-CN" sz="2800" smtClean="0"/>
              <a:t>JavaScript </a:t>
            </a:r>
            <a:r>
              <a:rPr lang="zh-CN" altLang="en-US" sz="2800" smtClean="0"/>
              <a:t>代码解释执行，在进入函数内部时，它会预先分析当前的变量，并将这些变量归入不同的层级（</a:t>
            </a:r>
            <a:r>
              <a:rPr lang="en-US" altLang="zh-CN" sz="2800" smtClean="0"/>
              <a:t>level</a:t>
            </a:r>
            <a:r>
              <a:rPr lang="zh-CN" altLang="en-US" sz="2800" smtClean="0"/>
              <a:t>），一般情况下： </a:t>
            </a:r>
            <a:br>
              <a:rPr lang="zh-CN" altLang="en-US" sz="2800" smtClean="0"/>
            </a:br>
            <a:r>
              <a:rPr lang="zh-CN" altLang="en-US" sz="2800" smtClean="0">
                <a:solidFill>
                  <a:srgbClr val="00B050"/>
                </a:solidFill>
              </a:rPr>
              <a:t>局部变量放入层级 </a:t>
            </a:r>
            <a:r>
              <a:rPr lang="en-US" altLang="zh-CN" sz="2800" smtClean="0">
                <a:solidFill>
                  <a:srgbClr val="00B050"/>
                </a:solidFill>
              </a:rPr>
              <a:t>1</a:t>
            </a:r>
            <a:r>
              <a:rPr lang="zh-CN" altLang="en-US" sz="2800" smtClean="0">
                <a:solidFill>
                  <a:srgbClr val="00B050"/>
                </a:solidFill>
              </a:rPr>
              <a:t>（浅），</a:t>
            </a:r>
            <a:endParaRPr lang="en-US" altLang="zh-CN" sz="2800" smtClean="0">
              <a:solidFill>
                <a:srgbClr val="00B050"/>
              </a:solidFill>
            </a:endParaRPr>
          </a:p>
          <a:p>
            <a:r>
              <a:rPr lang="zh-CN" altLang="en-US" sz="2800" smtClean="0">
                <a:solidFill>
                  <a:srgbClr val="00B050"/>
                </a:solidFill>
              </a:rPr>
              <a:t>全局变量放入层级 </a:t>
            </a:r>
            <a:r>
              <a:rPr lang="en-US" altLang="zh-CN" sz="2800" smtClean="0">
                <a:solidFill>
                  <a:srgbClr val="00B050"/>
                </a:solidFill>
              </a:rPr>
              <a:t>2</a:t>
            </a:r>
            <a:r>
              <a:rPr lang="zh-CN" altLang="en-US" sz="2800" smtClean="0">
                <a:solidFill>
                  <a:srgbClr val="00B050"/>
                </a:solidFill>
              </a:rPr>
              <a:t>（深）。</a:t>
            </a:r>
            <a:endParaRPr lang="en-US" altLang="zh-CN" sz="2800" smtClean="0">
              <a:solidFill>
                <a:srgbClr val="00B050"/>
              </a:solidFill>
            </a:endParaRPr>
          </a:p>
          <a:p>
            <a:r>
              <a:rPr lang="zh-CN" altLang="en-US" sz="2800" smtClean="0"/>
              <a:t>如果进入“</a:t>
            </a:r>
            <a:r>
              <a:rPr lang="en-US" altLang="zh-CN" sz="2800" smtClean="0"/>
              <a:t>with”</a:t>
            </a:r>
            <a:r>
              <a:rPr lang="zh-CN" altLang="en-US" sz="2800" smtClean="0"/>
              <a:t>或“</a:t>
            </a:r>
            <a:r>
              <a:rPr lang="en-US" altLang="zh-CN" sz="2800" smtClean="0"/>
              <a:t>try – catch”</a:t>
            </a:r>
            <a:r>
              <a:rPr lang="zh-CN" altLang="en-US" sz="2800" smtClean="0"/>
              <a:t>代码块，则会增加新的层级，即将“</a:t>
            </a:r>
            <a:r>
              <a:rPr lang="en-US" altLang="zh-CN" sz="2800" smtClean="0"/>
              <a:t>with”</a:t>
            </a:r>
            <a:r>
              <a:rPr lang="zh-CN" altLang="en-US" sz="2800" smtClean="0"/>
              <a:t>或“</a:t>
            </a:r>
            <a:r>
              <a:rPr lang="en-US" altLang="zh-CN" sz="2800" smtClean="0"/>
              <a:t>catch”</a:t>
            </a:r>
            <a:r>
              <a:rPr lang="zh-CN" altLang="en-US" sz="2800" smtClean="0"/>
              <a:t>里的变量放入最浅层（层 </a:t>
            </a:r>
            <a:r>
              <a:rPr lang="en-US" altLang="zh-CN" sz="2800" smtClean="0"/>
              <a:t>1</a:t>
            </a:r>
            <a:r>
              <a:rPr lang="zh-CN" altLang="en-US" sz="2800" smtClean="0"/>
              <a:t>），并将之前的层级依次加深。 </a:t>
            </a:r>
            <a:endParaRPr lang="zh-CN" altLang="en-US" sz="28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为什么需要框架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8964613" cy="4911725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/>
              <a:t>封装常用的常写的一些功能</a:t>
            </a:r>
            <a:endParaRPr lang="en-US" altLang="zh-CN" sz="2800" dirty="0" smtClean="0"/>
          </a:p>
          <a:p>
            <a:pPr lvl="1">
              <a:defRPr/>
            </a:pPr>
            <a:r>
              <a:rPr lang="en-US" altLang="zh-CN" sz="2400" dirty="0" err="1" smtClean="0"/>
              <a:t>Document.getElementById</a:t>
            </a:r>
            <a:r>
              <a:rPr lang="en-US" altLang="zh-CN" sz="2400" dirty="0" smtClean="0"/>
              <a:t>--$id</a:t>
            </a: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zh-CN" altLang="en-US" dirty="0"/>
              <a:t>方便</a:t>
            </a:r>
            <a:r>
              <a:rPr lang="zh-CN" altLang="en-US" dirty="0" smtClean="0"/>
              <a:t>开发，减少开发时间，提高开发进度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zh-CN" altLang="en-US" dirty="0" smtClean="0"/>
              <a:t>更好的团队合作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zh-CN" altLang="en-US" dirty="0" smtClean="0"/>
              <a:t>作为公司资产，以后逐步完善，继承前辈的知识，奉献，企业的发展不依赖每个人，每个人的贡献通过框架积累，逐步完善</a:t>
            </a:r>
            <a:endParaRPr lang="en-US" altLang="zh-CN" dirty="0" smtClean="0"/>
          </a:p>
          <a:p>
            <a:pPr marL="742950" lvl="2" indent="-342900">
              <a:defRPr/>
            </a:pPr>
            <a:r>
              <a:rPr lang="zh-CN" altLang="en-US" sz="2000" dirty="0" smtClean="0"/>
              <a:t>比如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系统就是几万人开发出来的，但是最终受益是微软公司</a:t>
            </a:r>
            <a:endParaRPr lang="en-US" altLang="zh-CN" sz="2000" dirty="0" smtClean="0"/>
          </a:p>
          <a:p>
            <a:pPr marL="342900" lvl="1" indent="-342900">
              <a:defRPr/>
            </a:pPr>
            <a:r>
              <a:rPr lang="zh-CN" altLang="en-US" sz="2400" dirty="0" smtClean="0"/>
              <a:t>收益赚钱，好的框架使用多了可以赚钱，比如版权费用，维护费用等</a:t>
            </a:r>
            <a:endParaRPr lang="en-US" altLang="zh-CN" sz="2400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0" y="1214438"/>
            <a:ext cx="9144000" cy="4911725"/>
          </a:xfrm>
        </p:spPr>
        <p:txBody>
          <a:bodyPr/>
          <a:lstStyle/>
          <a:p>
            <a:r>
              <a:rPr lang="zh-CN" altLang="en-US" sz="2800" smtClean="0">
                <a:solidFill>
                  <a:srgbClr val="FF0000"/>
                </a:solidFill>
              </a:rPr>
              <a:t>第一层</a:t>
            </a:r>
            <a:r>
              <a:rPr lang="zh-CN" altLang="en-US" sz="2400" smtClean="0"/>
              <a:t>：“</a:t>
            </a:r>
            <a:r>
              <a:rPr lang="en-US" altLang="zh-CN" sz="2400" smtClean="0"/>
              <a:t>images”</a:t>
            </a:r>
            <a:r>
              <a:rPr lang="zh-CN" altLang="en-US" sz="2400" smtClean="0"/>
              <a:t>，“</a:t>
            </a:r>
            <a:r>
              <a:rPr lang="en-US" altLang="zh-CN" sz="2400" smtClean="0"/>
              <a:t>inputs”</a:t>
            </a:r>
            <a:r>
              <a:rPr lang="zh-CN" altLang="en-US" sz="2400" smtClean="0"/>
              <a:t>，“</a:t>
            </a:r>
            <a:r>
              <a:rPr lang="en-US" altLang="zh-CN" sz="2400" smtClean="0"/>
              <a:t>arrs”</a:t>
            </a:r>
            <a:r>
              <a:rPr lang="zh-CN" altLang="en-US" sz="2400" smtClean="0"/>
              <a:t>属于局部变量，在层 </a:t>
            </a:r>
            <a:r>
              <a:rPr lang="en-US" altLang="zh-CN" sz="2400" smtClean="0"/>
              <a:t>1</a:t>
            </a:r>
            <a:endParaRPr lang="en-US" altLang="zh-CN" sz="2400" smtClean="0"/>
          </a:p>
          <a:p>
            <a:r>
              <a:rPr lang="zh-CN" altLang="en-US" sz="2800" smtClean="0">
                <a:solidFill>
                  <a:srgbClr val="FF0000"/>
                </a:solidFill>
              </a:rPr>
              <a:t>第二层</a:t>
            </a:r>
            <a:r>
              <a:rPr lang="zh-CN" altLang="en-US" sz="2400" smtClean="0"/>
              <a:t>：“</a:t>
            </a:r>
            <a:r>
              <a:rPr lang="en-US" altLang="zh-CN" sz="2400" smtClean="0"/>
              <a:t>document”</a:t>
            </a:r>
            <a:r>
              <a:rPr lang="zh-CN" altLang="en-US" sz="2400" smtClean="0"/>
              <a:t>，“</a:t>
            </a:r>
            <a:r>
              <a:rPr lang="en-US" altLang="zh-CN" sz="2400" smtClean="0"/>
              <a:t>myObj”</a:t>
            </a:r>
            <a:r>
              <a:rPr lang="zh-CN" altLang="en-US" sz="2400" smtClean="0"/>
              <a:t>属于全局变量，在层 </a:t>
            </a:r>
            <a:r>
              <a:rPr lang="en-US" altLang="zh-CN" sz="2400" smtClean="0"/>
              <a:t>2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endParaRPr lang="en-US" altLang="zh-CN" sz="2800" b="1" smtClean="0">
              <a:solidFill>
                <a:srgbClr val="00B0F0"/>
              </a:solidFill>
            </a:endParaRPr>
          </a:p>
          <a:p>
            <a:r>
              <a:rPr lang="zh-CN" altLang="en-US" sz="2800" b="1" smtClean="0">
                <a:solidFill>
                  <a:srgbClr val="00B0F0"/>
                </a:solidFill>
              </a:rPr>
              <a:t> 变量所在的层越浅，访问（读取或修改）速度越快</a:t>
            </a:r>
            <a:endParaRPr lang="en-US" altLang="zh-CN" sz="2800" b="1" smtClean="0">
              <a:solidFill>
                <a:srgbClr val="00B0F0"/>
              </a:solidFill>
            </a:endParaRPr>
          </a:p>
          <a:p>
            <a:r>
              <a:rPr lang="zh-CN" altLang="en-US" sz="2800" b="1" smtClean="0">
                <a:solidFill>
                  <a:srgbClr val="00B0F0"/>
                </a:solidFill>
              </a:rPr>
              <a:t>层越深，访问速度越慢。</a:t>
            </a:r>
            <a:endParaRPr lang="en-US" altLang="zh-CN" sz="2800" b="1" smtClean="0">
              <a:solidFill>
                <a:srgbClr val="00B0F0"/>
              </a:solidFill>
            </a:endParaRPr>
          </a:p>
          <a:p>
            <a:endParaRPr lang="en-US" altLang="zh-CN" sz="2800" b="1" smtClean="0">
              <a:solidFill>
                <a:srgbClr val="00B0F0"/>
              </a:solidFill>
            </a:endParaRPr>
          </a:p>
          <a:p>
            <a:r>
              <a:rPr lang="zh-CN" altLang="en-US" sz="2800" smtClean="0">
                <a:solidFill>
                  <a:srgbClr val="00B050"/>
                </a:solidFill>
              </a:rPr>
              <a:t>所以这里对“</a:t>
            </a:r>
            <a:r>
              <a:rPr lang="en-US" altLang="zh-CN" sz="2800" smtClean="0">
                <a:solidFill>
                  <a:srgbClr val="00B050"/>
                </a:solidFill>
              </a:rPr>
              <a:t>images”</a:t>
            </a:r>
            <a:r>
              <a:rPr lang="zh-CN" altLang="en-US" sz="2800" smtClean="0">
                <a:solidFill>
                  <a:srgbClr val="00B050"/>
                </a:solidFill>
              </a:rPr>
              <a:t>的访问速度比“</a:t>
            </a:r>
            <a:r>
              <a:rPr lang="en-US" altLang="zh-CN" sz="2800" smtClean="0">
                <a:solidFill>
                  <a:srgbClr val="00B050"/>
                </a:solidFill>
              </a:rPr>
              <a:t>myObj”</a:t>
            </a:r>
            <a:r>
              <a:rPr lang="zh-CN" altLang="en-US" sz="2800" smtClean="0">
                <a:solidFill>
                  <a:srgbClr val="00B050"/>
                </a:solidFill>
              </a:rPr>
              <a:t>要快一些</a:t>
            </a:r>
            <a:endParaRPr lang="en-US" altLang="zh-CN" sz="2800" smtClean="0">
              <a:solidFill>
                <a:srgbClr val="00B050"/>
              </a:solidFill>
            </a:endParaRPr>
          </a:p>
          <a:p>
            <a:r>
              <a:rPr lang="zh-CN" altLang="en-US" sz="2800" smtClean="0">
                <a:solidFill>
                  <a:srgbClr val="00B050"/>
                </a:solidFill>
              </a:rPr>
              <a:t>所以推荐尽量使用局部变量</a:t>
            </a:r>
            <a:endParaRPr lang="zh-CN" altLang="en-US" sz="280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3252" name="Rectangle 1"/>
          <p:cNvSpPr>
            <a:spLocks noChangeArrowheads="1"/>
          </p:cNvSpPr>
          <p:nvPr/>
        </p:nvSpPr>
        <p:spPr bwMode="auto">
          <a:xfrm>
            <a:off x="396875" y="1417638"/>
            <a:ext cx="8289925" cy="391001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800" dirty="0">
                <a:solidFill>
                  <a:srgbClr val="28D81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    myobj   document </a:t>
            </a: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全局</a:t>
            </a:r>
            <a:r>
              <a:rPr lang="zh-CN" altLang="zh-CN" sz="1800" dirty="0">
                <a:solidFill>
                  <a:srgbClr val="28D81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-- </a:t>
            </a: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第二层</a:t>
            </a:r>
            <a:b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28D81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//images  inputs arrs </a:t>
            </a: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局部变量</a:t>
            </a:r>
            <a:r>
              <a:rPr lang="zh-CN" altLang="zh-CN" sz="1800" dirty="0">
                <a:solidFill>
                  <a:srgbClr val="28D81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-- </a:t>
            </a: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第一层</a:t>
            </a:r>
            <a:b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28D81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层次越低执行越快</a:t>
            </a:r>
            <a:b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28D81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myObj = </a:t>
            </a:r>
            <a:r>
              <a:rPr lang="zh-CN" altLang="zh-CN" sz="18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''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process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images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1800" b="1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document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zh-CN" altLang="zh-CN" sz="1800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getElementsByTagName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"img"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),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inputs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1800" b="1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document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zh-CN" altLang="zh-CN" sz="1800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getElementsByTagName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"input"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),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   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arrs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[];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for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0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images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zh-CN" altLang="zh-CN" sz="1800" b="1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length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++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){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}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myObj= </a:t>
            </a:r>
            <a:r>
              <a:rPr lang="zh-CN" altLang="zh-CN" sz="18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"1111"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}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endParaRPr lang="zh-CN" altLang="zh-CN" sz="28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代码改造 </a:t>
            </a:r>
            <a:r>
              <a:rPr lang="en-US" altLang="zh-CN" smtClean="0"/>
              <a:t>– </a:t>
            </a:r>
            <a:r>
              <a:rPr lang="zh-CN" altLang="en-US" smtClean="0"/>
              <a:t>改成局部变量</a:t>
            </a:r>
            <a:endParaRPr lang="zh-CN" altLang="en-US" smtClean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4276" name="Rectangle 1"/>
          <p:cNvSpPr>
            <a:spLocks noChangeArrowheads="1"/>
          </p:cNvSpPr>
          <p:nvPr/>
        </p:nvSpPr>
        <p:spPr bwMode="auto">
          <a:xfrm>
            <a:off x="107950" y="1190625"/>
            <a:ext cx="8928100" cy="563245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800" dirty="0">
                <a:solidFill>
                  <a:srgbClr val="F7F7F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&lt;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script</a:t>
            </a:r>
            <a:r>
              <a:rPr lang="zh-CN" altLang="zh-CN" sz="1800" dirty="0">
                <a:solidFill>
                  <a:srgbClr val="F7F7F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&gt;</a:t>
            </a:r>
            <a:br>
              <a:rPr lang="zh-CN" altLang="zh-CN" sz="1800" dirty="0">
                <a:solidFill>
                  <a:srgbClr val="F7F7F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en-US" altLang="zh-CN" sz="1800" dirty="0">
                <a:solidFill>
                  <a:srgbClr val="F7F7F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zh-CN" altLang="zh-CN" sz="18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定义一个含有闭包特性的匿名函数</a:t>
            </a:r>
            <a:br>
              <a:rPr lang="zh-CN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 dirty="0">
                <a:solidFill>
                  <a:srgbClr val="BF9BF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){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name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18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‘</a:t>
            </a:r>
            <a:r>
              <a:rPr lang="zh-CN" altLang="en-US" sz="1800" dirty="0">
                <a:solidFill>
                  <a:srgbClr val="FFE792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张三</a:t>
            </a:r>
            <a:r>
              <a:rPr lang="zh-CN" altLang="zh-CN" sz="18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var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sex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</a:t>
            </a:r>
            <a:r>
              <a:rPr lang="zh-CN" altLang="zh-CN" sz="18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1800" dirty="0">
                <a:solidFill>
                  <a:srgbClr val="FFE792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男</a:t>
            </a:r>
            <a:r>
              <a:rPr lang="zh-CN" altLang="zh-CN" sz="18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get1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name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18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':'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sex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}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function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get2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(){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    </a:t>
            </a:r>
            <a:r>
              <a:rPr lang="zh-CN" altLang="zh-CN" sz="1800" dirty="0">
                <a:solidFill>
                  <a:srgbClr val="66D9E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return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name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1800" dirty="0">
                <a:solidFill>
                  <a:srgbClr val="FFE792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':'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+ </a:t>
            </a:r>
            <a:r>
              <a:rPr lang="zh-CN" altLang="zh-CN" sz="1800" dirty="0">
                <a:solidFill>
                  <a:srgbClr val="A6E22E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sex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    }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en-US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zh-CN" altLang="zh-CN" sz="18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外界无法访问闭包中的函数，方法</a:t>
            </a:r>
            <a:br>
              <a:rPr lang="zh-CN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en-US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	</a:t>
            </a:r>
            <a:r>
              <a:rPr lang="zh-CN" altLang="zh-CN" sz="18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lang="zh-CN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通过如下方式访问  相当于给全局对象扩充一个属性</a:t>
            </a:r>
            <a:br>
              <a:rPr lang="zh-CN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    </a:t>
            </a:r>
            <a:r>
              <a:rPr lang="zh-CN" altLang="zh-CN" sz="1800" dirty="0">
                <a:solidFill>
                  <a:srgbClr val="BF9BF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.</a:t>
            </a:r>
            <a:r>
              <a:rPr lang="zh-CN" altLang="zh-CN" sz="1800" b="1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get2 </a:t>
            </a:r>
            <a:r>
              <a:rPr lang="zh-CN" altLang="zh-CN" sz="1800" dirty="0">
                <a:solidFill>
                  <a:srgbClr val="F72671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 get2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})(</a:t>
            </a:r>
            <a:r>
              <a:rPr lang="zh-CN" altLang="zh-CN" sz="1800" b="1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window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b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en-US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zh-CN" altLang="zh-CN" sz="18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//alert(get1());</a:t>
            </a:r>
            <a:br>
              <a:rPr lang="zh-CN" altLang="zh-CN" sz="18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lang="en-US" altLang="zh-CN" sz="18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</a:t>
            </a:r>
            <a:r>
              <a:rPr lang="zh-CN" altLang="zh-CN" sz="1800" dirty="0">
                <a:solidFill>
                  <a:srgbClr val="00B623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//get2</a:t>
            </a:r>
            <a:r>
              <a:rPr lang="zh-CN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成为全局变量</a:t>
            </a:r>
            <a:br>
              <a:rPr lang="zh-CN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</a:br>
            <a:r>
              <a:rPr lang="zh-CN" altLang="zh-CN" sz="1800" dirty="0">
                <a:solidFill>
                  <a:srgbClr val="00B623"/>
                </a:solidFill>
                <a:latin typeface="宋体" pitchFamily="2" charset="-122"/>
                <a:ea typeface="宋体" pitchFamily="2" charset="-122"/>
                <a:cs typeface="Consolas" pitchFamily="49" charset="0"/>
              </a:rPr>
              <a:t>    </a:t>
            </a:r>
            <a:r>
              <a:rPr lang="zh-CN" altLang="zh-CN" sz="1800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alert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lang="zh-CN" altLang="zh-CN" sz="1800" b="1" dirty="0">
                <a:solidFill>
                  <a:srgbClr val="6CCAB8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get2</a:t>
            </a:r>
            <a:r>
              <a:rPr lang="zh-CN" altLang="zh-CN" sz="1800" dirty="0">
                <a:solidFill>
                  <a:srgbClr val="FFFF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());</a:t>
            </a:r>
            <a:endParaRPr lang="zh-CN" altLang="zh-CN" sz="28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框架封装常用写法</a:t>
            </a:r>
            <a:endParaRPr lang="zh-CN" altLang="en-US" smtClean="0"/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-252413" y="1214438"/>
            <a:ext cx="9396413" cy="4911725"/>
          </a:xfrm>
        </p:spPr>
        <p:txBody>
          <a:bodyPr/>
          <a:lstStyle/>
          <a:p>
            <a:r>
              <a:rPr lang="zh-CN" altLang="en-US" smtClean="0"/>
              <a:t>封装框架的时候最常用的是将全局对象</a:t>
            </a:r>
            <a:r>
              <a:rPr lang="en-US" altLang="zh-CN" smtClean="0"/>
              <a:t>window</a:t>
            </a:r>
            <a:r>
              <a:rPr lang="zh-CN" altLang="en-US" smtClean="0"/>
              <a:t>作为参数传进去，这样函数或变量就成为全局函数和变量了。</a:t>
            </a:r>
            <a:endParaRPr lang="en-US" altLang="zh-CN" smtClean="0"/>
          </a:p>
          <a:p>
            <a:r>
              <a:rPr lang="zh-CN" altLang="en-US" smtClean="0"/>
              <a:t>很多库函数都是这样来定义的，</a:t>
            </a:r>
            <a:r>
              <a:rPr lang="en-US" altLang="zh-CN" smtClean="0"/>
              <a:t>jQuery</a:t>
            </a:r>
            <a:r>
              <a:rPr lang="zh-CN" altLang="en-US" smtClean="0"/>
              <a:t>整个库定义都位于匿名自执行函数中，并传递</a:t>
            </a:r>
            <a:r>
              <a:rPr lang="en-US" altLang="zh-CN" smtClean="0"/>
              <a:t>window</a:t>
            </a:r>
            <a:r>
              <a:rPr lang="zh-CN" altLang="en-US" smtClean="0"/>
              <a:t>作为参数： 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60420" name="Rectangle 1"/>
          <p:cNvSpPr>
            <a:spLocks noChangeArrowheads="1"/>
          </p:cNvSpPr>
          <p:nvPr/>
        </p:nvSpPr>
        <p:spPr bwMode="auto">
          <a:xfrm>
            <a:off x="611188" y="4338638"/>
            <a:ext cx="7848600" cy="209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rgbClr val="386698"/>
                </a:solidFill>
                <a:latin typeface="Franklin Gothic Book" pitchFamily="34" charset="0"/>
                <a:ea typeface="黑体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2800" b="1">
              <a:solidFill>
                <a:srgbClr val="00B050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(function(window,undefined){</a:t>
            </a:r>
            <a:endParaRPr lang="zh-CN" altLang="zh-CN" sz="2800" b="1">
              <a:solidFill>
                <a:srgbClr val="00B050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//jQuery定义</a:t>
            </a:r>
            <a:endParaRPr lang="zh-CN" altLang="zh-CN" sz="2800" b="1">
              <a:solidFill>
                <a:srgbClr val="00B050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B050"/>
                </a:solidFill>
                <a:latin typeface="Arial" pitchFamily="34" charset="0"/>
                <a:ea typeface="宋体" pitchFamily="2" charset="-122"/>
              </a:rPr>
              <a:t>})()</a:t>
            </a:r>
            <a:endParaRPr lang="zh-CN" altLang="zh-CN" sz="2800" b="1">
              <a:solidFill>
                <a:srgbClr val="00B050"/>
              </a:solidFill>
              <a:latin typeface="Arial" pitchFamily="34" charset="0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zh-CN" sz="180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altLang="zh-CN" sz="6000" smtClean="0">
                <a:solidFill>
                  <a:schemeClr val="bg1"/>
                </a:solidFill>
              </a:rPr>
            </a:br>
            <a:r>
              <a:rPr lang="en-US" altLang="zh-CN" sz="6000" smtClean="0">
                <a:solidFill>
                  <a:schemeClr val="bg1"/>
                </a:solidFill>
              </a:rPr>
              <a:t>零</a:t>
            </a:r>
            <a:r>
              <a:rPr lang="zh-CN" altLang="en-US" sz="6000" smtClean="0">
                <a:solidFill>
                  <a:schemeClr val="bg1"/>
                </a:solidFill>
              </a:rPr>
              <a:t>污染框架雏形</a:t>
            </a:r>
            <a:endParaRPr lang="zh-CN" altLang="en-US" sz="6000" smtClean="0">
              <a:solidFill>
                <a:schemeClr val="bg1"/>
              </a:solidFill>
            </a:endParaRPr>
          </a:p>
        </p:txBody>
      </p:sp>
      <p:sp>
        <p:nvSpPr>
          <p:cNvPr id="61443" name="副标题 1"/>
          <p:cNvSpPr>
            <a:spLocks noGrp="1"/>
          </p:cNvSpPr>
          <p:nvPr>
            <p:ph type="subTitle" idx="1"/>
          </p:nvPr>
        </p:nvSpPr>
        <p:spPr>
          <a:xfrm>
            <a:off x="1371600" y="4441190"/>
            <a:ext cx="6400800" cy="1198245"/>
          </a:xfrm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前面我们讲了这么多解决污染的方式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下面我们是用立即函数闭包形式解决框架的污染问题</a:t>
            </a:r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闭包 </a:t>
            </a:r>
            <a:r>
              <a:rPr lang="en-US" altLang="zh-CN" smtClean="0"/>
              <a:t>- </a:t>
            </a:r>
            <a:r>
              <a:rPr lang="zh-CN" altLang="en-US" smtClean="0"/>
              <a:t>单一全局变量</a:t>
            </a:r>
            <a:endParaRPr lang="zh-CN" altLang="en-US" smtClean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smtClean="0"/>
          </a:p>
          <a:p>
            <a:r>
              <a:rPr lang="en-US" altLang="zh-CN" sz="2400" smtClean="0"/>
              <a:t> ;(function(){</a:t>
            </a:r>
            <a:r>
              <a:rPr lang="en-US" altLang="zh-CN" sz="2000" smtClean="0"/>
              <a:t>	</a:t>
            </a:r>
            <a:endParaRPr lang="en-US" altLang="zh-CN" sz="2000" smtClean="0"/>
          </a:p>
          <a:p>
            <a:r>
              <a:rPr lang="en-US" altLang="zh-CN" sz="2400" smtClean="0"/>
              <a:t>	var ICD = {};</a:t>
            </a:r>
            <a:endParaRPr lang="en-US" altLang="zh-CN" sz="2400" smtClean="0"/>
          </a:p>
          <a:p>
            <a:r>
              <a:rPr lang="en-US" altLang="zh-CN" sz="2400" smtClean="0"/>
              <a:t>       </a:t>
            </a:r>
            <a:endParaRPr lang="en-US" altLang="zh-CN" sz="2400" smtClean="0"/>
          </a:p>
          <a:p>
            <a:pPr lvl="1"/>
            <a:r>
              <a:rPr lang="en-US" altLang="zh-CN" sz="2000" smtClean="0"/>
              <a:t>   window.ICD = $ = ICD;</a:t>
            </a:r>
            <a:endParaRPr lang="en-US" altLang="zh-CN" sz="2000" smtClean="0"/>
          </a:p>
          <a:p>
            <a:r>
              <a:rPr lang="en-US" altLang="zh-CN" sz="2400" smtClean="0"/>
              <a:t>})();</a:t>
            </a:r>
            <a:endParaRPr lang="en-US" altLang="zh-CN" sz="2400" smtClean="0"/>
          </a:p>
          <a:p>
            <a:r>
              <a:rPr lang="en-US" altLang="zh-CN" sz="2400" smtClean="0"/>
              <a:t>$.TEST();</a:t>
            </a:r>
            <a:endParaRPr lang="en-US" altLang="zh-CN" sz="2400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smtClean="0">
                <a:solidFill>
                  <a:schemeClr val="bg1"/>
                </a:solidFill>
              </a:rPr>
              <a:t>六脉神剑 模块化</a:t>
            </a:r>
            <a:endParaRPr lang="zh-CN" altLang="en-US" sz="6000" smtClean="0">
              <a:solidFill>
                <a:schemeClr val="bg1"/>
              </a:solidFill>
            </a:endParaRPr>
          </a:p>
        </p:txBody>
      </p:sp>
      <p:sp>
        <p:nvSpPr>
          <p:cNvPr id="6349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基础概念</a:t>
            </a:r>
            <a:endParaRPr lang="zh-CN" altLang="en-US" smtClean="0"/>
          </a:p>
        </p:txBody>
      </p:sp>
      <p:sp>
        <p:nvSpPr>
          <p:cNvPr id="6451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框架大观园</a:t>
            </a:r>
            <a:endParaRPr lang="zh-CN" altLang="en-US" smtClean="0"/>
          </a:p>
        </p:txBody>
      </p:sp>
      <p:sp>
        <p:nvSpPr>
          <p:cNvPr id="9219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什么是模块化</a:t>
            </a:r>
            <a:endParaRPr lang="zh-CN" altLang="en-US" smtClean="0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几乎所有的框架都是模块化的。。。</a:t>
            </a:r>
            <a:endParaRPr lang="en-US" altLang="zh-CN" smtClean="0"/>
          </a:p>
          <a:p>
            <a:r>
              <a:rPr lang="zh-CN" altLang="en-US" smtClean="0"/>
              <a:t>比如</a:t>
            </a:r>
            <a:r>
              <a:rPr lang="en-US" altLang="zh-CN" smtClean="0"/>
              <a:t>web</a:t>
            </a:r>
            <a:r>
              <a:rPr lang="zh-CN" altLang="en-US" smtClean="0"/>
              <a:t>前端开发： </a:t>
            </a:r>
            <a:r>
              <a:rPr lang="en-US" altLang="zh-CN" smtClean="0"/>
              <a:t>html css js</a:t>
            </a:r>
            <a:endParaRPr lang="en-US" altLang="zh-CN" smtClean="0"/>
          </a:p>
          <a:p>
            <a:r>
              <a:rPr lang="zh-CN" altLang="en-US" smtClean="0"/>
              <a:t>好处就不用说了。。</a:t>
            </a:r>
            <a:endParaRPr lang="zh-CN" altLang="en-US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为什么要模块化</a:t>
            </a:r>
            <a:endParaRPr lang="zh-CN" altLang="en-US" smtClean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107950" y="1214438"/>
            <a:ext cx="9036050" cy="4911725"/>
          </a:xfrm>
        </p:spPr>
        <p:txBody>
          <a:bodyPr/>
          <a:lstStyle/>
          <a:p>
            <a:r>
              <a:rPr lang="zh-CN" altLang="en-US" sz="2800" smtClean="0"/>
              <a:t>比如研究生物分成：动物，植物，灵长类研究</a:t>
            </a:r>
            <a:endParaRPr lang="en-US" altLang="zh-CN" sz="2800" smtClean="0"/>
          </a:p>
          <a:p>
            <a:r>
              <a:rPr lang="zh-CN" altLang="en-US" sz="2800" smtClean="0"/>
              <a:t>项目开发分成：设计，开发，架构，测试等几个模块</a:t>
            </a:r>
            <a:endParaRPr lang="en-US" altLang="zh-CN" sz="2800" smtClean="0"/>
          </a:p>
          <a:p>
            <a:r>
              <a:rPr lang="zh-CN" altLang="en-US" sz="2800" smtClean="0"/>
              <a:t>电脑组装的时候分成</a:t>
            </a:r>
            <a:r>
              <a:rPr lang="en-US" altLang="zh-CN" sz="2800" smtClean="0"/>
              <a:t>Cpu </a:t>
            </a:r>
            <a:r>
              <a:rPr lang="zh-CN" altLang="en-US" sz="2800" smtClean="0"/>
              <a:t>硬盘 机箱 内存 。。</a:t>
            </a:r>
            <a:endParaRPr lang="en-US" altLang="zh-CN" sz="2800" smtClean="0"/>
          </a:p>
          <a:p>
            <a:r>
              <a:rPr lang="zh-CN" altLang="en-US" sz="2800" smtClean="0"/>
              <a:t>飞机制造的时候分成机翼，螺旋，舱门，发送机</a:t>
            </a:r>
            <a:endParaRPr lang="en-US" altLang="zh-CN" sz="2800" smtClean="0"/>
          </a:p>
          <a:p>
            <a:r>
              <a:rPr lang="zh-CN" altLang="en-US" sz="2800" smtClean="0"/>
              <a:t>汽车制造分成：轮胎，发动机，照明，电路等模块</a:t>
            </a:r>
            <a:endParaRPr lang="zh-CN" altLang="en-US" sz="2800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模块化的好处</a:t>
            </a:r>
            <a:endParaRPr lang="zh-CN" altLang="en-US" smtClean="0"/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分工明细</a:t>
            </a:r>
            <a:endParaRPr lang="en-US" altLang="zh-CN" smtClean="0"/>
          </a:p>
          <a:p>
            <a:r>
              <a:rPr lang="zh-CN" altLang="en-US" smtClean="0"/>
              <a:t>使用方便</a:t>
            </a:r>
            <a:endParaRPr lang="en-US" altLang="zh-CN" smtClean="0"/>
          </a:p>
          <a:p>
            <a:r>
              <a:rPr lang="zh-CN" altLang="en-US" smtClean="0"/>
              <a:t>提高制造效率</a:t>
            </a:r>
            <a:endParaRPr lang="en-US" altLang="zh-CN" smtClean="0"/>
          </a:p>
          <a:p>
            <a:r>
              <a:rPr lang="zh-CN" altLang="en-US" smtClean="0"/>
              <a:t>提升质量</a:t>
            </a:r>
            <a:endParaRPr lang="en-US" altLang="zh-CN" smtClean="0"/>
          </a:p>
          <a:p>
            <a:r>
              <a:rPr lang="zh-CN" altLang="en-US" smtClean="0"/>
              <a:t>易于测试 发现问题</a:t>
            </a:r>
            <a:endParaRPr lang="zh-CN" altLang="en-US" smtClean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568952" cy="103793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编程中的模块化 </a:t>
            </a:r>
            <a:br>
              <a:rPr lang="en-US" altLang="zh-CN" sz="3600" dirty="0" smtClean="0"/>
            </a:br>
            <a:r>
              <a:rPr lang="zh-CN" altLang="en-US" sz="3600" dirty="0" smtClean="0"/>
              <a:t>模块化的核心理念</a:t>
            </a:r>
            <a:r>
              <a:rPr lang="en-US" altLang="zh-CN" sz="3600" dirty="0" smtClean="0"/>
              <a:t>—40%</a:t>
            </a:r>
            <a:r>
              <a:rPr lang="zh-CN" altLang="en-US" sz="3600" dirty="0" smtClean="0"/>
              <a:t>架构师都不了解</a:t>
            </a:r>
            <a:endParaRPr lang="zh-CN" altLang="en-US" sz="3600" dirty="0" smtClean="0"/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模块化的核心：各个模块之间没有依赖性如果各个模块之间需要互相调用：</a:t>
            </a:r>
            <a:endParaRPr lang="en-US" altLang="zh-CN" smtClean="0"/>
          </a:p>
          <a:p>
            <a:r>
              <a:rPr lang="zh-CN" altLang="en-US" smtClean="0"/>
              <a:t>则通过第三方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这样的好处：封装性，降低耦合</a:t>
            </a:r>
            <a:endParaRPr lang="zh-CN" altLang="en-US" smtClean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模块化利器</a:t>
            </a:r>
            <a:br>
              <a:rPr lang="en-US" altLang="zh-CN" smtClean="0"/>
            </a:br>
            <a:r>
              <a:rPr lang="zh-CN" altLang="en-US" smtClean="0"/>
              <a:t>命名空间</a:t>
            </a:r>
            <a:endParaRPr lang="zh-CN" altLang="en-US" smtClean="0"/>
          </a:p>
        </p:txBody>
      </p:sp>
      <p:sp>
        <p:nvSpPr>
          <p:cNvPr id="6963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命名空间复习</a:t>
            </a:r>
            <a:endParaRPr lang="zh-CN" altLang="en-US" smtClean="0"/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复习上节讲的命名空间</a:t>
            </a:r>
            <a:endParaRPr lang="zh-CN" altLang="en-US" smtClean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什么是命名空间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命名空间就是对方法进行分类管理</a:t>
            </a:r>
            <a:endParaRPr lang="zh-CN" altLang="en-US"/>
          </a:p>
          <a:p>
            <a:r>
              <a:rPr lang="zh-CN" altLang="en-US"/>
              <a:t>每个命名空间中可以有相同的方法名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磁盘的分类管理</a:t>
            </a:r>
            <a:endParaRPr lang="zh-CN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315" y="1700530"/>
            <a:ext cx="9000490" cy="270256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为什么需要命名空间</a:t>
            </a:r>
            <a:endParaRPr lang="zh-CN" altLang="en-US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大型项目中，类库极其复杂，如何防止函数名</a:t>
            </a:r>
            <a:r>
              <a:rPr lang="en-US" altLang="zh-CN" smtClean="0"/>
              <a:t>/</a:t>
            </a:r>
            <a:r>
              <a:rPr lang="zh-CN" altLang="en-US" smtClean="0"/>
              <a:t>类名和其他人的冲突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框架大观园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Jquery</a:t>
            </a:r>
            <a:endParaRPr lang="en-US" altLang="zh-CN" smtClean="0"/>
          </a:p>
          <a:p>
            <a:r>
              <a:rPr lang="en-US" altLang="zh-CN" smtClean="0"/>
              <a:t>Prototype</a:t>
            </a:r>
            <a:endParaRPr lang="en-US" altLang="zh-CN" smtClean="0"/>
          </a:p>
          <a:p>
            <a:r>
              <a:rPr lang="en-US" altLang="zh-CN" smtClean="0"/>
              <a:t>Ext</a:t>
            </a:r>
            <a:endParaRPr lang="en-US" altLang="zh-CN" smtClean="0"/>
          </a:p>
          <a:p>
            <a:r>
              <a:rPr lang="en-US" altLang="zh-CN" smtClean="0"/>
              <a:t>MVC</a:t>
            </a:r>
            <a:r>
              <a:rPr lang="zh-CN" altLang="en-US" smtClean="0"/>
              <a:t>框架 </a:t>
            </a:r>
            <a:r>
              <a:rPr lang="en-US" altLang="zh-CN" smtClean="0"/>
              <a:t>AngularJS Backbone</a:t>
            </a:r>
            <a:endParaRPr lang="en-US" altLang="zh-CN" smtClean="0"/>
          </a:p>
          <a:p>
            <a:r>
              <a:rPr lang="en-US" altLang="zh-CN" smtClean="0"/>
              <a:t>Bootstrapt</a:t>
            </a:r>
            <a:endParaRPr lang="en-US" altLang="zh-CN" smtClean="0"/>
          </a:p>
          <a:p>
            <a:r>
              <a:rPr lang="en-US" altLang="zh-CN" smtClean="0"/>
              <a:t>Less </a:t>
            </a:r>
            <a:endParaRPr lang="en-US" altLang="zh-CN" smtClean="0"/>
          </a:p>
          <a:p>
            <a:r>
              <a:rPr lang="en-US" altLang="zh-CN" smtClean="0"/>
              <a:t>Rect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命名空间语法规范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8130" y="1340485"/>
            <a:ext cx="6378575" cy="519938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问题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/>
            <a:r>
              <a:rPr lang="zh-CN" altLang="en-US">
                <a:sym typeface="+mn-ea"/>
              </a:rPr>
              <a:t>如何访问version属性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如何访问add方法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如何访问pc端的tab方法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如何访问移动端的tab方法</a:t>
            </a:r>
            <a:endParaRPr lang="zh-CN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10" y="1600200"/>
            <a:ext cx="8989060" cy="4526280"/>
          </a:xfrm>
        </p:spPr>
        <p:txBody>
          <a:bodyPr>
            <a:normAutofit fontScale="90000" lnSpcReduction="20000"/>
          </a:bodyPr>
          <a:p>
            <a:r>
              <a:rPr lang="zh-CN" altLang="en-US"/>
              <a:t>将我们前面封装的框架使用命名空间封装</a:t>
            </a:r>
            <a:endParaRPr lang="zh-CN" altLang="en-US"/>
          </a:p>
          <a:p>
            <a:r>
              <a:rPr lang="zh-CN" altLang="en-US"/>
              <a:t>要求分成几个部分：</a:t>
            </a:r>
            <a:endParaRPr lang="zh-CN" altLang="en-US"/>
          </a:p>
          <a:p>
            <a:pPr lvl="1"/>
            <a:r>
              <a:rPr lang="zh-CN" altLang="en-US"/>
              <a:t>事件 </a:t>
            </a:r>
            <a:r>
              <a:rPr lang="en-US" altLang="zh-CN"/>
              <a:t>event</a:t>
            </a:r>
            <a:endParaRPr lang="zh-CN" altLang="zh-CN"/>
          </a:p>
          <a:p>
            <a:pPr lvl="1"/>
            <a:r>
              <a:rPr lang="zh-CN" altLang="zh-CN"/>
              <a:t>选择：</a:t>
            </a:r>
            <a:r>
              <a:rPr lang="en-US" altLang="zh-CN"/>
              <a:t>select</a:t>
            </a:r>
            <a:endParaRPr lang="en-US" altLang="zh-CN"/>
          </a:p>
          <a:p>
            <a:pPr lvl="1"/>
            <a:r>
              <a:rPr lang="zh-CN" altLang="en-US"/>
              <a:t>字符串操作：</a:t>
            </a:r>
            <a:r>
              <a:rPr lang="en-US" altLang="zh-CN"/>
              <a:t>string</a:t>
            </a:r>
            <a:endParaRPr lang="en-US" altLang="zh-CN"/>
          </a:p>
          <a:p>
            <a:pPr lvl="1"/>
            <a:r>
              <a:rPr lang="zh-CN" altLang="en-US"/>
              <a:t>数组操作：</a:t>
            </a:r>
            <a:r>
              <a:rPr lang="en-US" altLang="zh-CN"/>
              <a:t>array</a:t>
            </a:r>
            <a:endParaRPr lang="en-US" altLang="zh-CN"/>
          </a:p>
          <a:p>
            <a:pPr lvl="1"/>
            <a:r>
              <a:rPr lang="en-US" altLang="zh-CN"/>
              <a:t>css</a:t>
            </a:r>
            <a:r>
              <a:rPr lang="zh-CN" altLang="en-US"/>
              <a:t>，属性，内容等操作放在</a:t>
            </a:r>
            <a:r>
              <a:rPr lang="en-US" altLang="zh-CN"/>
              <a:t>dom</a:t>
            </a:r>
            <a:r>
              <a:rPr lang="zh-CN" altLang="en-US"/>
              <a:t>空间下</a:t>
            </a:r>
            <a:endParaRPr lang="zh-CN" altLang="en-US"/>
          </a:p>
          <a:p>
            <a:pPr lvl="1"/>
            <a:r>
              <a:rPr lang="en-US" altLang="zh-CN"/>
              <a:t>dom</a:t>
            </a:r>
            <a:r>
              <a:rPr lang="zh-CN" altLang="en-US"/>
              <a:t>空间又分成三个子空间：</a:t>
            </a:r>
            <a:endParaRPr lang="zh-CN" altLang="en-US"/>
          </a:p>
          <a:p>
            <a:pPr lvl="2"/>
            <a:r>
              <a:rPr lang="en-US" altLang="zh-CN"/>
              <a:t>css</a:t>
            </a:r>
            <a:r>
              <a:rPr lang="zh-CN" altLang="en-US"/>
              <a:t>操作：</a:t>
            </a:r>
            <a:r>
              <a:rPr lang="en-US" altLang="zh-CN"/>
              <a:t>css</a:t>
            </a:r>
            <a:endParaRPr lang="en-US" altLang="zh-CN"/>
          </a:p>
          <a:p>
            <a:pPr lvl="2"/>
            <a:r>
              <a:rPr lang="zh-CN" altLang="en-US"/>
              <a:t>属性操作：</a:t>
            </a:r>
            <a:r>
              <a:rPr lang="en-US" altLang="zh-CN"/>
              <a:t>attr</a:t>
            </a:r>
            <a:endParaRPr lang="en-US" altLang="zh-CN"/>
          </a:p>
          <a:p>
            <a:pPr lvl="2"/>
            <a:r>
              <a:rPr lang="zh-CN" altLang="en-US"/>
              <a:t>内容操作：</a:t>
            </a:r>
            <a:r>
              <a:rPr lang="en-US" altLang="zh-CN"/>
              <a:t>html</a:t>
            </a:r>
            <a:endParaRPr lang="en-US" altLang="zh-CN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使用命名空间实现框架模块化</a:t>
            </a:r>
            <a:endParaRPr lang="zh-CN" altLang="en-US" smtClean="0"/>
          </a:p>
        </p:txBody>
      </p:sp>
      <p:sp>
        <p:nvSpPr>
          <p:cNvPr id="71683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我们将我们的要封装的框架分成：</a:t>
            </a:r>
            <a:endParaRPr lang="en-US" altLang="zh-CN" smtClean="0"/>
          </a:p>
          <a:p>
            <a:r>
              <a:rPr lang="zh-CN" altLang="en-US" smtClean="0"/>
              <a:t>选择模块</a:t>
            </a:r>
            <a:endParaRPr lang="en-US" altLang="zh-CN" smtClean="0"/>
          </a:p>
          <a:p>
            <a:r>
              <a:rPr lang="en-US" altLang="zh-CN" smtClean="0"/>
              <a:t>DOM</a:t>
            </a:r>
            <a:r>
              <a:rPr lang="zh-CN" altLang="en-US" smtClean="0"/>
              <a:t>模块</a:t>
            </a:r>
            <a:endParaRPr lang="en-US" altLang="zh-CN" smtClean="0"/>
          </a:p>
          <a:p>
            <a:r>
              <a:rPr lang="zh-CN" altLang="en-US" smtClean="0"/>
              <a:t>事件模块</a:t>
            </a:r>
            <a:endParaRPr lang="en-US" altLang="zh-CN" smtClean="0"/>
          </a:p>
          <a:p>
            <a:r>
              <a:rPr lang="zh-CN" altLang="en-US" smtClean="0"/>
              <a:t>算法模块</a:t>
            </a:r>
            <a:endParaRPr lang="en-US" altLang="zh-CN" smtClean="0"/>
          </a:p>
          <a:p>
            <a:r>
              <a:rPr lang="zh-CN" altLang="en-US" smtClean="0"/>
              <a:t>动画模块</a:t>
            </a:r>
            <a:endParaRPr lang="zh-CN" altLang="en-US" smtClean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 我们的框架模块</a:t>
            </a:r>
            <a:endParaRPr lang="zh-CN" altLang="en-US" smtClean="0"/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xfrm>
            <a:off x="-180975" y="1214438"/>
            <a:ext cx="8867775" cy="4911725"/>
          </a:xfrm>
        </p:spPr>
        <p:txBody>
          <a:bodyPr/>
          <a:lstStyle/>
          <a:p>
            <a:r>
              <a:rPr lang="zh-CN" altLang="en-US" smtClean="0"/>
              <a:t>通过二级命名空间来管理模块</a:t>
            </a:r>
            <a:endParaRPr lang="en-US" altLang="zh-CN" smtClean="0"/>
          </a:p>
          <a:p>
            <a:r>
              <a:rPr lang="en-US" altLang="zh-CN" sz="2800" smtClean="0"/>
              <a:t>;(function(){	</a:t>
            </a:r>
            <a:endParaRPr lang="en-US" altLang="zh-CN" sz="2800" smtClean="0"/>
          </a:p>
          <a:p>
            <a:r>
              <a:rPr lang="en-US" altLang="zh-CN" sz="2800" smtClean="0"/>
              <a:t>	var ICD = {};</a:t>
            </a:r>
            <a:endParaRPr lang="en-US" altLang="zh-CN" sz="2800" smtClean="0"/>
          </a:p>
          <a:p>
            <a:r>
              <a:rPr lang="en-US" altLang="zh-CN" sz="2800" smtClean="0"/>
              <a:t>	//</a:t>
            </a:r>
            <a:r>
              <a:rPr lang="zh-CN" altLang="en-US" sz="2800" smtClean="0"/>
              <a:t>二级命名空间  </a:t>
            </a:r>
            <a:r>
              <a:rPr lang="en-US" altLang="zh-CN" sz="2800" smtClean="0"/>
              <a:t>-- </a:t>
            </a:r>
            <a:r>
              <a:rPr lang="zh-CN" altLang="en-US" sz="2800" smtClean="0"/>
              <a:t>通过二级命名空间来管理模块</a:t>
            </a:r>
            <a:endParaRPr lang="zh-CN" altLang="en-US" sz="2800" smtClean="0"/>
          </a:p>
          <a:p>
            <a:r>
              <a:rPr lang="zh-CN" altLang="en-US" sz="2800" smtClean="0"/>
              <a:t>	</a:t>
            </a:r>
            <a:r>
              <a:rPr lang="en-US" altLang="zh-CN" sz="2800" smtClean="0"/>
              <a:t>ICD.dom={};</a:t>
            </a:r>
            <a:endParaRPr lang="en-US" altLang="zh-CN" sz="2800" smtClean="0"/>
          </a:p>
          <a:p>
            <a:r>
              <a:rPr lang="en-US" altLang="zh-CN" sz="2800" smtClean="0"/>
              <a:t>	ICD.event={};</a:t>
            </a:r>
            <a:endParaRPr lang="en-US" altLang="zh-CN" sz="2800" smtClean="0"/>
          </a:p>
          <a:p>
            <a:r>
              <a:rPr lang="en-US" altLang="zh-CN" sz="2800" smtClean="0"/>
              <a:t>	ICD.animate={};</a:t>
            </a:r>
            <a:endParaRPr lang="en-US" altLang="zh-CN" sz="2800" smtClean="0"/>
          </a:p>
          <a:p>
            <a:r>
              <a:rPr lang="en-US" altLang="zh-CN" sz="2800" smtClean="0"/>
              <a:t>window.ICD = $ = ICD;</a:t>
            </a:r>
            <a:endParaRPr lang="en-US" altLang="zh-CN" sz="2800" smtClean="0"/>
          </a:p>
          <a:p>
            <a:r>
              <a:rPr lang="en-US" altLang="zh-CN" sz="2800" smtClean="0"/>
              <a:t>})();</a:t>
            </a:r>
            <a:endParaRPr lang="zh-CN" altLang="en-US" sz="2800" smtClean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封装选择框架</a:t>
            </a:r>
            <a:endParaRPr lang="zh-CN" altLang="en-US" smtClean="0"/>
          </a:p>
        </p:txBody>
      </p:sp>
      <p:pic>
        <p:nvPicPr>
          <p:cNvPr id="74755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700213"/>
            <a:ext cx="7481887" cy="2881312"/>
          </a:xfr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封装事件框架</a:t>
            </a:r>
            <a:endParaRPr lang="zh-CN" altLang="en-US" smtClean="0"/>
          </a:p>
        </p:txBody>
      </p:sp>
      <p:pic>
        <p:nvPicPr>
          <p:cNvPr id="75779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7550" y="2636838"/>
            <a:ext cx="7131050" cy="4064000"/>
          </a:xfrm>
        </p:spPr>
      </p:pic>
      <p:sp>
        <p:nvSpPr>
          <p:cNvPr id="5" name="文本框 4"/>
          <p:cNvSpPr txBox="1"/>
          <p:nvPr/>
        </p:nvSpPr>
        <p:spPr>
          <a:xfrm>
            <a:off x="144463" y="1268413"/>
            <a:ext cx="8820150" cy="90487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solidFill>
                  <a:srgbClr val="386698"/>
                </a:solidFill>
                <a:latin typeface="+mn-lt"/>
                <a:ea typeface="+mn-ea"/>
              </a:rPr>
              <a:t>前面学习运动框架，事件框架，选择框架就是等待今天</a:t>
            </a:r>
            <a:endParaRPr lang="en-US" altLang="zh-CN" sz="2400" dirty="0">
              <a:solidFill>
                <a:srgbClr val="386698"/>
              </a:solidFill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solidFill>
                  <a:srgbClr val="386698"/>
                </a:solidFill>
                <a:latin typeface="+mn-lt"/>
                <a:ea typeface="+mn-ea"/>
              </a:rPr>
              <a:t>前面我们已经完成了事件框架，只要拷贝过来修改一下即可</a:t>
            </a:r>
            <a:endParaRPr lang="zh-CN" altLang="en-US" sz="2400" dirty="0">
              <a:solidFill>
                <a:srgbClr val="386698"/>
              </a:solidFill>
              <a:latin typeface="+mn-lt"/>
              <a:ea typeface="+mn-ea"/>
            </a:endParaRPr>
          </a:p>
        </p:txBody>
      </p:sp>
      <p:pic>
        <p:nvPicPr>
          <p:cNvPr id="75781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0" y="2701925"/>
            <a:ext cx="25368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BD3"/>
            </a:gs>
            <a:gs pos="100000">
              <a:srgbClr val="03437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smtClean="0">
                <a:solidFill>
                  <a:schemeClr val="bg1"/>
                </a:solidFill>
              </a:rPr>
              <a:t>六脉神剑 链式访问</a:t>
            </a:r>
            <a:endParaRPr lang="zh-CN" altLang="en-US" sz="6000" smtClean="0">
              <a:solidFill>
                <a:schemeClr val="bg1"/>
              </a:solidFill>
            </a:endParaRPr>
          </a:p>
        </p:txBody>
      </p:sp>
      <p:sp>
        <p:nvSpPr>
          <p:cNvPr id="6349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链式访问原理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7486</Words>
  <Application>Kingsoft Office WPP</Application>
  <PresentationFormat>全屏显示(4:3)</PresentationFormat>
  <Paragraphs>528</Paragraphs>
  <Slides>119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119</vt:i4>
      </vt:variant>
    </vt:vector>
  </HeadingPairs>
  <TitlesOfParts>
    <vt:vector size="120" baseType="lpstr">
      <vt:lpstr>Office 主题</vt:lpstr>
      <vt:lpstr>PowerPoint 演示文稿</vt:lpstr>
      <vt:lpstr>框架封装概述</vt:lpstr>
      <vt:lpstr>XX（DB）有话说。。。</vt:lpstr>
      <vt:lpstr>ABCD法则</vt:lpstr>
      <vt:lpstr>糅合成一团</vt:lpstr>
      <vt:lpstr>为什么需要框架</vt:lpstr>
      <vt:lpstr>为什么需要框架</vt:lpstr>
      <vt:lpstr>框架大观园</vt:lpstr>
      <vt:lpstr>框架大观园</vt:lpstr>
      <vt:lpstr>未来SPA（Single Page Application，单页应用）</vt:lpstr>
      <vt:lpstr>Meteor</vt:lpstr>
      <vt:lpstr>Knockout</vt:lpstr>
      <vt:lpstr>AngularJS</vt:lpstr>
      <vt:lpstr>Ember</vt:lpstr>
      <vt:lpstr>CanJS</vt:lpstr>
      <vt:lpstr>Spine</vt:lpstr>
      <vt:lpstr>框架欣赏</vt:lpstr>
      <vt:lpstr>backbone</vt:lpstr>
      <vt:lpstr>PowerPoint 演示文稿</vt:lpstr>
      <vt:lpstr>六脉神剑概述</vt:lpstr>
      <vt:lpstr>框架封装的六大神技 –六脉神剑  缺一不可</vt:lpstr>
      <vt:lpstr>六脉神剑 零污染</vt:lpstr>
      <vt:lpstr>什么是污染</vt:lpstr>
      <vt:lpstr>污染</vt:lpstr>
      <vt:lpstr>PowerPoint 演示文稿</vt:lpstr>
      <vt:lpstr>案例 演示污染</vt:lpstr>
      <vt:lpstr>污染产生的原因</vt:lpstr>
      <vt:lpstr>如何解决污染</vt:lpstr>
      <vt:lpstr>如何绿色无污染编程</vt:lpstr>
      <vt:lpstr>复习 函数解决污染</vt:lpstr>
      <vt:lpstr>复习 对象解决污染</vt:lpstr>
      <vt:lpstr>PowerPoint 演示文稿</vt:lpstr>
      <vt:lpstr>解决污染 立即函数</vt:lpstr>
      <vt:lpstr>什么是立即函数</vt:lpstr>
      <vt:lpstr>定义</vt:lpstr>
      <vt:lpstr>传统函数</vt:lpstr>
      <vt:lpstr>使用立即函数</vt:lpstr>
      <vt:lpstr>练习</vt:lpstr>
      <vt:lpstr>立即函数可以解决污染</vt:lpstr>
      <vt:lpstr>两个立即函数之间彼此没有影响</vt:lpstr>
      <vt:lpstr>练习</vt:lpstr>
      <vt:lpstr>重要性</vt:lpstr>
      <vt:lpstr>立即函数优点</vt:lpstr>
      <vt:lpstr>立即函数和onload事件</vt:lpstr>
      <vt:lpstr>立即函数传参</vt:lpstr>
      <vt:lpstr>PowerPoint 演示文稿</vt:lpstr>
      <vt:lpstr>练习</vt:lpstr>
      <vt:lpstr>将整个匿名函数作为值传递给另一个变量</vt:lpstr>
      <vt:lpstr>将整个匿名函数作为值传递给另一个变量</vt:lpstr>
      <vt:lpstr>匿名函数的特殊写法-了解</vt:lpstr>
      <vt:lpstr>匿名函数的特殊写法</vt:lpstr>
      <vt:lpstr>特殊写法2</vt:lpstr>
      <vt:lpstr>变态写法</vt:lpstr>
      <vt:lpstr>总结</vt:lpstr>
      <vt:lpstr>创建函数的几种方法</vt:lpstr>
      <vt:lpstr>编程习惯的进阶</vt:lpstr>
      <vt:lpstr>解决污染 闭包+立即函数</vt:lpstr>
      <vt:lpstr>立即函数存在的问题</vt:lpstr>
      <vt:lpstr>三种方式访问</vt:lpstr>
      <vt:lpstr>第1种 window</vt:lpstr>
      <vt:lpstr>PowerPoint 演示文稿</vt:lpstr>
      <vt:lpstr>练习</vt:lpstr>
      <vt:lpstr>第2种 其他全局变量</vt:lpstr>
      <vt:lpstr>PowerPoint 演示文稿</vt:lpstr>
      <vt:lpstr>第3种 return形式</vt:lpstr>
      <vt:lpstr>通过return方式访问</vt:lpstr>
      <vt:lpstr>进阶 - 提高性能</vt:lpstr>
      <vt:lpstr>改造</vt:lpstr>
      <vt:lpstr>函数的作用域链基础</vt:lpstr>
      <vt:lpstr>PowerPoint 演示文稿</vt:lpstr>
      <vt:lpstr>PowerPoint 演示文稿</vt:lpstr>
      <vt:lpstr>代码改造 – 改成局部变量</vt:lpstr>
      <vt:lpstr>框架封装常用写法</vt:lpstr>
      <vt:lpstr> 零污染框架雏形</vt:lpstr>
      <vt:lpstr>PowerPoint 演示文稿</vt:lpstr>
      <vt:lpstr>闭包 - 单一全局变量</vt:lpstr>
      <vt:lpstr>练习</vt:lpstr>
      <vt:lpstr>六脉神剑 模块化</vt:lpstr>
      <vt:lpstr>基础概念</vt:lpstr>
      <vt:lpstr>什么是模块化</vt:lpstr>
      <vt:lpstr>为什么要模块化</vt:lpstr>
      <vt:lpstr>模块化的好处</vt:lpstr>
      <vt:lpstr>编程中的模块化  模块化的核心理念—40%架构师都不了解</vt:lpstr>
      <vt:lpstr>模块化利器 命名空间</vt:lpstr>
      <vt:lpstr>命名空间复习</vt:lpstr>
      <vt:lpstr>什么是命名空间</vt:lpstr>
      <vt:lpstr>定义</vt:lpstr>
      <vt:lpstr>磁盘的分类管理</vt:lpstr>
      <vt:lpstr>为什么需要命名空间</vt:lpstr>
      <vt:lpstr>命名空间语法规范</vt:lpstr>
      <vt:lpstr>问题 </vt:lpstr>
      <vt:lpstr>练习 </vt:lpstr>
      <vt:lpstr>使用命名空间实现框架模块化</vt:lpstr>
      <vt:lpstr>PowerPoint 演示文稿</vt:lpstr>
      <vt:lpstr>案例 我们的框架模块</vt:lpstr>
      <vt:lpstr>封装选择框架</vt:lpstr>
      <vt:lpstr>封装事件框架</vt:lpstr>
      <vt:lpstr>六脉神剑 链式访问</vt:lpstr>
      <vt:lpstr>链式访问原理</vt:lpstr>
      <vt:lpstr>jquey中的链式访问</vt:lpstr>
      <vt:lpstr>原理</vt:lpstr>
      <vt:lpstr>练习</vt:lpstr>
      <vt:lpstr>框架存在的问题</vt:lpstr>
      <vt:lpstr>PowerPoint 演示文稿</vt:lpstr>
      <vt:lpstr>框架改造</vt:lpstr>
      <vt:lpstr>PowerPoint 演示文稿</vt:lpstr>
      <vt:lpstr>练习</vt:lpstr>
      <vt:lpstr>封装框架</vt:lpstr>
      <vt:lpstr>框架封装进阶</vt:lpstr>
      <vt:lpstr>三种方式实现$()</vt:lpstr>
      <vt:lpstr>基础封装</vt:lpstr>
      <vt:lpstr>不用框架</vt:lpstr>
      <vt:lpstr>框架封装</vt:lpstr>
      <vt:lpstr>基于扩展原型实现$()</vt:lpstr>
      <vt:lpstr>基于this.elements实现$()</vt:lpstr>
      <vt:lpstr>基于伪数组实现$()</vt:lpstr>
      <vt:lpstr>附录1 基于this.elements实现框架封装</vt:lpstr>
      <vt:lpstr>附录2 基于伪数组 实现框架封装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hui</cp:lastModifiedBy>
  <cp:revision>51</cp:revision>
  <dcterms:created xsi:type="dcterms:W3CDTF">2015-06-29T07:19:00Z</dcterms:created>
  <dcterms:modified xsi:type="dcterms:W3CDTF">2016-02-27T09:42:33Z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