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handoutMasterIdLst>
    <p:handoutMasterId r:id="rId24"/>
  </p:handoutMasterIdLst>
  <p:sldIdLst>
    <p:sldId id="256" r:id="rId2"/>
    <p:sldId id="257" r:id="rId3"/>
    <p:sldId id="273" r:id="rId4"/>
    <p:sldId id="284" r:id="rId5"/>
    <p:sldId id="272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9A76D-F32F-41C5-8369-AE80CA3220A3}" type="datetimeFigureOut">
              <a:rPr lang="en-GB" smtClean="0"/>
              <a:t>30/08/2018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E60E3-83AE-40C7-A4CF-7AF1D46DC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26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1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98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701798"/>
            <a:ext cx="10363200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568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1752601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494066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5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1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05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9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5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52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808" y="-76200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8"/>
            <a:ext cx="10363200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/>
        </p:nvGrpSpPr>
        <p:grpSpPr>
          <a:xfrm>
            <a:off x="7582470" y="4191001"/>
            <a:ext cx="4687338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/>
        </p:nvGrpSpPr>
        <p:grpSpPr>
          <a:xfrm>
            <a:off x="-77808" y="6190194"/>
            <a:ext cx="5500158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2" name="Right Triangle 21"/>
          <p:cNvSpPr/>
          <p:nvPr/>
        </p:nvSpPr>
        <p:spPr>
          <a:xfrm rot="16200000">
            <a:off x="9240610" y="3997116"/>
            <a:ext cx="2225142" cy="3788728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88" y="5514539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deep-rl-bootcamp/lectur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 introduction to RL and deep RL (2)</a:t>
            </a:r>
            <a:endParaRPr lang="en-GB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Babak</a:t>
            </a:r>
            <a:r>
              <a:rPr lang="en-US" dirty="0"/>
              <a:t> </a:t>
            </a:r>
            <a:r>
              <a:rPr lang="en-US" dirty="0" err="1"/>
              <a:t>Badnava</a:t>
            </a:r>
            <a:endParaRPr lang="en-US" sz="2800" dirty="0" smtClean="0"/>
          </a:p>
          <a:p>
            <a:r>
              <a:rPr lang="en-US" sz="2800" dirty="0" smtClean="0"/>
              <a:t>Multi-agent systems lab, IUST</a:t>
            </a:r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4667" y="5825068"/>
            <a:ext cx="384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This slide is mainly taken from silver’s slides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 well?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Oscillates or diverges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is sequential</a:t>
            </a:r>
          </a:p>
          <a:p>
            <a:pPr lvl="2"/>
            <a:r>
              <a:rPr lang="en-US" dirty="0" smtClean="0"/>
              <a:t>Successive samples are correlated</a:t>
            </a:r>
          </a:p>
          <a:p>
            <a:pPr lvl="1"/>
            <a:r>
              <a:rPr lang="en-US" dirty="0" smtClean="0"/>
              <a:t>Policy changes rapidly with slight change to Q-values</a:t>
            </a:r>
          </a:p>
          <a:p>
            <a:pPr lvl="2"/>
            <a:r>
              <a:rPr lang="en-US" dirty="0" smtClean="0"/>
              <a:t>Distribution of data will change</a:t>
            </a:r>
          </a:p>
          <a:p>
            <a:pPr lvl="1"/>
            <a:r>
              <a:rPr lang="en-US" dirty="0" smtClean="0"/>
              <a:t>Scale of rewards and Q-values is unknown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5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experience reply</a:t>
            </a:r>
          </a:p>
          <a:p>
            <a:pPr lvl="1"/>
            <a:r>
              <a:rPr lang="en-US" dirty="0" smtClean="0"/>
              <a:t>Break correlation between data</a:t>
            </a:r>
          </a:p>
          <a:p>
            <a:r>
              <a:rPr lang="en-US" dirty="0" smtClean="0"/>
              <a:t>Freeze target Q-network</a:t>
            </a:r>
          </a:p>
          <a:p>
            <a:pPr lvl="1"/>
            <a:r>
              <a:rPr lang="en-US" dirty="0" smtClean="0"/>
              <a:t>Avoid oscillations</a:t>
            </a:r>
          </a:p>
          <a:p>
            <a:r>
              <a:rPr lang="en-US" dirty="0" smtClean="0"/>
              <a:t>Clip rewards or normalize network adaptively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Deep RL: experience replay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To remove correlations, build data-set from agent's own experience</a:t>
                </a:r>
              </a:p>
              <a:p>
                <a:r>
                  <a:rPr lang="en-GB" dirty="0"/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according to </a:t>
                </a:r>
                <a:r>
                  <a:rPr lang="en-GB" dirty="0" smtClean="0"/>
                  <a:t>epsilon-greedy </a:t>
                </a:r>
                <a:r>
                  <a:rPr lang="en-GB" dirty="0"/>
                  <a:t>policy</a:t>
                </a:r>
              </a:p>
              <a:p>
                <a:r>
                  <a:rPr lang="en-GB" dirty="0"/>
                  <a:t>Store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in </a:t>
                </a:r>
                <a:r>
                  <a:rPr lang="en-GB" dirty="0"/>
                  <a:t>replay </a:t>
                </a:r>
                <a:r>
                  <a:rPr lang="en-GB" dirty="0" smtClean="0"/>
                  <a:t>memory</a:t>
                </a:r>
                <a:endParaRPr lang="en-GB" dirty="0"/>
              </a:p>
              <a:p>
                <a:r>
                  <a:rPr lang="en-GB" dirty="0"/>
                  <a:t>Sample random mini-batch of transitions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from </a:t>
                </a:r>
                <a:r>
                  <a:rPr lang="en-GB" dirty="0" smtClean="0"/>
                  <a:t>repay memory</a:t>
                </a:r>
                <a:endParaRPr lang="en-GB" dirty="0"/>
              </a:p>
              <a:p>
                <a:r>
                  <a:rPr lang="en-GB" dirty="0"/>
                  <a:t>Optimise </a:t>
                </a:r>
                <a:r>
                  <a:rPr lang="en-GB" dirty="0" smtClean="0"/>
                  <a:t>MSE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41" y="4934322"/>
            <a:ext cx="729297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Deep RL: </a:t>
            </a:r>
            <a:r>
              <a:rPr lang="en-US" dirty="0" smtClean="0"/>
              <a:t>fixed target Q-network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target Q-network with fixed parameter</a:t>
            </a:r>
          </a:p>
          <a:p>
            <a:r>
              <a:rPr lang="en-US" dirty="0" smtClean="0"/>
              <a:t>Choose action based on the target Q-network</a:t>
            </a:r>
          </a:p>
          <a:p>
            <a:r>
              <a:rPr lang="en-US" dirty="0" smtClean="0"/>
              <a:t>Compute Q-learning target w.r.t old, fixed parameter </a:t>
            </a:r>
            <a:endParaRPr lang="en-US" dirty="0"/>
          </a:p>
          <a:p>
            <a:r>
              <a:rPr lang="en-US" dirty="0" smtClean="0"/>
              <a:t>Optimize MSE</a:t>
            </a:r>
          </a:p>
          <a:p>
            <a:r>
              <a:rPr lang="en-US" dirty="0" smtClean="0"/>
              <a:t>Periodically update fixed parameters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68" y="4700210"/>
            <a:ext cx="7475868" cy="11659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01" y="4034682"/>
            <a:ext cx="1204064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architecture</a:t>
            </a:r>
            <a:r>
              <a:rPr lang="fa-IR" dirty="0" smtClean="0"/>
              <a:t> </a:t>
            </a:r>
            <a:r>
              <a:rPr lang="en-US" dirty="0" smtClean="0"/>
              <a:t> in Atari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End-to-end learning of values </a:t>
            </a:r>
            <a:r>
              <a:rPr lang="en-GB" b="1" dirty="0" smtClean="0"/>
              <a:t>Q(s, </a:t>
            </a:r>
            <a:r>
              <a:rPr lang="en-GB" b="1" dirty="0"/>
              <a:t>a)</a:t>
            </a:r>
            <a:r>
              <a:rPr lang="en-GB" dirty="0"/>
              <a:t> from pixels </a:t>
            </a:r>
            <a:r>
              <a:rPr lang="en-GB" b="1" dirty="0"/>
              <a:t>s</a:t>
            </a:r>
          </a:p>
          <a:p>
            <a:r>
              <a:rPr lang="en-GB" dirty="0"/>
              <a:t>Input state </a:t>
            </a:r>
            <a:r>
              <a:rPr lang="en-GB" b="1" dirty="0"/>
              <a:t>s</a:t>
            </a:r>
            <a:r>
              <a:rPr lang="en-GB" dirty="0"/>
              <a:t> is stack of raw pixels from last 4 frames</a:t>
            </a:r>
          </a:p>
          <a:p>
            <a:r>
              <a:rPr lang="en-GB" dirty="0"/>
              <a:t>Output is </a:t>
            </a:r>
            <a:r>
              <a:rPr lang="en-GB" dirty="0" smtClean="0"/>
              <a:t>Q(s, </a:t>
            </a:r>
            <a:r>
              <a:rPr lang="en-GB" dirty="0"/>
              <a:t>a) for 18 joystick/button positions</a:t>
            </a:r>
          </a:p>
          <a:p>
            <a:r>
              <a:rPr lang="en-GB" dirty="0"/>
              <a:t>Reward is change in score for that step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4001091"/>
            <a:ext cx="5383432" cy="21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Represent policy by deep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with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Define </a:t>
                </a:r>
                <a:r>
                  <a:rPr lang="en-GB" dirty="0"/>
                  <a:t>objective function as total discounted </a:t>
                </a:r>
                <a:r>
                  <a:rPr lang="en-GB" dirty="0" smtClean="0"/>
                  <a:t>reward</a:t>
                </a:r>
              </a:p>
              <a:p>
                <a:endParaRPr lang="en-US" dirty="0"/>
              </a:p>
              <a:p>
                <a:r>
                  <a:rPr lang="en-GB" dirty="0"/>
                  <a:t>Optimise objective end-to-end by </a:t>
                </a:r>
                <a:r>
                  <a:rPr lang="en-GB" dirty="0" smtClean="0"/>
                  <a:t>SGD</a:t>
                </a:r>
              </a:p>
              <a:p>
                <a:pPr lvl="1"/>
                <a:r>
                  <a:rPr lang="en-GB" dirty="0"/>
                  <a:t>Adjust policy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to achieve more reward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12" y="2823603"/>
            <a:ext cx="3802710" cy="6858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98" y="4290737"/>
            <a:ext cx="4282811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Actor-Critic method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Actor is a policy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Critic is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Critics provide loss function for actor</a:t>
                </a:r>
              </a:p>
              <a:p>
                <a:pPr lvl="1"/>
                <a:endParaRPr lang="en-US" dirty="0" smtClean="0"/>
              </a:p>
              <a:p>
                <a:r>
                  <a:rPr lang="en-GB" dirty="0"/>
                  <a:t>Gradient </a:t>
                </a:r>
                <a:r>
                  <a:rPr lang="en-GB" dirty="0" smtClean="0"/>
                  <a:t>back propagates </a:t>
                </a:r>
                <a:r>
                  <a:rPr lang="en-GB" dirty="0"/>
                  <a:t>from critic into actor</a:t>
                </a:r>
                <a:r>
                  <a:rPr lang="en-US" dirty="0" smtClean="0"/>
                  <a:t> 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40" y="1701798"/>
            <a:ext cx="2133785" cy="4877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2770272"/>
            <a:ext cx="2476715" cy="4877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872230"/>
            <a:ext cx="4061812" cy="46486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4909621"/>
            <a:ext cx="4244708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Actor-Critic: Learning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Critic estimates </a:t>
            </a:r>
            <a:r>
              <a:rPr lang="en-GB" dirty="0"/>
              <a:t>value of current policy by Q-learning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GB" dirty="0" smtClean="0"/>
              <a:t>Actor updates </a:t>
            </a:r>
            <a:r>
              <a:rPr lang="en-GB" dirty="0"/>
              <a:t>policy in direction that improves Q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59" y="2349462"/>
            <a:ext cx="7407282" cy="99068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59" y="4105867"/>
            <a:ext cx="435139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experience reply </a:t>
            </a:r>
          </a:p>
          <a:p>
            <a:r>
              <a:rPr lang="en-US" dirty="0" smtClean="0"/>
              <a:t>Freeze target network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44" y="880787"/>
            <a:ext cx="5913632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multiple simulation simultaneously instead of reply memory</a:t>
            </a:r>
          </a:p>
          <a:p>
            <a:pPr lvl="1"/>
            <a:r>
              <a:rPr lang="en-US" dirty="0" smtClean="0"/>
              <a:t>Try this one as a practice</a:t>
            </a:r>
          </a:p>
          <a:p>
            <a:pPr lvl="1"/>
            <a:r>
              <a:rPr lang="en-US" dirty="0" smtClean="0"/>
              <a:t>And think about its advantageous</a:t>
            </a:r>
          </a:p>
          <a:p>
            <a:r>
              <a:rPr lang="en-US" dirty="0" smtClean="0"/>
              <a:t>Use Transfer Learning </a:t>
            </a:r>
          </a:p>
          <a:p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2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Deep neural networks for supervised tasks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/>
                  <a:t>Data: sample, label</a:t>
                </a:r>
              </a:p>
              <a:p>
                <a:r>
                  <a:rPr lang="en-US" sz="3000" dirty="0" smtClean="0"/>
                  <a:t>Using deep neural networks:</a:t>
                </a:r>
                <a:endParaRPr lang="en-GB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 smtClean="0"/>
                  <a:t> could be any kind of function</a:t>
                </a:r>
              </a:p>
              <a:p>
                <a:r>
                  <a:rPr lang="en-US" sz="3000" dirty="0"/>
                  <a:t>W</a:t>
                </a:r>
                <a:r>
                  <a:rPr lang="en-US" sz="3000" dirty="0" smtClean="0"/>
                  <a:t>e have: </a:t>
                </a:r>
              </a:p>
              <a:p>
                <a:pPr lvl="1"/>
                <a:r>
                  <a:rPr lang="en-US" sz="2600" dirty="0" smtClean="0"/>
                  <a:t>A sample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pPr lvl="1"/>
                <a:r>
                  <a:rPr lang="en-US" sz="2600" dirty="0" smtClean="0"/>
                  <a:t>Its label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 smtClean="0"/>
                  <a:t>)</a:t>
                </a:r>
              </a:p>
              <a:p>
                <a:pPr lvl="1"/>
                <a:r>
                  <a:rPr lang="en-US" sz="2600" dirty="0"/>
                  <a:t>N</a:t>
                </a:r>
                <a:r>
                  <a:rPr lang="en-US" sz="2600" dirty="0" smtClean="0"/>
                  <a:t>etwork’s prediction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1" t="-2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24" y="2219079"/>
            <a:ext cx="4458086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python 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33" y="1761066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40473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Silver’s slide</a:t>
            </a:r>
          </a:p>
          <a:p>
            <a:r>
              <a:rPr lang="en-US" dirty="0" smtClean="0"/>
              <a:t>An introduction to Reinforcement Learning by Sutton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Berkeley’s deep RL boot camp materials available at </a:t>
            </a:r>
            <a:r>
              <a:rPr lang="en-US" dirty="0" smtClean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2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neural networks for supervised </a:t>
            </a:r>
            <a:r>
              <a:rPr lang="en-GB" dirty="0" smtClean="0"/>
              <a:t>tasks 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a loss function: </a:t>
                </a:r>
              </a:p>
              <a:p>
                <a:r>
                  <a:rPr lang="en-US" dirty="0" smtClean="0"/>
                  <a:t>Loss function could be:</a:t>
                </a:r>
              </a:p>
              <a:p>
                <a:pPr lvl="1"/>
                <a:r>
                  <a:rPr lang="en-US" dirty="0" smtClean="0"/>
                  <a:t>Mean-squared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Log likelihood: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….</a:t>
                </a:r>
              </a:p>
              <a:p>
                <a:r>
                  <a:rPr lang="en-US" dirty="0" smtClean="0"/>
                  <a:t>Minimize loss</a:t>
                </a:r>
              </a:p>
              <a:p>
                <a:r>
                  <a:rPr lang="en-US" dirty="0" smtClean="0"/>
                  <a:t>Using different optimization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38" y="1585352"/>
            <a:ext cx="5578323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approximation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estimation</a:t>
            </a:r>
          </a:p>
          <a:p>
            <a:pPr lvl="1"/>
            <a:r>
              <a:rPr lang="en-US" dirty="0" smtClean="0"/>
              <a:t>Use a neural network to approximate value function</a:t>
            </a:r>
          </a:p>
          <a:p>
            <a:pPr lvl="1"/>
            <a:r>
              <a:rPr lang="en-US" dirty="0" smtClean="0"/>
              <a:t>Define a policy function on top of it</a:t>
            </a:r>
          </a:p>
          <a:p>
            <a:r>
              <a:rPr lang="en-US" dirty="0" smtClean="0"/>
              <a:t>Policy gradient</a:t>
            </a:r>
          </a:p>
          <a:p>
            <a:pPr lvl="1"/>
            <a:r>
              <a:rPr lang="en-US" dirty="0" smtClean="0"/>
              <a:t>Use a neural network to approximate policy function directly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2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apply it to SARSA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Action value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Represent it by Q-network with weights 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loss function: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43" y="4261980"/>
            <a:ext cx="6066046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Q-learning?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Optimize this using SGD, using</a:t>
            </a:r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93" y="2107696"/>
            <a:ext cx="6546147" cy="174513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13" y="4081429"/>
            <a:ext cx="678239" cy="54868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8" y="4682709"/>
            <a:ext cx="7712108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network to estimate value function instead of a Q-table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Nothing else have been changed</a:t>
            </a:r>
          </a:p>
          <a:p>
            <a:r>
              <a:rPr lang="en-US" dirty="0" smtClean="0"/>
              <a:t>Does it work well?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461934" y="2285998"/>
            <a:ext cx="2844800" cy="111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Neural network</a:t>
            </a:r>
            <a:endParaRPr lang="en-GB" sz="2800" i="1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3632200" y="2844798"/>
            <a:ext cx="829734" cy="4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5468" y="2626377"/>
            <a:ext cx="115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state</a:t>
            </a:r>
            <a:endParaRPr lang="en-GB" sz="2800" i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7306734" y="2802465"/>
            <a:ext cx="685799" cy="4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2533" y="2540855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Q(s, a, w)</a:t>
            </a:r>
            <a:endParaRPr lang="en-GB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4" y="1579457"/>
            <a:ext cx="9689352" cy="4318000"/>
          </a:xfrm>
        </p:spPr>
      </p:pic>
      <p:sp>
        <p:nvSpPr>
          <p:cNvPr id="5" name="TextBox 4"/>
          <p:cNvSpPr txBox="1"/>
          <p:nvPr/>
        </p:nvSpPr>
        <p:spPr>
          <a:xfrm>
            <a:off x="5312421" y="5978314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Algorithm from Sutton 2018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Initialize weights</a:t>
            </a:r>
          </a:p>
          <a:p>
            <a:r>
              <a:rPr lang="en-US" dirty="0" smtClean="0"/>
              <a:t>Loop for each episode:</a:t>
            </a:r>
          </a:p>
          <a:p>
            <a:pPr lvl="1"/>
            <a:r>
              <a:rPr lang="en-US" dirty="0" smtClean="0"/>
              <a:t>Initialize s</a:t>
            </a:r>
          </a:p>
          <a:p>
            <a:pPr lvl="1"/>
            <a:r>
              <a:rPr lang="en-US" dirty="0" smtClean="0"/>
              <a:t>Choose a from s using policy derived from Q(s, a</a:t>
            </a:r>
            <a:r>
              <a:rPr lang="en-US" smtClean="0"/>
              <a:t>, </a:t>
            </a:r>
            <a:r>
              <a:rPr lang="en-US" smtClean="0"/>
              <a:t>w)</a:t>
            </a:r>
            <a:endParaRPr lang="en-US" dirty="0" smtClean="0"/>
          </a:p>
          <a:p>
            <a:pPr lvl="1"/>
            <a:r>
              <a:rPr lang="en-US" dirty="0" smtClean="0"/>
              <a:t>Loop for each step of episode:</a:t>
            </a:r>
          </a:p>
          <a:p>
            <a:pPr lvl="2"/>
            <a:r>
              <a:rPr lang="en-US" dirty="0" smtClean="0"/>
              <a:t>Take action a, observe r, s’</a:t>
            </a:r>
          </a:p>
          <a:p>
            <a:pPr lvl="2"/>
            <a:r>
              <a:rPr lang="en-US" dirty="0" smtClean="0"/>
              <a:t>Choose a’ from s’ using policy derived from Q(s’, a’, w)</a:t>
            </a:r>
          </a:p>
          <a:p>
            <a:pPr lvl="2"/>
            <a:r>
              <a:rPr lang="en-US" dirty="0" smtClean="0"/>
              <a:t>Compute gradient of loss and update the network</a:t>
            </a:r>
          </a:p>
          <a:p>
            <a:pPr lvl="2"/>
            <a:r>
              <a:rPr lang="en-US" dirty="0" smtClean="0"/>
              <a:t>s &lt;- s’; a &lt;- a’</a:t>
            </a:r>
          </a:p>
          <a:p>
            <a:pPr lvl="1"/>
            <a:r>
              <a:rPr lang="en-US" dirty="0" smtClean="0"/>
              <a:t>Until s is terminal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8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740</TotalTime>
  <Words>520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Tahoma</vt:lpstr>
      <vt:lpstr>Tech 16x9</vt:lpstr>
      <vt:lpstr>An introduction to RL and deep RL (2)</vt:lpstr>
      <vt:lpstr>Deep neural networks for supervised tasks</vt:lpstr>
      <vt:lpstr>Deep neural networks for supervised tasks (2)</vt:lpstr>
      <vt:lpstr>Overview of approximation methods</vt:lpstr>
      <vt:lpstr>Let’s apply it to SARSA</vt:lpstr>
      <vt:lpstr>How about Q-learning?</vt:lpstr>
      <vt:lpstr>Summary</vt:lpstr>
      <vt:lpstr>Compare</vt:lpstr>
      <vt:lpstr>Compare (2)</vt:lpstr>
      <vt:lpstr>Does it work well?</vt:lpstr>
      <vt:lpstr>What to do?</vt:lpstr>
      <vt:lpstr>Stable Deep RL: experience replay</vt:lpstr>
      <vt:lpstr>Stable Deep RL: fixed target Q-network</vt:lpstr>
      <vt:lpstr>DQN architecture  in Atari </vt:lpstr>
      <vt:lpstr>Policy gradient</vt:lpstr>
      <vt:lpstr>Actor-Critic method</vt:lpstr>
      <vt:lpstr>Actor-Critic: Learning rules</vt:lpstr>
      <vt:lpstr>Architecture and tips</vt:lpstr>
      <vt:lpstr>How to improve?</vt:lpstr>
      <vt:lpstr>A simple python code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RL and deep RL</dc:title>
  <dc:creator>Babak Badnava</dc:creator>
  <cp:lastModifiedBy>Babak Badnava</cp:lastModifiedBy>
  <cp:revision>53</cp:revision>
  <dcterms:created xsi:type="dcterms:W3CDTF">2018-08-26T07:28:07Z</dcterms:created>
  <dcterms:modified xsi:type="dcterms:W3CDTF">2018-08-30T04:14:45Z</dcterms:modified>
</cp:coreProperties>
</file>