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74" r:id="rId9"/>
    <p:sldId id="275" r:id="rId10"/>
    <p:sldId id="266" r:id="rId11"/>
    <p:sldId id="265" r:id="rId12"/>
    <p:sldId id="267" r:id="rId13"/>
    <p:sldId id="263" r:id="rId14"/>
    <p:sldId id="264" r:id="rId15"/>
    <p:sldId id="268" r:id="rId16"/>
    <p:sldId id="269" r:id="rId17"/>
    <p:sldId id="270" r:id="rId18"/>
    <p:sldId id="271" r:id="rId19"/>
    <p:sldId id="272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260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12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43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4356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98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701798"/>
            <a:ext cx="10363200" cy="431800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7" name="diagonals"/>
          <p:cNvGrpSpPr/>
          <p:nvPr/>
        </p:nvGrpSpPr>
        <p:grpSpPr>
          <a:xfrm>
            <a:off x="7582470" y="4191001"/>
            <a:ext cx="4687338" cy="2731407"/>
            <a:chOff x="5638800" y="3108960"/>
            <a:chExt cx="3515503" cy="2048555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568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1" y="1752601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494066"/>
            <a:ext cx="7071361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5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3129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3129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1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3020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3020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058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69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54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77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435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252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77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4356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68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77808" y="-76200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8"/>
            <a:ext cx="10363200" cy="43180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grpSp>
        <p:nvGrpSpPr>
          <p:cNvPr id="12" name="diagonals"/>
          <p:cNvGrpSpPr/>
          <p:nvPr/>
        </p:nvGrpSpPr>
        <p:grpSpPr>
          <a:xfrm>
            <a:off x="7582470" y="4191001"/>
            <a:ext cx="4687338" cy="2731407"/>
            <a:chOff x="5638800" y="3108960"/>
            <a:chExt cx="3515503" cy="2048555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bottom lines"/>
          <p:cNvGrpSpPr/>
          <p:nvPr/>
        </p:nvGrpSpPr>
        <p:grpSpPr>
          <a:xfrm>
            <a:off x="-77808" y="6190194"/>
            <a:ext cx="5500158" cy="820207"/>
            <a:chOff x="-6689" y="4553748"/>
            <a:chExt cx="4125119" cy="615155"/>
          </a:xfrm>
        </p:grpSpPr>
        <p:sp>
          <p:nvSpPr>
            <p:cNvPr id="19" name="Freeform 1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20" name="Freeform 1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2" name="Right Triangle 21"/>
          <p:cNvSpPr/>
          <p:nvPr/>
        </p:nvSpPr>
        <p:spPr>
          <a:xfrm rot="16200000">
            <a:off x="9240610" y="3997116"/>
            <a:ext cx="2225142" cy="3788728"/>
          </a:xfrm>
          <a:prstGeom prst="rtTriangle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488" y="5514539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97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An introduction to RL and deep RL</a:t>
            </a:r>
            <a:endParaRPr lang="en-GB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Babak</a:t>
            </a:r>
            <a:r>
              <a:rPr lang="en-US" dirty="0"/>
              <a:t> </a:t>
            </a:r>
            <a:r>
              <a:rPr lang="en-US" dirty="0" err="1"/>
              <a:t>Badnava</a:t>
            </a:r>
            <a:endParaRPr lang="en-US" sz="2800" dirty="0" smtClean="0"/>
          </a:p>
          <a:p>
            <a:r>
              <a:rPr lang="en-US" sz="2800" dirty="0" smtClean="0"/>
              <a:t>Multi-agent systems lab, IUST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92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200" dirty="0" smtClean="0"/>
                  <a:t>Map a </a:t>
                </a:r>
                <a:r>
                  <a:rPr lang="en-GB" sz="3200" dirty="0"/>
                  <a:t>state s to </a:t>
                </a:r>
                <a:r>
                  <a:rPr lang="en-GB" sz="3200" dirty="0" smtClean="0"/>
                  <a:t>action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GB" sz="3200" dirty="0" smtClean="0"/>
              </a:p>
              <a:p>
                <a:r>
                  <a:rPr lang="en-US" sz="3200" dirty="0" smtClean="0"/>
                  <a:t>Can be deterministic or stochastic:</a:t>
                </a:r>
              </a:p>
              <a:p>
                <a:pPr lvl="1"/>
                <a:r>
                  <a:rPr lang="en-US" sz="3200" dirty="0" smtClean="0"/>
                  <a:t>Deterministic: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3200" dirty="0" smtClean="0"/>
              </a:p>
              <a:p>
                <a:pPr lvl="1"/>
                <a:r>
                  <a:rPr lang="en-US" sz="3200" dirty="0" smtClean="0"/>
                  <a:t>Stochastic: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3400" dirty="0" smtClean="0"/>
                  <a:t>Example:</a:t>
                </a:r>
              </a:p>
              <a:p>
                <a:pPr lvl="1"/>
                <a:r>
                  <a:rPr lang="en-US" sz="3200" dirty="0" smtClean="0"/>
                  <a:t>Car changing gear.</a:t>
                </a:r>
                <a:endParaRPr lang="en-GB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36" t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30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How good is being in a state?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3000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 …= </m:t>
                    </m:r>
                    <m:nary>
                      <m:naryPr>
                        <m:chr m:val="∑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US" sz="3000" dirty="0" smtClean="0"/>
              </a:p>
              <a:p>
                <a:r>
                  <a:rPr lang="en-US" sz="3200" dirty="0" smtClean="0"/>
                  <a:t>Action-value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56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value and policy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i="1" dirty="0" smtClean="0"/>
                  <a:t>Optimal value functions:</a:t>
                </a:r>
                <a:endParaRPr lang="en-US" sz="32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Optimal policy: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GB" sz="3000" dirty="0" smtClean="0"/>
                  <a:t>(s)</a:t>
                </a:r>
                <a:endParaRPr lang="en-GB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24" t="-3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61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 of MDP and how to solve them?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Model-based:</a:t>
            </a:r>
          </a:p>
          <a:p>
            <a:pPr lvl="1"/>
            <a:r>
              <a:rPr lang="en-US" sz="3200" dirty="0" smtClean="0"/>
              <a:t>We know both the transition function and reward function.</a:t>
            </a:r>
          </a:p>
          <a:p>
            <a:pPr lvl="1"/>
            <a:r>
              <a:rPr lang="en-US" sz="3200" dirty="0"/>
              <a:t>D</a:t>
            </a:r>
            <a:r>
              <a:rPr lang="en-US" sz="3200" dirty="0" smtClean="0"/>
              <a:t>ynamic programming.</a:t>
            </a:r>
          </a:p>
          <a:p>
            <a:r>
              <a:rPr lang="en-US" sz="3200" dirty="0" smtClean="0"/>
              <a:t>Model-free:</a:t>
            </a:r>
          </a:p>
          <a:p>
            <a:pPr lvl="1"/>
            <a:r>
              <a:rPr lang="en-US" sz="3200" dirty="0" smtClean="0"/>
              <a:t>No transition function.</a:t>
            </a:r>
          </a:p>
          <a:p>
            <a:pPr lvl="1"/>
            <a:r>
              <a:rPr lang="en-US" sz="3200" dirty="0" smtClean="0"/>
              <a:t>No reward function.</a:t>
            </a:r>
          </a:p>
        </p:txBody>
      </p:sp>
    </p:spTree>
    <p:extLst>
      <p:ext uri="{BB962C8B-B14F-4D97-AF65-F5344CB8AC3E}">
        <p14:creationId xmlns:p14="http://schemas.microsoft.com/office/powerpoint/2010/main" val="13571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Model-free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Value estimation</a:t>
            </a:r>
          </a:p>
          <a:p>
            <a:pPr lvl="1"/>
            <a:r>
              <a:rPr lang="en-US" sz="3000" dirty="0" smtClean="0"/>
              <a:t>Estimate the value function</a:t>
            </a:r>
          </a:p>
          <a:p>
            <a:pPr lvl="1"/>
            <a:r>
              <a:rPr lang="en-US" sz="3000" dirty="0" smtClean="0"/>
              <a:t>Use a predefined soft policy function</a:t>
            </a:r>
          </a:p>
          <a:p>
            <a:pPr lvl="2"/>
            <a:r>
              <a:rPr lang="en-US" sz="2600" dirty="0" smtClean="0"/>
              <a:t>Epsilon greedy</a:t>
            </a:r>
          </a:p>
          <a:p>
            <a:pPr lvl="2"/>
            <a:r>
              <a:rPr lang="en-US" sz="2600" dirty="0" smtClean="0"/>
              <a:t>Boltzmann policy</a:t>
            </a:r>
          </a:p>
          <a:p>
            <a:r>
              <a:rPr lang="en-US" sz="3200" dirty="0" smtClean="0"/>
              <a:t>Policy approximation</a:t>
            </a:r>
          </a:p>
          <a:p>
            <a:pPr lvl="1"/>
            <a:r>
              <a:rPr lang="en-US" sz="3000" dirty="0" smtClean="0"/>
              <a:t>Directly approximate the optimal policy function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5850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estimation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Update value function till convergence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GB" dirty="0" smtClean="0"/>
              </a:p>
              <a:p>
                <a:r>
                  <a:rPr lang="en-US" dirty="0" smtClean="0"/>
                  <a:t>We can do this for action-value function too: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We call this SARSA</a:t>
                </a:r>
              </a:p>
              <a:p>
                <a:pPr lvl="1"/>
                <a:r>
                  <a:rPr lang="en-US" dirty="0" smtClean="0"/>
                  <a:t>This is an on-policy method</a:t>
                </a:r>
              </a:p>
              <a:p>
                <a:r>
                  <a:rPr lang="en-US" dirty="0" smtClean="0"/>
                  <a:t>Q-learning: an off-policy method: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2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7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policies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Epsilon greedy: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  <m:e>
                            <m:f>
                              <m:fPr>
                                <m:ctrlPr>
                                  <a:rPr lang="en-GB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GB" sz="3200" dirty="0" smtClean="0"/>
              </a:p>
              <a:p>
                <a:r>
                  <a:rPr lang="en-US" sz="3200" dirty="0" smtClean="0"/>
                  <a:t>Boltzmann (</a:t>
                </a:r>
                <a:r>
                  <a:rPr lang="en-US" sz="3200" dirty="0" err="1" smtClean="0"/>
                  <a:t>softmax</a:t>
                </a:r>
                <a:r>
                  <a:rPr lang="en-US" sz="3200" dirty="0" smtClean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type m:val="skw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25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put it all together: SARSA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84" y="1579457"/>
            <a:ext cx="9689352" cy="4318000"/>
          </a:xfrm>
        </p:spPr>
      </p:pic>
      <p:sp>
        <p:nvSpPr>
          <p:cNvPr id="5" name="TextBox 4"/>
          <p:cNvSpPr txBox="1"/>
          <p:nvPr/>
        </p:nvSpPr>
        <p:spPr>
          <a:xfrm>
            <a:off x="5312421" y="5978314"/>
            <a:ext cx="281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Algorithm from Sutton 2018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5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put it all together: </a:t>
            </a:r>
            <a:r>
              <a:rPr lang="en-US" dirty="0" smtClean="0"/>
              <a:t>Q-learning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7" y="1577162"/>
            <a:ext cx="9990686" cy="4099915"/>
          </a:xfrm>
        </p:spPr>
      </p:pic>
      <p:sp>
        <p:nvSpPr>
          <p:cNvPr id="5" name="TextBox 4"/>
          <p:cNvSpPr txBox="1"/>
          <p:nvPr/>
        </p:nvSpPr>
        <p:spPr>
          <a:xfrm>
            <a:off x="5442808" y="5755639"/>
            <a:ext cx="281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Algorithm from Sutton 2018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python code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79" y="1961603"/>
            <a:ext cx="6187976" cy="2850127"/>
          </a:xfrm>
        </p:spPr>
      </p:pic>
      <p:sp>
        <p:nvSpPr>
          <p:cNvPr id="5" name="TextBox 4"/>
          <p:cNvSpPr txBox="1"/>
          <p:nvPr/>
        </p:nvSpPr>
        <p:spPr>
          <a:xfrm>
            <a:off x="6620933" y="4811730"/>
            <a:ext cx="1199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Sutton 2018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1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Different type of machine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Supervised</a:t>
            </a:r>
          </a:p>
          <a:p>
            <a:pPr lvl="1"/>
            <a:r>
              <a:rPr lang="en-US" sz="3000" dirty="0" smtClean="0"/>
              <a:t>Labeled data</a:t>
            </a:r>
          </a:p>
          <a:p>
            <a:r>
              <a:rPr lang="en-US" sz="3200" dirty="0" smtClean="0"/>
              <a:t>Unsupervised</a:t>
            </a:r>
          </a:p>
          <a:p>
            <a:pPr lvl="1"/>
            <a:r>
              <a:rPr lang="en-US" sz="3000" dirty="0" smtClean="0"/>
              <a:t>Unlabeled data</a:t>
            </a:r>
          </a:p>
          <a:p>
            <a:r>
              <a:rPr lang="en-US" sz="3200" dirty="0" smtClean="0"/>
              <a:t>Semi-supervised </a:t>
            </a:r>
          </a:p>
          <a:p>
            <a:pPr lvl="1"/>
            <a:r>
              <a:rPr lang="en-GB" sz="3000" dirty="0" smtClean="0"/>
              <a:t>A </a:t>
            </a:r>
            <a:r>
              <a:rPr lang="en-GB" sz="3000" dirty="0"/>
              <a:t>small amount of </a:t>
            </a:r>
            <a:r>
              <a:rPr lang="en-GB" sz="3000" dirty="0" smtClean="0"/>
              <a:t>labelled </a:t>
            </a:r>
            <a:r>
              <a:rPr lang="en-GB" sz="3000" dirty="0"/>
              <a:t>data with a large amount of </a:t>
            </a:r>
            <a:r>
              <a:rPr lang="en-GB" sz="3000" dirty="0" smtClean="0"/>
              <a:t>unlabelled data</a:t>
            </a:r>
            <a:endParaRPr lang="en-US" sz="3000" dirty="0" smtClean="0"/>
          </a:p>
          <a:p>
            <a:r>
              <a:rPr lang="en-US" sz="3200" dirty="0" smtClean="0"/>
              <a:t>Reinforcement learning</a:t>
            </a:r>
          </a:p>
          <a:p>
            <a:pPr lvl="1"/>
            <a:r>
              <a:rPr lang="en-GB" sz="3000" dirty="0"/>
              <a:t>Data have no label, but there is a feedback.</a:t>
            </a:r>
          </a:p>
        </p:txBody>
      </p:sp>
    </p:spTree>
    <p:extLst>
      <p:ext uri="{BB962C8B-B14F-4D97-AF65-F5344CB8AC3E}">
        <p14:creationId xmlns:p14="http://schemas.microsoft.com/office/powerpoint/2010/main" val="100887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implement SARSA and Q-learning for a continuous environment like Mountain Car.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03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introduction to Reinforcement Learning by Sutton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353799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Agent-oriented </a:t>
            </a:r>
            <a:r>
              <a:rPr lang="en-GB" sz="3200" dirty="0" smtClean="0"/>
              <a:t>learning</a:t>
            </a:r>
          </a:p>
          <a:p>
            <a:r>
              <a:rPr lang="en-GB" sz="3200" dirty="0"/>
              <a:t>L</a:t>
            </a:r>
            <a:r>
              <a:rPr lang="en-GB" sz="3200" dirty="0" smtClean="0"/>
              <a:t>earning </a:t>
            </a:r>
            <a:r>
              <a:rPr lang="en-GB" sz="3200" dirty="0"/>
              <a:t>by interacting with </a:t>
            </a:r>
            <a:r>
              <a:rPr lang="en-GB" sz="3200" dirty="0" smtClean="0"/>
              <a:t>an environment </a:t>
            </a:r>
            <a:r>
              <a:rPr lang="en-GB" sz="3200" dirty="0"/>
              <a:t>to achieve a </a:t>
            </a:r>
            <a:r>
              <a:rPr lang="en-GB" sz="3200" dirty="0" smtClean="0"/>
              <a:t>goal</a:t>
            </a:r>
          </a:p>
          <a:p>
            <a:r>
              <a:rPr lang="en-GB" sz="3200" dirty="0"/>
              <a:t>Learning by trial and error, with only delayed evaluative </a:t>
            </a:r>
            <a:r>
              <a:rPr lang="en-GB" sz="3200" dirty="0" smtClean="0"/>
              <a:t>feedback (reward)</a:t>
            </a:r>
          </a:p>
          <a:p>
            <a:r>
              <a:rPr lang="en-GB" sz="3200" dirty="0"/>
              <a:t>T</a:t>
            </a:r>
            <a:r>
              <a:rPr lang="en-GB" sz="3200" dirty="0" smtClean="0"/>
              <a:t>he </a:t>
            </a:r>
            <a:r>
              <a:rPr lang="en-GB" sz="3200" dirty="0"/>
              <a:t>kind of machine learning most like natural </a:t>
            </a:r>
            <a:r>
              <a:rPr lang="en-GB" sz="3200" dirty="0" smtClean="0"/>
              <a:t>learning</a:t>
            </a:r>
          </a:p>
          <a:p>
            <a:r>
              <a:rPr lang="en-GB" sz="3200" dirty="0"/>
              <a:t>L</a:t>
            </a:r>
            <a:r>
              <a:rPr lang="en-GB" sz="3200" dirty="0" smtClean="0"/>
              <a:t>earning </a:t>
            </a:r>
            <a:r>
              <a:rPr lang="en-GB" sz="3200" dirty="0"/>
              <a:t>that can tell for itself when it is right or </a:t>
            </a:r>
            <a:r>
              <a:rPr lang="en-GB" sz="3200" dirty="0" smtClean="0"/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138781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 agent observes the environment</a:t>
            </a:r>
          </a:p>
          <a:p>
            <a:r>
              <a:rPr lang="en-US" sz="3200" dirty="0" smtClean="0"/>
              <a:t>Makes a decision</a:t>
            </a:r>
          </a:p>
          <a:p>
            <a:r>
              <a:rPr lang="en-US" sz="3200" dirty="0" smtClean="0"/>
              <a:t>And gets a feedback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392731"/>
            <a:ext cx="3911600" cy="3927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78343" y="4311878"/>
            <a:ext cx="319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 taken from Wikipedia.org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came from?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1498600"/>
            <a:ext cx="5819774" cy="4379695"/>
          </a:xfrm>
        </p:spPr>
      </p:pic>
    </p:spTree>
    <p:extLst>
      <p:ext uri="{BB962C8B-B14F-4D97-AF65-F5344CB8AC3E}">
        <p14:creationId xmlns:p14="http://schemas.microsoft.com/office/powerpoint/2010/main" val="158379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Robotics</a:t>
            </a:r>
          </a:p>
          <a:p>
            <a:r>
              <a:rPr lang="en-US" sz="3200" dirty="0" smtClean="0"/>
              <a:t>Personalized web services</a:t>
            </a:r>
          </a:p>
          <a:p>
            <a:r>
              <a:rPr lang="en-US" sz="3200" dirty="0" smtClean="0"/>
              <a:t>Neuroscience</a:t>
            </a:r>
          </a:p>
          <a:p>
            <a:r>
              <a:rPr lang="en-US" sz="3200" smtClean="0"/>
              <a:t>Autonomous </a:t>
            </a:r>
            <a:r>
              <a:rPr lang="en-US" sz="3200" smtClean="0"/>
              <a:t>cars</a:t>
            </a:r>
          </a:p>
          <a:p>
            <a:r>
              <a:rPr lang="en-US" sz="3200" smtClean="0"/>
              <a:t>…</a:t>
            </a:r>
            <a:endParaRPr lang="en-US" sz="3200" dirty="0" smtClean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9240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formulate?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Use </a:t>
                </a:r>
                <a:r>
                  <a:rPr lang="en-US" sz="3200" dirty="0"/>
                  <a:t>M</a:t>
                </a:r>
                <a:r>
                  <a:rPr lang="en-US" sz="3200" dirty="0" smtClean="0"/>
                  <a:t>arkov decision process (MDP) to formulate.</a:t>
                </a:r>
              </a:p>
              <a:p>
                <a:r>
                  <a:rPr lang="en-US" sz="3200" dirty="0" smtClean="0"/>
                  <a:t>MDP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fa-IR" sz="3200" b="0" dirty="0" smtClean="0"/>
              </a:p>
              <a:p>
                <a:r>
                  <a:rPr lang="en-US" sz="3200" dirty="0" smtClean="0"/>
                  <a:t>S is a set of all possible states</a:t>
                </a:r>
              </a:p>
              <a:p>
                <a:r>
                  <a:rPr lang="en-US" sz="3200" dirty="0" smtClean="0"/>
                  <a:t>A is a set of all actions</a:t>
                </a:r>
              </a:p>
              <a:p>
                <a:r>
                  <a:rPr lang="en-US" sz="3200" dirty="0" smtClean="0"/>
                  <a:t>P is a transition function</a:t>
                </a:r>
              </a:p>
              <a:p>
                <a:r>
                  <a:rPr lang="en-US" sz="3200" dirty="0" smtClean="0"/>
                  <a:t>R is a reward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59" t="-25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39" y="2257427"/>
            <a:ext cx="3286582" cy="30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autonomous vehicle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States: a set of all possible value for all sensors, speed, amount of available gas, …</a:t>
            </a:r>
          </a:p>
          <a:p>
            <a:r>
              <a:rPr lang="en-US" dirty="0" smtClean="0"/>
              <a:t>Actions:</a:t>
            </a:r>
            <a:r>
              <a:rPr lang="en-US" dirty="0"/>
              <a:t> </a:t>
            </a:r>
            <a:r>
              <a:rPr lang="en-US" dirty="0" smtClean="0"/>
              <a:t>Pedals, </a:t>
            </a:r>
            <a:r>
              <a:rPr lang="en-GB" dirty="0"/>
              <a:t>Steering </a:t>
            </a:r>
            <a:r>
              <a:rPr lang="en-GB" dirty="0" smtClean="0"/>
              <a:t>Wheels, …</a:t>
            </a:r>
          </a:p>
          <a:p>
            <a:r>
              <a:rPr lang="en-US" dirty="0" smtClean="0"/>
              <a:t>Reward: amount of money for an autonomous cab, distance to the destination, ….. </a:t>
            </a:r>
          </a:p>
          <a:p>
            <a:r>
              <a:rPr lang="en-US" dirty="0" smtClean="0"/>
              <a:t>Transition function: natural rules + human-made rules</a:t>
            </a:r>
          </a:p>
          <a:p>
            <a:pPr lvl="1"/>
            <a:r>
              <a:rPr lang="en-US" dirty="0" smtClean="0"/>
              <a:t>Gravity</a:t>
            </a:r>
          </a:p>
          <a:p>
            <a:pPr lvl="1"/>
            <a:r>
              <a:rPr lang="en-US" dirty="0" smtClean="0"/>
              <a:t>Driving rules</a:t>
            </a:r>
          </a:p>
          <a:p>
            <a:pPr lvl="1"/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6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Formulate an MDP for an online shopping website who wants to increase its profit by giving its customers a discount.</a:t>
            </a:r>
          </a:p>
          <a:p>
            <a:r>
              <a:rPr lang="en-US" dirty="0" smtClean="0"/>
              <a:t>Formulate an MDP for a classification task like MNIST</a:t>
            </a:r>
          </a:p>
          <a:p>
            <a:r>
              <a:rPr lang="en-US" dirty="0" smtClean="0"/>
              <a:t>Formulate an MDP for a manufacturing robot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94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361</TotalTime>
  <Words>410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Tahoma</vt:lpstr>
      <vt:lpstr>Tech 16x9</vt:lpstr>
      <vt:lpstr>An introduction to RL and deep RL</vt:lpstr>
      <vt:lpstr>Different type of machine learning</vt:lpstr>
      <vt:lpstr>Reinforcement learning</vt:lpstr>
      <vt:lpstr>Reinforcement learning (2)</vt:lpstr>
      <vt:lpstr>Where it came from?</vt:lpstr>
      <vt:lpstr>Applications</vt:lpstr>
      <vt:lpstr>How to formulate?</vt:lpstr>
      <vt:lpstr>Example: autonomous vehicle</vt:lpstr>
      <vt:lpstr>Practice</vt:lpstr>
      <vt:lpstr>Policy function</vt:lpstr>
      <vt:lpstr>Value function</vt:lpstr>
      <vt:lpstr>Optimal value and policy</vt:lpstr>
      <vt:lpstr>Different type of MDP and how to solve them?</vt:lpstr>
      <vt:lpstr>Model-free</vt:lpstr>
      <vt:lpstr>Value estimation</vt:lpstr>
      <vt:lpstr>Soft policies</vt:lpstr>
      <vt:lpstr>Let’s put it all together: SARSA</vt:lpstr>
      <vt:lpstr>Let’s put it all together: Q-learning</vt:lpstr>
      <vt:lpstr>A sample python code</vt:lpstr>
      <vt:lpstr>Practice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RL and deep RL</dc:title>
  <dc:creator>Babak Badnava</dc:creator>
  <cp:lastModifiedBy>Babak Badnava</cp:lastModifiedBy>
  <cp:revision>33</cp:revision>
  <dcterms:created xsi:type="dcterms:W3CDTF">2018-08-26T07:28:07Z</dcterms:created>
  <dcterms:modified xsi:type="dcterms:W3CDTF">2018-08-30T04:18:48Z</dcterms:modified>
</cp:coreProperties>
</file>