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2" r:id="rId5"/>
    <p:sldId id="263" r:id="rId6"/>
    <p:sldId id="261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65" r:id="rId20"/>
    <p:sldId id="26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/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5EC23D-16C1-48AF-BFDC-E3C6899A184C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</dgm:pt>
    <dgm:pt modelId="{0FFF9E8B-B399-4F54-A8BF-CFEA863FD0B2}">
      <dgm:prSet phldrT="[Text]"/>
      <dgm:spPr/>
      <dgm:t>
        <a:bodyPr/>
        <a:lstStyle/>
        <a:p>
          <a:r>
            <a:rPr lang="en-GB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dirty="0">
            <a:latin typeface="+mj-lt"/>
            <a:cs typeface="A Arghavan" panose="00000700000000000000" pitchFamily="2" charset="-78"/>
          </a:endParaRPr>
        </a:p>
      </dgm:t>
    </dgm:pt>
    <dgm:pt modelId="{28839E27-AA4B-4486-81B9-B3E855B10416}" type="parTrans" cxnId="{DD9D5AAC-7CF2-40DE-83A3-C93D2A765A58}">
      <dgm:prSet/>
      <dgm:spPr/>
      <dgm:t>
        <a:bodyPr/>
        <a:lstStyle/>
        <a:p>
          <a:endParaRPr lang="en-US"/>
        </a:p>
      </dgm:t>
    </dgm:pt>
    <dgm:pt modelId="{5DAB41BF-25C7-438F-87AE-D9FDB47AFA5C}" type="sibTrans" cxnId="{DD9D5AAC-7CF2-40DE-83A3-C93D2A765A58}">
      <dgm:prSet/>
      <dgm:spPr/>
      <dgm:t>
        <a:bodyPr/>
        <a:lstStyle/>
        <a:p>
          <a:endParaRPr lang="en-US"/>
        </a:p>
      </dgm:t>
    </dgm:pt>
    <dgm:pt modelId="{7D79584B-C64B-42F2-862F-1B218FAEE935}">
      <dgm:prSet phldrT="[Text]"/>
      <dgm:spPr/>
      <dgm:t>
        <a:bodyPr/>
        <a:lstStyle/>
        <a:p>
          <a:r>
            <a:rPr lang="en-GB" dirty="0" smtClean="0"/>
            <a:t>Solution ?</a:t>
          </a:r>
          <a:endParaRPr lang="en-US" dirty="0"/>
        </a:p>
      </dgm:t>
    </dgm:pt>
    <dgm:pt modelId="{8D6DC9D1-2FD5-44B5-B5BE-19952CC5CD2F}" type="parTrans" cxnId="{E7D9520F-50EF-4E77-8522-BECE7312339F}">
      <dgm:prSet/>
      <dgm:spPr/>
      <dgm:t>
        <a:bodyPr/>
        <a:lstStyle/>
        <a:p>
          <a:endParaRPr lang="en-US"/>
        </a:p>
      </dgm:t>
    </dgm:pt>
    <dgm:pt modelId="{1D633BDD-2A6B-445C-9935-946211FBCF22}" type="sibTrans" cxnId="{E7D9520F-50EF-4E77-8522-BECE7312339F}">
      <dgm:prSet/>
      <dgm:spPr/>
      <dgm:t>
        <a:bodyPr/>
        <a:lstStyle/>
        <a:p>
          <a:endParaRPr lang="en-US"/>
        </a:p>
      </dgm:t>
    </dgm:pt>
    <dgm:pt modelId="{6CCC3D04-B22E-41F2-8E7A-655958B0729F}">
      <dgm:prSet phldrT="[Text]"/>
      <dgm:spPr/>
      <dgm:t>
        <a:bodyPr/>
        <a:lstStyle/>
        <a:p>
          <a:r>
            <a:rPr lang="en-GB" dirty="0" smtClean="0"/>
            <a:t>Approaches</a:t>
          </a:r>
          <a:endParaRPr lang="en-US" dirty="0"/>
        </a:p>
      </dgm:t>
    </dgm:pt>
    <dgm:pt modelId="{B4D87CCA-7138-4FF4-BFC4-47ED6DCF2A26}" type="parTrans" cxnId="{3207DCA2-4303-4B05-BF88-31D7099362A7}">
      <dgm:prSet/>
      <dgm:spPr/>
      <dgm:t>
        <a:bodyPr/>
        <a:lstStyle/>
        <a:p>
          <a:endParaRPr lang="en-US"/>
        </a:p>
      </dgm:t>
    </dgm:pt>
    <dgm:pt modelId="{8E5A696E-BF13-4E8C-AF35-52D4FC245AB1}" type="sibTrans" cxnId="{3207DCA2-4303-4B05-BF88-31D7099362A7}">
      <dgm:prSet/>
      <dgm:spPr/>
      <dgm:t>
        <a:bodyPr/>
        <a:lstStyle/>
        <a:p>
          <a:endParaRPr lang="en-US"/>
        </a:p>
      </dgm:t>
    </dgm:pt>
    <dgm:pt modelId="{5ADAACA5-326E-4984-B564-2F172EC39C44}">
      <dgm:prSet phldrT="[Text]"/>
      <dgm:spPr/>
      <dgm:t>
        <a:bodyPr/>
        <a:lstStyle/>
        <a:p>
          <a:pPr rtl="0"/>
          <a:r>
            <a:rPr lang="en-GB" dirty="0" smtClean="0"/>
            <a:t>Final Part</a:t>
          </a:r>
          <a:endParaRPr lang="en-US" dirty="0"/>
        </a:p>
      </dgm:t>
    </dgm:pt>
    <dgm:pt modelId="{8139A343-D2B7-4EC6-B415-02F261D781E9}" type="parTrans" cxnId="{B1050C32-6703-4B28-9A2E-153FADD968EE}">
      <dgm:prSet/>
      <dgm:spPr/>
      <dgm:t>
        <a:bodyPr/>
        <a:lstStyle/>
        <a:p>
          <a:endParaRPr lang="en-US"/>
        </a:p>
      </dgm:t>
    </dgm:pt>
    <dgm:pt modelId="{73B60F66-15F5-4DE3-B585-6BB3C8EA30F3}" type="sibTrans" cxnId="{B1050C32-6703-4B28-9A2E-153FADD968EE}">
      <dgm:prSet/>
      <dgm:spPr/>
      <dgm:t>
        <a:bodyPr/>
        <a:lstStyle/>
        <a:p>
          <a:endParaRPr lang="en-US"/>
        </a:p>
      </dgm:t>
    </dgm:pt>
    <dgm:pt modelId="{EE485D2C-263B-4F56-A67F-7247BC8ACD2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TL in Practice</a:t>
          </a:r>
          <a:endParaRPr lang="en-US" dirty="0"/>
        </a:p>
      </dgm:t>
    </dgm:pt>
    <dgm:pt modelId="{9C0814A6-C24C-45CD-8459-E0E520347D96}" type="parTrans" cxnId="{5DE98868-6EF2-4930-879F-151ED381E173}">
      <dgm:prSet/>
      <dgm:spPr/>
      <dgm:t>
        <a:bodyPr/>
        <a:lstStyle/>
        <a:p>
          <a:endParaRPr lang="en-US"/>
        </a:p>
      </dgm:t>
    </dgm:pt>
    <dgm:pt modelId="{E36B00CC-06F9-4741-927D-EA2BAE28FC76}" type="sibTrans" cxnId="{5DE98868-6EF2-4930-879F-151ED381E173}">
      <dgm:prSet/>
      <dgm:spPr/>
      <dgm:t>
        <a:bodyPr/>
        <a:lstStyle/>
        <a:p>
          <a:endParaRPr lang="en-US"/>
        </a:p>
      </dgm:t>
    </dgm:pt>
    <dgm:pt modelId="{35F43422-3C9D-4BCC-9622-FD4C4EA89771}" type="pres">
      <dgm:prSet presAssocID="{355EC23D-16C1-48AF-BFDC-E3C6899A184C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0B478A-06B8-4EA1-AF90-DDADB52337B0}" type="pres">
      <dgm:prSet presAssocID="{0FFF9E8B-B399-4F54-A8BF-CFEA863FD0B2}" presName="horFlow" presStyleCnt="0"/>
      <dgm:spPr/>
    </dgm:pt>
    <dgm:pt modelId="{2583F593-C3F2-4B25-92DB-53C4F5460248}" type="pres">
      <dgm:prSet presAssocID="{0FFF9E8B-B399-4F54-A8BF-CFEA863FD0B2}" presName="bigChev" presStyleLbl="node1" presStyleIdx="0" presStyleCnt="5"/>
      <dgm:spPr/>
      <dgm:t>
        <a:bodyPr/>
        <a:lstStyle/>
        <a:p>
          <a:endParaRPr lang="en-US"/>
        </a:p>
      </dgm:t>
    </dgm:pt>
    <dgm:pt modelId="{9A458F02-95FF-4CDB-85F6-20F1E08B560D}" type="pres">
      <dgm:prSet presAssocID="{0FFF9E8B-B399-4F54-A8BF-CFEA863FD0B2}" presName="vSp" presStyleCnt="0"/>
      <dgm:spPr/>
    </dgm:pt>
    <dgm:pt modelId="{B635DEBF-76D5-43F2-9A19-1A66858420DB}" type="pres">
      <dgm:prSet presAssocID="{7D79584B-C64B-42F2-862F-1B218FAEE935}" presName="horFlow" presStyleCnt="0"/>
      <dgm:spPr/>
    </dgm:pt>
    <dgm:pt modelId="{24108C0B-AAA5-4945-9455-0F0F2DE9E80F}" type="pres">
      <dgm:prSet presAssocID="{7D79584B-C64B-42F2-862F-1B218FAEE935}" presName="bigChev" presStyleLbl="node1" presStyleIdx="1" presStyleCnt="5"/>
      <dgm:spPr/>
      <dgm:t>
        <a:bodyPr/>
        <a:lstStyle/>
        <a:p>
          <a:endParaRPr lang="en-US"/>
        </a:p>
      </dgm:t>
    </dgm:pt>
    <dgm:pt modelId="{D38E3CD2-3AE9-41F2-B28A-D1DAD5350CA9}" type="pres">
      <dgm:prSet presAssocID="{7D79584B-C64B-42F2-862F-1B218FAEE935}" presName="vSp" presStyleCnt="0"/>
      <dgm:spPr/>
    </dgm:pt>
    <dgm:pt modelId="{D157CB50-4168-4982-84BC-D20D82475BBD}" type="pres">
      <dgm:prSet presAssocID="{6CCC3D04-B22E-41F2-8E7A-655958B0729F}" presName="horFlow" presStyleCnt="0"/>
      <dgm:spPr/>
    </dgm:pt>
    <dgm:pt modelId="{9DB29762-B0A0-4516-B593-98BBEB38E3CE}" type="pres">
      <dgm:prSet presAssocID="{6CCC3D04-B22E-41F2-8E7A-655958B0729F}" presName="bigChev" presStyleLbl="node1" presStyleIdx="2" presStyleCnt="5"/>
      <dgm:spPr/>
      <dgm:t>
        <a:bodyPr/>
        <a:lstStyle/>
        <a:p>
          <a:endParaRPr lang="en-US"/>
        </a:p>
      </dgm:t>
    </dgm:pt>
    <dgm:pt modelId="{D0D595FA-05AC-4BED-A15E-14BD313A5CE1}" type="pres">
      <dgm:prSet presAssocID="{6CCC3D04-B22E-41F2-8E7A-655958B0729F}" presName="vSp" presStyleCnt="0"/>
      <dgm:spPr/>
    </dgm:pt>
    <dgm:pt modelId="{F985D29B-50F7-4AEB-98D8-3605019C876E}" type="pres">
      <dgm:prSet presAssocID="{EE485D2C-263B-4F56-A67F-7247BC8ACD24}" presName="horFlow" presStyleCnt="0"/>
      <dgm:spPr/>
    </dgm:pt>
    <dgm:pt modelId="{B7E769D1-0DD2-4783-80DD-4F348F2DB432}" type="pres">
      <dgm:prSet presAssocID="{EE485D2C-263B-4F56-A67F-7247BC8ACD24}" presName="bigChev" presStyleLbl="node1" presStyleIdx="3" presStyleCnt="5"/>
      <dgm:spPr/>
      <dgm:t>
        <a:bodyPr/>
        <a:lstStyle/>
        <a:p>
          <a:endParaRPr lang="en-US"/>
        </a:p>
      </dgm:t>
    </dgm:pt>
    <dgm:pt modelId="{8C0601C5-8970-49A0-9233-D4CB5EC6DC80}" type="pres">
      <dgm:prSet presAssocID="{EE485D2C-263B-4F56-A67F-7247BC8ACD24}" presName="vSp" presStyleCnt="0"/>
      <dgm:spPr/>
    </dgm:pt>
    <dgm:pt modelId="{1F937C9B-77A8-496F-9478-F281970C6F84}" type="pres">
      <dgm:prSet presAssocID="{5ADAACA5-326E-4984-B564-2F172EC39C44}" presName="horFlow" presStyleCnt="0"/>
      <dgm:spPr/>
    </dgm:pt>
    <dgm:pt modelId="{465BE939-B795-4C49-B3F6-4618037E70E5}" type="pres">
      <dgm:prSet presAssocID="{5ADAACA5-326E-4984-B564-2F172EC39C44}" presName="bigChev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1B2EF73-87E2-4CCA-9F17-730E51A6BEEB}" type="presOf" srcId="{6CCC3D04-B22E-41F2-8E7A-655958B0729F}" destId="{9DB29762-B0A0-4516-B593-98BBEB38E3CE}" srcOrd="0" destOrd="0" presId="urn:microsoft.com/office/officeart/2005/8/layout/lProcess3"/>
    <dgm:cxn modelId="{B1050C32-6703-4B28-9A2E-153FADD968EE}" srcId="{355EC23D-16C1-48AF-BFDC-E3C6899A184C}" destId="{5ADAACA5-326E-4984-B564-2F172EC39C44}" srcOrd="4" destOrd="0" parTransId="{8139A343-D2B7-4EC6-B415-02F261D781E9}" sibTransId="{73B60F66-15F5-4DE3-B585-6BB3C8EA30F3}"/>
    <dgm:cxn modelId="{B069A37A-262C-4120-8E51-6AF5ABCB3DCE}" type="presOf" srcId="{355EC23D-16C1-48AF-BFDC-E3C6899A184C}" destId="{35F43422-3C9D-4BCC-9622-FD4C4EA89771}" srcOrd="0" destOrd="0" presId="urn:microsoft.com/office/officeart/2005/8/layout/lProcess3"/>
    <dgm:cxn modelId="{DD9D5AAC-7CF2-40DE-83A3-C93D2A765A58}" srcId="{355EC23D-16C1-48AF-BFDC-E3C6899A184C}" destId="{0FFF9E8B-B399-4F54-A8BF-CFEA863FD0B2}" srcOrd="0" destOrd="0" parTransId="{28839E27-AA4B-4486-81B9-B3E855B10416}" sibTransId="{5DAB41BF-25C7-438F-87AE-D9FDB47AFA5C}"/>
    <dgm:cxn modelId="{5DE98868-6EF2-4930-879F-151ED381E173}" srcId="{355EC23D-16C1-48AF-BFDC-E3C6899A184C}" destId="{EE485D2C-263B-4F56-A67F-7247BC8ACD24}" srcOrd="3" destOrd="0" parTransId="{9C0814A6-C24C-45CD-8459-E0E520347D96}" sibTransId="{E36B00CC-06F9-4741-927D-EA2BAE28FC76}"/>
    <dgm:cxn modelId="{88A90FA5-ED34-4E0D-8A2A-71AF41012978}" type="presOf" srcId="{7D79584B-C64B-42F2-862F-1B218FAEE935}" destId="{24108C0B-AAA5-4945-9455-0F0F2DE9E80F}" srcOrd="0" destOrd="0" presId="urn:microsoft.com/office/officeart/2005/8/layout/lProcess3"/>
    <dgm:cxn modelId="{13FE7FBE-1012-4C3B-80E8-9076C0026719}" type="presOf" srcId="{EE485D2C-263B-4F56-A67F-7247BC8ACD24}" destId="{B7E769D1-0DD2-4783-80DD-4F348F2DB432}" srcOrd="0" destOrd="0" presId="urn:microsoft.com/office/officeart/2005/8/layout/lProcess3"/>
    <dgm:cxn modelId="{754F6C5A-190C-4D40-B61C-C0BE4707E508}" type="presOf" srcId="{5ADAACA5-326E-4984-B564-2F172EC39C44}" destId="{465BE939-B795-4C49-B3F6-4618037E70E5}" srcOrd="0" destOrd="0" presId="urn:microsoft.com/office/officeart/2005/8/layout/lProcess3"/>
    <dgm:cxn modelId="{E7D9520F-50EF-4E77-8522-BECE7312339F}" srcId="{355EC23D-16C1-48AF-BFDC-E3C6899A184C}" destId="{7D79584B-C64B-42F2-862F-1B218FAEE935}" srcOrd="1" destOrd="0" parTransId="{8D6DC9D1-2FD5-44B5-B5BE-19952CC5CD2F}" sibTransId="{1D633BDD-2A6B-445C-9935-946211FBCF22}"/>
    <dgm:cxn modelId="{3207DCA2-4303-4B05-BF88-31D7099362A7}" srcId="{355EC23D-16C1-48AF-BFDC-E3C6899A184C}" destId="{6CCC3D04-B22E-41F2-8E7A-655958B0729F}" srcOrd="2" destOrd="0" parTransId="{B4D87CCA-7138-4FF4-BFC4-47ED6DCF2A26}" sibTransId="{8E5A696E-BF13-4E8C-AF35-52D4FC245AB1}"/>
    <dgm:cxn modelId="{E24D052D-C527-403B-9AAC-2CBC7D87164B}" type="presOf" srcId="{0FFF9E8B-B399-4F54-A8BF-CFEA863FD0B2}" destId="{2583F593-C3F2-4B25-92DB-53C4F5460248}" srcOrd="0" destOrd="0" presId="urn:microsoft.com/office/officeart/2005/8/layout/lProcess3"/>
    <dgm:cxn modelId="{95CA0936-E8F8-42C3-9744-601346714AD3}" type="presParOf" srcId="{35F43422-3C9D-4BCC-9622-FD4C4EA89771}" destId="{740B478A-06B8-4EA1-AF90-DDADB52337B0}" srcOrd="0" destOrd="0" presId="urn:microsoft.com/office/officeart/2005/8/layout/lProcess3"/>
    <dgm:cxn modelId="{F41CA3BB-1DD8-41B7-997B-815590ADD285}" type="presParOf" srcId="{740B478A-06B8-4EA1-AF90-DDADB52337B0}" destId="{2583F593-C3F2-4B25-92DB-53C4F5460248}" srcOrd="0" destOrd="0" presId="urn:microsoft.com/office/officeart/2005/8/layout/lProcess3"/>
    <dgm:cxn modelId="{40EDEB4B-0FC2-4F5F-8789-94EBA4ECF04E}" type="presParOf" srcId="{35F43422-3C9D-4BCC-9622-FD4C4EA89771}" destId="{9A458F02-95FF-4CDB-85F6-20F1E08B560D}" srcOrd="1" destOrd="0" presId="urn:microsoft.com/office/officeart/2005/8/layout/lProcess3"/>
    <dgm:cxn modelId="{7BFA60BD-2931-48C3-A33D-587D6D06C2E2}" type="presParOf" srcId="{35F43422-3C9D-4BCC-9622-FD4C4EA89771}" destId="{B635DEBF-76D5-43F2-9A19-1A66858420DB}" srcOrd="2" destOrd="0" presId="urn:microsoft.com/office/officeart/2005/8/layout/lProcess3"/>
    <dgm:cxn modelId="{71AD995C-55D7-4407-BDB3-ED0A3B11D63F}" type="presParOf" srcId="{B635DEBF-76D5-43F2-9A19-1A66858420DB}" destId="{24108C0B-AAA5-4945-9455-0F0F2DE9E80F}" srcOrd="0" destOrd="0" presId="urn:microsoft.com/office/officeart/2005/8/layout/lProcess3"/>
    <dgm:cxn modelId="{40C318DC-A0A1-4892-AB6D-07E82AB87B37}" type="presParOf" srcId="{35F43422-3C9D-4BCC-9622-FD4C4EA89771}" destId="{D38E3CD2-3AE9-41F2-B28A-D1DAD5350CA9}" srcOrd="3" destOrd="0" presId="urn:microsoft.com/office/officeart/2005/8/layout/lProcess3"/>
    <dgm:cxn modelId="{0B715076-65A7-4DE9-9B92-9AE6A827E4E9}" type="presParOf" srcId="{35F43422-3C9D-4BCC-9622-FD4C4EA89771}" destId="{D157CB50-4168-4982-84BC-D20D82475BBD}" srcOrd="4" destOrd="0" presId="urn:microsoft.com/office/officeart/2005/8/layout/lProcess3"/>
    <dgm:cxn modelId="{6E60C17D-3DDA-4032-A6B9-13EA2E0A9D87}" type="presParOf" srcId="{D157CB50-4168-4982-84BC-D20D82475BBD}" destId="{9DB29762-B0A0-4516-B593-98BBEB38E3CE}" srcOrd="0" destOrd="0" presId="urn:microsoft.com/office/officeart/2005/8/layout/lProcess3"/>
    <dgm:cxn modelId="{0446B158-D573-4216-9702-730AAB3D9827}" type="presParOf" srcId="{35F43422-3C9D-4BCC-9622-FD4C4EA89771}" destId="{D0D595FA-05AC-4BED-A15E-14BD313A5CE1}" srcOrd="5" destOrd="0" presId="urn:microsoft.com/office/officeart/2005/8/layout/lProcess3"/>
    <dgm:cxn modelId="{AD5EEC8B-1694-4CFC-93F9-11E172AD3B86}" type="presParOf" srcId="{35F43422-3C9D-4BCC-9622-FD4C4EA89771}" destId="{F985D29B-50F7-4AEB-98D8-3605019C876E}" srcOrd="6" destOrd="0" presId="urn:microsoft.com/office/officeart/2005/8/layout/lProcess3"/>
    <dgm:cxn modelId="{7AD9358C-AADE-4C04-99FF-BF4A4CD7C005}" type="presParOf" srcId="{F985D29B-50F7-4AEB-98D8-3605019C876E}" destId="{B7E769D1-0DD2-4783-80DD-4F348F2DB432}" srcOrd="0" destOrd="0" presId="urn:microsoft.com/office/officeart/2005/8/layout/lProcess3"/>
    <dgm:cxn modelId="{66E3BA2F-0B45-46E1-B7BC-997961CFFB5E}" type="presParOf" srcId="{35F43422-3C9D-4BCC-9622-FD4C4EA89771}" destId="{8C0601C5-8970-49A0-9233-D4CB5EC6DC80}" srcOrd="7" destOrd="0" presId="urn:microsoft.com/office/officeart/2005/8/layout/lProcess3"/>
    <dgm:cxn modelId="{C46D6C51-9C08-4E43-A603-E432D17AD004}" type="presParOf" srcId="{35F43422-3C9D-4BCC-9622-FD4C4EA89771}" destId="{1F937C9B-77A8-496F-9478-F281970C6F84}" srcOrd="8" destOrd="0" presId="urn:microsoft.com/office/officeart/2005/8/layout/lProcess3"/>
    <dgm:cxn modelId="{2D814A9B-140C-4BCF-BF55-9DC3BD3C1175}" type="presParOf" srcId="{1F937C9B-77A8-496F-9478-F281970C6F84}" destId="{465BE939-B795-4C49-B3F6-4618037E70E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F593-C3F2-4B25-92DB-53C4F5460248}">
      <dsp:nvSpPr>
        <dsp:cNvPr id="0" name=""/>
        <dsp:cNvSpPr/>
      </dsp:nvSpPr>
      <dsp:spPr>
        <a:xfrm>
          <a:off x="317787" y="916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>
              <a:latin typeface="+mj-lt"/>
              <a:cs typeface="A Arghavan" panose="00000700000000000000" pitchFamily="2" charset="-78"/>
            </a:rPr>
            <a:t>Problem ?</a:t>
          </a:r>
          <a:endParaRPr lang="en-US" sz="1600" kern="1200" dirty="0">
            <a:latin typeface="+mj-lt"/>
            <a:cs typeface="A Arghavan" panose="00000700000000000000" pitchFamily="2" charset="-78"/>
          </a:endParaRPr>
        </a:p>
      </dsp:txBody>
      <dsp:txXfrm>
        <a:off x="737587" y="916"/>
        <a:ext cx="1259399" cy="839599"/>
      </dsp:txXfrm>
    </dsp:sp>
    <dsp:sp modelId="{24108C0B-AAA5-4945-9455-0F0F2DE9E80F}">
      <dsp:nvSpPr>
        <dsp:cNvPr id="0" name=""/>
        <dsp:cNvSpPr/>
      </dsp:nvSpPr>
      <dsp:spPr>
        <a:xfrm>
          <a:off x="317787" y="95805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Solution ?</a:t>
          </a:r>
          <a:endParaRPr lang="en-US" sz="1600" kern="1200" dirty="0"/>
        </a:p>
      </dsp:txBody>
      <dsp:txXfrm>
        <a:off x="737587" y="958059"/>
        <a:ext cx="1259399" cy="839599"/>
      </dsp:txXfrm>
    </dsp:sp>
    <dsp:sp modelId="{9DB29762-B0A0-4516-B593-98BBEB38E3CE}">
      <dsp:nvSpPr>
        <dsp:cNvPr id="0" name=""/>
        <dsp:cNvSpPr/>
      </dsp:nvSpPr>
      <dsp:spPr>
        <a:xfrm>
          <a:off x="317787" y="1915202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Approaches</a:t>
          </a:r>
          <a:endParaRPr lang="en-US" sz="1600" kern="1200" dirty="0"/>
        </a:p>
      </dsp:txBody>
      <dsp:txXfrm>
        <a:off x="737587" y="1915202"/>
        <a:ext cx="1259399" cy="839599"/>
      </dsp:txXfrm>
    </dsp:sp>
    <dsp:sp modelId="{B7E769D1-0DD2-4783-80DD-4F348F2DB432}">
      <dsp:nvSpPr>
        <dsp:cNvPr id="0" name=""/>
        <dsp:cNvSpPr/>
      </dsp:nvSpPr>
      <dsp:spPr>
        <a:xfrm>
          <a:off x="317787" y="2872346"/>
          <a:ext cx="2098998" cy="839599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TL in Practice</a:t>
          </a:r>
          <a:endParaRPr lang="en-US" sz="1600" kern="1200" dirty="0"/>
        </a:p>
      </dsp:txBody>
      <dsp:txXfrm>
        <a:off x="737587" y="2872346"/>
        <a:ext cx="1259399" cy="839599"/>
      </dsp:txXfrm>
    </dsp:sp>
    <dsp:sp modelId="{465BE939-B795-4C49-B3F6-4618037E70E5}">
      <dsp:nvSpPr>
        <dsp:cNvPr id="0" name=""/>
        <dsp:cNvSpPr/>
      </dsp:nvSpPr>
      <dsp:spPr>
        <a:xfrm>
          <a:off x="317787" y="3829489"/>
          <a:ext cx="2098998" cy="839599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Final Part</a:t>
          </a:r>
          <a:endParaRPr lang="en-US" sz="1600" kern="1200" dirty="0"/>
        </a:p>
      </dsp:txBody>
      <dsp:txXfrm>
        <a:off x="737587" y="3829489"/>
        <a:ext cx="1259399" cy="839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9D84D-0CD0-44C4-BA4E-252750C58BF2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269A-0D7F-42DF-9316-F255E2C2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Transfer Learning Theory and it’s Applications using </a:t>
            </a:r>
            <a:r>
              <a:rPr lang="en-GB" dirty="0" err="1" smtClean="0"/>
              <a:t>Tensorflow</a:t>
            </a:r>
            <a:r>
              <a:rPr lang="en-GB" dirty="0" smtClean="0"/>
              <a:t> &amp; </a:t>
            </a:r>
            <a:r>
              <a:rPr lang="en-GB" dirty="0" err="1" smtClean="0"/>
              <a:t>Keras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680384" cy="921545"/>
          </a:xfrm>
        </p:spPr>
        <p:txBody>
          <a:bodyPr>
            <a:normAutofit/>
          </a:bodyPr>
          <a:lstStyle/>
          <a:p>
            <a:r>
              <a:rPr lang="en-GB" dirty="0" err="1" smtClean="0"/>
              <a:t>Babak</a:t>
            </a:r>
            <a:r>
              <a:rPr lang="en-GB" dirty="0" smtClean="0"/>
              <a:t> Badnava</a:t>
            </a:r>
            <a:endParaRPr lang="en-US" dirty="0" smtClean="0"/>
          </a:p>
          <a:p>
            <a:r>
              <a:rPr lang="en-GB" dirty="0" err="1" smtClean="0"/>
              <a:t>PyCon</a:t>
            </a:r>
            <a:r>
              <a:rPr lang="en-GB" dirty="0" smtClean="0"/>
              <a:t> 2018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748" y="5284466"/>
            <a:ext cx="1154505" cy="1154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22" y="5280846"/>
            <a:ext cx="1560595" cy="13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features with VGG16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6"/>
          <a:stretch/>
        </p:blipFill>
        <p:spPr>
          <a:xfrm>
            <a:off x="2992704" y="2427993"/>
            <a:ext cx="8558066" cy="3139712"/>
          </a:xfrm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1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features from an </a:t>
            </a:r>
            <a:r>
              <a:rPr lang="en-US" dirty="0" smtClean="0"/>
              <a:t>intermediate </a:t>
            </a:r>
            <a:r>
              <a:rPr lang="en-US" dirty="0"/>
              <a:t>layer with VGG19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0"/>
          <a:stretch/>
        </p:blipFill>
        <p:spPr>
          <a:xfrm>
            <a:off x="2474609" y="2403603"/>
            <a:ext cx="9490229" cy="3619814"/>
          </a:xfr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43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InceptionV3 on a new set of classes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39" y="2308765"/>
            <a:ext cx="9143952" cy="3833243"/>
          </a:xfr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48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InceptionV3 on a new set of </a:t>
            </a:r>
            <a:r>
              <a:rPr lang="en-US" dirty="0" smtClean="0"/>
              <a:t>classes(2)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30"/>
          <a:stretch/>
        </p:blipFill>
        <p:spPr>
          <a:xfrm>
            <a:off x="2840169" y="2403656"/>
            <a:ext cx="9254066" cy="3636963"/>
          </a:xfr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97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-Slim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51514" y="2222287"/>
            <a:ext cx="9021771" cy="3636511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lightweight </a:t>
            </a:r>
            <a:r>
              <a:rPr lang="en-US" sz="3200" dirty="0"/>
              <a:t>high-level API of </a:t>
            </a:r>
            <a:r>
              <a:rPr lang="en-US" sz="3200" dirty="0" err="1" smtClean="0"/>
              <a:t>TensorFlow</a:t>
            </a:r>
            <a:endParaRPr lang="en-US" sz="3200" dirty="0" smtClean="0"/>
          </a:p>
          <a:p>
            <a:r>
              <a:rPr lang="en-GB" sz="3200" dirty="0" smtClean="0"/>
              <a:t>Many pre-trained models such as:</a:t>
            </a:r>
          </a:p>
          <a:p>
            <a:pPr lvl="1"/>
            <a:r>
              <a:rPr lang="en-GB" sz="2800" dirty="0" smtClean="0"/>
              <a:t>Inception</a:t>
            </a:r>
          </a:p>
          <a:p>
            <a:pPr lvl="1"/>
            <a:r>
              <a:rPr lang="en-GB" sz="2800" dirty="0" err="1"/>
              <a:t>ResNet</a:t>
            </a:r>
            <a:r>
              <a:rPr lang="en-GB" sz="2800" dirty="0"/>
              <a:t> V1 </a:t>
            </a:r>
            <a:r>
              <a:rPr lang="en-GB" sz="2800" dirty="0" smtClean="0"/>
              <a:t>50</a:t>
            </a:r>
          </a:p>
          <a:p>
            <a:pPr lvl="1"/>
            <a:r>
              <a:rPr lang="en-GB" sz="2800" dirty="0" err="1"/>
              <a:t>ResNet</a:t>
            </a:r>
            <a:r>
              <a:rPr lang="en-GB" sz="2800" dirty="0"/>
              <a:t> V1 </a:t>
            </a:r>
            <a:r>
              <a:rPr lang="en-GB" sz="2800" dirty="0" smtClean="0"/>
              <a:t>101</a:t>
            </a:r>
          </a:p>
          <a:p>
            <a:pPr lvl="1"/>
            <a:r>
              <a:rPr lang="en-GB" sz="2800" dirty="0"/>
              <a:t>VGG </a:t>
            </a:r>
            <a:r>
              <a:rPr lang="en-GB" sz="2800" dirty="0" smtClean="0"/>
              <a:t>16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1514" y="6041362"/>
            <a:ext cx="6744320" cy="365125"/>
          </a:xfrm>
        </p:spPr>
        <p:txBody>
          <a:bodyPr/>
          <a:lstStyle/>
          <a:p>
            <a:r>
              <a:rPr lang="en-US" dirty="0"/>
              <a:t>https://github.com/tensorflow/models/tree/master/research/slim</a:t>
            </a:r>
          </a:p>
        </p:txBody>
      </p:sp>
    </p:spTree>
    <p:extLst>
      <p:ext uri="{BB962C8B-B14F-4D97-AF65-F5344CB8AC3E}">
        <p14:creationId xmlns:p14="http://schemas.microsoft.com/office/powerpoint/2010/main" val="24818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Pre-trained models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97" y="2231127"/>
            <a:ext cx="8468980" cy="4480975"/>
          </a:xfr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96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Transfer a specific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17" y="2894480"/>
            <a:ext cx="9030483" cy="1592718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3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Freeze a layer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02" y="2766001"/>
            <a:ext cx="9743698" cy="2497612"/>
          </a:xfrm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324133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9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Freeze a layer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65" y="2317750"/>
            <a:ext cx="9143120" cy="3636963"/>
          </a:xfr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69922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35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912" y="2222287"/>
            <a:ext cx="8854373" cy="3636511"/>
          </a:xfrm>
        </p:spPr>
        <p:txBody>
          <a:bodyPr>
            <a:normAutofit/>
          </a:bodyPr>
          <a:lstStyle/>
          <a:p>
            <a:r>
              <a:rPr lang="en-US" sz="3200" dirty="0"/>
              <a:t>Learning from </a:t>
            </a:r>
            <a:r>
              <a:rPr lang="en-US" sz="3200" dirty="0" smtClean="0"/>
              <a:t>simulations</a:t>
            </a:r>
          </a:p>
          <a:p>
            <a:pPr lvl="1"/>
            <a:r>
              <a:rPr lang="en-GB" sz="2800" dirty="0" smtClean="0"/>
              <a:t>Autonomous cars </a:t>
            </a:r>
          </a:p>
          <a:p>
            <a:pPr lvl="1"/>
            <a:r>
              <a:rPr lang="en-GB" sz="2800" dirty="0" smtClean="0"/>
              <a:t>Robotics </a:t>
            </a:r>
          </a:p>
          <a:p>
            <a:r>
              <a:rPr lang="en-US" sz="3200" dirty="0"/>
              <a:t>Adapting to new </a:t>
            </a:r>
            <a:r>
              <a:rPr lang="en-US" sz="3200" dirty="0" smtClean="0"/>
              <a:t>domains</a:t>
            </a:r>
          </a:p>
          <a:p>
            <a:r>
              <a:rPr lang="en-GB" sz="3200" dirty="0" smtClean="0"/>
              <a:t>Semi supervised learning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711658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9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173742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7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</a:t>
            </a:r>
            <a:r>
              <a:rPr lang="en-GB" smtClean="0"/>
              <a:t>and which?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56013"/>
              </p:ext>
            </p:extLst>
          </p:nvPr>
        </p:nvGraphicFramePr>
        <p:xfrm>
          <a:off x="2536167" y="2222500"/>
          <a:ext cx="8845830" cy="345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610">
                  <a:extLst>
                    <a:ext uri="{9D8B030D-6E8A-4147-A177-3AD203B41FA5}">
                      <a16:colId xmlns:a16="http://schemas.microsoft.com/office/drawing/2014/main" val="2094877194"/>
                    </a:ext>
                  </a:extLst>
                </a:gridCol>
                <a:gridCol w="2948610">
                  <a:extLst>
                    <a:ext uri="{9D8B030D-6E8A-4147-A177-3AD203B41FA5}">
                      <a16:colId xmlns:a16="http://schemas.microsoft.com/office/drawing/2014/main" val="3389294629"/>
                    </a:ext>
                  </a:extLst>
                </a:gridCol>
                <a:gridCol w="2948610">
                  <a:extLst>
                    <a:ext uri="{9D8B030D-6E8A-4147-A177-3AD203B41FA5}">
                      <a16:colId xmlns:a16="http://schemas.microsoft.com/office/drawing/2014/main" val="3206215357"/>
                    </a:ext>
                  </a:extLst>
                </a:gridCol>
              </a:tblGrid>
              <a:tr h="115122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Similar</a:t>
                      </a:r>
                      <a:r>
                        <a:rPr lang="en-GB" sz="2000" b="1" baseline="0" dirty="0" smtClean="0"/>
                        <a:t> dataset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Different</a:t>
                      </a:r>
                      <a:r>
                        <a:rPr lang="en-GB" sz="2000" b="1" baseline="0" dirty="0" smtClean="0"/>
                        <a:t> dataset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004643"/>
                  </a:ext>
                </a:extLst>
              </a:tr>
              <a:tr h="1151227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Small</a:t>
                      </a:r>
                      <a:r>
                        <a:rPr lang="en-GB" sz="2000" b="1" baseline="0" dirty="0" smtClean="0"/>
                        <a:t> dataset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Highest level features</a:t>
                      </a:r>
                      <a:r>
                        <a:rPr lang="en-GB" sz="2000" b="1" baseline="0" dirty="0" smtClean="0"/>
                        <a:t> + classifier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Lower</a:t>
                      </a:r>
                      <a:r>
                        <a:rPr lang="en-GB" sz="2000" b="1" baseline="0" dirty="0" smtClean="0"/>
                        <a:t> level features + classifier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106494"/>
                  </a:ext>
                </a:extLst>
              </a:tr>
              <a:tr h="1151227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Large dataset</a:t>
                      </a:r>
                      <a:r>
                        <a:rPr lang="en-GB" sz="2000" b="1" baseline="0" dirty="0" smtClean="0"/>
                        <a:t> 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Fine tune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Fine tune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851294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165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0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Thanks for attention.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Questions?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Traditional ML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4196683" y="2627772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2495" y="2004886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16641" y="2009196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6543" y="2520924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904508" y="2270804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4548986" y="2267772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17666" y="2400188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28746" y="2971180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58351" y="2019100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98351" y="2971180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73580" y="2447772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698884" y="2400188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6019" y="4220734"/>
            <a:ext cx="1656272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 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36959" y="4220734"/>
            <a:ext cx="165627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 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78669" y="4193927"/>
            <a:ext cx="1656272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 C</a:t>
            </a:r>
          </a:p>
        </p:txBody>
      </p:sp>
      <p:cxnSp>
        <p:nvCxnSpPr>
          <p:cNvPr id="37" name="Straight Arrow Connector 36"/>
          <p:cNvCxnSpPr>
            <a:stCxn id="11" idx="4"/>
            <a:endCxn id="30" idx="0"/>
          </p:cNvCxnSpPr>
          <p:nvPr/>
        </p:nvCxnSpPr>
        <p:spPr>
          <a:xfrm>
            <a:off x="7336641" y="3449196"/>
            <a:ext cx="128454" cy="77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29" idx="0"/>
          </p:cNvCxnSpPr>
          <p:nvPr/>
        </p:nvCxnSpPr>
        <p:spPr>
          <a:xfrm>
            <a:off x="4382495" y="3444886"/>
            <a:ext cx="91660" cy="7758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4"/>
            <a:endCxn id="31" idx="0"/>
          </p:cNvCxnSpPr>
          <p:nvPr/>
        </p:nvCxnSpPr>
        <p:spPr>
          <a:xfrm>
            <a:off x="10178351" y="3459100"/>
            <a:ext cx="128454" cy="73482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3725319" y="6012733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544508" y="5404061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45277" y="5394157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085179" y="5905885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4254655" y="6192733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4103779" y="5582285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546302" y="5785149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57382" y="6356141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986987" y="5404061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526987" y="6356141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902216" y="5832733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227520" y="5785149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29" idx="2"/>
            <a:endCxn id="51" idx="0"/>
          </p:cNvCxnSpPr>
          <p:nvPr/>
        </p:nvCxnSpPr>
        <p:spPr>
          <a:xfrm flipH="1">
            <a:off x="4264508" y="4677934"/>
            <a:ext cx="209647" cy="7261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2"/>
            <a:endCxn id="52" idx="0"/>
          </p:cNvCxnSpPr>
          <p:nvPr/>
        </p:nvCxnSpPr>
        <p:spPr>
          <a:xfrm flipH="1">
            <a:off x="6865277" y="4677934"/>
            <a:ext cx="599818" cy="716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1" idx="2"/>
            <a:endCxn id="58" idx="0"/>
          </p:cNvCxnSpPr>
          <p:nvPr/>
        </p:nvCxnSpPr>
        <p:spPr>
          <a:xfrm flipH="1">
            <a:off x="9706987" y="4651127"/>
            <a:ext cx="599818" cy="7529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60710" y="215159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Task 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974113" y="215211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Task C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116174" y="215159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Task B</a:t>
            </a:r>
            <a:endParaRPr lang="en-US" dirty="0"/>
          </a:p>
        </p:txBody>
      </p:sp>
      <p:graphicFrame>
        <p:nvGraphicFramePr>
          <p:cNvPr id="4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320889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2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Definition!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912" y="2222287"/>
            <a:ext cx="8854373" cy="363651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Complex problems</a:t>
            </a:r>
            <a:endParaRPr lang="fa-IR" sz="2800" dirty="0" smtClean="0"/>
          </a:p>
          <a:p>
            <a:r>
              <a:rPr lang="en-GB" sz="2800" dirty="0"/>
              <a:t>Insufficient </a:t>
            </a:r>
            <a:r>
              <a:rPr lang="en-GB" sz="2800" dirty="0" err="1"/>
              <a:t>labeled</a:t>
            </a:r>
            <a:r>
              <a:rPr lang="en-GB" sz="2800" dirty="0"/>
              <a:t> </a:t>
            </a:r>
            <a:r>
              <a:rPr lang="en-GB" sz="2800" dirty="0" smtClean="0"/>
              <a:t>data</a:t>
            </a:r>
          </a:p>
          <a:p>
            <a:r>
              <a:rPr lang="en-GB" sz="2800" dirty="0" smtClean="0"/>
              <a:t>Long training time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114771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1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2222287"/>
            <a:ext cx="8897505" cy="3636511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Assumptions ?</a:t>
            </a:r>
          </a:p>
          <a:p>
            <a:pPr lvl="1"/>
            <a:r>
              <a:rPr lang="en-GB" sz="3200" dirty="0" smtClean="0"/>
              <a:t>Related </a:t>
            </a:r>
            <a:r>
              <a:rPr lang="en-GB" sz="3200" dirty="0"/>
              <a:t>data for different </a:t>
            </a:r>
            <a:r>
              <a:rPr lang="en-GB" sz="3200" dirty="0" smtClean="0"/>
              <a:t>task</a:t>
            </a:r>
          </a:p>
          <a:p>
            <a:pPr lvl="1"/>
            <a:r>
              <a:rPr lang="en-GB" sz="3200" dirty="0" smtClean="0"/>
              <a:t>Previously learned tasks</a:t>
            </a:r>
          </a:p>
          <a:p>
            <a:r>
              <a:rPr lang="en-GB" sz="3600" dirty="0" smtClean="0"/>
              <a:t>Solution ?</a:t>
            </a:r>
          </a:p>
          <a:p>
            <a:pPr lvl="1"/>
            <a:r>
              <a:rPr lang="en-GB" sz="3200" dirty="0" smtClean="0"/>
              <a:t>Use them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221650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5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Transfer Learning framework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3714898" y="2627772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80710" y="2004886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09708" y="2087772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49610" y="2599500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3422723" y="2270804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4067201" y="2267772"/>
            <a:ext cx="360000" cy="360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10733" y="2478764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21813" y="3049756"/>
            <a:ext cx="358815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83353" y="5364264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503849" y="6228498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711489" y="5688713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07338" y="5801736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6019" y="4220734"/>
            <a:ext cx="1656272" cy="457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 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848367" y="4220734"/>
            <a:ext cx="165627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 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78669" y="4193927"/>
            <a:ext cx="1656272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 C</a:t>
            </a:r>
          </a:p>
        </p:txBody>
      </p:sp>
      <p:cxnSp>
        <p:nvCxnSpPr>
          <p:cNvPr id="37" name="Straight Arrow Connector 36"/>
          <p:cNvCxnSpPr>
            <a:stCxn id="11" idx="4"/>
            <a:endCxn id="30" idx="0"/>
          </p:cNvCxnSpPr>
          <p:nvPr/>
        </p:nvCxnSpPr>
        <p:spPr>
          <a:xfrm flipH="1">
            <a:off x="6676503" y="3527772"/>
            <a:ext cx="153205" cy="6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29" idx="0"/>
          </p:cNvCxnSpPr>
          <p:nvPr/>
        </p:nvCxnSpPr>
        <p:spPr>
          <a:xfrm>
            <a:off x="3900710" y="3444886"/>
            <a:ext cx="573445" cy="7758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414941" y="2134314"/>
            <a:ext cx="1440000" cy="1440000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024115" y="3019106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275565" y="2440898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655474" y="2515402"/>
            <a:ext cx="360000" cy="3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29" idx="2"/>
            <a:endCxn id="10" idx="0"/>
          </p:cNvCxnSpPr>
          <p:nvPr/>
        </p:nvCxnSpPr>
        <p:spPr>
          <a:xfrm>
            <a:off x="4474155" y="4677934"/>
            <a:ext cx="1877540" cy="1334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0" idx="2"/>
            <a:endCxn id="10" idx="0"/>
          </p:cNvCxnSpPr>
          <p:nvPr/>
        </p:nvCxnSpPr>
        <p:spPr>
          <a:xfrm flipH="1">
            <a:off x="6351695" y="4677934"/>
            <a:ext cx="324808" cy="13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52753" y="20755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 Task 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418542" y="628076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Target Task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09241" y="223016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 Task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69440" y="6012733"/>
            <a:ext cx="2964509" cy="5234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Knowledge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0"/>
            <a:endCxn id="31" idx="2"/>
          </p:cNvCxnSpPr>
          <p:nvPr/>
        </p:nvCxnSpPr>
        <p:spPr>
          <a:xfrm flipV="1">
            <a:off x="6351695" y="4651127"/>
            <a:ext cx="3955110" cy="136160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  <a:endCxn id="31" idx="2"/>
          </p:cNvCxnSpPr>
          <p:nvPr/>
        </p:nvCxnSpPr>
        <p:spPr>
          <a:xfrm flipV="1">
            <a:off x="9603353" y="4651127"/>
            <a:ext cx="703452" cy="7131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0"/>
            <a:endCxn id="58" idx="3"/>
          </p:cNvCxnSpPr>
          <p:nvPr/>
        </p:nvCxnSpPr>
        <p:spPr>
          <a:xfrm flipV="1">
            <a:off x="10306805" y="3363431"/>
            <a:ext cx="319019" cy="83049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276880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27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Transfer Learning and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418" y="2222287"/>
            <a:ext cx="8819867" cy="3636511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Pre-trained models</a:t>
            </a:r>
          </a:p>
          <a:p>
            <a:pPr lvl="1"/>
            <a:r>
              <a:rPr lang="en-GB" sz="2800" dirty="0" smtClean="0"/>
              <a:t>Trains with large dataset </a:t>
            </a:r>
          </a:p>
          <a:p>
            <a:pPr lvl="1"/>
            <a:r>
              <a:rPr lang="en-GB" sz="2800" dirty="0" smtClean="0"/>
              <a:t>Use for specific task </a:t>
            </a:r>
            <a:endParaRPr lang="en-US" sz="2800" dirty="0" smtClean="0"/>
          </a:p>
          <a:p>
            <a:r>
              <a:rPr lang="en-US" sz="3200" dirty="0" smtClean="0"/>
              <a:t>Fixed </a:t>
            </a:r>
            <a:r>
              <a:rPr lang="en-US" sz="3200" dirty="0"/>
              <a:t>feature </a:t>
            </a:r>
            <a:r>
              <a:rPr lang="en-US" sz="3200" dirty="0" smtClean="0"/>
              <a:t>extractor</a:t>
            </a:r>
          </a:p>
          <a:p>
            <a:pPr lvl="1"/>
            <a:r>
              <a:rPr lang="en-GB" sz="2800" dirty="0" err="1" smtClean="0"/>
              <a:t>Autoencoders</a:t>
            </a:r>
            <a:endParaRPr lang="en-GB" sz="2800" dirty="0"/>
          </a:p>
          <a:p>
            <a:pPr lvl="1"/>
            <a:r>
              <a:rPr lang="en-GB" sz="2800" dirty="0" smtClean="0"/>
              <a:t>Freezing pre-trained model</a:t>
            </a:r>
            <a:endParaRPr lang="en-US" sz="2800" dirty="0" smtClean="0"/>
          </a:p>
          <a:p>
            <a:r>
              <a:rPr lang="en-US" sz="3200" dirty="0" smtClean="0"/>
              <a:t>Fine-tuning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940876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5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Pre-trained models on ImageNet in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286" y="2222287"/>
            <a:ext cx="8862999" cy="3636511"/>
          </a:xfrm>
        </p:spPr>
        <p:txBody>
          <a:bodyPr>
            <a:normAutofit/>
          </a:bodyPr>
          <a:lstStyle/>
          <a:p>
            <a:r>
              <a:rPr lang="en-US" sz="2800" dirty="0" err="1"/>
              <a:t>Xception</a:t>
            </a:r>
            <a:endParaRPr lang="en-US" sz="2800" dirty="0"/>
          </a:p>
          <a:p>
            <a:r>
              <a:rPr lang="en-US" sz="2800" dirty="0"/>
              <a:t>VGG16</a:t>
            </a:r>
          </a:p>
          <a:p>
            <a:r>
              <a:rPr lang="en-US" sz="2800" dirty="0"/>
              <a:t>VGG19</a:t>
            </a:r>
          </a:p>
          <a:p>
            <a:r>
              <a:rPr lang="en-US" sz="2800" dirty="0"/>
              <a:t>ResNet50</a:t>
            </a:r>
          </a:p>
          <a:p>
            <a:r>
              <a:rPr lang="en-US" sz="2800" dirty="0" smtClean="0"/>
              <a:t>InceptionV3</a:t>
            </a:r>
          </a:p>
          <a:p>
            <a:r>
              <a:rPr lang="en-GB" sz="2800" dirty="0" smtClean="0"/>
              <a:t>……</a:t>
            </a:r>
            <a:endParaRPr lang="en-US" sz="28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26516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0286" y="6041362"/>
            <a:ext cx="6585548" cy="365125"/>
          </a:xfrm>
        </p:spPr>
        <p:txBody>
          <a:bodyPr/>
          <a:lstStyle/>
          <a:p>
            <a:r>
              <a:rPr lang="en-US" dirty="0"/>
              <a:t>https://keras.io/applications/</a:t>
            </a:r>
          </a:p>
        </p:txBody>
      </p:sp>
    </p:spTree>
    <p:extLst>
      <p:ext uri="{BB962C8B-B14F-4D97-AF65-F5344CB8AC3E}">
        <p14:creationId xmlns:p14="http://schemas.microsoft.com/office/powerpoint/2010/main" val="649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ResNet50 for specific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393" y="2402680"/>
            <a:ext cx="8306520" cy="3154953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99345"/>
              </p:ext>
            </p:extLst>
          </p:nvPr>
        </p:nvGraphicFramePr>
        <p:xfrm>
          <a:off x="1" y="2032719"/>
          <a:ext cx="2734573" cy="467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0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416</Words>
  <Application>Microsoft Office PowerPoint</Application>
  <PresentationFormat>Widescreen</PresentationFormat>
  <Paragraphs>175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 Arghavan</vt:lpstr>
      <vt:lpstr>Calibri</vt:lpstr>
      <vt:lpstr>Century Gothic</vt:lpstr>
      <vt:lpstr>Tahoma</vt:lpstr>
      <vt:lpstr>Wingdings 2</vt:lpstr>
      <vt:lpstr>Quotable</vt:lpstr>
      <vt:lpstr>Transfer Learning Theory and it’s Applications using Tensorflow &amp; Keras</vt:lpstr>
      <vt:lpstr>Overview</vt:lpstr>
      <vt:lpstr>Traditional ML</vt:lpstr>
      <vt:lpstr>Problem Definition!</vt:lpstr>
      <vt:lpstr>Solution ? </vt:lpstr>
      <vt:lpstr>Transfer Learning framework</vt:lpstr>
      <vt:lpstr>Transfer Learning and Neural Networks </vt:lpstr>
      <vt:lpstr>Pre-trained models on ImageNet in Keras</vt:lpstr>
      <vt:lpstr>ResNet50 for specific task</vt:lpstr>
      <vt:lpstr>Extract features with VGG16</vt:lpstr>
      <vt:lpstr>Extract features from an intermediate layer with VGG19</vt:lpstr>
      <vt:lpstr>Fine-tune InceptionV3 on a new set of classes</vt:lpstr>
      <vt:lpstr>Fine-tune InceptionV3 on a new set of classes(2)</vt:lpstr>
      <vt:lpstr>TensorFlow-Slim</vt:lpstr>
      <vt:lpstr>Pre-trained models</vt:lpstr>
      <vt:lpstr>Transfer a specific layer</vt:lpstr>
      <vt:lpstr>Freeze a layer</vt:lpstr>
      <vt:lpstr>Freeze a layer</vt:lpstr>
      <vt:lpstr>Applications</vt:lpstr>
      <vt:lpstr>When and which?</vt:lpstr>
      <vt:lpstr>Thanks for attention. 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Theory and it’s Applications using Tensorflow</dc:title>
  <dc:creator>Babak Badnava</dc:creator>
  <cp:lastModifiedBy>Babak Badnava</cp:lastModifiedBy>
  <cp:revision>56</cp:revision>
  <dcterms:created xsi:type="dcterms:W3CDTF">2018-02-12T13:38:01Z</dcterms:created>
  <dcterms:modified xsi:type="dcterms:W3CDTF">2018-02-16T03:04:10Z</dcterms:modified>
</cp:coreProperties>
</file>