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9"/>
          <p:cNvSpPr/>
          <p:nvPr/>
        </p:nvSpPr>
        <p:spPr>
          <a:xfrm>
            <a:off x="-2" y="6627104"/>
            <a:ext cx="13014882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7592"/>
              </a:gs>
              <a:gs pos="55000">
                <a:srgbClr val="48BBE0"/>
              </a:gs>
              <a:gs pos="100000">
                <a:srgbClr val="007592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975360" y="2492588"/>
            <a:ext cx="11054081" cy="2602328"/>
          </a:xfrm>
          <a:prstGeom prst="rect">
            <a:avLst/>
          </a:prstGeom>
        </p:spPr>
        <p:txBody>
          <a:bodyPr anchor="b"/>
          <a:lstStyle>
            <a:lvl1pPr algn="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975360" y="5136508"/>
            <a:ext cx="11054081" cy="1706247"/>
          </a:xfrm>
          <a:prstGeom prst="rect">
            <a:avLst/>
          </a:prstGeom>
        </p:spPr>
        <p:txBody>
          <a:bodyPr/>
          <a:lstStyle>
            <a:lvl1pPr marL="0" marR="91031" indent="0" algn="r">
              <a:buClrTx/>
              <a:buSzTx/>
              <a:buNone/>
              <a:defRPr>
                <a:solidFill>
                  <a:srgbClr val="464646"/>
                </a:solidFill>
              </a:defRPr>
            </a:lvl1pPr>
            <a:lvl2pPr marL="0" marR="91031" indent="650229" algn="r">
              <a:buClrTx/>
              <a:buSzTx/>
              <a:buNone/>
              <a:defRPr>
                <a:solidFill>
                  <a:srgbClr val="464646"/>
                </a:solidFill>
              </a:defRPr>
            </a:lvl2pPr>
            <a:lvl3pPr marL="0" marR="91031" indent="1300459" algn="r">
              <a:buClrTx/>
              <a:buSzTx/>
              <a:buNone/>
              <a:defRPr>
                <a:solidFill>
                  <a:srgbClr val="464646"/>
                </a:solidFill>
              </a:defRPr>
            </a:lvl3pPr>
            <a:lvl4pPr marL="0" marR="91031" indent="1950690" algn="r">
              <a:buClrTx/>
              <a:buSzTx/>
              <a:buNone/>
              <a:defRPr>
                <a:solidFill>
                  <a:srgbClr val="464646"/>
                </a:solidFill>
              </a:defRPr>
            </a:lvl4pPr>
            <a:lvl5pPr marL="0" marR="91031" indent="2600918" algn="r">
              <a:buClrTx/>
              <a:buSzTx/>
              <a:buNone/>
              <a:defRPr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" name="Group 1"/>
          <p:cNvGrpSpPr/>
          <p:nvPr/>
        </p:nvGrpSpPr>
        <p:grpSpPr>
          <a:xfrm>
            <a:off x="-5354" y="7044266"/>
            <a:ext cx="13010156" cy="2719416"/>
            <a:chOff x="0" y="0"/>
            <a:chExt cx="13010154" cy="2719414"/>
          </a:xfrm>
        </p:grpSpPr>
        <p:sp>
          <p:nvSpPr>
            <p:cNvPr id="18" name="Freeform 6"/>
            <p:cNvSpPr/>
            <p:nvPr/>
          </p:nvSpPr>
          <p:spPr>
            <a:xfrm>
              <a:off x="2405373" y="-1"/>
              <a:ext cx="10604782" cy="69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28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CAD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" name="Freeform 7"/>
            <p:cNvSpPr/>
            <p:nvPr/>
          </p:nvSpPr>
          <p:spPr>
            <a:xfrm>
              <a:off x="55762" y="404969"/>
              <a:ext cx="12954393" cy="112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" name="Freeform 10"/>
            <p:cNvSpPr/>
            <p:nvPr/>
          </p:nvSpPr>
          <p:spPr>
            <a:xfrm>
              <a:off x="5354" y="68235"/>
              <a:ext cx="13004802" cy="2651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91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Straight Connector 11"/>
            <p:cNvSpPr/>
            <p:nvPr/>
          </p:nvSpPr>
          <p:spPr>
            <a:xfrm>
              <a:off x="0" y="63532"/>
              <a:ext cx="13010156" cy="1123985"/>
            </a:xfrm>
            <a:prstGeom prst="line">
              <a:avLst/>
            </a:prstGeom>
            <a:noFill/>
            <a:ln w="12065" cap="flat">
              <a:solidFill>
                <a:srgbClr val="5699A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>
            <a:off x="650240" y="2106779"/>
            <a:ext cx="11704320" cy="623797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9733708" y="390599"/>
            <a:ext cx="2527958" cy="79541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50240" y="390599"/>
            <a:ext cx="8994987" cy="79541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1027378" y="1507145"/>
            <a:ext cx="11054082" cy="2600962"/>
          </a:xfrm>
          <a:prstGeom prst="rect">
            <a:avLst/>
          </a:prstGeom>
        </p:spPr>
        <p:txBody>
          <a:bodyPr anchor="b"/>
          <a:lstStyle>
            <a:lvl1pPr algn="r">
              <a:defRPr sz="6800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5578969" y="4169545"/>
            <a:ext cx="6502401" cy="2069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3300">
                <a:solidFill>
                  <a:srgbClr val="FFFFFF"/>
                </a:solidFill>
              </a:defRPr>
            </a:lvl1pPr>
            <a:lvl2pPr marL="0" indent="559197">
              <a:buClrTx/>
              <a:buSzTx/>
              <a:buNone/>
              <a:defRPr sz="3300">
                <a:solidFill>
                  <a:srgbClr val="FFFFFF"/>
                </a:solidFill>
              </a:defRPr>
            </a:lvl2pPr>
            <a:lvl3pPr marL="0" indent="897316">
              <a:buClrTx/>
              <a:buSzTx/>
              <a:buNone/>
              <a:defRPr sz="3300">
                <a:solidFill>
                  <a:srgbClr val="FFFFFF"/>
                </a:solidFill>
              </a:defRPr>
            </a:lvl3pPr>
            <a:lvl4pPr marL="0" indent="1300459">
              <a:buClrTx/>
              <a:buSzTx/>
              <a:buNone/>
              <a:defRPr sz="3300">
                <a:solidFill>
                  <a:srgbClr val="FFFFFF"/>
                </a:solidFill>
              </a:defRPr>
            </a:lvl4pPr>
            <a:lvl5pPr marL="0" indent="1625575">
              <a:buClrTx/>
              <a:buSzTx/>
              <a:buNone/>
              <a:defRPr sz="33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Chevron 6"/>
          <p:cNvSpPr/>
          <p:nvPr/>
        </p:nvSpPr>
        <p:spPr>
          <a:xfrm>
            <a:off x="5172166" y="4274449"/>
            <a:ext cx="260097" cy="32512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 algn="l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Chevron 7"/>
          <p:cNvSpPr/>
          <p:nvPr/>
        </p:nvSpPr>
        <p:spPr>
          <a:xfrm>
            <a:off x="4907041" y="4274449"/>
            <a:ext cx="260097" cy="32512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 algn="l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650240" y="2106777"/>
            <a:ext cx="5743788" cy="6436926"/>
          </a:xfrm>
          <a:prstGeom prst="rect">
            <a:avLst/>
          </a:prstGeom>
        </p:spPr>
        <p:txBody>
          <a:bodyPr/>
          <a:lstStyle>
            <a:lvl1pPr marL="520183" indent="-364128">
              <a:defRPr sz="4000">
                <a:solidFill>
                  <a:srgbClr val="FFFFFF"/>
                </a:solidFill>
              </a:defRPr>
            </a:lvl1pPr>
            <a:lvl2pPr marL="941686" indent="-382488">
              <a:defRPr sz="4000">
                <a:solidFill>
                  <a:srgbClr val="FFFFFF"/>
                </a:solidFill>
              </a:defRPr>
            </a:lvl2pPr>
            <a:lvl3pPr marL="1361766" indent="-464450">
              <a:defRPr sz="4000">
                <a:solidFill>
                  <a:srgbClr val="FFFFFF"/>
                </a:solidFill>
              </a:defRPr>
            </a:lvl3pPr>
            <a:lvl4pPr marL="1800636" indent="-500177">
              <a:defRPr sz="4000">
                <a:solidFill>
                  <a:srgbClr val="FFFFFF"/>
                </a:solidFill>
              </a:defRPr>
            </a:lvl4pPr>
            <a:lvl5pPr marL="2125752" indent="-500177">
              <a:defRPr sz="4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650240" y="388337"/>
            <a:ext cx="11704320" cy="16256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650240" y="7694507"/>
            <a:ext cx="5746046" cy="1083734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>
              <a:buClrTx/>
              <a:buSzTx/>
              <a:buNone/>
              <a:defRPr sz="3400">
                <a:solidFill>
                  <a:srgbClr val="FFFFFF"/>
                </a:solidFill>
              </a:defRPr>
            </a:lvl1pPr>
            <a:lvl2pPr marL="0" indent="559197">
              <a:buClrTx/>
              <a:buSzTx/>
              <a:buNone/>
              <a:defRPr sz="3400">
                <a:solidFill>
                  <a:srgbClr val="FFFFFF"/>
                </a:solidFill>
              </a:defRPr>
            </a:lvl2pPr>
            <a:lvl3pPr marL="0" indent="897316">
              <a:buClrTx/>
              <a:buSzTx/>
              <a:buNone/>
              <a:defRPr sz="3400">
                <a:solidFill>
                  <a:srgbClr val="FFFFFF"/>
                </a:solidFill>
              </a:defRPr>
            </a:lvl3pPr>
            <a:lvl4pPr marL="0" indent="1300459">
              <a:buClrTx/>
              <a:buSzTx/>
              <a:buNone/>
              <a:defRPr sz="3400">
                <a:solidFill>
                  <a:srgbClr val="FFFFFF"/>
                </a:solidFill>
              </a:defRPr>
            </a:lvl4pPr>
            <a:lvl5pPr marL="0" indent="1625575">
              <a:buClrTx/>
              <a:buSzTx/>
              <a:buNone/>
              <a:defRPr sz="3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3"/>
          <p:cNvSpPr/>
          <p:nvPr>
            <p:ph type="body" sz="quarter" idx="13"/>
          </p:nvPr>
        </p:nvSpPr>
        <p:spPr>
          <a:xfrm>
            <a:off x="6606260" y="7694507"/>
            <a:ext cx="5748303" cy="1083734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marL="0" indent="0">
              <a:buClrTx/>
              <a:buSzTx/>
              <a:buNone/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300480" y="6935892"/>
            <a:ext cx="10640749" cy="650241"/>
          </a:xfrm>
          <a:prstGeom prst="rect">
            <a:avLst/>
          </a:prstGeom>
        </p:spPr>
        <p:txBody>
          <a:bodyPr anchor="t"/>
          <a:lstStyle>
            <a:lvl1pPr algn="r">
              <a:defRPr b="0" sz="3600">
                <a:solidFill>
                  <a:schemeClr val="accent1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6285653" y="7616145"/>
            <a:ext cx="5652754" cy="130048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2300"/>
            </a:lvl1pPr>
            <a:lvl2pPr marL="0" indent="559197" algn="r">
              <a:buClrTx/>
              <a:buSzTx/>
              <a:buNone/>
              <a:defRPr sz="2300"/>
            </a:lvl2pPr>
            <a:lvl3pPr marL="0" indent="897316" algn="r">
              <a:buClrTx/>
              <a:buSzTx/>
              <a:buNone/>
              <a:defRPr sz="2300"/>
            </a:lvl3pPr>
            <a:lvl4pPr marL="0" indent="1300459" algn="r">
              <a:buClrTx/>
              <a:buSzTx/>
              <a:buNone/>
              <a:defRPr sz="2300"/>
            </a:lvl4pPr>
            <a:lvl5pPr marL="0" indent="1625575" algn="r">
              <a:buClrTx/>
              <a:buSz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623086" y="7741726"/>
            <a:ext cx="10187093" cy="921931"/>
          </a:xfrm>
          <a:prstGeom prst="rect">
            <a:avLst/>
          </a:prstGeom>
        </p:spPr>
        <p:txBody>
          <a:bodyPr lIns="0" tIns="0" rIns="0" bIns="0"/>
          <a:lstStyle>
            <a:lvl1pPr marL="0" marR="26008" indent="0" algn="r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941686" marR="26008" indent="-382488" algn="r">
              <a:buClrTx/>
              <a:defRPr sz="2000">
                <a:solidFill>
                  <a:srgbClr val="FFFFFF"/>
                </a:solidFill>
              </a:defRPr>
            </a:lvl2pPr>
            <a:lvl3pPr marL="1361766" marR="26008" indent="-464450" algn="r">
              <a:buClrTx/>
              <a:defRPr sz="2000">
                <a:solidFill>
                  <a:srgbClr val="FFFFFF"/>
                </a:solidFill>
              </a:defRPr>
            </a:lvl3pPr>
            <a:lvl4pPr marL="1800636" marR="26008" indent="-500177" algn="r">
              <a:buClrTx/>
              <a:defRPr sz="2000">
                <a:solidFill>
                  <a:srgbClr val="FFFFFF"/>
                </a:solidFill>
              </a:defRPr>
            </a:lvl4pPr>
            <a:lvl5pPr marL="2125752" marR="26008" indent="-500177" algn="r">
              <a:buClrTx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Picture Placeholder 2"/>
          <p:cNvSpPr/>
          <p:nvPr>
            <p:ph type="pic" idx="13"/>
          </p:nvPr>
        </p:nvSpPr>
        <p:spPr>
          <a:xfrm>
            <a:off x="325120" y="270176"/>
            <a:ext cx="12354560" cy="6242305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325120" y="6919283"/>
            <a:ext cx="11485059" cy="800246"/>
          </a:xfrm>
          <a:prstGeom prst="rect">
            <a:avLst/>
          </a:prstGeom>
        </p:spPr>
        <p:txBody>
          <a:bodyPr anchor="t"/>
          <a:lstStyle>
            <a:lvl1pPr algn="r">
              <a:defRPr b="0" sz="4300">
                <a:solidFill>
                  <a:schemeClr val="accent1"/>
                </a:solidFill>
                <a:effectLst>
                  <a:outerShdw sx="100000" sy="100000" kx="0" ky="0" algn="b" rotWithShape="0" blurRad="50800" dist="25000" dir="5400000">
                    <a:srgbClr val="000000">
                      <a:alpha val="4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Chevron 11"/>
          <p:cNvSpPr/>
          <p:nvPr/>
        </p:nvSpPr>
        <p:spPr>
          <a:xfrm>
            <a:off x="12322292" y="7094670"/>
            <a:ext cx="260097" cy="32512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 algn="l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Chevron 12"/>
          <p:cNvSpPr/>
          <p:nvPr/>
        </p:nvSpPr>
        <p:spPr>
          <a:xfrm>
            <a:off x="12057167" y="7094670"/>
            <a:ext cx="260097" cy="32512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 algn="l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/>
          <p:cNvSpPr/>
          <p:nvPr/>
        </p:nvSpPr>
        <p:spPr>
          <a:xfrm>
            <a:off x="710076" y="8455020"/>
            <a:ext cx="7026666" cy="1309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DCADC">
              <a:alpha val="4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" name="Freeform 11"/>
          <p:cNvSpPr/>
          <p:nvPr/>
        </p:nvSpPr>
        <p:spPr>
          <a:xfrm>
            <a:off x="690797" y="8446593"/>
            <a:ext cx="5248642" cy="132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" name="Right Triangle 13"/>
          <p:cNvSpPr/>
          <p:nvPr/>
        </p:nvSpPr>
        <p:spPr>
          <a:xfrm>
            <a:off x="-8593" y="8236449"/>
            <a:ext cx="4838847" cy="153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traight Connector 14"/>
          <p:cNvSpPr/>
          <p:nvPr/>
        </p:nvSpPr>
        <p:spPr>
          <a:xfrm>
            <a:off x="-13138" y="8231450"/>
            <a:ext cx="4843392" cy="1542235"/>
          </a:xfrm>
          <a:prstGeom prst="line">
            <a:avLst/>
          </a:prstGeom>
          <a:ln w="12065">
            <a:solidFill>
              <a:srgbClr val="5699A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50240" y="2106777"/>
            <a:ext cx="11704320" cy="643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650240" y="390595"/>
            <a:ext cx="1170432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2478074" y="9292021"/>
            <a:ext cx="340461" cy="340790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b">
            <a:spAutoFit/>
          </a:bodyPr>
          <a:lstStyle>
            <a:lvl1pPr algn="r"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8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520184" marR="0" indent="-36412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68000"/>
        <a:buFontTx/>
        <a:buChar char="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933572" marR="0" indent="-37437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◦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1309129" marR="0" indent="-411812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1758029" marR="0" indent="-45756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2100743" marR="0" indent="-47516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2425856" marR="0" indent="-47516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812950" marR="0" indent="-537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3138065" marR="0" indent="-537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463180" marR="0" indent="-537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oftware Delivery Date Prediction"/>
          <p:cNvSpPr txBox="1"/>
          <p:nvPr>
            <p:ph type="ctrTitle"/>
          </p:nvPr>
        </p:nvSpPr>
        <p:spPr>
          <a:xfrm>
            <a:off x="975359" y="2492588"/>
            <a:ext cx="11054082" cy="2602328"/>
          </a:xfrm>
          <a:prstGeom prst="rect">
            <a:avLst/>
          </a:prstGeom>
        </p:spPr>
        <p:txBody>
          <a:bodyPr/>
          <a:lstStyle/>
          <a:p>
            <a:pPr/>
            <a:r>
              <a:t>Software Project Effort Prediction</a:t>
            </a:r>
          </a:p>
        </p:txBody>
      </p:sp>
      <p:sp>
        <p:nvSpPr>
          <p:cNvPr id="135" name="Using Multiple Linear Regression to predict software development delivery date  Applying OLS (Ordinary Least Square) method"/>
          <p:cNvSpPr txBox="1"/>
          <p:nvPr>
            <p:ph type="subTitle" sz="quarter" idx="1"/>
          </p:nvPr>
        </p:nvSpPr>
        <p:spPr>
          <a:xfrm>
            <a:off x="975359" y="5136508"/>
            <a:ext cx="11054082" cy="1706247"/>
          </a:xfrm>
          <a:prstGeom prst="rect">
            <a:avLst/>
          </a:prstGeom>
        </p:spPr>
        <p:txBody>
          <a:bodyPr/>
          <a:lstStyle/>
          <a:p>
            <a:pPr defTabSz="268731">
              <a:defRPr sz="1700"/>
            </a:pPr>
            <a:r>
              <a:t>Using Machine Learning Regression models to predict size of software projects</a:t>
            </a:r>
            <a:br/>
            <a:br/>
            <a:r>
              <a:rPr sz="1000">
                <a:solidFill>
                  <a:srgbClr val="808080"/>
                </a:solidFill>
              </a:rPr>
              <a:t>Babak Ansari-Jaberi</a:t>
            </a:r>
            <a:br>
              <a:rPr sz="1000">
                <a:solidFill>
                  <a:srgbClr val="808080"/>
                </a:solidFill>
              </a:rPr>
            </a:br>
            <a:r>
              <a:rPr sz="1000">
                <a:solidFill>
                  <a:srgbClr val="808080"/>
                </a:solidFill>
              </a:rPr>
              <a:t>babakansari@yahoo.com</a:t>
            </a:r>
          </a:p>
          <a:p>
            <a:pPr defTabSz="268731">
              <a:defRPr sz="1000">
                <a:solidFill>
                  <a:srgbClr val="808080"/>
                </a:solidFill>
              </a:defRPr>
            </a:pPr>
            <a:r>
              <a:t>3251 - Statistics for Data Science – Term Project</a:t>
            </a:r>
            <a:endParaRPr sz="1700"/>
          </a:p>
          <a:p>
            <a:pPr defTabSz="268731">
              <a:defRPr sz="1000">
                <a:solidFill>
                  <a:srgbClr val="808080"/>
                </a:solidFill>
              </a:defRPr>
            </a:pPr>
            <a:r>
              <a:t>© 2018 School of Continuing Studies, University of Toronto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 Boost Classifier</a:t>
            </a:r>
          </a:p>
          <a:p>
            <a:pPr>
              <a:defRPr b="0" sz="1800"/>
            </a:pPr>
            <a:r>
              <a:t>Ada Boost using Logistic Regression Evaluation</a:t>
            </a:r>
          </a:p>
        </p:txBody>
      </p:sp>
      <p:sp>
        <p:nvSpPr>
          <p:cNvPr id="173" name="Estimator Score:…"/>
          <p:cNvSpPr txBox="1"/>
          <p:nvPr/>
        </p:nvSpPr>
        <p:spPr>
          <a:xfrm>
            <a:off x="1998957" y="6990080"/>
            <a:ext cx="3154696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Estimator Score: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    Training:  </a:t>
            </a:r>
            <a:r>
              <a:rPr b="1"/>
              <a:t>0.38 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    Test :  </a:t>
            </a:r>
            <a:r>
              <a:rPr b="1"/>
              <a:t>0.24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Cross Validation Score: 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0.17</a:t>
            </a:r>
            <a:r>
              <a:t> (</a:t>
            </a:r>
            <a:r>
              <a:rPr b="1"/>
              <a:t>+/- 0.13</a:t>
            </a:r>
            <a:r>
              <a:t>)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</a:t>
            </a:r>
          </a:p>
        </p:txBody>
      </p:sp>
      <p:pic>
        <p:nvPicPr>
          <p:cNvPr id="174" name="Screen Shot 2018-12-11 at 1.07.03 AM.png" descr="Screen Shot 2018-12-11 at 1.0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064" y="2012950"/>
            <a:ext cx="6365509" cy="4632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18-12-11 at 1.07.48 AM.png" descr="Screen Shot 2018-12-11 at 1.07.4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3750" y="1962149"/>
            <a:ext cx="5023145" cy="3352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 Shot 2018-12-11 at 1.08.27 AM.png" descr="Screen Shot 2018-12-11 at 1.08.2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5898" y="5486400"/>
            <a:ext cx="4838848" cy="3204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SVC Classifier</a:t>
            </a:r>
          </a:p>
          <a:p>
            <a:pPr>
              <a:defRPr b="0" sz="1800"/>
            </a:pPr>
            <a:r>
              <a:t>Linear SVC Evaluation</a:t>
            </a:r>
          </a:p>
        </p:txBody>
      </p:sp>
      <p:sp>
        <p:nvSpPr>
          <p:cNvPr id="179" name="Estimator Score:…"/>
          <p:cNvSpPr txBox="1"/>
          <p:nvPr/>
        </p:nvSpPr>
        <p:spPr>
          <a:xfrm>
            <a:off x="4925052" y="6710680"/>
            <a:ext cx="3154696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Estimator Score: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    Training:  </a:t>
            </a:r>
            <a:r>
              <a:rPr b="1"/>
              <a:t>0.45</a:t>
            </a:r>
            <a:r>
              <a:t> 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    Test :  </a:t>
            </a:r>
            <a:r>
              <a:rPr b="1"/>
              <a:t>0.27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Cross Validation Score: 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0.31</a:t>
            </a:r>
            <a:r>
              <a:t> (</a:t>
            </a:r>
            <a:r>
              <a:rPr b="1"/>
              <a:t>+/- 0.14</a:t>
            </a:r>
            <a:r>
              <a:t>)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________________________</a:t>
            </a:r>
          </a:p>
        </p:txBody>
      </p:sp>
      <p:pic>
        <p:nvPicPr>
          <p:cNvPr id="180" name="Screen Shot 2018-12-11 at 1.11.23 AM.png" descr="Screen Shot 2018-12-11 at 1.11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568" y="2257099"/>
            <a:ext cx="5753101" cy="402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 Shot 2018-12-11 at 1.11.30 AM.png" descr="Screen Shot 2018-12-11 at 1.11.3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8600" y="2231699"/>
            <a:ext cx="5816600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nclusions"/>
          <p:cNvSpPr txBox="1"/>
          <p:nvPr>
            <p:ph type="title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/>
          <a:lstStyle/>
          <a:p>
            <a:pPr/>
            <a:r>
              <a:t>Prediction </a:t>
            </a:r>
          </a:p>
          <a:p>
            <a:pPr>
              <a:defRPr b="0" sz="1800"/>
            </a:pPr>
            <a:r>
              <a:t>Use all algorithms to predict</a:t>
            </a:r>
          </a:p>
        </p:txBody>
      </p:sp>
      <p:sp>
        <p:nvSpPr>
          <p:cNvPr id="184" name="Using small size data set produced reasonable result. It could get improved as this solution be used continuously…"/>
          <p:cNvSpPr txBox="1"/>
          <p:nvPr>
            <p:ph type="body" idx="1"/>
          </p:nvPr>
        </p:nvSpPr>
        <p:spPr>
          <a:xfrm>
            <a:off x="952500" y="2084038"/>
            <a:ext cx="11099800" cy="6799612"/>
          </a:xfrm>
          <a:prstGeom prst="rect">
            <a:avLst/>
          </a:prstGeom>
        </p:spPr>
        <p:txBody>
          <a:bodyPr/>
          <a:lstStyle/>
          <a:p>
            <a:pPr marL="161797" indent="-161797" defTabSz="212647">
              <a:spcBef>
                <a:spcPts val="1400"/>
              </a:spcBef>
              <a:defRPr sz="2400"/>
            </a:pP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rPr b="1"/>
              <a:t>All algorithms</a:t>
            </a:r>
            <a:r>
              <a:t> seems to perform </a:t>
            </a:r>
            <a:r>
              <a:rPr b="1"/>
              <a:t>well</a:t>
            </a:r>
            <a:r>
              <a:t> with this data quality &amp; quantity 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t>Get a </a:t>
            </a:r>
            <a:r>
              <a:rPr b="1"/>
              <a:t>User Story number</a:t>
            </a:r>
            <a:r>
              <a:t> that is labeled and feed to all algorithms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rPr b="1"/>
              <a:t>LogisticRegression</a:t>
            </a:r>
            <a:r>
              <a:t> and </a:t>
            </a:r>
            <a:r>
              <a:rPr b="1"/>
              <a:t>SVC</a:t>
            </a:r>
            <a:r>
              <a:t> seems to perform very well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t>Example of the result for actual </a:t>
            </a:r>
            <a:r>
              <a:rPr b="1"/>
              <a:t>3</a:t>
            </a:r>
            <a:r>
              <a:t> point User Story: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rPr b="1"/>
              <a:t>LogisticRegression</a:t>
            </a:r>
            <a:r>
              <a:t> prediction is </a:t>
            </a:r>
            <a:r>
              <a:rPr b="1"/>
              <a:t>3</a:t>
            </a:r>
            <a:r>
              <a:t> points with </a:t>
            </a:r>
            <a:r>
              <a:rPr b="1"/>
              <a:t>43.0%</a:t>
            </a:r>
            <a:r>
              <a:t> probability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rPr b="1"/>
              <a:t>SVC</a:t>
            </a:r>
            <a:r>
              <a:t> prediction is </a:t>
            </a:r>
            <a:r>
              <a:rPr b="1"/>
              <a:t>3</a:t>
            </a:r>
            <a:r>
              <a:t> points with </a:t>
            </a:r>
            <a:r>
              <a:rPr b="1"/>
              <a:t>36.0%</a:t>
            </a:r>
            <a:r>
              <a:t> probability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rPr b="1"/>
              <a:t>LinearSVC</a:t>
            </a:r>
            <a:r>
              <a:t> prediction is </a:t>
            </a:r>
            <a:r>
              <a:rPr b="1"/>
              <a:t>0</a:t>
            </a:r>
            <a:r>
              <a:t> points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rPr b="1"/>
              <a:t>AdaBoostClassifier</a:t>
            </a:r>
            <a:r>
              <a:t> prediction is </a:t>
            </a:r>
            <a:r>
              <a:rPr b="1"/>
              <a:t>3</a:t>
            </a:r>
            <a:r>
              <a:t> points with </a:t>
            </a:r>
            <a:r>
              <a:rPr b="1"/>
              <a:t>50.0%</a:t>
            </a:r>
            <a:r>
              <a:t> probability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t>The </a:t>
            </a:r>
            <a:r>
              <a:rPr b="1"/>
              <a:t>best value could be selected</a:t>
            </a:r>
            <a:r>
              <a:t> from the given results for each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clusions"/>
          <p:cNvSpPr txBox="1"/>
          <p:nvPr>
            <p:ph type="title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/>
          <a:lstStyle/>
          <a:p>
            <a:pPr/>
            <a:r>
              <a:t>Usage plan </a:t>
            </a:r>
          </a:p>
          <a:p>
            <a:pPr>
              <a:defRPr b="0" sz="1800"/>
            </a:pPr>
            <a:r>
              <a:t>Usage plan in actual estimation meeting</a:t>
            </a:r>
          </a:p>
        </p:txBody>
      </p:sp>
      <p:sp>
        <p:nvSpPr>
          <p:cNvPr id="187" name="Using small size data set produced reasonable result. It could get improved as this solution be used continuously…"/>
          <p:cNvSpPr txBox="1"/>
          <p:nvPr>
            <p:ph type="body" idx="1"/>
          </p:nvPr>
        </p:nvSpPr>
        <p:spPr>
          <a:xfrm>
            <a:off x="952500" y="2084038"/>
            <a:ext cx="11099800" cy="6799612"/>
          </a:xfrm>
          <a:prstGeom prst="rect">
            <a:avLst/>
          </a:prstGeom>
        </p:spPr>
        <p:txBody>
          <a:bodyPr/>
          <a:lstStyle/>
          <a:p>
            <a:pPr marL="161797" indent="-161797" defTabSz="212647">
              <a:spcBef>
                <a:spcPts val="1400"/>
              </a:spcBef>
              <a:defRPr sz="2400"/>
            </a:pPr>
            <a:r>
              <a:t>On every planning meeting: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rPr b="1"/>
              <a:t>Train the model</a:t>
            </a:r>
            <a:r>
              <a:t> for the past couple of sprints (had three)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t>Team </a:t>
            </a:r>
            <a:r>
              <a:rPr b="1"/>
              <a:t>identify the labels</a:t>
            </a:r>
            <a:r>
              <a:t> and assign them to the User Story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t>Discuss and </a:t>
            </a:r>
            <a:r>
              <a:rPr b="1"/>
              <a:t>vote</a:t>
            </a:r>
            <a:r>
              <a:t> the point size as before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t>Use the model to do the </a:t>
            </a:r>
            <a:r>
              <a:rPr b="1"/>
              <a:t>prediction</a:t>
            </a:r>
            <a:r>
              <a:t> and compare with the manual vote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nhance software projects delivery date prediction accurac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Enhance software </a:t>
            </a:r>
            <a:r>
              <a:rPr b="1"/>
              <a:t>projects delivery date</a:t>
            </a:r>
            <a:r>
              <a:t> prediction accuracy.</a:t>
            </a:r>
          </a:p>
          <a:p>
            <a:pPr/>
            <a:r>
              <a:t>Use </a:t>
            </a:r>
            <a:r>
              <a:rPr b="1"/>
              <a:t>historical data</a:t>
            </a:r>
            <a:r>
              <a:t> to predict the size and effort required to complete a project.</a:t>
            </a:r>
          </a:p>
          <a:p>
            <a:pPr/>
            <a:r>
              <a:t>Introduce predictive modelling capabilities to the </a:t>
            </a:r>
            <a:r>
              <a:rPr b="1"/>
              <a:t>development team</a:t>
            </a:r>
            <a:r>
              <a:t>. </a:t>
            </a:r>
          </a:p>
        </p:txBody>
      </p:sp>
      <p:sp>
        <p:nvSpPr>
          <p:cNvPr id="138" name="Objective Put the knowledge into a practical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  <a:br/>
            <a:r>
              <a:rPr b="0" sz="1800"/>
              <a:t>Put the knowledge into a practical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e projects are divided into smaller deliverable units called User Stories that could bring value to the stakehol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5293" indent="-185705" defTabSz="466344">
              <a:spcBef>
                <a:spcPts val="200"/>
              </a:spcBef>
              <a:defRPr sz="1937"/>
            </a:pPr>
            <a:r>
              <a:t>The projects are divided into smaller deliverable units called </a:t>
            </a:r>
            <a:r>
              <a:rPr b="1"/>
              <a:t>User Stories</a:t>
            </a:r>
            <a:r>
              <a:t> that could bring value to the stakeholders </a:t>
            </a:r>
          </a:p>
          <a:p>
            <a:pPr marL="265293" indent="-185705" defTabSz="466344">
              <a:spcBef>
                <a:spcPts val="200"/>
              </a:spcBef>
              <a:defRPr sz="1937"/>
            </a:pPr>
            <a:r>
              <a:t>User Stories needed to be </a:t>
            </a:r>
            <a:r>
              <a:rPr b="1"/>
              <a:t>Prioritized </a:t>
            </a:r>
            <a:r>
              <a:t>based on their business values</a:t>
            </a:r>
          </a:p>
          <a:p>
            <a:pPr marL="265293" indent="-185705" defTabSz="466344">
              <a:spcBef>
                <a:spcPts val="200"/>
              </a:spcBef>
              <a:defRPr sz="1937"/>
            </a:pPr>
            <a:r>
              <a:t>The amount/</a:t>
            </a:r>
            <a:r>
              <a:rPr b="1"/>
              <a:t>Size</a:t>
            </a:r>
            <a:r>
              <a:t> of work required for each User Story is given by the development team.</a:t>
            </a:r>
          </a:p>
          <a:p>
            <a:pPr marL="265293" indent="-185705" defTabSz="466344">
              <a:spcBef>
                <a:spcPts val="200"/>
              </a:spcBef>
              <a:defRPr sz="1937"/>
            </a:pPr>
            <a:r>
              <a:t>The Size is a number to </a:t>
            </a:r>
            <a:r>
              <a:rPr b="1"/>
              <a:t>weight</a:t>
            </a:r>
            <a:r>
              <a:t> the complexity and effort required to complete a User Story</a:t>
            </a:r>
          </a:p>
          <a:p>
            <a:pPr marL="265293" indent="-185705" defTabSz="466344">
              <a:spcBef>
                <a:spcPts val="200"/>
              </a:spcBef>
              <a:defRPr sz="1937"/>
            </a:pPr>
          </a:p>
          <a:p>
            <a:pPr marL="265293" indent="-185705" defTabSz="466344">
              <a:spcBef>
                <a:spcPts val="200"/>
              </a:spcBef>
              <a:defRPr sz="1937"/>
            </a:pPr>
            <a:r>
              <a:t>Development duration based on point size:</a:t>
            </a:r>
          </a:p>
          <a:p>
            <a:pPr lvl="1" marL="470896" indent="-185705" defTabSz="466344">
              <a:spcBef>
                <a:spcPts val="200"/>
              </a:spcBef>
              <a:buSzPct val="68000"/>
              <a:buChar char=""/>
              <a:defRPr sz="1937"/>
            </a:pPr>
            <a:r>
              <a:t>2 points    Duration 5 ± 3 days</a:t>
            </a:r>
          </a:p>
          <a:p>
            <a:pPr lvl="1" marL="470896" indent="-185705" defTabSz="466344">
              <a:spcBef>
                <a:spcPts val="200"/>
              </a:spcBef>
              <a:buSzPct val="68000"/>
              <a:buChar char=""/>
              <a:defRPr sz="1937"/>
            </a:pPr>
            <a:r>
              <a:t>3 points    Duration 6 ± 4 days</a:t>
            </a:r>
          </a:p>
          <a:p>
            <a:pPr lvl="1" marL="470896" indent="-185705" defTabSz="466344">
              <a:spcBef>
                <a:spcPts val="200"/>
              </a:spcBef>
              <a:buSzPct val="68000"/>
              <a:buChar char=""/>
              <a:defRPr sz="1937"/>
            </a:pPr>
            <a:r>
              <a:t>5 points    Duration 7 ± 4 days</a:t>
            </a:r>
          </a:p>
          <a:p>
            <a:pPr lvl="1" marL="470896" indent="-185705" defTabSz="466344">
              <a:spcBef>
                <a:spcPts val="200"/>
              </a:spcBef>
              <a:buSzPct val="68000"/>
              <a:buChar char=""/>
              <a:defRPr sz="1937"/>
            </a:pPr>
            <a:r>
              <a:t>8 points    Duration 10 ± 3 days</a:t>
            </a:r>
          </a:p>
          <a:p>
            <a:pPr marL="265293" indent="-185705" defTabSz="466344">
              <a:spcBef>
                <a:spcPts val="200"/>
              </a:spcBef>
              <a:defRPr sz="1937"/>
            </a:pPr>
          </a:p>
          <a:p>
            <a:pPr marL="265293" indent="-185705" defTabSz="466344">
              <a:spcBef>
                <a:spcPts val="200"/>
              </a:spcBef>
              <a:defRPr sz="1937"/>
            </a:pPr>
            <a:r>
              <a:t>Lifecycle:</a:t>
            </a:r>
          </a:p>
          <a:p>
            <a:pPr lvl="1" marL="470896" indent="-185705" defTabSz="466344">
              <a:spcBef>
                <a:spcPts val="200"/>
              </a:spcBef>
              <a:buSzPct val="68000"/>
              <a:buChar char=""/>
              <a:defRPr sz="1937"/>
            </a:pPr>
            <a:r>
              <a:t>Pre-refinement meeting (T-Shirt sizing)</a:t>
            </a:r>
          </a:p>
          <a:p>
            <a:pPr lvl="1" marL="470896" indent="-185705" defTabSz="466344">
              <a:spcBef>
                <a:spcPts val="200"/>
              </a:spcBef>
              <a:buSzPct val="68000"/>
              <a:buChar char=""/>
              <a:defRPr b="1" sz="1937"/>
            </a:pPr>
            <a:r>
              <a:t>Refinement/Estimation </a:t>
            </a:r>
            <a:r>
              <a:rPr b="0"/>
              <a:t>meeting</a:t>
            </a:r>
            <a:r>
              <a:t> (Point sizing)</a:t>
            </a:r>
          </a:p>
          <a:p>
            <a:pPr lvl="1" marL="470896" indent="-185705" defTabSz="466344">
              <a:spcBef>
                <a:spcPts val="200"/>
              </a:spcBef>
              <a:buSzPct val="68000"/>
              <a:buChar char=""/>
              <a:defRPr sz="1937"/>
            </a:pPr>
            <a:r>
              <a:t>Planning (Commit based on capacity)</a:t>
            </a:r>
            <a:br/>
          </a:p>
        </p:txBody>
      </p:sp>
      <p:sp>
        <p:nvSpPr>
          <p:cNvPr id="141" name="Introduct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>
              <a:defRPr b="0" sz="1800"/>
            </a:pPr>
            <a:r>
              <a:rPr b="1"/>
              <a:t>S</a:t>
            </a:r>
            <a:r>
              <a:t>oftware </a:t>
            </a:r>
            <a:r>
              <a:rPr b="1"/>
              <a:t>D</a:t>
            </a:r>
            <a:r>
              <a:t>evelopment </a:t>
            </a:r>
            <a:r>
              <a:rPr b="1"/>
              <a:t>L</a:t>
            </a:r>
            <a:r>
              <a:t>ife </a:t>
            </a:r>
            <a:r>
              <a:rPr b="1"/>
              <a:t>C</a:t>
            </a:r>
            <a:r>
              <a:t>ycle</a:t>
            </a:r>
          </a:p>
        </p:txBody>
      </p:sp>
      <p:grpSp>
        <p:nvGrpSpPr>
          <p:cNvPr id="144" name="Image Gallery"/>
          <p:cNvGrpSpPr/>
          <p:nvPr/>
        </p:nvGrpSpPr>
        <p:grpSpPr>
          <a:xfrm>
            <a:off x="7311147" y="4318764"/>
            <a:ext cx="4690123" cy="3514325"/>
            <a:chOff x="0" y="0"/>
            <a:chExt cx="4690122" cy="3514324"/>
          </a:xfrm>
        </p:grpSpPr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89" r="0" b="789"/>
            <a:stretch>
              <a:fillRect/>
            </a:stretch>
          </p:blipFill>
          <p:spPr>
            <a:xfrm>
              <a:off x="0" y="0"/>
              <a:ext cx="4690123" cy="31258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Correlation between Size and Duration"/>
            <p:cNvSpPr/>
            <p:nvPr/>
          </p:nvSpPr>
          <p:spPr>
            <a:xfrm>
              <a:off x="0" y="3202033"/>
              <a:ext cx="4690123" cy="312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0"/>
              </a:lvl1pPr>
            </a:lstStyle>
            <a:p>
              <a:pPr/>
              <a:r>
                <a:t>Correlation between Size and Duration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troduction"/>
          <p:cNvSpPr txBox="1"/>
          <p:nvPr>
            <p:ph type="title"/>
          </p:nvPr>
        </p:nvSpPr>
        <p:spPr>
          <a:xfrm>
            <a:off x="952500" y="254000"/>
            <a:ext cx="11099800" cy="890688"/>
          </a:xfrm>
          <a:prstGeom prst="rect">
            <a:avLst/>
          </a:prstGeom>
        </p:spPr>
        <p:txBody>
          <a:bodyPr/>
          <a:lstStyle>
            <a:lvl1pPr defTabSz="373885">
              <a:defRPr sz="4500"/>
            </a:lvl1pPr>
          </a:lstStyle>
          <a:p>
            <a:pPr/>
            <a:r>
              <a:t>Point sizing challenges </a:t>
            </a:r>
          </a:p>
        </p:txBody>
      </p:sp>
      <p:sp>
        <p:nvSpPr>
          <p:cNvPr id="147" name="Software development Team of 6 Developers, two and QAs and one Product Owner.…"/>
          <p:cNvSpPr txBox="1"/>
          <p:nvPr>
            <p:ph type="body" idx="1"/>
          </p:nvPr>
        </p:nvSpPr>
        <p:spPr>
          <a:xfrm>
            <a:off x="952500" y="1544239"/>
            <a:ext cx="11099800" cy="7333061"/>
          </a:xfrm>
          <a:prstGeom prst="rect">
            <a:avLst/>
          </a:prstGeom>
        </p:spPr>
        <p:txBody>
          <a:bodyPr/>
          <a:lstStyle/>
          <a:p>
            <a:pPr marL="337820" indent="-337820" defTabSz="443991">
              <a:lnSpc>
                <a:spcPct val="90000"/>
              </a:lnSpc>
              <a:spcBef>
                <a:spcPts val="3100"/>
              </a:spcBef>
              <a:defRPr sz="2400"/>
            </a:pPr>
            <a:r>
              <a:t>Sizing is done by development team based on their </a:t>
            </a:r>
            <a:r>
              <a:rPr b="1"/>
              <a:t>past experiences</a:t>
            </a:r>
            <a:r>
              <a:t>.</a:t>
            </a:r>
          </a:p>
          <a:p>
            <a:pPr marL="337820" indent="-337820" defTabSz="443991">
              <a:lnSpc>
                <a:spcPct val="90000"/>
              </a:lnSpc>
              <a:spcBef>
                <a:spcPts val="3100"/>
              </a:spcBef>
              <a:defRPr sz="2400"/>
            </a:pPr>
            <a:r>
              <a:t>Currently it relies on team </a:t>
            </a:r>
            <a:r>
              <a:rPr b="1"/>
              <a:t>guesstimates</a:t>
            </a:r>
            <a:r>
              <a:t> that may not consider all the past data (E.g. That is ± 4 days for each item that could increase for an epic or a project)</a:t>
            </a:r>
          </a:p>
          <a:p>
            <a:pPr marL="337820" indent="-337820" defTabSz="443991">
              <a:lnSpc>
                <a:spcPct val="90000"/>
              </a:lnSpc>
              <a:spcBef>
                <a:spcPts val="3100"/>
              </a:spcBef>
              <a:defRPr sz="2400"/>
            </a:pPr>
            <a:r>
              <a:t>It is </a:t>
            </a:r>
            <a:r>
              <a:rPr b="1"/>
              <a:t>time consuming</a:t>
            </a:r>
            <a:r>
              <a:t> as it is hard to recall every single task done in the past for the same or a similar work item</a:t>
            </a:r>
          </a:p>
          <a:p>
            <a:pPr marL="337820" indent="-337820" defTabSz="443991">
              <a:lnSpc>
                <a:spcPct val="90000"/>
              </a:lnSpc>
              <a:spcBef>
                <a:spcPts val="3100"/>
              </a:spcBef>
              <a:defRPr sz="2400"/>
            </a:pPr>
            <a:r>
              <a:t>The following residual diagrams shows how </a:t>
            </a:r>
            <a:r>
              <a:rPr b="1"/>
              <a:t>scattered</a:t>
            </a:r>
            <a:r>
              <a:t> is the prediction even though the points are sparse evenly:</a:t>
            </a:r>
          </a:p>
        </p:txBody>
      </p:sp>
      <p:pic>
        <p:nvPicPr>
          <p:cNvPr id="148" name="Screen Shot 2018-08-06 at 3.16.46 PM.png" descr="Screen Shot 2018-08-06 at 3.16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6264" y="5822702"/>
            <a:ext cx="4515887" cy="3029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Using multi-variable linear regression to predict delivery date of a software project…"/>
          <p:cNvSpPr txBox="1"/>
          <p:nvPr>
            <p:ph type="body" idx="1"/>
          </p:nvPr>
        </p:nvSpPr>
        <p:spPr>
          <a:xfrm>
            <a:off x="952500" y="2283071"/>
            <a:ext cx="11099800" cy="6213230"/>
          </a:xfrm>
          <a:prstGeom prst="rect">
            <a:avLst/>
          </a:prstGeom>
        </p:spPr>
        <p:txBody>
          <a:bodyPr/>
          <a:lstStyle/>
          <a:p>
            <a:pPr marL="406161" indent="-406161" defTabSz="502412">
              <a:lnSpc>
                <a:spcPct val="80000"/>
              </a:lnSpc>
              <a:spcBef>
                <a:spcPts val="3600"/>
              </a:spcBef>
              <a:defRPr sz="1600"/>
            </a:pPr>
            <a:r>
              <a:rPr sz="1700"/>
              <a:t>Define </a:t>
            </a:r>
            <a:r>
              <a:rPr b="1" sz="1700"/>
              <a:t>activities </a:t>
            </a:r>
            <a:r>
              <a:rPr sz="1700"/>
              <a:t>per</a:t>
            </a:r>
            <a:r>
              <a:rPr b="1" sz="1700"/>
              <a:t> User Stories</a:t>
            </a:r>
            <a:r>
              <a:rPr sz="1700"/>
              <a:t> that could have impact on point estimation (Sizing).</a:t>
            </a:r>
            <a:endParaRPr sz="1700"/>
          </a:p>
          <a:p>
            <a:pPr marL="406161" indent="-406161" defTabSz="502412">
              <a:lnSpc>
                <a:spcPct val="80000"/>
              </a:lnSpc>
              <a:spcBef>
                <a:spcPts val="3600"/>
              </a:spcBef>
              <a:defRPr sz="1600"/>
            </a:pPr>
            <a:r>
              <a:rPr sz="1700"/>
              <a:t>There were no feature to extract but creating from ground up.</a:t>
            </a:r>
            <a:endParaRPr sz="1700"/>
          </a:p>
          <a:p>
            <a:pPr marL="406161" indent="-406161" defTabSz="502412">
              <a:lnSpc>
                <a:spcPct val="80000"/>
              </a:lnSpc>
              <a:spcBef>
                <a:spcPts val="3600"/>
              </a:spcBef>
              <a:defRPr sz="1600"/>
            </a:pPr>
            <a:r>
              <a:rPr sz="1700"/>
              <a:t>Communicate with </a:t>
            </a:r>
            <a:r>
              <a:rPr b="1" sz="1700"/>
              <a:t>Jira</a:t>
            </a:r>
            <a:r>
              <a:rPr sz="1700"/>
              <a:t> to fetch defined labels from User Stories in realtime and prepare data set</a:t>
            </a:r>
            <a:endParaRPr sz="1700"/>
          </a:p>
          <a:p>
            <a:pPr marL="382270" indent="-382270" defTabSz="502412">
              <a:lnSpc>
                <a:spcPct val="80000"/>
              </a:lnSpc>
              <a:spcBef>
                <a:spcPts val="3600"/>
              </a:spcBef>
              <a:defRPr sz="1600"/>
            </a:pPr>
            <a:endParaRPr sz="1700"/>
          </a:p>
          <a:p>
            <a:pPr marL="382270" indent="-382270" defTabSz="502412">
              <a:lnSpc>
                <a:spcPct val="80000"/>
              </a:lnSpc>
              <a:spcBef>
                <a:spcPts val="3600"/>
              </a:spcBef>
              <a:defRPr sz="1600"/>
            </a:pPr>
            <a:endParaRPr sz="1700"/>
          </a:p>
          <a:p>
            <a:pPr marL="382270" indent="-382270" defTabSz="502412">
              <a:lnSpc>
                <a:spcPct val="80000"/>
              </a:lnSpc>
              <a:spcBef>
                <a:spcPts val="3600"/>
              </a:spcBef>
              <a:defRPr sz="1600"/>
            </a:pPr>
            <a:endParaRPr sz="1700"/>
          </a:p>
          <a:p>
            <a:pPr marL="406161" indent="-406161" defTabSz="502412">
              <a:lnSpc>
                <a:spcPct val="80000"/>
              </a:lnSpc>
              <a:spcBef>
                <a:spcPts val="3600"/>
              </a:spcBef>
              <a:defRPr sz="1600"/>
            </a:pPr>
            <a:r>
              <a:rPr sz="1700"/>
              <a:t>The challenge is the </a:t>
            </a:r>
            <a:r>
              <a:rPr b="1" sz="1700"/>
              <a:t>quantity</a:t>
            </a:r>
            <a:r>
              <a:rPr sz="1700"/>
              <a:t> and </a:t>
            </a:r>
            <a:r>
              <a:rPr b="1" sz="1700"/>
              <a:t>quality</a:t>
            </a:r>
            <a:r>
              <a:rPr sz="1700"/>
              <a:t> of the data. </a:t>
            </a:r>
            <a:endParaRPr sz="1700"/>
          </a:p>
          <a:p>
            <a:pPr marL="406161" indent="-406161" defTabSz="502412">
              <a:lnSpc>
                <a:spcPct val="80000"/>
              </a:lnSpc>
              <a:spcBef>
                <a:spcPts val="3600"/>
              </a:spcBef>
              <a:defRPr sz="1600"/>
            </a:pPr>
            <a:r>
              <a:rPr sz="1700"/>
              <a:t>99 records with 16 feature columns and one point size target</a:t>
            </a:r>
          </a:p>
        </p:txBody>
      </p:sp>
      <p:sp>
        <p:nvSpPr>
          <p:cNvPr id="151" name="Objective &amp;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Prepration</a:t>
            </a:r>
          </a:p>
          <a:p>
            <a:pPr>
              <a:defRPr b="0" sz="1800"/>
            </a:pPr>
            <a:r>
              <a:t>Research and data preparations </a:t>
            </a:r>
          </a:p>
        </p:txBody>
      </p:sp>
      <p:pic>
        <p:nvPicPr>
          <p:cNvPr id="152" name="Screen Shot 2018-12-10 at 10.08.55 PM.png" descr="Screen Shot 2018-12-10 at 10.08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615" y="4406344"/>
            <a:ext cx="11489570" cy="1966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gression plot to show correlation between point estimates and team bandwidth with the duration:…"/>
          <p:cNvSpPr txBox="1"/>
          <p:nvPr>
            <p:ph type="body" idx="1"/>
          </p:nvPr>
        </p:nvSpPr>
        <p:spPr>
          <a:xfrm>
            <a:off x="952500" y="2084038"/>
            <a:ext cx="11099800" cy="6799611"/>
          </a:xfrm>
          <a:prstGeom prst="rect">
            <a:avLst/>
          </a:prstGeom>
        </p:spPr>
        <p:txBody>
          <a:bodyPr/>
          <a:lstStyle/>
          <a:p>
            <a:pPr marL="161797" indent="-161797" defTabSz="212647">
              <a:spcBef>
                <a:spcPts val="1400"/>
              </a:spcBef>
              <a:defRPr sz="2400"/>
            </a:pPr>
            <a:r>
              <a:t>Point estimates are </a:t>
            </a:r>
            <a:r>
              <a:rPr b="1"/>
              <a:t>weighted</a:t>
            </a:r>
            <a:r>
              <a:t> values but they are </a:t>
            </a:r>
            <a:r>
              <a:rPr b="1"/>
              <a:t>limited</a:t>
            </a:r>
            <a:r>
              <a:t> to 5 values and are </a:t>
            </a:r>
            <a:r>
              <a:rPr b="1"/>
              <a:t>not continues</a:t>
            </a:r>
            <a:r>
              <a:t>.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t>Essentially; the values are like 1 </a:t>
            </a:r>
            <a:r>
              <a:rPr b="1"/>
              <a:t>very small</a:t>
            </a:r>
            <a:r>
              <a:t>, 2 </a:t>
            </a:r>
            <a:r>
              <a:rPr b="1"/>
              <a:t>small</a:t>
            </a:r>
            <a:r>
              <a:t>, 3 </a:t>
            </a:r>
            <a:r>
              <a:rPr b="1"/>
              <a:t>medium</a:t>
            </a:r>
            <a:r>
              <a:t>, 5 </a:t>
            </a:r>
            <a:r>
              <a:rPr b="1"/>
              <a:t>large</a:t>
            </a:r>
            <a:r>
              <a:t> and 8 </a:t>
            </a:r>
            <a:r>
              <a:rPr b="1"/>
              <a:t>very large</a:t>
            </a:r>
            <a:r>
              <a:t>.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t>Use </a:t>
            </a:r>
            <a:r>
              <a:rPr b="1"/>
              <a:t>Multiclass</a:t>
            </a:r>
            <a:r>
              <a:t> classification for the point sizes (Use One Hot Encoder for the points)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t>Get the data from </a:t>
            </a:r>
            <a:r>
              <a:rPr b="1"/>
              <a:t>JIRA</a:t>
            </a:r>
            <a:r>
              <a:t> and save as the training dataset (Select 55 for </a:t>
            </a:r>
            <a:r>
              <a:rPr b="1"/>
              <a:t>training</a:t>
            </a:r>
            <a:r>
              <a:t> and 37 for </a:t>
            </a:r>
            <a:r>
              <a:rPr b="1"/>
              <a:t>testing</a:t>
            </a:r>
            <a:r>
              <a:t>)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rPr b="1"/>
              <a:t>Select classifiers</a:t>
            </a:r>
            <a:r>
              <a:t> capable of handling Multiclass classification with probability prediction (Logistic Regression, SVC, LinearSVC and Ada Boost using one of the selected algorithm)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t>Feed the classifiers to One Vs Rest Classifier for </a:t>
            </a:r>
            <a:r>
              <a:rPr b="1"/>
              <a:t>Multiclass </a:t>
            </a:r>
            <a:r>
              <a:t>classification</a:t>
            </a:r>
          </a:p>
        </p:txBody>
      </p:sp>
      <p:sp>
        <p:nvSpPr>
          <p:cNvPr id="155" name="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Algorithm </a:t>
            </a:r>
          </a:p>
          <a:p>
            <a:pPr>
              <a:defRPr b="0" sz="1800"/>
            </a:pPr>
            <a:r>
              <a:t>Select the supervised learning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Training &amp; Testing</a:t>
            </a:r>
          </a:p>
          <a:p>
            <a:pPr>
              <a:defRPr b="0" sz="1800"/>
            </a:pPr>
            <a:r>
              <a:t>Train the model and optimize</a:t>
            </a:r>
          </a:p>
        </p:txBody>
      </p:sp>
      <p:sp>
        <p:nvSpPr>
          <p:cNvPr id="158" name="Residual plot:"/>
          <p:cNvSpPr txBox="1"/>
          <p:nvPr>
            <p:ph type="body" idx="1"/>
          </p:nvPr>
        </p:nvSpPr>
        <p:spPr>
          <a:xfrm>
            <a:off x="952500" y="2084038"/>
            <a:ext cx="11099800" cy="6799612"/>
          </a:xfrm>
          <a:prstGeom prst="rect">
            <a:avLst/>
          </a:prstGeom>
        </p:spPr>
        <p:txBody>
          <a:bodyPr/>
          <a:lstStyle/>
          <a:p>
            <a:pPr marL="161797" indent="-161797" defTabSz="212647">
              <a:spcBef>
                <a:spcPts val="1400"/>
              </a:spcBef>
              <a:defRPr sz="2400"/>
            </a:pPr>
            <a:r>
              <a:t>Tune the selected algorithms using </a:t>
            </a:r>
            <a:r>
              <a:rPr b="1"/>
              <a:t>Grid Search</a:t>
            </a:r>
            <a:r>
              <a:t> CV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rPr b="1"/>
              <a:t>Evaluate</a:t>
            </a:r>
            <a:r>
              <a:t> the selected algorithms with best parameters and score: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t>Analysis test and prediction </a:t>
            </a:r>
            <a:r>
              <a:rPr b="1"/>
              <a:t>distribution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t>Scatter plot the </a:t>
            </a:r>
            <a:r>
              <a:rPr b="1"/>
              <a:t>prediction </a:t>
            </a:r>
            <a:r>
              <a:t>vs</a:t>
            </a:r>
            <a:r>
              <a:rPr b="1"/>
              <a:t> test </a:t>
            </a:r>
            <a:r>
              <a:t>values</a:t>
            </a:r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t>Diagnostic ability of the classifiers using Use </a:t>
            </a:r>
            <a:r>
              <a:rPr b="1"/>
              <a:t>Roc Curve</a:t>
            </a:r>
            <a:endParaRPr b="1"/>
          </a:p>
          <a:p>
            <a:pPr lvl="1" marL="720996" indent="-161798" defTabSz="212647">
              <a:spcBef>
                <a:spcPts val="1400"/>
              </a:spcBef>
              <a:buSzPct val="68000"/>
              <a:buChar char=""/>
              <a:defRPr sz="2400"/>
            </a:pPr>
            <a:r>
              <a:t>Also take </a:t>
            </a:r>
            <a:r>
              <a:rPr b="1"/>
              <a:t>Estimator </a:t>
            </a:r>
            <a:r>
              <a:t>and</a:t>
            </a:r>
            <a:r>
              <a:rPr b="1"/>
              <a:t> Cross Validation </a:t>
            </a:r>
            <a:r>
              <a:t>scores into consideration</a:t>
            </a:r>
          </a:p>
          <a:p>
            <a:pPr marL="161797" indent="-161797" defTabSz="212647">
              <a:spcBef>
                <a:spcPts val="1400"/>
              </a:spcBef>
              <a:defRPr sz="2400"/>
            </a:pPr>
            <a:r>
              <a:rPr b="1"/>
              <a:t>Repeat</a:t>
            </a:r>
            <a:r>
              <a:t> until get a desirable result for all the selected algorithms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  <a:p>
            <a:pPr>
              <a:defRPr b="0" sz="1800"/>
            </a:pPr>
            <a:r>
              <a:t>Logistic Regression Evaluation</a:t>
            </a:r>
          </a:p>
        </p:txBody>
      </p:sp>
      <p:pic>
        <p:nvPicPr>
          <p:cNvPr id="161" name="Screen Shot 2018-12-11 at 12.54.10 AM.png" descr="Screen Shot 2018-12-11 at 12.54.1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3600" y="1949450"/>
            <a:ext cx="5076189" cy="3566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 Shot 2018-12-11 at 12.54.19 AM.png" descr="Screen Shot 2018-12-11 at 12.54.1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0100" y="5689600"/>
            <a:ext cx="5076189" cy="3325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8-12-11 at 12.55.36 AM.png" descr="Screen Shot 2018-12-11 at 12.55.36 AM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400709" y="1979286"/>
            <a:ext cx="6351211" cy="4632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Estimator Score:…"/>
          <p:cNvSpPr txBox="1"/>
          <p:nvPr/>
        </p:nvSpPr>
        <p:spPr>
          <a:xfrm>
            <a:off x="1998957" y="6990080"/>
            <a:ext cx="3154696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Estimator Score: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	Training:  </a:t>
            </a:r>
            <a:r>
              <a:rPr b="1"/>
              <a:t>0.36</a:t>
            </a:r>
            <a:r>
              <a:t> 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	Test :  </a:t>
            </a:r>
            <a:r>
              <a:rPr b="1"/>
              <a:t>0.3</a:t>
            </a:r>
            <a:endParaRPr b="1"/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Cross Validation Score: 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b="1"/>
              <a:t>0.22</a:t>
            </a:r>
            <a:r>
              <a:t> (</a:t>
            </a:r>
            <a:r>
              <a:rPr b="1"/>
              <a:t>+/-</a:t>
            </a:r>
            <a:r>
              <a:t> </a:t>
            </a:r>
            <a:r>
              <a:rPr b="1"/>
              <a:t>0.15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SVC</a:t>
            </a:r>
          </a:p>
          <a:p>
            <a:pPr>
              <a:defRPr b="0" sz="1800"/>
            </a:pPr>
            <a:r>
              <a:t>SVC Evaluation</a:t>
            </a:r>
          </a:p>
        </p:txBody>
      </p:sp>
      <p:sp>
        <p:nvSpPr>
          <p:cNvPr id="167" name="Estimator Score:…"/>
          <p:cNvSpPr txBox="1"/>
          <p:nvPr/>
        </p:nvSpPr>
        <p:spPr>
          <a:xfrm>
            <a:off x="1998957" y="6990080"/>
            <a:ext cx="3154696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Estimator Score: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    Training:  </a:t>
            </a:r>
            <a:r>
              <a:rPr b="1"/>
              <a:t>0.31</a:t>
            </a:r>
            <a:r>
              <a:t> 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    Test :  </a:t>
            </a:r>
            <a:r>
              <a:rPr b="1"/>
              <a:t>0.27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Cross Validation Score: </a:t>
            </a:r>
          </a:p>
          <a:p>
            <a:pPr algn="l" defTabSz="457200">
              <a:lnSpc>
                <a:spcPts val="3300"/>
              </a:lnSpc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0.15</a:t>
            </a:r>
            <a:r>
              <a:t> (</a:t>
            </a:r>
            <a:r>
              <a:rPr b="1"/>
              <a:t>+/- 0.1</a:t>
            </a:r>
            <a:r>
              <a:t>)</a:t>
            </a:r>
          </a:p>
        </p:txBody>
      </p:sp>
      <p:pic>
        <p:nvPicPr>
          <p:cNvPr id="168" name="Screen Shot 2018-12-11 at 1.00.45 AM.png" descr="Screen Shot 2018-12-11 at 1.00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431" y="1993900"/>
            <a:ext cx="6330147" cy="4632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18-12-11 at 1.02.12 AM.png" descr="Screen Shot 2018-12-11 at 1.02.1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1939" y="1892300"/>
            <a:ext cx="5104910" cy="3566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18-12-11 at 1.02.19 AM.png" descr="Screen Shot 2018-12-11 at 1.02.1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88200" y="5632450"/>
            <a:ext cx="5076189" cy="3417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