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7" r:id="rId5"/>
    <p:sldId id="268" r:id="rId6"/>
    <p:sldId id="275" r:id="rId7"/>
    <p:sldId id="274" r:id="rId8"/>
    <p:sldId id="269" r:id="rId9"/>
    <p:sldId id="263" r:id="rId10"/>
    <p:sldId id="266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F427-FE46-47CD-8CF6-5D31D7E6D652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C5151-D934-48FC-B950-E7A51A48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73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5151-D934-48FC-B950-E7A51A4875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0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096419-2EF8-4A1D-9033-E69B3566F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92E2ED-A0F3-48C1-9031-378538404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24C7D1-AF2C-4C81-8E11-E4112F10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4B2-A594-4D0F-8045-744D0AD1A6D8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C540B9-6C60-48B4-A219-E1C2988D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871BBB-8EBE-48C6-B8C4-45AE90D9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3E3A-4EB0-4F5D-97D6-3DA3DDFF6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79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5A6922-004D-423F-8149-593A7E0E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B06FA89-71B2-4C0C-B498-91B096FB6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A779A4-A1DE-4241-9920-82A5767A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4B2-A594-4D0F-8045-744D0AD1A6D8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640A04-BA06-4936-AB77-0AEBCEB2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1EAB64-4AEA-41B5-A63D-68BC7A96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3E3A-4EB0-4F5D-97D6-3DA3DDFF6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99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0753A47-F2D3-4DB1-99CE-EA1C33E4F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12CA185-BCBE-4190-9F06-55EBD3F73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3D0155-CE16-49FC-B666-E85AE7D6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4B2-A594-4D0F-8045-744D0AD1A6D8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2AF93F-4847-4AD0-A537-BF1F618F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0F7CF1-07B1-4D68-8662-67472CBB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3E3A-4EB0-4F5D-97D6-3DA3DDFF6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9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541BD9-BC66-4DA6-A132-3FC7A60C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283B1A-89D7-4E3C-9F25-4CCA47025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BF73A8-B00B-4F19-9FA1-4E5E3AC4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4B2-A594-4D0F-8045-744D0AD1A6D8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F5AD85-29E4-4E11-9DA7-A53C8FF6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A375EC-C823-44FF-B639-EE059AD8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3E3A-4EB0-4F5D-97D6-3DA3DDFF6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5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3A02E-5FB3-4CC2-A7B4-8522435C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B0AF2D-466B-4039-9C10-97ED827F9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195D1E-A4BB-4E16-9642-3E476A5E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4B2-A594-4D0F-8045-744D0AD1A6D8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B42665-AF0F-4FE0-982C-C42B60B5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9963A6-9D34-4ED3-B13C-F1E1F5DC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3E3A-4EB0-4F5D-97D6-3DA3DDFF6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9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A9B1EC-968A-47A9-98C8-7AE2D1F4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9E958C-237A-45CC-8EC0-572979004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E4E4E32-CC49-41B8-9BD7-64EF6793A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032564-1E98-4AED-946C-7A61665D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4B2-A594-4D0F-8045-744D0AD1A6D8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5BCCE8-068D-4AA6-8E74-D77C7382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4B0732-6181-4F6B-AB27-417FCF99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3E3A-4EB0-4F5D-97D6-3DA3DDFF6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30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79E531-8CA8-4989-82B9-B21E4C1A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BDCEC9-A386-426B-BA9B-3FD832DF5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AD552E-02EC-4E0B-B77B-4811A5566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0366564-F310-42D2-A2EF-56BDCD24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CFF85F5-90D3-49AD-B573-E408D347D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15B7449-205A-4D40-AB19-A48A5056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4B2-A594-4D0F-8045-744D0AD1A6D8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56BCD14-F1D1-4233-AB9A-98B5B8C6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ADDF167-4A0D-4A11-AB10-85941D15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3E3A-4EB0-4F5D-97D6-3DA3DDFF6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39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4A3EE-1ED6-4519-9F22-A0C5702A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F988097-BBD2-410C-AE7C-95754B28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4B2-A594-4D0F-8045-744D0AD1A6D8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822FEF-07ED-4E7D-AF15-EE7C8D63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213FE9-4A18-4BC2-9CCD-4D2190CB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3E3A-4EB0-4F5D-97D6-3DA3DDFF6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51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8579CC-E984-4AFC-9BB6-771B2170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4B2-A594-4D0F-8045-744D0AD1A6D8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FEC70B-91F9-454F-A22C-5516EED5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B9A72E-5857-4E60-AB15-CD45D333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3E3A-4EB0-4F5D-97D6-3DA3DDFF6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4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6BF7D4-8313-4A9D-AD00-A6585706A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6201A5-94F1-4175-A5F5-B78CDB9CD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F10A45-0857-48D3-8388-20FD4CD1D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EAC911A-BA53-4DF2-9C85-FB63B95E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4B2-A594-4D0F-8045-744D0AD1A6D8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E8F89B-03A4-4593-B152-CEBF2487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C58642-0569-4EA6-BF35-C0CC8447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3E3A-4EB0-4F5D-97D6-3DA3DDFF6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42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B4973B-D747-4095-9581-D1FC30B5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9F14CD6-2EC5-48F8-AF92-E8CD62D4B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02C742-4752-46B1-B030-BC04570B7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3DD465-C136-4B98-8E0B-94470D25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4B2-A594-4D0F-8045-744D0AD1A6D8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B9225D-5E64-4957-9EA7-3E9069F7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2ED52D-B500-438F-8D98-65EEEC97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3E3A-4EB0-4F5D-97D6-3DA3DDFF6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A70BC-33A5-4ED7-94D3-D4A7F3AE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DFE68A-D014-4D40-BAE3-6560A63ED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022A99-18A1-4C20-961C-3373EE867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604B2-A594-4D0F-8045-744D0AD1A6D8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0B54C4-8AA0-4F93-AC14-C6E086B08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2DB02-3008-40A7-B308-1B76CBC69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73E3A-4EB0-4F5D-97D6-3DA3DDFF6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23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D5B59F-91C1-4B0C-A2AA-558A01E0B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377" y="1948870"/>
            <a:ext cx="6699136" cy="2387600"/>
          </a:xfrm>
        </p:spPr>
        <p:txBody>
          <a:bodyPr>
            <a:noAutofit/>
          </a:bodyPr>
          <a:lstStyle/>
          <a:p>
            <a:r>
              <a:rPr lang="en-GB" sz="6600" dirty="0">
                <a:latin typeface="+mn-lt"/>
              </a:rPr>
              <a:t>Basic elements of </a:t>
            </a:r>
            <a:r>
              <a:rPr lang="en-GB" sz="6600" dirty="0" smtClean="0">
                <a:latin typeface="+mn-lt"/>
              </a:rPr>
              <a:t>a </a:t>
            </a:r>
            <a:r>
              <a:rPr lang="en-GB" sz="6600" dirty="0" smtClean="0">
                <a:solidFill>
                  <a:srgbClr val="FF0000"/>
                </a:solidFill>
                <a:latin typeface="+mn-lt"/>
              </a:rPr>
              <a:t>CUDA </a:t>
            </a:r>
            <a:r>
              <a:rPr lang="en-GB" sz="6600" dirty="0">
                <a:latin typeface="+mn-lt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64724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2039FD1-872F-4B30-A414-531224169CCC}"/>
              </a:ext>
            </a:extLst>
          </p:cNvPr>
          <p:cNvSpPr/>
          <p:nvPr/>
        </p:nvSpPr>
        <p:spPr>
          <a:xfrm>
            <a:off x="3199188" y="1872883"/>
            <a:ext cx="2608442" cy="9663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14E4EF14-BE57-4DC8-AC07-A04729FA1637}"/>
              </a:ext>
            </a:extLst>
          </p:cNvPr>
          <p:cNvCxnSpPr>
            <a:cxnSpLocks/>
          </p:cNvCxnSpPr>
          <p:nvPr/>
        </p:nvCxnSpPr>
        <p:spPr>
          <a:xfrm>
            <a:off x="2625904" y="954835"/>
            <a:ext cx="6962558" cy="24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97B8830-C927-4016-9D1B-8D4AE7BBF6D5}"/>
              </a:ext>
            </a:extLst>
          </p:cNvPr>
          <p:cNvCxnSpPr>
            <a:cxnSpLocks/>
          </p:cNvCxnSpPr>
          <p:nvPr/>
        </p:nvCxnSpPr>
        <p:spPr>
          <a:xfrm>
            <a:off x="2625904" y="954836"/>
            <a:ext cx="0" cy="2780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12A34922-7EBC-4E02-B228-40F0F1D1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313384"/>
              </p:ext>
            </p:extLst>
          </p:nvPr>
        </p:nvGraphicFramePr>
        <p:xfrm>
          <a:off x="3260945" y="1937391"/>
          <a:ext cx="24865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17">
                  <a:extLst>
                    <a:ext uri="{9D8B030D-6E8A-4147-A177-3AD203B41FA5}">
                      <a16:colId xmlns:a16="http://schemas.microsoft.com/office/drawing/2014/main" xmlns="" val="3244770242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832696876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92822794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3382331532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97373749"/>
                    </a:ext>
                  </a:extLst>
                </a:gridCol>
                <a:gridCol w="279294">
                  <a:extLst>
                    <a:ext uri="{9D8B030D-6E8A-4147-A177-3AD203B41FA5}">
                      <a16:colId xmlns:a16="http://schemas.microsoft.com/office/drawing/2014/main" xmlns="" val="129099143"/>
                    </a:ext>
                  </a:extLst>
                </a:gridCol>
                <a:gridCol w="342340">
                  <a:extLst>
                    <a:ext uri="{9D8B030D-6E8A-4147-A177-3AD203B41FA5}">
                      <a16:colId xmlns:a16="http://schemas.microsoft.com/office/drawing/2014/main" xmlns="" val="1050568545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2040307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75589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E16C98A-FC64-4B0F-852A-586DEC47E76A}"/>
              </a:ext>
            </a:extLst>
          </p:cNvPr>
          <p:cNvSpPr txBox="1"/>
          <p:nvPr/>
        </p:nvSpPr>
        <p:spPr>
          <a:xfrm>
            <a:off x="2309472" y="3672650"/>
            <a:ext cx="790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0D82C88-A54A-40A2-8557-F0FF1489AD99}"/>
              </a:ext>
            </a:extLst>
          </p:cNvPr>
          <p:cNvSpPr txBox="1"/>
          <p:nvPr/>
        </p:nvSpPr>
        <p:spPr>
          <a:xfrm>
            <a:off x="9735200" y="600892"/>
            <a:ext cx="790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X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07183" y="1624650"/>
            <a:ext cx="2606545" cy="703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95896" y="1954288"/>
            <a:ext cx="539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2</a:t>
            </a:r>
            <a:endParaRPr lang="en-US" sz="40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026270" y="1872264"/>
            <a:ext cx="12982" cy="96701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81515" y="881508"/>
            <a:ext cx="103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8</a:t>
            </a:r>
            <a:endParaRPr lang="en-US" sz="40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35129" y="770784"/>
            <a:ext cx="5625511" cy="9851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0127831" y="1872264"/>
            <a:ext cx="29083" cy="2291655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31998" y="-42942"/>
            <a:ext cx="103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16</a:t>
            </a:r>
            <a:endParaRPr lang="en-US" sz="4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498699" y="2572538"/>
            <a:ext cx="103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4</a:t>
            </a:r>
            <a:endParaRPr lang="en-US" sz="4800" b="1" dirty="0"/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xmlns="" id="{12A34922-7EBC-4E02-B228-40F0F1D1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867867"/>
              </p:ext>
            </p:extLst>
          </p:nvPr>
        </p:nvGraphicFramePr>
        <p:xfrm>
          <a:off x="3248037" y="2387118"/>
          <a:ext cx="24865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17">
                  <a:extLst>
                    <a:ext uri="{9D8B030D-6E8A-4147-A177-3AD203B41FA5}">
                      <a16:colId xmlns:a16="http://schemas.microsoft.com/office/drawing/2014/main" xmlns="" val="3244770242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832696876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92822794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3382331532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97373749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29099143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050568545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2040307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755899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2039FD1-872F-4B30-A414-531224169CCC}"/>
              </a:ext>
            </a:extLst>
          </p:cNvPr>
          <p:cNvSpPr/>
          <p:nvPr/>
        </p:nvSpPr>
        <p:spPr>
          <a:xfrm>
            <a:off x="6120091" y="1872883"/>
            <a:ext cx="2608442" cy="9663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xmlns="" id="{12A34922-7EBC-4E02-B228-40F0F1D1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000468"/>
              </p:ext>
            </p:extLst>
          </p:nvPr>
        </p:nvGraphicFramePr>
        <p:xfrm>
          <a:off x="6181848" y="1937391"/>
          <a:ext cx="24865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17">
                  <a:extLst>
                    <a:ext uri="{9D8B030D-6E8A-4147-A177-3AD203B41FA5}">
                      <a16:colId xmlns:a16="http://schemas.microsoft.com/office/drawing/2014/main" xmlns="" val="3244770242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832696876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92822794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3382331532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97373749"/>
                    </a:ext>
                  </a:extLst>
                </a:gridCol>
                <a:gridCol w="279294">
                  <a:extLst>
                    <a:ext uri="{9D8B030D-6E8A-4147-A177-3AD203B41FA5}">
                      <a16:colId xmlns:a16="http://schemas.microsoft.com/office/drawing/2014/main" xmlns="" val="129099143"/>
                    </a:ext>
                  </a:extLst>
                </a:gridCol>
                <a:gridCol w="342340">
                  <a:extLst>
                    <a:ext uri="{9D8B030D-6E8A-4147-A177-3AD203B41FA5}">
                      <a16:colId xmlns:a16="http://schemas.microsoft.com/office/drawing/2014/main" xmlns="" val="1050568545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2040307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755899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xmlns="" id="{12A34922-7EBC-4E02-B228-40F0F1D1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320332"/>
              </p:ext>
            </p:extLst>
          </p:nvPr>
        </p:nvGraphicFramePr>
        <p:xfrm>
          <a:off x="6168940" y="2387118"/>
          <a:ext cx="24865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17">
                  <a:extLst>
                    <a:ext uri="{9D8B030D-6E8A-4147-A177-3AD203B41FA5}">
                      <a16:colId xmlns:a16="http://schemas.microsoft.com/office/drawing/2014/main" xmlns="" val="3244770242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832696876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92822794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3382331532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97373749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29099143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050568545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2040307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755899"/>
                  </a:ext>
                </a:extLst>
              </a:tr>
            </a:tbl>
          </a:graphicData>
        </a:graphic>
      </p:graphicFrame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52039FD1-872F-4B30-A414-531224169CCC}"/>
              </a:ext>
            </a:extLst>
          </p:cNvPr>
          <p:cNvSpPr/>
          <p:nvPr/>
        </p:nvSpPr>
        <p:spPr>
          <a:xfrm>
            <a:off x="3186280" y="3197527"/>
            <a:ext cx="2608442" cy="9663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xmlns="" id="{12A34922-7EBC-4E02-B228-40F0F1D1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415628"/>
              </p:ext>
            </p:extLst>
          </p:nvPr>
        </p:nvGraphicFramePr>
        <p:xfrm>
          <a:off x="3248037" y="3262035"/>
          <a:ext cx="24865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17">
                  <a:extLst>
                    <a:ext uri="{9D8B030D-6E8A-4147-A177-3AD203B41FA5}">
                      <a16:colId xmlns:a16="http://schemas.microsoft.com/office/drawing/2014/main" xmlns="" val="3244770242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832696876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92822794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3382331532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97373749"/>
                    </a:ext>
                  </a:extLst>
                </a:gridCol>
                <a:gridCol w="279294">
                  <a:extLst>
                    <a:ext uri="{9D8B030D-6E8A-4147-A177-3AD203B41FA5}">
                      <a16:colId xmlns:a16="http://schemas.microsoft.com/office/drawing/2014/main" xmlns="" val="129099143"/>
                    </a:ext>
                  </a:extLst>
                </a:gridCol>
                <a:gridCol w="342340">
                  <a:extLst>
                    <a:ext uri="{9D8B030D-6E8A-4147-A177-3AD203B41FA5}">
                      <a16:colId xmlns:a16="http://schemas.microsoft.com/office/drawing/2014/main" xmlns="" val="1050568545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2040307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75589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xmlns="" id="{12A34922-7EBC-4E02-B228-40F0F1D1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507391"/>
              </p:ext>
            </p:extLst>
          </p:nvPr>
        </p:nvGraphicFramePr>
        <p:xfrm>
          <a:off x="3235129" y="3711762"/>
          <a:ext cx="24865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17">
                  <a:extLst>
                    <a:ext uri="{9D8B030D-6E8A-4147-A177-3AD203B41FA5}">
                      <a16:colId xmlns:a16="http://schemas.microsoft.com/office/drawing/2014/main" xmlns="" val="3244770242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832696876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92822794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3382331532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97373749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29099143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050568545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2040307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755899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52039FD1-872F-4B30-A414-531224169CCC}"/>
              </a:ext>
            </a:extLst>
          </p:cNvPr>
          <p:cNvSpPr/>
          <p:nvPr/>
        </p:nvSpPr>
        <p:spPr>
          <a:xfrm>
            <a:off x="6107183" y="3197527"/>
            <a:ext cx="2608442" cy="9663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xmlns="" id="{12A34922-7EBC-4E02-B228-40F0F1D1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33626"/>
              </p:ext>
            </p:extLst>
          </p:nvPr>
        </p:nvGraphicFramePr>
        <p:xfrm>
          <a:off x="6168940" y="3262035"/>
          <a:ext cx="24865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17">
                  <a:extLst>
                    <a:ext uri="{9D8B030D-6E8A-4147-A177-3AD203B41FA5}">
                      <a16:colId xmlns:a16="http://schemas.microsoft.com/office/drawing/2014/main" xmlns="" val="3244770242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832696876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92822794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3382331532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97373749"/>
                    </a:ext>
                  </a:extLst>
                </a:gridCol>
                <a:gridCol w="279294">
                  <a:extLst>
                    <a:ext uri="{9D8B030D-6E8A-4147-A177-3AD203B41FA5}">
                      <a16:colId xmlns:a16="http://schemas.microsoft.com/office/drawing/2014/main" xmlns="" val="129099143"/>
                    </a:ext>
                  </a:extLst>
                </a:gridCol>
                <a:gridCol w="342340">
                  <a:extLst>
                    <a:ext uri="{9D8B030D-6E8A-4147-A177-3AD203B41FA5}">
                      <a16:colId xmlns:a16="http://schemas.microsoft.com/office/drawing/2014/main" xmlns="" val="1050568545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2040307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755899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xmlns="" id="{12A34922-7EBC-4E02-B228-40F0F1D1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83908"/>
              </p:ext>
            </p:extLst>
          </p:nvPr>
        </p:nvGraphicFramePr>
        <p:xfrm>
          <a:off x="6156032" y="3711762"/>
          <a:ext cx="24865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17">
                  <a:extLst>
                    <a:ext uri="{9D8B030D-6E8A-4147-A177-3AD203B41FA5}">
                      <a16:colId xmlns:a16="http://schemas.microsoft.com/office/drawing/2014/main" xmlns="" val="3244770242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832696876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92822794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3382331532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97373749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29099143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1050568545"/>
                    </a:ext>
                  </a:extLst>
                </a:gridCol>
                <a:gridCol w="310817">
                  <a:extLst>
                    <a:ext uri="{9D8B030D-6E8A-4147-A177-3AD203B41FA5}">
                      <a16:colId xmlns:a16="http://schemas.microsoft.com/office/drawing/2014/main" xmlns="" val="2040307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755899"/>
                  </a:ext>
                </a:extLst>
              </a:tr>
            </a:tbl>
          </a:graphicData>
        </a:graphic>
      </p:graphicFrame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981707" y="4323796"/>
            <a:ext cx="4732021" cy="1178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</a:rPr>
              <a:t>d</a:t>
            </a:r>
            <a:r>
              <a:rPr lang="en-US" sz="4000" dirty="0" smtClean="0">
                <a:solidFill>
                  <a:srgbClr val="0070C0"/>
                </a:solidFill>
              </a:rPr>
              <a:t>im3 </a:t>
            </a:r>
            <a:r>
              <a:rPr lang="en-US" sz="4000" dirty="0" smtClean="0"/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block</a:t>
            </a:r>
            <a:r>
              <a:rPr lang="en-US" sz="4000" dirty="0" smtClean="0"/>
              <a:t>( </a:t>
            </a:r>
            <a:r>
              <a:rPr lang="en-US" sz="4000" dirty="0">
                <a:solidFill>
                  <a:srgbClr val="00B050"/>
                </a:solidFill>
              </a:rPr>
              <a:t>8</a:t>
            </a:r>
            <a:r>
              <a:rPr lang="en-US" sz="4000" dirty="0" smtClean="0"/>
              <a:t>, </a:t>
            </a:r>
            <a:r>
              <a:rPr lang="en-US" sz="4000" dirty="0">
                <a:solidFill>
                  <a:srgbClr val="7030A0"/>
                </a:solidFill>
              </a:rPr>
              <a:t>2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994788" y="5187238"/>
            <a:ext cx="4732021" cy="1178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 smtClean="0">
                <a:solidFill>
                  <a:srgbClr val="0070C0"/>
                </a:solidFill>
              </a:rPr>
              <a:t>dim3 </a:t>
            </a:r>
            <a:r>
              <a:rPr lang="en-US" sz="4000" dirty="0" smtClean="0"/>
              <a:t> </a:t>
            </a:r>
            <a:r>
              <a:rPr lang="en-US" sz="4400" b="1" dirty="0" smtClean="0">
                <a:solidFill>
                  <a:srgbClr val="7030A0"/>
                </a:solidFill>
              </a:rPr>
              <a:t>grid</a:t>
            </a:r>
            <a:r>
              <a:rPr lang="en-US" sz="4000" dirty="0" smtClean="0"/>
              <a:t>( </a:t>
            </a:r>
            <a:r>
              <a:rPr lang="en-US" sz="4000" dirty="0">
                <a:solidFill>
                  <a:srgbClr val="00B050"/>
                </a:solidFill>
              </a:rPr>
              <a:t>2</a:t>
            </a:r>
            <a:r>
              <a:rPr lang="en-US" sz="4000" dirty="0" smtClean="0"/>
              <a:t>, </a:t>
            </a:r>
            <a:r>
              <a:rPr lang="en-US" sz="4000" dirty="0">
                <a:solidFill>
                  <a:srgbClr val="7030A0"/>
                </a:solidFill>
              </a:rPr>
              <a:t>2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229187" y="6050680"/>
            <a:ext cx="8435063" cy="1178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 err="1" smtClean="0"/>
              <a:t>Kernel_name</a:t>
            </a:r>
            <a:r>
              <a:rPr lang="en-US" sz="4800" b="1" dirty="0" smtClean="0"/>
              <a:t> &lt;&lt;</a:t>
            </a:r>
            <a:r>
              <a:rPr lang="en-US" sz="4800" b="1" dirty="0">
                <a:solidFill>
                  <a:srgbClr val="7030A0"/>
                </a:solidFill>
              </a:rPr>
              <a:t> grid</a:t>
            </a:r>
            <a:r>
              <a:rPr lang="en-US" sz="4800" b="1" dirty="0" smtClean="0"/>
              <a:t>, </a:t>
            </a:r>
            <a:r>
              <a:rPr lang="en-US" sz="4800" b="1" dirty="0">
                <a:solidFill>
                  <a:srgbClr val="FF0000"/>
                </a:solidFill>
              </a:rPr>
              <a:t>block </a:t>
            </a:r>
            <a:r>
              <a:rPr lang="en-US" sz="4800" b="1" dirty="0" smtClean="0"/>
              <a:t>&gt;&gt;&gt;()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2676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2" grpId="0"/>
      <p:bldP spid="24" grpId="0"/>
      <p:bldP spid="8" grpId="0"/>
      <p:bldP spid="27" grpId="0"/>
      <p:bldP spid="30" grpId="0"/>
      <p:bldP spid="31" grpId="0"/>
      <p:bldP spid="58" grpId="0" animBg="1"/>
      <p:bldP spid="61" grpId="0" animBg="1"/>
      <p:bldP spid="64" grpId="0" animBg="1"/>
      <p:bldP spid="29" grpId="0" build="p"/>
      <p:bldP spid="32" grpId="0" build="p"/>
      <p:bldP spid="3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40" y="15830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Limitation for block size</a:t>
            </a:r>
            <a:endParaRPr lang="en-US" sz="5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14E4EF14-BE57-4DC8-AC07-A04729FA1637}"/>
              </a:ext>
            </a:extLst>
          </p:cNvPr>
          <p:cNvCxnSpPr>
            <a:cxnSpLocks/>
          </p:cNvCxnSpPr>
          <p:nvPr/>
        </p:nvCxnSpPr>
        <p:spPr>
          <a:xfrm>
            <a:off x="2821958" y="2457343"/>
            <a:ext cx="6962558" cy="24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F22FA842-5568-4693-BEC3-E866997E3FE7}"/>
              </a:ext>
            </a:extLst>
          </p:cNvPr>
          <p:cNvCxnSpPr>
            <a:cxnSpLocks/>
          </p:cNvCxnSpPr>
          <p:nvPr/>
        </p:nvCxnSpPr>
        <p:spPr>
          <a:xfrm flipV="1">
            <a:off x="2821957" y="1844670"/>
            <a:ext cx="1264821" cy="5953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197B8830-C927-4016-9D1B-8D4AE7BBF6D5}"/>
              </a:ext>
            </a:extLst>
          </p:cNvPr>
          <p:cNvCxnSpPr>
            <a:cxnSpLocks/>
          </p:cNvCxnSpPr>
          <p:nvPr/>
        </p:nvCxnSpPr>
        <p:spPr>
          <a:xfrm>
            <a:off x="2821958" y="2440028"/>
            <a:ext cx="0" cy="1836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E16C98A-FC64-4B0F-852A-586DEC47E76A}"/>
              </a:ext>
            </a:extLst>
          </p:cNvPr>
          <p:cNvSpPr txBox="1"/>
          <p:nvPr/>
        </p:nvSpPr>
        <p:spPr>
          <a:xfrm>
            <a:off x="2149783" y="4280945"/>
            <a:ext cx="790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78E1D23-80C6-4577-84AC-33FC3E7CE472}"/>
              </a:ext>
            </a:extLst>
          </p:cNvPr>
          <p:cNvSpPr txBox="1"/>
          <p:nvPr/>
        </p:nvSpPr>
        <p:spPr>
          <a:xfrm>
            <a:off x="4208561" y="1362888"/>
            <a:ext cx="790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0D82C88-A54A-40A2-8557-F0FF1489AD99}"/>
              </a:ext>
            </a:extLst>
          </p:cNvPr>
          <p:cNvSpPr txBox="1"/>
          <p:nvPr/>
        </p:nvSpPr>
        <p:spPr>
          <a:xfrm>
            <a:off x="9784516" y="2376136"/>
            <a:ext cx="790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24644" y="2958463"/>
            <a:ext cx="2420982" cy="9424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84037" y="3220917"/>
            <a:ext cx="2420982" cy="9424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84037" y="2958463"/>
            <a:ext cx="940607" cy="26245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478975" y="3006374"/>
            <a:ext cx="940607" cy="26245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505019" y="3853044"/>
            <a:ext cx="940607" cy="26245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66871" y="3903254"/>
            <a:ext cx="2433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z &lt; </a:t>
            </a:r>
            <a:r>
              <a:rPr lang="en-US" sz="3600" dirty="0" smtClean="0">
                <a:solidFill>
                  <a:srgbClr val="002060"/>
                </a:solidFill>
              </a:rPr>
              <a:t>=64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50243" y="4425863"/>
            <a:ext cx="251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x </a:t>
            </a:r>
            <a:r>
              <a:rPr lang="en-US" sz="3600" dirty="0" smtClean="0">
                <a:solidFill>
                  <a:srgbClr val="002060"/>
                </a:solidFill>
              </a:rPr>
              <a:t>&lt;= </a:t>
            </a:r>
            <a:r>
              <a:rPr lang="en-US" sz="3600" dirty="0">
                <a:solidFill>
                  <a:srgbClr val="002060"/>
                </a:solidFill>
              </a:rPr>
              <a:t>1024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21967" y="3337940"/>
            <a:ext cx="243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y &lt;= 1024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88403" y="5695725"/>
            <a:ext cx="5695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 x * y * z  &lt; = 1024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91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7" grpId="0"/>
      <p:bldP spid="18" grpId="0"/>
      <p:bldP spid="19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Limitation for number of thread block in each dimension</a:t>
            </a:r>
            <a:endParaRPr lang="en-US" sz="4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37690"/>
              </p:ext>
            </p:extLst>
          </p:nvPr>
        </p:nvGraphicFramePr>
        <p:xfrm>
          <a:off x="5851235" y="2260152"/>
          <a:ext cx="2673932" cy="223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483"/>
                <a:gridCol w="668483"/>
                <a:gridCol w="668483"/>
                <a:gridCol w="668483"/>
              </a:tblGrid>
              <a:tr h="5597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59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59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52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15501"/>
              </p:ext>
            </p:extLst>
          </p:nvPr>
        </p:nvGraphicFramePr>
        <p:xfrm>
          <a:off x="4110181" y="2687295"/>
          <a:ext cx="2673932" cy="2238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483"/>
                <a:gridCol w="668483"/>
                <a:gridCol w="668483"/>
                <a:gridCol w="668483"/>
              </a:tblGrid>
              <a:tr h="5597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59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59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59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flipH="1">
            <a:off x="4110182" y="2260152"/>
            <a:ext cx="1803404" cy="427143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784114" y="2260152"/>
            <a:ext cx="1741052" cy="459177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84114" y="4492062"/>
            <a:ext cx="1741052" cy="402075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158673" y="5334840"/>
            <a:ext cx="2576947" cy="36947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79800" y="2719329"/>
            <a:ext cx="0" cy="220684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056582" y="4793673"/>
            <a:ext cx="1717963" cy="45258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03223" y="3302216"/>
            <a:ext cx="1717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65536</a:t>
            </a:r>
            <a:endParaRPr lang="en-US" sz="4400" dirty="0"/>
          </a:p>
        </p:txBody>
      </p:sp>
      <p:sp>
        <p:nvSpPr>
          <p:cNvPr id="33" name="TextBox 32"/>
          <p:cNvSpPr txBox="1"/>
          <p:nvPr/>
        </p:nvSpPr>
        <p:spPr>
          <a:xfrm>
            <a:off x="4462317" y="5680580"/>
            <a:ext cx="2321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2</a:t>
            </a:r>
            <a:r>
              <a:rPr lang="en-US" sz="4400" baseline="40000" dirty="0" smtClean="0"/>
              <a:t>32 </a:t>
            </a:r>
            <a:r>
              <a:rPr lang="en-US" sz="4400" dirty="0" smtClean="0"/>
              <a:t>-1</a:t>
            </a:r>
            <a:endParaRPr lang="en-US" sz="4400" baseline="400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8074895" y="5061526"/>
            <a:ext cx="1717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65536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037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E8845-C8C7-4931-AEF8-CE25CE0A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94" y="365125"/>
            <a:ext cx="10515600" cy="1325563"/>
          </a:xfrm>
        </p:spPr>
        <p:txBody>
          <a:bodyPr/>
          <a:lstStyle/>
          <a:p>
            <a:r>
              <a:rPr lang="en-GB" b="1" dirty="0"/>
              <a:t>Basic steps of </a:t>
            </a:r>
            <a:r>
              <a:rPr lang="en-GB" b="1" dirty="0" smtClean="0"/>
              <a:t>a CUDA </a:t>
            </a:r>
            <a:r>
              <a:rPr lang="en-GB" b="1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D04946-404A-4589-82CC-1960AA85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310" y="15699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/>
          </a:p>
          <a:p>
            <a:r>
              <a:rPr lang="en-GB" sz="3600" dirty="0"/>
              <a:t>Initialization of </a:t>
            </a:r>
            <a:r>
              <a:rPr lang="en-GB" sz="3600" dirty="0" smtClean="0"/>
              <a:t>data from CPU</a:t>
            </a:r>
            <a:endParaRPr lang="en-GB" sz="3600" dirty="0"/>
          </a:p>
          <a:p>
            <a:r>
              <a:rPr lang="en-GB" sz="3600" dirty="0" smtClean="0"/>
              <a:t>transfer data from CPU context to GPU context</a:t>
            </a:r>
            <a:endParaRPr lang="en-GB" sz="3600" dirty="0"/>
          </a:p>
          <a:p>
            <a:r>
              <a:rPr lang="en-GB" sz="3600" dirty="0"/>
              <a:t>Kernel launch with needed grid/block size</a:t>
            </a:r>
          </a:p>
          <a:p>
            <a:r>
              <a:rPr lang="en-GB" sz="3600" dirty="0" smtClean="0"/>
              <a:t>Transfer results back to CPU context from </a:t>
            </a:r>
            <a:r>
              <a:rPr lang="en-GB" sz="3600" dirty="0"/>
              <a:t>GPU </a:t>
            </a:r>
            <a:r>
              <a:rPr lang="en-GB" sz="3600" dirty="0" smtClean="0"/>
              <a:t>context</a:t>
            </a:r>
          </a:p>
          <a:p>
            <a:r>
              <a:rPr lang="en-GB" sz="3600" dirty="0"/>
              <a:t>R</a:t>
            </a:r>
            <a:r>
              <a:rPr lang="en-GB" sz="3600" dirty="0" smtClean="0"/>
              <a:t>eclaim the memory from both CPU and GPU	</a:t>
            </a:r>
            <a:endParaRPr lang="en-GB" sz="3600" dirty="0"/>
          </a:p>
        </p:txBody>
      </p:sp>
      <p:sp>
        <p:nvSpPr>
          <p:cNvPr id="4" name="Rectangle 3"/>
          <p:cNvSpPr/>
          <p:nvPr/>
        </p:nvSpPr>
        <p:spPr>
          <a:xfrm>
            <a:off x="1236384" y="3360941"/>
            <a:ext cx="9908410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Kernel launch with needed grid/block size</a:t>
            </a:r>
          </a:p>
        </p:txBody>
      </p:sp>
    </p:spTree>
    <p:extLst>
      <p:ext uri="{BB962C8B-B14F-4D97-AF65-F5344CB8AC3E}">
        <p14:creationId xmlns:p14="http://schemas.microsoft.com/office/powerpoint/2010/main" val="370074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E8845-C8C7-4931-AEF8-CE25CE0A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26" y="342665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b="1" dirty="0" smtClean="0"/>
              <a:t>Elements </a:t>
            </a:r>
            <a:r>
              <a:rPr lang="en-GB" sz="4800" b="1" dirty="0"/>
              <a:t>of </a:t>
            </a:r>
            <a:r>
              <a:rPr lang="en-GB" sz="4800" b="1" dirty="0" smtClean="0"/>
              <a:t>a CUDA </a:t>
            </a:r>
            <a:r>
              <a:rPr lang="en-GB" sz="4800" b="1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D04946-404A-4589-82CC-1960AA85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367325"/>
            <a:ext cx="10515600" cy="4351338"/>
          </a:xfrm>
        </p:spPr>
        <p:txBody>
          <a:bodyPr/>
          <a:lstStyle/>
          <a:p>
            <a:r>
              <a:rPr lang="en-GB" sz="3600" dirty="0"/>
              <a:t>Host code (main function</a:t>
            </a:r>
            <a:r>
              <a:rPr lang="en-GB" sz="3600" dirty="0" smtClean="0"/>
              <a:t>)</a:t>
            </a:r>
          </a:p>
          <a:p>
            <a:endParaRPr lang="en-GB" dirty="0"/>
          </a:p>
          <a:p>
            <a:r>
              <a:rPr lang="en-GB" sz="3600" dirty="0"/>
              <a:t>Device </a:t>
            </a:r>
            <a:r>
              <a:rPr lang="en-GB" sz="3600" dirty="0" smtClean="0"/>
              <a:t>code</a:t>
            </a:r>
            <a:endParaRPr lang="en-US" sz="3600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52360" y="2734491"/>
            <a:ext cx="36227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Code that is going to run in CPU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99018" y="4726577"/>
            <a:ext cx="36227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Code that is going to run in GPU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7147057">
            <a:off x="6690359" y="3059079"/>
            <a:ext cx="487680" cy="42804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7147057">
            <a:off x="4273730" y="4195388"/>
            <a:ext cx="487680" cy="42804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6845" y="1889760"/>
            <a:ext cx="917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i</a:t>
            </a:r>
            <a:r>
              <a:rPr lang="en-US" sz="4000" dirty="0" err="1" smtClean="0">
                <a:solidFill>
                  <a:srgbClr val="0070C0"/>
                </a:solidFill>
              </a:rPr>
              <a:t>nt</a:t>
            </a:r>
            <a:r>
              <a:rPr lang="en-US" sz="4000" dirty="0" smtClean="0"/>
              <a:t>   </a:t>
            </a:r>
            <a:r>
              <a:rPr lang="en-US" sz="4000" dirty="0" err="1" smtClean="0">
                <a:solidFill>
                  <a:srgbClr val="7030A0"/>
                </a:solidFill>
              </a:rPr>
              <a:t>hello_world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smtClean="0"/>
              <a:t>(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dirty="0" smtClean="0"/>
              <a:t>x,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float</a:t>
            </a:r>
            <a:r>
              <a:rPr lang="en-US" sz="4000" dirty="0" smtClean="0"/>
              <a:t> y,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char</a:t>
            </a:r>
            <a:r>
              <a:rPr lang="en-US" sz="4000" dirty="0" smtClean="0"/>
              <a:t> * name)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1998" y="901897"/>
            <a:ext cx="2107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return 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3242" y="473966"/>
            <a:ext cx="2712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 dirty="0" smtClean="0">
                <a:solidFill>
                  <a:srgbClr val="002060"/>
                </a:solidFill>
              </a:rPr>
              <a:t>function </a:t>
            </a:r>
            <a:r>
              <a:rPr lang="en-US" dirty="0">
                <a:solidFill>
                  <a:srgbClr val="002060"/>
                </a:solidFill>
              </a:rPr>
              <a:t>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5872" y="646455"/>
            <a:ext cx="3065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a</a:t>
            </a:r>
            <a:r>
              <a:rPr lang="en-US" sz="3200" dirty="0" smtClean="0">
                <a:solidFill>
                  <a:srgbClr val="002060"/>
                </a:solidFill>
              </a:rPr>
              <a:t>rgument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002060"/>
                </a:solidFill>
              </a:rPr>
              <a:t>list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3021536">
            <a:off x="1796132" y="1519778"/>
            <a:ext cx="359236" cy="41000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893373">
            <a:off x="4355688" y="1318887"/>
            <a:ext cx="450647" cy="4378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8290623" y="1234095"/>
            <a:ext cx="450647" cy="4378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95702" y="1825111"/>
            <a:ext cx="441524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304" y="4055944"/>
            <a:ext cx="6827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void </a:t>
            </a:r>
            <a:r>
              <a:rPr lang="en-US" sz="4000" dirty="0" err="1" smtClean="0">
                <a:solidFill>
                  <a:srgbClr val="7030A0"/>
                </a:solidFill>
              </a:rPr>
              <a:t>hello_cuda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smtClean="0"/>
              <a:t>(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dirty="0" smtClean="0"/>
              <a:t>x - - - - -)</a:t>
            </a:r>
            <a:endParaRPr 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653144" y="3932833"/>
            <a:ext cx="3837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__global__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3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217" y="184976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Grid</a:t>
            </a:r>
          </a:p>
          <a:p>
            <a:endParaRPr lang="en-US" sz="4400" dirty="0"/>
          </a:p>
          <a:p>
            <a:pPr marL="0" indent="0">
              <a:buNone/>
            </a:pPr>
            <a:r>
              <a:rPr lang="en-US" sz="4400" dirty="0" smtClean="0"/>
              <a:t>Block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4367866" y="1226056"/>
            <a:ext cx="6134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 is a collection of all the threads launch for a kernel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4217" y="4025436"/>
            <a:ext cx="605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Threads in a grid is organized in to groups called thread blocks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 rot="4678326">
            <a:off x="3515556" y="1873375"/>
            <a:ext cx="354228" cy="50162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6915467">
            <a:off x="3354448" y="3920327"/>
            <a:ext cx="354228" cy="50162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4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3101807" y="1184477"/>
            <a:ext cx="5864257" cy="4570489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72" y="580758"/>
            <a:ext cx="4786241" cy="476702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40" name="Rectangle 39"/>
          <p:cNvSpPr/>
          <p:nvPr/>
        </p:nvSpPr>
        <p:spPr>
          <a:xfrm>
            <a:off x="3742759" y="1933788"/>
            <a:ext cx="1632859" cy="1653047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207787" y="5730726"/>
            <a:ext cx="4551136" cy="24725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094886" y="949236"/>
            <a:ext cx="9874" cy="4624965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59466" y="261147"/>
            <a:ext cx="68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Y</a:t>
            </a:r>
            <a:endParaRPr lang="en-US" sz="5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82398" y="5293300"/>
            <a:ext cx="1118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75049" y="580758"/>
            <a:ext cx="1717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Z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66633" y="2019632"/>
            <a:ext cx="10189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11717" y="5650749"/>
            <a:ext cx="10189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91896" y="1640809"/>
            <a:ext cx="10189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345577" y="1287354"/>
            <a:ext cx="168835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57748" y="1910018"/>
            <a:ext cx="1632858" cy="2328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44161" y="3599082"/>
            <a:ext cx="1660031" cy="276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390606" y="1287354"/>
            <a:ext cx="643329" cy="64594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732794" y="1257703"/>
            <a:ext cx="643329" cy="64594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404192" y="1939669"/>
            <a:ext cx="0" cy="16594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732794" y="1933303"/>
            <a:ext cx="0" cy="16594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rallelogram 38"/>
          <p:cNvSpPr/>
          <p:nvPr/>
        </p:nvSpPr>
        <p:spPr>
          <a:xfrm>
            <a:off x="3757747" y="1317006"/>
            <a:ext cx="2251234" cy="586646"/>
          </a:xfrm>
          <a:prstGeom prst="parallelogram">
            <a:avLst>
              <a:gd name="adj" fmla="val 103463"/>
            </a:avLst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3"/>
            <a:endCxn id="39" idx="1"/>
          </p:cNvCxnSpPr>
          <p:nvPr/>
        </p:nvCxnSpPr>
        <p:spPr>
          <a:xfrm flipV="1">
            <a:off x="4579883" y="1317006"/>
            <a:ext cx="606962" cy="58664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9" idx="3"/>
          </p:cNvCxnSpPr>
          <p:nvPr/>
        </p:nvCxnSpPr>
        <p:spPr>
          <a:xfrm flipV="1">
            <a:off x="4579883" y="1903652"/>
            <a:ext cx="0" cy="172307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1"/>
          </p:cNvCxnSpPr>
          <p:nvPr/>
        </p:nvCxnSpPr>
        <p:spPr>
          <a:xfrm>
            <a:off x="3742759" y="2760312"/>
            <a:ext cx="1661433" cy="1744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067238" y="1563235"/>
            <a:ext cx="1661433" cy="1744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472595" y="1951230"/>
            <a:ext cx="1632859" cy="1653047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6075413" y="1304796"/>
            <a:ext cx="168835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487584" y="1927460"/>
            <a:ext cx="1632858" cy="2328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473997" y="3616524"/>
            <a:ext cx="1660031" cy="276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7120442" y="1304796"/>
            <a:ext cx="643329" cy="64594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462630" y="1275145"/>
            <a:ext cx="643329" cy="64594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7134028" y="1957111"/>
            <a:ext cx="0" cy="16594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462630" y="1950745"/>
            <a:ext cx="0" cy="16594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arallelogram 97"/>
          <p:cNvSpPr/>
          <p:nvPr/>
        </p:nvSpPr>
        <p:spPr>
          <a:xfrm>
            <a:off x="5487583" y="1334448"/>
            <a:ext cx="2251234" cy="586646"/>
          </a:xfrm>
          <a:prstGeom prst="parallelogram">
            <a:avLst>
              <a:gd name="adj" fmla="val 103463"/>
            </a:avLst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stCxn id="98" idx="3"/>
            <a:endCxn id="98" idx="1"/>
          </p:cNvCxnSpPr>
          <p:nvPr/>
        </p:nvCxnSpPr>
        <p:spPr>
          <a:xfrm flipV="1">
            <a:off x="6309719" y="1334448"/>
            <a:ext cx="606962" cy="58664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8" idx="3"/>
          </p:cNvCxnSpPr>
          <p:nvPr/>
        </p:nvCxnSpPr>
        <p:spPr>
          <a:xfrm flipV="1">
            <a:off x="6309719" y="1921094"/>
            <a:ext cx="0" cy="172307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0" idx="1"/>
          </p:cNvCxnSpPr>
          <p:nvPr/>
        </p:nvCxnSpPr>
        <p:spPr>
          <a:xfrm>
            <a:off x="5472595" y="2777754"/>
            <a:ext cx="1661433" cy="1744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797074" y="1580677"/>
            <a:ext cx="1661433" cy="1744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Parallelogram 103"/>
          <p:cNvSpPr/>
          <p:nvPr/>
        </p:nvSpPr>
        <p:spPr>
          <a:xfrm rot="8019682">
            <a:off x="6423766" y="1901758"/>
            <a:ext cx="2133661" cy="1129295"/>
          </a:xfrm>
          <a:prstGeom prst="parallelogram">
            <a:avLst>
              <a:gd name="adj" fmla="val 103463"/>
            </a:avLst>
          </a:prstGeom>
          <a:solidFill>
            <a:srgbClr val="FFC000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7501600" y="1604870"/>
            <a:ext cx="0" cy="172307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104" idx="5"/>
          </p:cNvCxnSpPr>
          <p:nvPr/>
        </p:nvCxnSpPr>
        <p:spPr>
          <a:xfrm flipV="1">
            <a:off x="7156809" y="2117255"/>
            <a:ext cx="666992" cy="63671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732795" y="3627207"/>
            <a:ext cx="1676772" cy="1653047"/>
          </a:xfrm>
          <a:prstGeom prst="rect">
            <a:avLst/>
          </a:prstGeom>
          <a:solidFill>
            <a:schemeClr val="tx2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4569918" y="3576969"/>
            <a:ext cx="0" cy="172307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8" idx="1"/>
          </p:cNvCxnSpPr>
          <p:nvPr/>
        </p:nvCxnSpPr>
        <p:spPr>
          <a:xfrm>
            <a:off x="3732795" y="4453731"/>
            <a:ext cx="1705345" cy="1744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468161" y="3627207"/>
            <a:ext cx="1632859" cy="16530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Parallelogram 112"/>
          <p:cNvSpPr/>
          <p:nvPr/>
        </p:nvSpPr>
        <p:spPr>
          <a:xfrm rot="8019682">
            <a:off x="6401824" y="3561523"/>
            <a:ext cx="2133661" cy="1129295"/>
          </a:xfrm>
          <a:prstGeom prst="parallelogram">
            <a:avLst>
              <a:gd name="adj" fmla="val 103463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 flipV="1">
            <a:off x="6287779" y="3569493"/>
            <a:ext cx="0" cy="172307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450655" y="4426153"/>
            <a:ext cx="1661433" cy="1744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7501600" y="3260338"/>
            <a:ext cx="0" cy="172307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endCxn id="113" idx="5"/>
          </p:cNvCxnSpPr>
          <p:nvPr/>
        </p:nvCxnSpPr>
        <p:spPr>
          <a:xfrm flipV="1">
            <a:off x="7109919" y="3777020"/>
            <a:ext cx="691940" cy="63682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arallelogram 128"/>
          <p:cNvSpPr/>
          <p:nvPr/>
        </p:nvSpPr>
        <p:spPr>
          <a:xfrm>
            <a:off x="6076185" y="634894"/>
            <a:ext cx="2251234" cy="586646"/>
          </a:xfrm>
          <a:prstGeom prst="parallelogram">
            <a:avLst>
              <a:gd name="adj" fmla="val 103463"/>
            </a:avLst>
          </a:prstGeom>
          <a:solidFill>
            <a:srgbClr val="00B0F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>
            <a:stCxn id="129" idx="3"/>
            <a:endCxn id="129" idx="1"/>
          </p:cNvCxnSpPr>
          <p:nvPr/>
        </p:nvCxnSpPr>
        <p:spPr>
          <a:xfrm flipV="1">
            <a:off x="6898321" y="634894"/>
            <a:ext cx="606962" cy="58664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398313" y="873488"/>
            <a:ext cx="1661433" cy="1744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Parallelogram 131"/>
          <p:cNvSpPr/>
          <p:nvPr/>
        </p:nvSpPr>
        <p:spPr>
          <a:xfrm rot="8019682">
            <a:off x="7025005" y="1194569"/>
            <a:ext cx="2133661" cy="1129295"/>
          </a:xfrm>
          <a:prstGeom prst="parallelogram">
            <a:avLst>
              <a:gd name="adj" fmla="val 103463"/>
            </a:avLst>
          </a:prstGeom>
          <a:solidFill>
            <a:srgbClr val="00B0F0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8102839" y="897681"/>
            <a:ext cx="0" cy="172307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2" idx="5"/>
          </p:cNvCxnSpPr>
          <p:nvPr/>
        </p:nvCxnSpPr>
        <p:spPr>
          <a:xfrm flipV="1">
            <a:off x="7758048" y="1410066"/>
            <a:ext cx="666992" cy="63671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Parallelogram 138"/>
          <p:cNvSpPr/>
          <p:nvPr/>
        </p:nvSpPr>
        <p:spPr>
          <a:xfrm>
            <a:off x="4381997" y="634894"/>
            <a:ext cx="2251234" cy="586646"/>
          </a:xfrm>
          <a:prstGeom prst="parallelogram">
            <a:avLst>
              <a:gd name="adj" fmla="val 103463"/>
            </a:avLst>
          </a:prstGeom>
          <a:solidFill>
            <a:srgbClr val="00B05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/>
          <p:cNvCxnSpPr>
            <a:stCxn id="139" idx="3"/>
            <a:endCxn id="139" idx="1"/>
          </p:cNvCxnSpPr>
          <p:nvPr/>
        </p:nvCxnSpPr>
        <p:spPr>
          <a:xfrm flipV="1">
            <a:off x="5204133" y="634894"/>
            <a:ext cx="606962" cy="58664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741746" y="843523"/>
            <a:ext cx="1661433" cy="1744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Parallelogram 141"/>
          <p:cNvSpPr/>
          <p:nvPr/>
        </p:nvSpPr>
        <p:spPr>
          <a:xfrm rot="8019682">
            <a:off x="7032454" y="2900287"/>
            <a:ext cx="2133661" cy="1129295"/>
          </a:xfrm>
          <a:prstGeom prst="parallelogram">
            <a:avLst>
              <a:gd name="adj" fmla="val 103463"/>
            </a:avLst>
          </a:prstGeom>
          <a:solidFill>
            <a:srgbClr val="7030A0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8132230" y="2599102"/>
            <a:ext cx="0" cy="172307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endCxn id="142" idx="5"/>
          </p:cNvCxnSpPr>
          <p:nvPr/>
        </p:nvCxnSpPr>
        <p:spPr>
          <a:xfrm flipV="1">
            <a:off x="7740549" y="3115784"/>
            <a:ext cx="691940" cy="63682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1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8" grpId="0"/>
      <p:bldP spid="9" grpId="0"/>
      <p:bldP spid="10" grpId="0"/>
      <p:bldP spid="21" grpId="0"/>
      <p:bldP spid="22" grpId="0"/>
      <p:bldP spid="23" grpId="0"/>
      <p:bldP spid="39" grpId="0" animBg="1"/>
      <p:bldP spid="90" grpId="0" animBg="1"/>
      <p:bldP spid="98" grpId="0" animBg="1"/>
      <p:bldP spid="104" grpId="0" animBg="1"/>
      <p:bldP spid="108" grpId="0" animBg="1"/>
      <p:bldP spid="112" grpId="0" animBg="1"/>
      <p:bldP spid="113" grpId="0" animBg="1"/>
      <p:bldP spid="129" grpId="0" animBg="1"/>
      <p:bldP spid="132" grpId="0" animBg="1"/>
      <p:bldP spid="139" grpId="0" animBg="1"/>
      <p:bldP spid="1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315" y="1625328"/>
            <a:ext cx="111447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i="1" dirty="0" err="1" smtClean="0"/>
              <a:t>Kernel_name</a:t>
            </a:r>
            <a:r>
              <a:rPr lang="en-US" sz="4400" dirty="0" smtClean="0"/>
              <a:t> </a:t>
            </a:r>
            <a:r>
              <a:rPr lang="en-US" sz="4800" b="1" dirty="0" smtClean="0"/>
              <a:t>&lt;&lt;&lt; 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	</a:t>
            </a:r>
            <a:r>
              <a:rPr lang="en-US" sz="4400" dirty="0" smtClean="0">
                <a:solidFill>
                  <a:srgbClr val="FF0000"/>
                </a:solidFill>
              </a:rPr>
              <a:t>		</a:t>
            </a:r>
            <a:r>
              <a:rPr lang="en-US" sz="4400" dirty="0" err="1" smtClean="0">
                <a:solidFill>
                  <a:srgbClr val="FF0000"/>
                </a:solidFill>
              </a:rPr>
              <a:t>number_of_blocks</a:t>
            </a:r>
            <a:r>
              <a:rPr lang="en-US" sz="4400" dirty="0" smtClean="0"/>
              <a:t>, 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		</a:t>
            </a:r>
            <a:r>
              <a:rPr lang="en-US" sz="4400" dirty="0" err="1" smtClean="0">
                <a:solidFill>
                  <a:srgbClr val="0070C0"/>
                </a:solidFill>
              </a:rPr>
              <a:t>thread_per_block</a:t>
            </a:r>
            <a:r>
              <a:rPr lang="en-US" sz="4400" dirty="0" smtClean="0">
                <a:solidFill>
                  <a:srgbClr val="0070C0"/>
                </a:solidFill>
              </a:rPr>
              <a:t> </a:t>
            </a:r>
            <a:r>
              <a:rPr lang="en-US" sz="4800" b="1" dirty="0" smtClean="0"/>
              <a:t>&gt;&gt;&gt;</a:t>
            </a:r>
            <a:r>
              <a:rPr lang="en-US" sz="4400" dirty="0" smtClean="0"/>
              <a:t> (</a:t>
            </a:r>
            <a:r>
              <a:rPr lang="en-US" sz="4400" i="1" dirty="0" smtClean="0"/>
              <a:t>arguments</a:t>
            </a:r>
            <a:r>
              <a:rPr lang="en-US" sz="4400" dirty="0" smtClean="0"/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911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216" y="1242150"/>
            <a:ext cx="9464041" cy="1178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0070C0"/>
                </a:solidFill>
              </a:rPr>
              <a:t>d</a:t>
            </a:r>
            <a:r>
              <a:rPr lang="en-US" sz="6000" dirty="0" smtClean="0">
                <a:solidFill>
                  <a:srgbClr val="0070C0"/>
                </a:solidFill>
              </a:rPr>
              <a:t>im3 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variable_name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smtClean="0"/>
              <a:t>( </a:t>
            </a:r>
            <a:r>
              <a:rPr lang="en-US" sz="6000" dirty="0" smtClean="0">
                <a:solidFill>
                  <a:srgbClr val="00B050"/>
                </a:solidFill>
              </a:rPr>
              <a:t>X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7030A0"/>
                </a:solidFill>
              </a:rPr>
              <a:t>Y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Z</a:t>
            </a:r>
            <a:r>
              <a:rPr lang="en-US" sz="6000" dirty="0" smtClean="0"/>
              <a:t>)</a:t>
            </a:r>
            <a:endParaRPr lang="en-US" sz="6000" dirty="0"/>
          </a:p>
        </p:txBody>
      </p:sp>
      <p:sp>
        <p:nvSpPr>
          <p:cNvPr id="2" name="Rectangle 1"/>
          <p:cNvSpPr/>
          <p:nvPr/>
        </p:nvSpPr>
        <p:spPr>
          <a:xfrm>
            <a:off x="3669721" y="2895990"/>
            <a:ext cx="45053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 smtClean="0">
                <a:solidFill>
                  <a:srgbClr val="FF0000"/>
                </a:solidFill>
              </a:rPr>
              <a:t>variable_name.</a:t>
            </a:r>
            <a:r>
              <a:rPr lang="en-US" sz="5400" b="1" dirty="0" err="1">
                <a:solidFill>
                  <a:srgbClr val="00B050"/>
                </a:solidFill>
              </a:rPr>
              <a:t>x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3669721" y="3819320"/>
            <a:ext cx="45165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 smtClean="0">
                <a:solidFill>
                  <a:srgbClr val="FF0000"/>
                </a:solidFill>
              </a:rPr>
              <a:t>variable_name.</a:t>
            </a:r>
            <a:r>
              <a:rPr lang="en-US" sz="5400" b="1" dirty="0" err="1" smtClean="0">
                <a:solidFill>
                  <a:srgbClr val="7030A0"/>
                </a:solidFill>
              </a:rPr>
              <a:t>y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3669721" y="4668908"/>
            <a:ext cx="44636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 smtClean="0">
                <a:solidFill>
                  <a:srgbClr val="FF0000"/>
                </a:solidFill>
              </a:rPr>
              <a:t>variable_name.</a:t>
            </a:r>
            <a:r>
              <a:rPr lang="en-US" sz="5400" b="1" dirty="0" err="1">
                <a:solidFill>
                  <a:schemeClr val="accent2">
                    <a:lumMod val="75000"/>
                  </a:schemeClr>
                </a:solidFill>
              </a:rPr>
              <a:t>z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912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52039FD1-872F-4B30-A414-531224169CCC}"/>
              </a:ext>
            </a:extLst>
          </p:cNvPr>
          <p:cNvSpPr/>
          <p:nvPr/>
        </p:nvSpPr>
        <p:spPr>
          <a:xfrm>
            <a:off x="2467328" y="1128082"/>
            <a:ext cx="1105815" cy="616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2039FD1-872F-4B30-A414-531224169CCC}"/>
              </a:ext>
            </a:extLst>
          </p:cNvPr>
          <p:cNvSpPr/>
          <p:nvPr/>
        </p:nvSpPr>
        <p:spPr>
          <a:xfrm>
            <a:off x="1258499" y="1128082"/>
            <a:ext cx="1105815" cy="616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14E4EF14-BE57-4DC8-AC07-A04729FA1637}"/>
              </a:ext>
            </a:extLst>
          </p:cNvPr>
          <p:cNvCxnSpPr>
            <a:cxnSpLocks/>
          </p:cNvCxnSpPr>
          <p:nvPr/>
        </p:nvCxnSpPr>
        <p:spPr>
          <a:xfrm>
            <a:off x="1049077" y="713603"/>
            <a:ext cx="10840482" cy="90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22FA842-5568-4693-BEC3-E866997E3FE7}"/>
              </a:ext>
            </a:extLst>
          </p:cNvPr>
          <p:cNvCxnSpPr>
            <a:cxnSpLocks/>
          </p:cNvCxnSpPr>
          <p:nvPr/>
        </p:nvCxnSpPr>
        <p:spPr>
          <a:xfrm flipV="1">
            <a:off x="1054816" y="485635"/>
            <a:ext cx="1369687" cy="184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97B8830-C927-4016-9D1B-8D4AE7BBF6D5}"/>
              </a:ext>
            </a:extLst>
          </p:cNvPr>
          <p:cNvCxnSpPr>
            <a:cxnSpLocks/>
          </p:cNvCxnSpPr>
          <p:nvPr/>
        </p:nvCxnSpPr>
        <p:spPr>
          <a:xfrm>
            <a:off x="1049077" y="713604"/>
            <a:ext cx="0" cy="1858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12A34922-7EBC-4E02-B228-40F0F1D1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72241"/>
              </p:ext>
            </p:extLst>
          </p:nvPr>
        </p:nvGraphicFramePr>
        <p:xfrm>
          <a:off x="1394847" y="1246435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32447702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8326968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928227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382331532"/>
                    </a:ext>
                  </a:extLst>
                </a:gridCol>
              </a:tblGrid>
              <a:tr h="339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75589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E16C98A-FC64-4B0F-852A-586DEC47E76A}"/>
              </a:ext>
            </a:extLst>
          </p:cNvPr>
          <p:cNvSpPr txBox="1"/>
          <p:nvPr/>
        </p:nvSpPr>
        <p:spPr>
          <a:xfrm>
            <a:off x="761182" y="2690002"/>
            <a:ext cx="790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78E1D23-80C6-4577-84AC-33FC3E7CE472}"/>
              </a:ext>
            </a:extLst>
          </p:cNvPr>
          <p:cNvSpPr txBox="1"/>
          <p:nvPr/>
        </p:nvSpPr>
        <p:spPr>
          <a:xfrm>
            <a:off x="2555308" y="0"/>
            <a:ext cx="790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0D82C88-A54A-40A2-8557-F0FF1489AD99}"/>
              </a:ext>
            </a:extLst>
          </p:cNvPr>
          <p:cNvSpPr txBox="1"/>
          <p:nvPr/>
        </p:nvSpPr>
        <p:spPr>
          <a:xfrm>
            <a:off x="11302919" y="111323"/>
            <a:ext cx="790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51286" y="3043945"/>
            <a:ext cx="9459878" cy="79027"/>
          </a:xfrm>
          <a:prstGeom prst="straightConnector1">
            <a:avLst/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1333" y="3250852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32</a:t>
            </a:r>
            <a:endParaRPr lang="en-US" sz="40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031771" y="1975609"/>
            <a:ext cx="1296825" cy="1741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31851" y="2127013"/>
            <a:ext cx="896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4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xmlns="" id="{12A34922-7EBC-4E02-B228-40F0F1D1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2435"/>
              </p:ext>
            </p:extLst>
          </p:nvPr>
        </p:nvGraphicFramePr>
        <p:xfrm>
          <a:off x="2583142" y="1246435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32447702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8326968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928227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382331532"/>
                    </a:ext>
                  </a:extLst>
                </a:gridCol>
              </a:tblGrid>
              <a:tr h="339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755899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2039FD1-872F-4B30-A414-531224169CCC}"/>
              </a:ext>
            </a:extLst>
          </p:cNvPr>
          <p:cNvSpPr/>
          <p:nvPr/>
        </p:nvSpPr>
        <p:spPr>
          <a:xfrm>
            <a:off x="4902862" y="1128082"/>
            <a:ext cx="1105815" cy="616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52039FD1-872F-4B30-A414-531224169CCC}"/>
              </a:ext>
            </a:extLst>
          </p:cNvPr>
          <p:cNvSpPr/>
          <p:nvPr/>
        </p:nvSpPr>
        <p:spPr>
          <a:xfrm>
            <a:off x="3694033" y="1128082"/>
            <a:ext cx="1105815" cy="616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xmlns="" id="{12A34922-7EBC-4E02-B228-40F0F1D1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76589"/>
              </p:ext>
            </p:extLst>
          </p:nvPr>
        </p:nvGraphicFramePr>
        <p:xfrm>
          <a:off x="3830381" y="1246435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32447702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8326968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928227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382331532"/>
                    </a:ext>
                  </a:extLst>
                </a:gridCol>
              </a:tblGrid>
              <a:tr h="339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7558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xmlns="" id="{12A34922-7EBC-4E02-B228-40F0F1D1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059383"/>
              </p:ext>
            </p:extLst>
          </p:nvPr>
        </p:nvGraphicFramePr>
        <p:xfrm>
          <a:off x="5018676" y="1246435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32447702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8326968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928227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382331532"/>
                    </a:ext>
                  </a:extLst>
                </a:gridCol>
              </a:tblGrid>
              <a:tr h="339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755899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52039FD1-872F-4B30-A414-531224169CCC}"/>
              </a:ext>
            </a:extLst>
          </p:cNvPr>
          <p:cNvSpPr/>
          <p:nvPr/>
        </p:nvSpPr>
        <p:spPr>
          <a:xfrm>
            <a:off x="7333320" y="1119393"/>
            <a:ext cx="1105815" cy="616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2039FD1-872F-4B30-A414-531224169CCC}"/>
              </a:ext>
            </a:extLst>
          </p:cNvPr>
          <p:cNvSpPr/>
          <p:nvPr/>
        </p:nvSpPr>
        <p:spPr>
          <a:xfrm>
            <a:off x="6124491" y="1119393"/>
            <a:ext cx="1105815" cy="616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xmlns="" id="{12A34922-7EBC-4E02-B228-40F0F1D1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929492"/>
              </p:ext>
            </p:extLst>
          </p:nvPr>
        </p:nvGraphicFramePr>
        <p:xfrm>
          <a:off x="6260839" y="12377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32447702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8326968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928227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382331532"/>
                    </a:ext>
                  </a:extLst>
                </a:gridCol>
              </a:tblGrid>
              <a:tr h="339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755899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xmlns="" id="{12A34922-7EBC-4E02-B228-40F0F1D1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16642"/>
              </p:ext>
            </p:extLst>
          </p:nvPr>
        </p:nvGraphicFramePr>
        <p:xfrm>
          <a:off x="7449134" y="12377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32447702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8326968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928227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382331532"/>
                    </a:ext>
                  </a:extLst>
                </a:gridCol>
              </a:tblGrid>
              <a:tr h="339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755899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52039FD1-872F-4B30-A414-531224169CCC}"/>
              </a:ext>
            </a:extLst>
          </p:cNvPr>
          <p:cNvSpPr/>
          <p:nvPr/>
        </p:nvSpPr>
        <p:spPr>
          <a:xfrm>
            <a:off x="9768854" y="1119393"/>
            <a:ext cx="1105815" cy="616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2039FD1-872F-4B30-A414-531224169CCC}"/>
              </a:ext>
            </a:extLst>
          </p:cNvPr>
          <p:cNvSpPr/>
          <p:nvPr/>
        </p:nvSpPr>
        <p:spPr>
          <a:xfrm>
            <a:off x="8560025" y="1119393"/>
            <a:ext cx="1105815" cy="616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xmlns="" id="{12A34922-7EBC-4E02-B228-40F0F1D1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81805"/>
              </p:ext>
            </p:extLst>
          </p:nvPr>
        </p:nvGraphicFramePr>
        <p:xfrm>
          <a:off x="8696373" y="12377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32447702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8326968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928227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382331532"/>
                    </a:ext>
                  </a:extLst>
                </a:gridCol>
              </a:tblGrid>
              <a:tr h="339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755899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xmlns="" id="{12A34922-7EBC-4E02-B228-40F0F1D1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695028"/>
              </p:ext>
            </p:extLst>
          </p:nvPr>
        </p:nvGraphicFramePr>
        <p:xfrm>
          <a:off x="9884668" y="1237746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32447702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8326968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928227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382331532"/>
                    </a:ext>
                  </a:extLst>
                </a:gridCol>
              </a:tblGrid>
              <a:tr h="339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755899"/>
                  </a:ext>
                </a:extLst>
              </a:tr>
            </a:tbl>
          </a:graphicData>
        </a:graphic>
      </p:graphicFrame>
      <p:sp>
        <p:nvSpPr>
          <p:cNvPr id="58" name="Content Placeholder 2"/>
          <p:cNvSpPr>
            <a:spLocks noGrp="1"/>
          </p:cNvSpPr>
          <p:nvPr>
            <p:ph idx="1"/>
          </p:nvPr>
        </p:nvSpPr>
        <p:spPr>
          <a:xfrm>
            <a:off x="3894828" y="4020014"/>
            <a:ext cx="4732021" cy="1178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</a:rPr>
              <a:t>d</a:t>
            </a:r>
            <a:r>
              <a:rPr lang="en-US" sz="4000" dirty="0" smtClean="0">
                <a:solidFill>
                  <a:srgbClr val="0070C0"/>
                </a:solidFill>
              </a:rPr>
              <a:t>im3 </a:t>
            </a:r>
            <a:r>
              <a:rPr lang="en-US" sz="4000" dirty="0" smtClean="0"/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block</a:t>
            </a:r>
            <a:r>
              <a:rPr lang="en-US" sz="4000" dirty="0" smtClean="0"/>
              <a:t>( </a:t>
            </a:r>
            <a:r>
              <a:rPr lang="en-US" sz="4000" dirty="0" smtClean="0">
                <a:solidFill>
                  <a:srgbClr val="00B050"/>
                </a:solidFill>
              </a:rPr>
              <a:t>4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7030A0"/>
                </a:solidFill>
              </a:rPr>
              <a:t>1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3907909" y="4883456"/>
            <a:ext cx="4732021" cy="1178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 smtClean="0">
                <a:solidFill>
                  <a:srgbClr val="0070C0"/>
                </a:solidFill>
              </a:rPr>
              <a:t>dim3 </a:t>
            </a:r>
            <a:r>
              <a:rPr lang="en-US" sz="4000" dirty="0" smtClean="0"/>
              <a:t> </a:t>
            </a:r>
            <a:r>
              <a:rPr lang="en-US" sz="4400" b="1" dirty="0" smtClean="0">
                <a:solidFill>
                  <a:srgbClr val="7030A0"/>
                </a:solidFill>
              </a:rPr>
              <a:t>grid</a:t>
            </a:r>
            <a:r>
              <a:rPr lang="en-US" sz="4000" dirty="0" smtClean="0"/>
              <a:t>( </a:t>
            </a:r>
            <a:r>
              <a:rPr lang="en-US" sz="4000" dirty="0" smtClean="0">
                <a:solidFill>
                  <a:srgbClr val="00B050"/>
                </a:solidFill>
              </a:rPr>
              <a:t>8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7030A0"/>
                </a:solidFill>
              </a:rPr>
              <a:t>1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2142308" y="5746898"/>
            <a:ext cx="8435063" cy="1178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 err="1" smtClean="0"/>
              <a:t>Kernel_name</a:t>
            </a:r>
            <a:r>
              <a:rPr lang="en-US" sz="4800" b="1" dirty="0" smtClean="0"/>
              <a:t> &lt;&lt;</a:t>
            </a:r>
            <a:r>
              <a:rPr lang="en-US" sz="4800" b="1" dirty="0">
                <a:solidFill>
                  <a:srgbClr val="7030A0"/>
                </a:solidFill>
              </a:rPr>
              <a:t> grid</a:t>
            </a:r>
            <a:r>
              <a:rPr lang="en-US" sz="4800" b="1" dirty="0" smtClean="0"/>
              <a:t>, </a:t>
            </a:r>
            <a:r>
              <a:rPr lang="en-US" sz="4800" b="1" dirty="0">
                <a:solidFill>
                  <a:srgbClr val="FF0000"/>
                </a:solidFill>
              </a:rPr>
              <a:t>block </a:t>
            </a:r>
            <a:r>
              <a:rPr lang="en-US" sz="4800" b="1" dirty="0" smtClean="0"/>
              <a:t>&gt;&gt;&gt;()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164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8" grpId="0"/>
      <p:bldP spid="58" grpId="0" build="p"/>
      <p:bldP spid="59" grpId="0" build="p"/>
      <p:bldP spid="6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2394</TotalTime>
  <Words>261</Words>
  <Application>Microsoft Office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Basic elements of a CUDA program</vt:lpstr>
      <vt:lpstr>Basic steps of a CUDA program</vt:lpstr>
      <vt:lpstr>Elements of a CUDA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 for block size</vt:lpstr>
      <vt:lpstr>Limitation for number of thread block in each dimension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Hanzz</dc:creator>
  <cp:lastModifiedBy>kasun liyanage</cp:lastModifiedBy>
  <cp:revision>92</cp:revision>
  <dcterms:created xsi:type="dcterms:W3CDTF">2018-02-12T03:53:45Z</dcterms:created>
  <dcterms:modified xsi:type="dcterms:W3CDTF">2018-08-29T20:30:59Z</dcterms:modified>
</cp:coreProperties>
</file>