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73" r:id="rId4"/>
    <p:sldId id="265" r:id="rId5"/>
    <p:sldId id="269" r:id="rId6"/>
    <p:sldId id="263" r:id="rId7"/>
    <p:sldId id="274" r:id="rId8"/>
    <p:sldId id="268" r:id="rId9"/>
    <p:sldId id="272" r:id="rId10"/>
    <p:sldId id="27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16B9-01AC-4A5A-9DF4-AE7DB0ACC23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07EC9-5BE5-416D-B677-2175841FE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0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07EC9-5BE5-416D-B677-2175841FED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2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FA46E0-671C-4177-AF60-EBDE25672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B7FD1B0-E21F-44D0-B573-07F9C8E3A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AA10AA-20CD-452D-A954-F5E9A027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6534C0-3D74-424A-98A1-3D71D90B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40868F-A312-4559-9CDD-4DB358E5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2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9E0389-E2D8-41DD-B96B-4D5776A1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E28E60E-AC0D-41B3-B7E3-398121BD2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1EAC61-51BE-43A6-BE99-25BF12F0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C101C9-603E-4B74-8727-9439D069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3E7B53-82DB-46B3-9BB6-2F6698C7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1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8F11736-0CFA-4530-88CF-A3D3FEE51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83CFA44-006F-4D9A-AD35-1D752928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0A2EB1-106C-478E-9EA7-A5C5E9FF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0150DB-10A7-40FF-BB65-427219DF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C403F3-CC4D-422D-BE56-BE76EC05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2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D0E0D2-AABB-461F-BC9B-3216B4D5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D1C470-66BE-481A-AC09-C32EBE2E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6AA2E5-4402-49FB-BA7D-60879988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7FD5BF-3232-4B4E-A3C9-1A63C511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0E056B-2715-4F43-8EB4-78877E4F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34EB74-564B-4964-84E5-BEB81B8B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B06D20-F0F6-4CCE-ABA6-0C4DF344F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08808D-F3D7-45D9-AAA9-0D9CBE87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F7C239-67A4-45FE-8503-CEF02046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A8258D-4B39-42B8-87AF-AB87D6BB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2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9ACDC6-40BC-4C8C-AA4C-37B15E15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2ABFE4-91E3-4AF1-9306-E256938B8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296724D-F2F0-4D5C-9426-9CC0DD94C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7D7B53-0BF0-43E6-8A9E-FD527A45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728A35-5109-4A5D-B8A4-F8D048E8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BDE18A8-9226-4DF2-903E-D474A779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0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37E43F-308C-46DF-BCED-5BFFD76C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339CA1F-D10F-4EA3-8A4F-99CD18CA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5C91EB1-FEA8-41A0-8440-A28FBCDBF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C6B4D67-D06D-4A79-97FB-78C18C665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ADDEA9C-3F92-4BA5-943F-8F4D3A597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0FD3F91-7321-4343-8D3F-41B2A772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C8ECA77-6D17-4077-8599-9BEBDA07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594DDE7-D4ED-4E63-99F5-0C4118F5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2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B6CF43-1E94-47AA-A995-5183CEAE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2104CC-FD09-4A58-851D-F54B4142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9C9789-F25D-4382-9966-27BDC5E3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442E17-A626-40F3-92A8-657FDBB5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7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09BE87B-5DC3-4298-B280-2C297A10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29DA728-5A63-4767-9625-485D0483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4E1960-7396-43A3-B93E-11E885F8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0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D5EE66-82F1-496D-905E-A73A0C31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BB2445-D8B3-4171-8A7B-3D06F7029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8950F05-6D84-473F-8096-DD9848E5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8A4EF9B-6B41-4985-A248-9EF68924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E2474D9-2F36-490E-9849-64D16983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A8626E-13EA-4509-BB23-3E40917A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6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6D1E25-E2B7-453B-B737-D5BD079B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8EB9F27-7F36-46BE-B832-00FC4C4ED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A591C46-4967-4114-B211-C9290CF66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8B8509-3738-4781-A1B1-6E6D06B7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CE-F3C6-48E6-A1D9-372832077884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CF28959-1E52-442B-9C51-D7EFF447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9BEDA8-3473-4808-9F24-10AEE4F7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C9-16AC-434D-8089-E4C8A732C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1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0986249-539E-40EC-9BCF-C8553BFE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FD78EE-0FD4-48CF-B070-53C940A3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AB5B1A-2E5B-4706-856C-E1C218FFF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F3CE-F3C6-48E6-A1D9-372832077884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B053E2-1D52-472D-9447-B64046839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2FE1E4-EBA1-4CEC-9BBC-2AA910952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ABBC9-16AC-434D-8089-E4C8A732C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D8DD00-9917-4E06-83DA-20AE98BA2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52" y="1095730"/>
            <a:ext cx="6892031" cy="3609436"/>
          </a:xfrm>
        </p:spPr>
        <p:txBody>
          <a:bodyPr/>
          <a:lstStyle/>
          <a:p>
            <a:r>
              <a:rPr lang="en-US" b="1" dirty="0">
                <a:latin typeface="Ink Free" panose="03080402000500000000" pitchFamily="66" charset="0"/>
              </a:rPr>
              <a:t>Resource partitioning and latency hiding </a:t>
            </a:r>
          </a:p>
        </p:txBody>
      </p:sp>
    </p:spTree>
    <p:extLst>
      <p:ext uri="{BB962C8B-B14F-4D97-AF65-F5344CB8AC3E}">
        <p14:creationId xmlns:p14="http://schemas.microsoft.com/office/powerpoint/2010/main" val="39045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2EAF61-5D53-46ED-B398-99737D1B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589" y="95117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latin typeface="Ink Free" panose="03080402000500000000" pitchFamily="66" charset="0"/>
              </a:rPr>
              <a:t>54 * 350  = 18900 Bytes</a:t>
            </a:r>
          </a:p>
          <a:p>
            <a:pPr marL="0" indent="0">
              <a:buNone/>
            </a:pPr>
            <a:r>
              <a:rPr lang="en-US" sz="4000" b="1" dirty="0">
                <a:latin typeface="Ink Free" panose="03080402000500000000" pitchFamily="66" charset="0"/>
              </a:rPr>
              <a:t> </a:t>
            </a:r>
          </a:p>
          <a:p>
            <a:pPr marL="0" indent="0">
              <a:buNone/>
            </a:pPr>
            <a:r>
              <a:rPr lang="en-US" sz="4000" b="1" dirty="0">
                <a:latin typeface="Ink Free" panose="03080402000500000000" pitchFamily="66" charset="0"/>
              </a:rPr>
              <a:t>18900 / 4  = </a:t>
            </a:r>
            <a:r>
              <a:rPr lang="en-US" sz="4000" b="1" dirty="0">
                <a:solidFill>
                  <a:srgbClr val="FF0000"/>
                </a:solidFill>
                <a:latin typeface="Ink Free" panose="03080402000500000000" pitchFamily="66" charset="0"/>
              </a:rPr>
              <a:t>4725</a:t>
            </a:r>
            <a:r>
              <a:rPr lang="en-US" sz="4000" b="1" dirty="0">
                <a:latin typeface="Ink Free" panose="03080402000500000000" pitchFamily="66" charset="0"/>
              </a:rPr>
              <a:t> threads</a:t>
            </a:r>
          </a:p>
          <a:p>
            <a:endParaRPr lang="en-US" sz="4000" b="1" dirty="0">
              <a:latin typeface="Ink Free" panose="03080402000500000000" pitchFamily="66" charset="0"/>
            </a:endParaRPr>
          </a:p>
          <a:p>
            <a:pPr marL="0" indent="0">
              <a:buNone/>
            </a:pPr>
            <a:r>
              <a:rPr lang="en-US" sz="4000" b="1" dirty="0">
                <a:latin typeface="Ink Free" panose="03080402000500000000" pitchFamily="66" charset="0"/>
              </a:rPr>
              <a:t>4725/ 32 =  </a:t>
            </a:r>
            <a:r>
              <a:rPr lang="en-US" sz="4000" b="1" dirty="0">
                <a:solidFill>
                  <a:srgbClr val="FF0000"/>
                </a:solidFill>
                <a:latin typeface="Ink Free" panose="03080402000500000000" pitchFamily="66" charset="0"/>
              </a:rPr>
              <a:t>148</a:t>
            </a:r>
            <a:r>
              <a:rPr lang="en-US" sz="4000" b="1" dirty="0">
                <a:latin typeface="Ink Free" panose="03080402000500000000" pitchFamily="66" charset="0"/>
              </a:rPr>
              <a:t> warps</a:t>
            </a:r>
          </a:p>
          <a:p>
            <a:endParaRPr lang="en-US" sz="4000" b="1" dirty="0">
              <a:latin typeface="Ink Free" panose="03080402000500000000" pitchFamily="66" charset="0"/>
            </a:endParaRPr>
          </a:p>
          <a:p>
            <a:pPr marL="0" indent="0">
              <a:buNone/>
            </a:pPr>
            <a:r>
              <a:rPr lang="en-US" sz="4000" b="1" smtClean="0">
                <a:latin typeface="Ink Free" panose="03080402000500000000" pitchFamily="66" charset="0"/>
              </a:rPr>
              <a:t>148 </a:t>
            </a:r>
            <a:r>
              <a:rPr lang="en-US" sz="4000" b="1" dirty="0">
                <a:latin typeface="Ink Free" panose="03080402000500000000" pitchFamily="66" charset="0"/>
              </a:rPr>
              <a:t>/ 13  -&gt; </a:t>
            </a:r>
            <a:r>
              <a:rPr lang="en-US" sz="4000" b="1" dirty="0">
                <a:solidFill>
                  <a:srgbClr val="FF0000"/>
                </a:solidFill>
                <a:latin typeface="Ink Free" panose="03080402000500000000" pitchFamily="66" charset="0"/>
              </a:rPr>
              <a:t>12</a:t>
            </a:r>
            <a:r>
              <a:rPr lang="en-US" sz="4000" b="1" dirty="0">
                <a:latin typeface="Ink Free" panose="03080402000500000000" pitchFamily="66" charset="0"/>
              </a:rPr>
              <a:t> warps per SM</a:t>
            </a:r>
          </a:p>
        </p:txBody>
      </p:sp>
    </p:spTree>
    <p:extLst>
      <p:ext uri="{BB962C8B-B14F-4D97-AF65-F5344CB8AC3E}">
        <p14:creationId xmlns:p14="http://schemas.microsoft.com/office/powerpoint/2010/main" val="182923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2E3BDD-89F1-49DD-8543-867BA220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Ink Free" panose="03080402000500000000" pitchFamily="66" charset="0"/>
              </a:rPr>
              <a:t>Categorizing CUDA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12CE0F-8F79-4821-9D40-3841D1584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193" y="2128138"/>
            <a:ext cx="7281169" cy="435133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Ink Free" panose="03080402000500000000" pitchFamily="66" charset="0"/>
              </a:rPr>
              <a:t>Bandwidth bound applications</a:t>
            </a:r>
          </a:p>
          <a:p>
            <a:r>
              <a:rPr lang="en-US" sz="4000" b="1" dirty="0">
                <a:latin typeface="Ink Free" panose="03080402000500000000" pitchFamily="66" charset="0"/>
              </a:rPr>
              <a:t>Computation bound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001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42E247-CBE0-4E1E-9BA4-7173EBD1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20532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Ink Free" panose="03080402000500000000" pitchFamily="66" charset="0"/>
              </a:rPr>
              <a:t>What is latency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1A8174-10D0-4863-BFC3-103FA718B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096" y="1668236"/>
            <a:ext cx="95498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number of clock cycles between instruction being issued and being completed</a:t>
            </a:r>
          </a:p>
          <a:p>
            <a:pPr marL="0" indent="0">
              <a:buNone/>
            </a:pPr>
            <a:endParaRPr lang="en-US" sz="4000" b="1" dirty="0">
              <a:latin typeface="Ink Free" panose="03080402000500000000" pitchFamily="66" charset="0"/>
            </a:endParaRP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Arithmetic instruction latency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Memory operation latency</a:t>
            </a:r>
          </a:p>
        </p:txBody>
      </p:sp>
    </p:spTree>
    <p:extLst>
      <p:ext uri="{BB962C8B-B14F-4D97-AF65-F5344CB8AC3E}">
        <p14:creationId xmlns:p14="http://schemas.microsoft.com/office/powerpoint/2010/main" val="27008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41C14785-0A94-4FB4-B0E0-AACB21EFB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09206"/>
              </p:ext>
            </p:extLst>
          </p:nvPr>
        </p:nvGraphicFramePr>
        <p:xfrm>
          <a:off x="1575072" y="174171"/>
          <a:ext cx="8892630" cy="63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165">
                  <a:extLst>
                    <a:ext uri="{9D8B030D-6E8A-4147-A177-3AD203B41FA5}">
                      <a16:colId xmlns="" xmlns:a16="http://schemas.microsoft.com/office/drawing/2014/main" val="2350150372"/>
                    </a:ext>
                  </a:extLst>
                </a:gridCol>
                <a:gridCol w="1580541">
                  <a:extLst>
                    <a:ext uri="{9D8B030D-6E8A-4147-A177-3AD203B41FA5}">
                      <a16:colId xmlns="" xmlns:a16="http://schemas.microsoft.com/office/drawing/2014/main" val="2553205660"/>
                    </a:ext>
                  </a:extLst>
                </a:gridCol>
                <a:gridCol w="1687872">
                  <a:extLst>
                    <a:ext uri="{9D8B030D-6E8A-4147-A177-3AD203B41FA5}">
                      <a16:colId xmlns="" xmlns:a16="http://schemas.microsoft.com/office/drawing/2014/main" val="1758589554"/>
                    </a:ext>
                  </a:extLst>
                </a:gridCol>
                <a:gridCol w="1778526">
                  <a:extLst>
                    <a:ext uri="{9D8B030D-6E8A-4147-A177-3AD203B41FA5}">
                      <a16:colId xmlns="" xmlns:a16="http://schemas.microsoft.com/office/drawing/2014/main" val="808386164"/>
                    </a:ext>
                  </a:extLst>
                </a:gridCol>
                <a:gridCol w="1778526">
                  <a:extLst>
                    <a:ext uri="{9D8B030D-6E8A-4147-A177-3AD203B41FA5}">
                      <a16:colId xmlns="" xmlns:a16="http://schemas.microsoft.com/office/drawing/2014/main" val="180156625"/>
                    </a:ext>
                  </a:extLst>
                </a:gridCol>
              </a:tblGrid>
              <a:tr h="10988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Operation</a:t>
                      </a:r>
                    </a:p>
                  </a:txBody>
                  <a:tcPr anchor="ctr">
                    <a:solidFill>
                      <a:srgbClr val="F546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Tesla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1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GT200</a:t>
                      </a:r>
                    </a:p>
                  </a:txBody>
                  <a:tcPr anchor="ctr">
                    <a:solidFill>
                      <a:srgbClr val="F546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Fermi GF106</a:t>
                      </a:r>
                    </a:p>
                  </a:txBody>
                  <a:tcPr anchor="ctr">
                    <a:solidFill>
                      <a:srgbClr val="F546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FFFF00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Kepler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1" kern="1200" dirty="0">
                          <a:solidFill>
                            <a:srgbClr val="FFFF00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GK104</a:t>
                      </a:r>
                    </a:p>
                  </a:txBody>
                  <a:tcPr anchor="ctr">
                    <a:solidFill>
                      <a:srgbClr val="F546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002060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Maxwell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1" kern="1200" dirty="0">
                          <a:solidFill>
                            <a:srgbClr val="002060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GM107</a:t>
                      </a:r>
                    </a:p>
                  </a:txBody>
                  <a:tcPr anchor="ctr">
                    <a:solidFill>
                      <a:srgbClr val="F546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5024765"/>
                  </a:ext>
                </a:extLst>
              </a:tr>
              <a:tr h="6948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ADD/SUB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433247"/>
                  </a:ext>
                </a:extLst>
              </a:tr>
              <a:tr h="6948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MAX/MIN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304294"/>
                  </a:ext>
                </a:extLst>
              </a:tr>
              <a:tr h="6948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MAD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440757"/>
                  </a:ext>
                </a:extLst>
              </a:tr>
              <a:tr h="6948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MUL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2594053"/>
                  </a:ext>
                </a:extLst>
              </a:tr>
              <a:tr h="6948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 err="1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Div</a:t>
                      </a:r>
                      <a:endParaRPr lang="en-US" sz="3200" b="1" kern="1200" dirty="0">
                        <a:solidFill>
                          <a:schemeClr val="tx1"/>
                        </a:solidFill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608</a:t>
                      </a:r>
                      <a:endParaRPr lang="en-US" sz="3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286</a:t>
                      </a:r>
                      <a:endParaRPr lang="en-US" sz="3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141</a:t>
                      </a:r>
                      <a:endParaRPr lang="en-US" sz="3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210</a:t>
                      </a:r>
                      <a:endParaRPr lang="en-US" sz="3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948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Rem</a:t>
                      </a:r>
                      <a:endParaRPr lang="en-US" sz="3200" b="1" kern="1200" dirty="0">
                        <a:solidFill>
                          <a:schemeClr val="tx1"/>
                        </a:solidFill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728</a:t>
                      </a:r>
                      <a:endParaRPr lang="en-US" sz="3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280</a:t>
                      </a:r>
                      <a:endParaRPr lang="en-US" sz="3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138</a:t>
                      </a:r>
                      <a:endParaRPr lang="en-US" sz="3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202</a:t>
                      </a:r>
                      <a:endParaRPr lang="en-US" sz="32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Ink Free" panose="03080402000500000000" pitchFamily="66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988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AND, OR, XOR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659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3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8E788F92-CEA9-45CB-9946-FF4D29BB1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53" y="0"/>
            <a:ext cx="8707512" cy="64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C496BA-E017-4014-94C3-8A91FB91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Ink Free" panose="03080402000500000000" pitchFamily="66" charset="0"/>
              </a:rPr>
              <a:t>Latency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4F8569-FFEA-4159-B746-6F0F83FA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309" y="1867487"/>
            <a:ext cx="85893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The execution context of each warp processed by and SM </a:t>
            </a:r>
            <a:r>
              <a:rPr lang="en-US" sz="3200" dirty="0" smtClean="0"/>
              <a:t>are maintained </a:t>
            </a:r>
            <a:r>
              <a:rPr lang="en-US" sz="3200" dirty="0"/>
              <a:t>on-chip during the entire lifetime of the warp.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 Therefore switching from one execution context to another has no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E610429E-705E-4AE9-A8C3-96B0A49E98D9}"/>
              </a:ext>
            </a:extLst>
          </p:cNvPr>
          <p:cNvCxnSpPr>
            <a:cxnSpLocks/>
          </p:cNvCxnSpPr>
          <p:nvPr/>
        </p:nvCxnSpPr>
        <p:spPr>
          <a:xfrm>
            <a:off x="985419" y="2595609"/>
            <a:ext cx="0" cy="292741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AF71264-8523-488C-8210-FF88A72E9DDF}"/>
              </a:ext>
            </a:extLst>
          </p:cNvPr>
          <p:cNvSpPr txBox="1"/>
          <p:nvPr/>
        </p:nvSpPr>
        <p:spPr>
          <a:xfrm>
            <a:off x="1509202" y="1881491"/>
            <a:ext cx="6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nk Free" panose="03080402000500000000" pitchFamily="66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E00BE6-663D-4A14-AC6A-FCEF5470149A}"/>
              </a:ext>
            </a:extLst>
          </p:cNvPr>
          <p:cNvSpPr txBox="1"/>
          <p:nvPr/>
        </p:nvSpPr>
        <p:spPr>
          <a:xfrm>
            <a:off x="3411243" y="1881490"/>
            <a:ext cx="6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2188248-8B22-4760-97B6-F5F38E51DBF0}"/>
              </a:ext>
            </a:extLst>
          </p:cNvPr>
          <p:cNvSpPr txBox="1"/>
          <p:nvPr/>
        </p:nvSpPr>
        <p:spPr>
          <a:xfrm>
            <a:off x="5107618" y="1881489"/>
            <a:ext cx="6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8AF2747-C237-4EED-BDC9-6DAC34940BCC}"/>
              </a:ext>
            </a:extLst>
          </p:cNvPr>
          <p:cNvSpPr txBox="1"/>
          <p:nvPr/>
        </p:nvSpPr>
        <p:spPr>
          <a:xfrm>
            <a:off x="8514425" y="1881489"/>
            <a:ext cx="71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BE42D7E-8CC5-4E68-994D-32134019F4C3}"/>
              </a:ext>
            </a:extLst>
          </p:cNvPr>
          <p:cNvSpPr txBox="1"/>
          <p:nvPr/>
        </p:nvSpPr>
        <p:spPr>
          <a:xfrm>
            <a:off x="10205615" y="1881488"/>
            <a:ext cx="862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0B22813-30FA-491D-B38D-107FECA968B0}"/>
              </a:ext>
            </a:extLst>
          </p:cNvPr>
          <p:cNvSpPr/>
          <p:nvPr/>
        </p:nvSpPr>
        <p:spPr>
          <a:xfrm>
            <a:off x="1222157" y="3571042"/>
            <a:ext cx="1204404" cy="76126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E77D77AC-01E5-48E4-B5F0-A33A12AFFFAC}"/>
              </a:ext>
            </a:extLst>
          </p:cNvPr>
          <p:cNvCxnSpPr>
            <a:cxnSpLocks/>
          </p:cNvCxnSpPr>
          <p:nvPr/>
        </p:nvCxnSpPr>
        <p:spPr>
          <a:xfrm>
            <a:off x="2682533" y="2595609"/>
            <a:ext cx="0" cy="292741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E2E06D89-E503-434C-9C37-E03AFF7CA5A7}"/>
              </a:ext>
            </a:extLst>
          </p:cNvPr>
          <p:cNvCxnSpPr>
            <a:cxnSpLocks/>
          </p:cNvCxnSpPr>
          <p:nvPr/>
        </p:nvCxnSpPr>
        <p:spPr>
          <a:xfrm>
            <a:off x="4478783" y="2659232"/>
            <a:ext cx="0" cy="292741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BD91150E-2A65-4B27-BEA5-18723D060C47}"/>
              </a:ext>
            </a:extLst>
          </p:cNvPr>
          <p:cNvCxnSpPr>
            <a:cxnSpLocks/>
          </p:cNvCxnSpPr>
          <p:nvPr/>
        </p:nvCxnSpPr>
        <p:spPr>
          <a:xfrm>
            <a:off x="6322379" y="2659232"/>
            <a:ext cx="0" cy="292741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A010C37A-B3A6-40FF-806F-E4FC7458002B}"/>
              </a:ext>
            </a:extLst>
          </p:cNvPr>
          <p:cNvCxnSpPr>
            <a:cxnSpLocks/>
          </p:cNvCxnSpPr>
          <p:nvPr/>
        </p:nvCxnSpPr>
        <p:spPr>
          <a:xfrm>
            <a:off x="8009136" y="2659232"/>
            <a:ext cx="0" cy="292741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3458D3A5-3932-482A-B2B2-8BAAEF2210C3}"/>
              </a:ext>
            </a:extLst>
          </p:cNvPr>
          <p:cNvCxnSpPr>
            <a:cxnSpLocks/>
          </p:cNvCxnSpPr>
          <p:nvPr/>
        </p:nvCxnSpPr>
        <p:spPr>
          <a:xfrm>
            <a:off x="9669259" y="2659231"/>
            <a:ext cx="0" cy="292741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390ABAA9-C842-4F8B-9FF7-553BF37FDD0B}"/>
              </a:ext>
            </a:extLst>
          </p:cNvPr>
          <p:cNvCxnSpPr>
            <a:cxnSpLocks/>
          </p:cNvCxnSpPr>
          <p:nvPr/>
        </p:nvCxnSpPr>
        <p:spPr>
          <a:xfrm>
            <a:off x="11347139" y="2659231"/>
            <a:ext cx="0" cy="292741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4F1B8DB8-E1BC-456A-A79C-244104AD4996}"/>
              </a:ext>
            </a:extLst>
          </p:cNvPr>
          <p:cNvCxnSpPr>
            <a:cxnSpLocks/>
          </p:cNvCxnSpPr>
          <p:nvPr/>
        </p:nvCxnSpPr>
        <p:spPr>
          <a:xfrm>
            <a:off x="4805777" y="3991989"/>
            <a:ext cx="123399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D68E0285-9F8D-4764-A6DC-66262108BB4B}"/>
              </a:ext>
            </a:extLst>
          </p:cNvPr>
          <p:cNvCxnSpPr>
            <a:cxnSpLocks/>
          </p:cNvCxnSpPr>
          <p:nvPr/>
        </p:nvCxnSpPr>
        <p:spPr>
          <a:xfrm>
            <a:off x="2993252" y="3995316"/>
            <a:ext cx="123399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BE315549-D463-4060-9CF7-A66EC1E702DC}"/>
              </a:ext>
            </a:extLst>
          </p:cNvPr>
          <p:cNvCxnSpPr>
            <a:cxnSpLocks/>
          </p:cNvCxnSpPr>
          <p:nvPr/>
        </p:nvCxnSpPr>
        <p:spPr>
          <a:xfrm>
            <a:off x="6544320" y="3971646"/>
            <a:ext cx="123399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E9A7A754-E443-4D13-84FA-BBB58B9A482F}"/>
              </a:ext>
            </a:extLst>
          </p:cNvPr>
          <p:cNvCxnSpPr>
            <a:cxnSpLocks/>
          </p:cNvCxnSpPr>
          <p:nvPr/>
        </p:nvCxnSpPr>
        <p:spPr>
          <a:xfrm>
            <a:off x="8217761" y="3991989"/>
            <a:ext cx="123399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B9BD20B9-27AF-436D-B756-58CF93FBB989}"/>
              </a:ext>
            </a:extLst>
          </p:cNvPr>
          <p:cNvSpPr/>
          <p:nvPr/>
        </p:nvSpPr>
        <p:spPr>
          <a:xfrm>
            <a:off x="9918571" y="3571041"/>
            <a:ext cx="1204404" cy="76126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FEF98B38-4CDB-428B-B0B7-C226F571A73A}"/>
              </a:ext>
            </a:extLst>
          </p:cNvPr>
          <p:cNvSpPr/>
          <p:nvPr/>
        </p:nvSpPr>
        <p:spPr>
          <a:xfrm>
            <a:off x="3000651" y="3571040"/>
            <a:ext cx="1204404" cy="7612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E8766F46-97EF-4CCC-8FDD-B70369641B37}"/>
              </a:ext>
            </a:extLst>
          </p:cNvPr>
          <p:cNvSpPr/>
          <p:nvPr/>
        </p:nvSpPr>
        <p:spPr>
          <a:xfrm>
            <a:off x="4796900" y="3571039"/>
            <a:ext cx="1204404" cy="7612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286DB139-467E-4CA2-9157-260357C93ED8}"/>
              </a:ext>
            </a:extLst>
          </p:cNvPr>
          <p:cNvSpPr/>
          <p:nvPr/>
        </p:nvSpPr>
        <p:spPr>
          <a:xfrm>
            <a:off x="8227381" y="3571038"/>
            <a:ext cx="1204404" cy="761261"/>
          </a:xfrm>
          <a:prstGeom prst="rect">
            <a:avLst/>
          </a:prstGeom>
          <a:solidFill>
            <a:srgbClr val="F54639"/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0A2887D0-7BAF-4A2D-9176-97560E8E9234}"/>
              </a:ext>
            </a:extLst>
          </p:cNvPr>
          <p:cNvCxnSpPr>
            <a:cxnSpLocks/>
          </p:cNvCxnSpPr>
          <p:nvPr/>
        </p:nvCxnSpPr>
        <p:spPr>
          <a:xfrm>
            <a:off x="6110792" y="2206470"/>
            <a:ext cx="2180951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DB8B3C66-9361-4110-8C1B-8C4E7FED76EA}"/>
              </a:ext>
            </a:extLst>
          </p:cNvPr>
          <p:cNvCxnSpPr>
            <a:cxnSpLocks/>
          </p:cNvCxnSpPr>
          <p:nvPr/>
        </p:nvCxnSpPr>
        <p:spPr>
          <a:xfrm>
            <a:off x="985419" y="1384917"/>
            <a:ext cx="104578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1BAD01-CF49-4D42-AB02-3359F200B818}"/>
              </a:ext>
            </a:extLst>
          </p:cNvPr>
          <p:cNvSpPr txBox="1"/>
          <p:nvPr/>
        </p:nvSpPr>
        <p:spPr>
          <a:xfrm>
            <a:off x="4630446" y="639768"/>
            <a:ext cx="338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nk Free" panose="03080402000500000000" pitchFamily="66" charset="0"/>
              </a:rPr>
              <a:t>Execution cycle</a:t>
            </a:r>
          </a:p>
        </p:txBody>
      </p:sp>
    </p:spTree>
    <p:extLst>
      <p:ext uri="{BB962C8B-B14F-4D97-AF65-F5344CB8AC3E}">
        <p14:creationId xmlns:p14="http://schemas.microsoft.com/office/powerpoint/2010/main" val="56293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589BBFD-507B-4A21-9E33-2082E6349F6C}"/>
              </a:ext>
            </a:extLst>
          </p:cNvPr>
          <p:cNvSpPr txBox="1">
            <a:spLocks/>
          </p:cNvSpPr>
          <p:nvPr/>
        </p:nvSpPr>
        <p:spPr>
          <a:xfrm>
            <a:off x="1728354" y="1322489"/>
            <a:ext cx="9898602" cy="436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Ink Free" panose="03080402000500000000" pitchFamily="66" charset="0"/>
              </a:rPr>
              <a:t>1 SM  -&gt; 128 cores</a:t>
            </a:r>
          </a:p>
          <a:p>
            <a:pPr marL="0" indent="0">
              <a:buNone/>
            </a:pPr>
            <a:endParaRPr lang="en-US" sz="3600" b="1" dirty="0">
              <a:latin typeface="Ink Free" panose="03080402000500000000" pitchFamily="66" charset="0"/>
            </a:endParaRPr>
          </a:p>
          <a:p>
            <a:pPr marL="0" indent="0">
              <a:buNone/>
            </a:pPr>
            <a:r>
              <a:rPr lang="en-US" sz="3600" b="1" dirty="0">
                <a:latin typeface="Ink Free" panose="03080402000500000000" pitchFamily="66" charset="0"/>
              </a:rPr>
              <a:t>4 x 20= 80</a:t>
            </a:r>
          </a:p>
          <a:p>
            <a:pPr marL="0" indent="0">
              <a:buNone/>
            </a:pPr>
            <a:endParaRPr lang="en-US" sz="3600" b="1" dirty="0">
              <a:latin typeface="Ink Free" panose="03080402000500000000" pitchFamily="66" charset="0"/>
            </a:endParaRPr>
          </a:p>
          <a:p>
            <a:pPr marL="0" indent="0">
              <a:buNone/>
            </a:pPr>
            <a:r>
              <a:rPr lang="en-US" sz="3600" b="1" dirty="0">
                <a:latin typeface="Ink Free" panose="03080402000500000000" pitchFamily="66" charset="0"/>
              </a:rPr>
              <a:t>13 * 80 = 1040 </a:t>
            </a:r>
          </a:p>
          <a:p>
            <a:pPr marL="0" indent="0">
              <a:buNone/>
            </a:pPr>
            <a:endParaRPr lang="en-US" sz="3600" b="1" dirty="0">
              <a:latin typeface="Ink Free" panose="03080402000500000000" pitchFamily="66" charset="0"/>
            </a:endParaRPr>
          </a:p>
          <a:p>
            <a:pPr marL="0" indent="0">
              <a:buNone/>
            </a:pPr>
            <a:endParaRPr lang="en-US" sz="3600" b="1" dirty="0">
              <a:latin typeface="Ink Free" panose="03080402000500000000" pitchFamily="66" charset="0"/>
            </a:endParaRPr>
          </a:p>
          <a:p>
            <a:pPr marL="0" indent="0">
              <a:buNone/>
            </a:pPr>
            <a:endParaRPr lang="en-US" sz="3600" b="1" dirty="0">
              <a:latin typeface="Ink Free" panose="030804020005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C06EEFD-A90A-4ABA-8285-7B04A575C4C4}"/>
              </a:ext>
            </a:extLst>
          </p:cNvPr>
          <p:cNvSpPr txBox="1"/>
          <p:nvPr/>
        </p:nvSpPr>
        <p:spPr>
          <a:xfrm>
            <a:off x="6300354" y="405496"/>
            <a:ext cx="4429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can execute 4 warps parallelly in one SM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="" xmlns:a16="http://schemas.microsoft.com/office/drawing/2014/main" id="{E71ACFEE-847B-4E02-9446-B4DB6435D9AB}"/>
              </a:ext>
            </a:extLst>
          </p:cNvPr>
          <p:cNvSpPr/>
          <p:nvPr/>
        </p:nvSpPr>
        <p:spPr>
          <a:xfrm rot="3874401">
            <a:off x="5539422" y="1199414"/>
            <a:ext cx="470516" cy="371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A0BE1ED-C931-44BF-B73D-C2E143B5031D}"/>
              </a:ext>
            </a:extLst>
          </p:cNvPr>
          <p:cNvSpPr txBox="1"/>
          <p:nvPr/>
        </p:nvSpPr>
        <p:spPr>
          <a:xfrm>
            <a:off x="4712730" y="2228751"/>
            <a:ext cx="497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To hide the latency of per SM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B551CFC2-1F29-4614-AE64-6258178595B7}"/>
              </a:ext>
            </a:extLst>
          </p:cNvPr>
          <p:cNvSpPr/>
          <p:nvPr/>
        </p:nvSpPr>
        <p:spPr>
          <a:xfrm rot="5052779">
            <a:off x="4269055" y="2555390"/>
            <a:ext cx="470516" cy="371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123CB32-FE9A-4065-88DC-5E9BB4E1D0AA}"/>
              </a:ext>
            </a:extLst>
          </p:cNvPr>
          <p:cNvSpPr txBox="1"/>
          <p:nvPr/>
        </p:nvSpPr>
        <p:spPr>
          <a:xfrm>
            <a:off x="4979061" y="4635587"/>
            <a:ext cx="497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To hide the latency of per device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A576F895-CEFB-4C0E-AF11-19B6475BCF1C}"/>
              </a:ext>
            </a:extLst>
          </p:cNvPr>
          <p:cNvSpPr/>
          <p:nvPr/>
        </p:nvSpPr>
        <p:spPr>
          <a:xfrm rot="7366441">
            <a:off x="4520152" y="4434734"/>
            <a:ext cx="470516" cy="3712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6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C6356B-1F69-4183-B89E-98B2F4BE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2" y="6936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Ink Free" panose="03080402000500000000" pitchFamily="66" charset="0"/>
              </a:rPr>
              <a:t>How about memory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BE74CB-88BE-4C44-B0AF-8A5004C33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346" y="1409626"/>
            <a:ext cx="9158056" cy="4351338"/>
          </a:xfrm>
        </p:spPr>
        <p:txBody>
          <a:bodyPr>
            <a:noAutofit/>
          </a:bodyPr>
          <a:lstStyle/>
          <a:p>
            <a:r>
              <a:rPr lang="en-US" sz="3200" dirty="0"/>
              <a:t>Lets consider DRAM latency of Maxwell architecture as </a:t>
            </a:r>
            <a:r>
              <a:rPr lang="en-US" sz="3200" dirty="0">
                <a:solidFill>
                  <a:srgbClr val="FF0000"/>
                </a:solidFill>
              </a:rPr>
              <a:t>350</a:t>
            </a:r>
            <a:r>
              <a:rPr lang="en-US" sz="3200" dirty="0"/>
              <a:t> cycles .</a:t>
            </a:r>
          </a:p>
          <a:p>
            <a:pPr marL="457200" lvl="1" indent="0">
              <a:buNone/>
            </a:pPr>
            <a:endParaRPr lang="en-US" sz="3200" b="1" dirty="0">
              <a:latin typeface="Ink Free" panose="03080402000500000000" pitchFamily="66" charset="0"/>
            </a:endParaRPr>
          </a:p>
          <a:p>
            <a:pPr marL="457200" lvl="1" indent="0">
              <a:buNone/>
            </a:pPr>
            <a:r>
              <a:rPr lang="en-US" sz="3200" b="1" dirty="0">
                <a:latin typeface="Ink Free" panose="03080402000500000000" pitchFamily="66" charset="0"/>
              </a:rPr>
              <a:t>GTX 970  have bandwidth of </a:t>
            </a:r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196 GB/s</a:t>
            </a:r>
          </a:p>
          <a:p>
            <a:pPr marL="457200" lvl="1" indent="0">
              <a:buNone/>
            </a:pPr>
            <a:r>
              <a:rPr lang="en-US" sz="4000" b="1" i="1" dirty="0">
                <a:solidFill>
                  <a:srgbClr val="FF0000"/>
                </a:solidFill>
              </a:rPr>
              <a:t>Nvidia-</a:t>
            </a:r>
            <a:r>
              <a:rPr lang="en-US" sz="4000" b="1" i="1" dirty="0" err="1">
                <a:solidFill>
                  <a:srgbClr val="FF0000"/>
                </a:solidFill>
              </a:rPr>
              <a:t>smi</a:t>
            </a:r>
            <a:r>
              <a:rPr lang="en-US" sz="4000" b="1" i="1" dirty="0">
                <a:solidFill>
                  <a:srgbClr val="FF0000"/>
                </a:solidFill>
              </a:rPr>
              <a:t> -a -q -d CLOCK</a:t>
            </a:r>
          </a:p>
          <a:p>
            <a:pPr lvl="1"/>
            <a:endParaRPr lang="en-US" sz="3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3.6 GHz </a:t>
            </a:r>
            <a:r>
              <a:rPr lang="en-US" sz="3600" b="1" dirty="0">
                <a:latin typeface="Ink Free" panose="03080402000500000000" pitchFamily="66" charset="0"/>
              </a:rPr>
              <a:t>memory clock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600" b="1" dirty="0">
                <a:solidFill>
                  <a:schemeClr val="accent1"/>
                </a:solidFill>
                <a:latin typeface="Ink Free" panose="03080402000500000000" pitchFamily="66" charset="0"/>
              </a:rPr>
              <a:t>196 / 3.6 = </a:t>
            </a:r>
            <a:r>
              <a:rPr lang="en-US" sz="4800" b="1" dirty="0">
                <a:solidFill>
                  <a:srgbClr val="FF0000"/>
                </a:solidFill>
                <a:latin typeface="Ink Free" panose="03080402000500000000" pitchFamily="66" charset="0"/>
              </a:rPr>
              <a:t>54</a:t>
            </a:r>
            <a:r>
              <a:rPr lang="en-US" sz="4800" b="1" dirty="0">
                <a:solidFill>
                  <a:schemeClr val="accent1"/>
                </a:solidFill>
                <a:latin typeface="Ink Free" panose="03080402000500000000" pitchFamily="66" charset="0"/>
              </a:rPr>
              <a:t> Bytes/cycle</a:t>
            </a:r>
            <a:endParaRPr lang="en-US" sz="3600" b="1" dirty="0">
              <a:solidFill>
                <a:schemeClr val="accent1"/>
              </a:solidFill>
              <a:latin typeface="Ink Free" panose="03080402000500000000" pitchFamily="66" charset="0"/>
            </a:endParaRPr>
          </a:p>
          <a:p>
            <a:pPr lvl="1"/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476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="" xmlns:a16="http://schemas.microsoft.com/office/drawing/2014/main" id="{0BB4E282-EC26-4C9E-9853-7D00F2091CF6}"/>
              </a:ext>
            </a:extLst>
          </p:cNvPr>
          <p:cNvSpPr/>
          <p:nvPr/>
        </p:nvSpPr>
        <p:spPr>
          <a:xfrm>
            <a:off x="5874611" y="689042"/>
            <a:ext cx="3568824" cy="15802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Ink Free" panose="03080402000500000000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73F6E78-9DBD-4934-A5B9-AB3C96002206}"/>
              </a:ext>
            </a:extLst>
          </p:cNvPr>
          <p:cNvSpPr/>
          <p:nvPr/>
        </p:nvSpPr>
        <p:spPr>
          <a:xfrm>
            <a:off x="2507019" y="1678380"/>
            <a:ext cx="1093813" cy="102981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SM1</a:t>
            </a:r>
            <a:endParaRPr lang="en-US" sz="2400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7FFF7CF-B3B0-46BD-AC2D-A6CF4583FEEF}"/>
              </a:ext>
            </a:extLst>
          </p:cNvPr>
          <p:cNvSpPr/>
          <p:nvPr/>
        </p:nvSpPr>
        <p:spPr>
          <a:xfrm>
            <a:off x="2507020" y="4356478"/>
            <a:ext cx="1207472" cy="102981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SM3</a:t>
            </a:r>
            <a:endParaRPr lang="en-US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38ADF7F-4341-462C-84FB-7B5CAA50EF05}"/>
              </a:ext>
            </a:extLst>
          </p:cNvPr>
          <p:cNvSpPr/>
          <p:nvPr/>
        </p:nvSpPr>
        <p:spPr>
          <a:xfrm>
            <a:off x="4436430" y="1678380"/>
            <a:ext cx="1186758" cy="102981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SM2</a:t>
            </a:r>
            <a:endParaRPr lang="en-US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B6B0371-20F7-43E0-9753-8AC543BB3747}"/>
              </a:ext>
            </a:extLst>
          </p:cNvPr>
          <p:cNvSpPr/>
          <p:nvPr/>
        </p:nvSpPr>
        <p:spPr>
          <a:xfrm>
            <a:off x="4415716" y="4351561"/>
            <a:ext cx="1207472" cy="102981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SM4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EE51F926-DD1D-446F-ACFD-4313746530BC}"/>
              </a:ext>
            </a:extLst>
          </p:cNvPr>
          <p:cNvSpPr/>
          <p:nvPr/>
        </p:nvSpPr>
        <p:spPr>
          <a:xfrm>
            <a:off x="2879883" y="3076613"/>
            <a:ext cx="4672716" cy="792332"/>
          </a:xfrm>
          <a:prstGeom prst="rightArrow">
            <a:avLst/>
          </a:prstGeom>
          <a:solidFill>
            <a:srgbClr val="F54639"/>
          </a:solidFill>
          <a:ln>
            <a:solidFill>
              <a:srgbClr val="F54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D7AC43A-6203-44EE-9C46-F0D7E8027AC5}"/>
              </a:ext>
            </a:extLst>
          </p:cNvPr>
          <p:cNvSpPr/>
          <p:nvPr/>
        </p:nvSpPr>
        <p:spPr>
          <a:xfrm>
            <a:off x="2879882" y="2708190"/>
            <a:ext cx="284570" cy="608120"/>
          </a:xfrm>
          <a:prstGeom prst="rect">
            <a:avLst/>
          </a:prstGeom>
          <a:solidFill>
            <a:srgbClr val="F54639"/>
          </a:solidFill>
          <a:ln>
            <a:solidFill>
              <a:srgbClr val="F54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5952AEF-5CDA-453E-8614-FE38E0905F82}"/>
              </a:ext>
            </a:extLst>
          </p:cNvPr>
          <p:cNvSpPr/>
          <p:nvPr/>
        </p:nvSpPr>
        <p:spPr>
          <a:xfrm>
            <a:off x="2879882" y="3676596"/>
            <a:ext cx="284570" cy="679881"/>
          </a:xfrm>
          <a:prstGeom prst="rect">
            <a:avLst/>
          </a:prstGeom>
          <a:solidFill>
            <a:srgbClr val="F5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BA28CA9-A6E8-4279-A64D-A1E067A747FA}"/>
              </a:ext>
            </a:extLst>
          </p:cNvPr>
          <p:cNvSpPr/>
          <p:nvPr/>
        </p:nvSpPr>
        <p:spPr>
          <a:xfrm>
            <a:off x="4819649" y="3559228"/>
            <a:ext cx="284570" cy="792331"/>
          </a:xfrm>
          <a:prstGeom prst="rect">
            <a:avLst/>
          </a:prstGeom>
          <a:solidFill>
            <a:srgbClr val="F54639"/>
          </a:solidFill>
          <a:ln>
            <a:solidFill>
              <a:srgbClr val="F54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5BE3426-1BAC-4581-A924-066417F5B784}"/>
              </a:ext>
            </a:extLst>
          </p:cNvPr>
          <p:cNvSpPr/>
          <p:nvPr/>
        </p:nvSpPr>
        <p:spPr>
          <a:xfrm>
            <a:off x="4819649" y="2708192"/>
            <a:ext cx="284570" cy="679881"/>
          </a:xfrm>
          <a:prstGeom prst="rect">
            <a:avLst/>
          </a:prstGeom>
          <a:solidFill>
            <a:srgbClr val="F54639"/>
          </a:solidFill>
          <a:ln>
            <a:solidFill>
              <a:srgbClr val="F54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001B6CE-957E-4064-810E-228318C5CD24}"/>
              </a:ext>
            </a:extLst>
          </p:cNvPr>
          <p:cNvSpPr/>
          <p:nvPr/>
        </p:nvSpPr>
        <p:spPr>
          <a:xfrm>
            <a:off x="7988979" y="2381721"/>
            <a:ext cx="1488118" cy="248474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Ink Free" panose="03080402000500000000" pitchFamily="66" charset="0"/>
              </a:rPr>
              <a:t>DRAM</a:t>
            </a:r>
            <a:endParaRPr lang="en-US" sz="2000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5CF5DA2-29E7-47A8-97E1-B02EEA639018}"/>
              </a:ext>
            </a:extLst>
          </p:cNvPr>
          <p:cNvSpPr txBox="1"/>
          <p:nvPr/>
        </p:nvSpPr>
        <p:spPr>
          <a:xfrm>
            <a:off x="6238601" y="1155988"/>
            <a:ext cx="295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002060"/>
                </a:solidFill>
                <a:latin typeface="Ink Free" panose="03080402000500000000" pitchFamily="66" charset="0"/>
              </a:rPr>
              <a:t>54 byte/cycle</a:t>
            </a:r>
          </a:p>
        </p:txBody>
      </p:sp>
    </p:spTree>
    <p:extLst>
      <p:ext uri="{BB962C8B-B14F-4D97-AF65-F5344CB8AC3E}">
        <p14:creationId xmlns:p14="http://schemas.microsoft.com/office/powerpoint/2010/main" val="341278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</TotalTime>
  <Words>243</Words>
  <Application>Microsoft Office PowerPoint</Application>
  <PresentationFormat>Widescreen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Ink Free</vt:lpstr>
      <vt:lpstr>Office Theme</vt:lpstr>
      <vt:lpstr>Resource partitioning and latency hiding </vt:lpstr>
      <vt:lpstr>What is latency ?</vt:lpstr>
      <vt:lpstr>PowerPoint Presentation</vt:lpstr>
      <vt:lpstr>PowerPoint Presentation</vt:lpstr>
      <vt:lpstr>Latency hiding</vt:lpstr>
      <vt:lpstr>PowerPoint Presentation</vt:lpstr>
      <vt:lpstr>PowerPoint Presentation</vt:lpstr>
      <vt:lpstr>How about memory latency</vt:lpstr>
      <vt:lpstr>PowerPoint Presentation</vt:lpstr>
      <vt:lpstr>PowerPoint Presentation</vt:lpstr>
      <vt:lpstr>Categorizing CUDA applications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partitioning and latency hiding</dc:title>
  <dc:creator>intellect</dc:creator>
  <cp:lastModifiedBy>kasun liyanage</cp:lastModifiedBy>
  <cp:revision>93</cp:revision>
  <dcterms:created xsi:type="dcterms:W3CDTF">2018-03-19T03:58:05Z</dcterms:created>
  <dcterms:modified xsi:type="dcterms:W3CDTF">2018-08-17T05:02:25Z</dcterms:modified>
</cp:coreProperties>
</file>