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78" r:id="rId36"/>
  </p:sldIdLst>
  <p:sldSz cx="10972800" cy="61722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34" d="100"/>
          <a:sy n="134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dt" idx="10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3" name="Google Shape;3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8" name="Google Shape;3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" name="Google Shape;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2" name="Google Shape;3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7" name="Google Shape;4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3" name="Google Shape;43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5244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7378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9901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167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553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7186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235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52597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3619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3668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5835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0889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2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8" name="Google Shape;458;p27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35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-5218" t="22933" r="58849" b="-4267"/>
          <a:stretch/>
        </p:blipFill>
        <p:spPr>
          <a:xfrm rot="10800000" flipH="1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l="-7771" t="26753" r="64277" b="-168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 rot="10800000" flipH="1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337" y="3902417"/>
            <a:ext cx="3232858" cy="11327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Concurrent CUDA Streams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kernels in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different, non-</a:t>
            </a:r>
            <a:r>
              <a:rPr lang="en-US" b="1"/>
              <a:t>default stream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can interact concurrently</a:t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18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75" name="Google Shape;175;p18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18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8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18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8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18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184" name="Google Shape;184;p18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185" name="Google Shape;185;p18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186" name="Google Shape;186;p18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187" name="Google Shape;187;p18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kernels in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different, non-</a:t>
            </a:r>
            <a:r>
              <a:rPr lang="en-US" b="1"/>
              <a:t>default stream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can interact concurrently</a:t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19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96" name="Google Shape;196;p19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19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9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19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19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4" name="Google Shape;204;p19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205" name="Google Shape;205;p19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206" name="Google Shape;206;p19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208" name="Google Shape;208;p19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4967968" y="2580877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5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kernels in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different, non-</a:t>
            </a:r>
            <a:r>
              <a:rPr lang="en-US" b="1"/>
              <a:t>default stream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can interact concurrently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20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18" name="Google Shape;218;p20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20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20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3" name="Google Shape;223;p20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20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20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227" name="Google Shape;227;p20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228" name="Google Shape;228;p20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29" name="Google Shape;229;p20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230" name="Google Shape;230;p20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4967968" y="2580877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5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4383592" y="3385074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6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/>
              <a:t>default stream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special: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blocks all kernels in all other </a:t>
            </a:r>
            <a:r>
              <a:rPr lang="en-US" b="1"/>
              <a:t>stream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21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41" name="Google Shape;241;p21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2" name="Google Shape;242;p21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243" name="Google Shape;243;p21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21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" name="Google Shape;246;p21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21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21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611840" y="3384971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1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22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57" name="Google Shape;257;p22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8" name="Google Shape;258;p22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260" name="Google Shape;260;p22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22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2" name="Google Shape;262;p22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22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Google Shape;265;p22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266" name="Google Shape;266;p22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267" name="Google Shape;267;p22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68" name="Google Shape;268;p22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269" name="Google Shape;269;p22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/>
              <a:t>default stream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special: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blocks all kernels in all other </a:t>
            </a:r>
            <a:r>
              <a:rPr lang="en-US" b="1"/>
              <a:t>stream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23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76" name="Google Shape;276;p23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p23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278" name="Google Shape;278;p23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23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1" name="Google Shape;281;p23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23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23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285" name="Google Shape;285;p23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286" name="Google Shape;286;p23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87" name="Google Shape;287;p23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288" name="Google Shape;288;p23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/>
              <a:t>default stream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special: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blocks all kernels in all other </a:t>
            </a:r>
            <a:r>
              <a:rPr lang="en-US" b="1"/>
              <a:t>stream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24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96" name="Google Shape;296;p24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7" name="Google Shape;297;p24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298" name="Google Shape;298;p24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24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1" name="Google Shape;301;p24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24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4" name="Google Shape;304;p24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305" name="Google Shape;305;p24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306" name="Google Shape;306;p24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07" name="Google Shape;307;p24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308" name="Google Shape;308;p24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/>
              <a:t>default stream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special: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blocks all kernels in all other </a:t>
            </a:r>
            <a:r>
              <a:rPr lang="en-US" b="1"/>
              <a:t>stream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25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17" name="Google Shape;317;p25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8" name="Google Shape;318;p25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25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2" name="Google Shape;322;p25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25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5" name="Google Shape;325;p25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326" name="Google Shape;326;p25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327" name="Google Shape;327;p25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28" name="Google Shape;328;p25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329" name="Google Shape;329;p25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0" name="Google Shape;330;p25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31" name="Google Shape;331;p25"/>
          <p:cNvCxnSpPr/>
          <p:nvPr/>
        </p:nvCxnSpPr>
        <p:spPr>
          <a:xfrm>
            <a:off x="4686805" y="1838425"/>
            <a:ext cx="0" cy="341696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25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/>
              <a:t>default stream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special: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blocks all kernels in all other </a:t>
            </a:r>
            <a:r>
              <a:rPr lang="en-US" b="1"/>
              <a:t>stream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26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39" name="Google Shape;339;p26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0" name="Google Shape;340;p26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341" name="Google Shape;341;p26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26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" name="Google Shape;344;p26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26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26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348" name="Google Shape;348;p26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349" name="Google Shape;349;p26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50" name="Google Shape;350;p26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351" name="Google Shape;351;p26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2" name="Google Shape;352;p26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3" name="Google Shape;353;p26"/>
          <p:cNvSpPr txBox="1"/>
          <p:nvPr/>
        </p:nvSpPr>
        <p:spPr>
          <a:xfrm>
            <a:off x="4770672" y="4193032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5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54" name="Google Shape;354;p26"/>
          <p:cNvCxnSpPr/>
          <p:nvPr/>
        </p:nvCxnSpPr>
        <p:spPr>
          <a:xfrm>
            <a:off x="4686805" y="1838425"/>
            <a:ext cx="0" cy="341696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5" name="Google Shape;355;p26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/>
              <a:t>default stream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special: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blocks all kernels in all other </a:t>
            </a:r>
            <a:r>
              <a:rPr lang="en-US" b="1"/>
              <a:t>stream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2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62" name="Google Shape;362;p27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3" name="Google Shape;363;p27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364" name="Google Shape;364;p27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365" name="Google Shape;365;p27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27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7" name="Google Shape;367;p27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368" name="Google Shape;368;p27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27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0" name="Google Shape;370;p27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371" name="Google Shape;371;p27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372" name="Google Shape;372;p27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73" name="Google Shape;373;p27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374" name="Google Shape;374;p27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5" name="Google Shape;375;p27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6" name="Google Shape;376;p27"/>
          <p:cNvSpPr txBox="1"/>
          <p:nvPr/>
        </p:nvSpPr>
        <p:spPr>
          <a:xfrm>
            <a:off x="4770672" y="4193032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5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77" name="Google Shape;377;p27"/>
          <p:cNvCxnSpPr/>
          <p:nvPr/>
        </p:nvCxnSpPr>
        <p:spPr>
          <a:xfrm>
            <a:off x="4686805" y="1838425"/>
            <a:ext cx="0" cy="341696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27"/>
          <p:cNvCxnSpPr/>
          <p:nvPr/>
        </p:nvCxnSpPr>
        <p:spPr>
          <a:xfrm>
            <a:off x="6379247" y="1838425"/>
            <a:ext cx="0" cy="341696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9" name="Google Shape;379;p27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/>
              <a:t>default stream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special: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blocks all kernels in all other </a:t>
            </a:r>
            <a:r>
              <a:rPr lang="en-US" b="1"/>
              <a:t>stream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b="1"/>
              <a:t>stream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series of instructions, and CUDA has a </a:t>
            </a:r>
            <a:r>
              <a:rPr lang="en-US" b="1"/>
              <a:t>default stream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0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6" name="Google Shape;56;p10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10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22190" y="4029643"/>
            <a:ext cx="8845026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/>
              <a:t>DEFAULT STREAM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p28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86" name="Google Shape;386;p28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7" name="Google Shape;387;p28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388" name="Google Shape;388;p28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389" name="Google Shape;389;p28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28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1" name="Google Shape;391;p28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28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4" name="Google Shape;394;p28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395" name="Google Shape;395;p28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396" name="Google Shape;396;p28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97" name="Google Shape;397;p28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398" name="Google Shape;398;p28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9" name="Google Shape;399;p28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0" name="Google Shape;400;p28"/>
          <p:cNvSpPr txBox="1"/>
          <p:nvPr/>
        </p:nvSpPr>
        <p:spPr>
          <a:xfrm>
            <a:off x="4770672" y="4193032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5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1" name="Google Shape;401;p28"/>
          <p:cNvSpPr txBox="1"/>
          <p:nvPr/>
        </p:nvSpPr>
        <p:spPr>
          <a:xfrm>
            <a:off x="6498387" y="2580877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6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02" name="Google Shape;402;p28"/>
          <p:cNvCxnSpPr/>
          <p:nvPr/>
        </p:nvCxnSpPr>
        <p:spPr>
          <a:xfrm>
            <a:off x="4686805" y="1838425"/>
            <a:ext cx="0" cy="341696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3" name="Google Shape;403;p28"/>
          <p:cNvCxnSpPr/>
          <p:nvPr/>
        </p:nvCxnSpPr>
        <p:spPr>
          <a:xfrm>
            <a:off x="6379247" y="1838425"/>
            <a:ext cx="0" cy="341696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4" name="Google Shape;404;p28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/>
              <a:t>default stream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special: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blocks all kernels in all other </a:t>
            </a:r>
            <a:r>
              <a:rPr lang="en-US" b="1"/>
              <a:t>stream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29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11" name="Google Shape;411;p29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2" name="Google Shape;412;p29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413" name="Google Shape;413;p29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p29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6" name="Google Shape;416;p29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29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9" name="Google Shape;419;p29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420" name="Google Shape;420;p29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421" name="Google Shape;421;p29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422" name="Google Shape;422;p29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423" name="Google Shape;423;p29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4" name="Google Shape;424;p29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5" name="Google Shape;425;p29"/>
          <p:cNvSpPr txBox="1"/>
          <p:nvPr/>
        </p:nvSpPr>
        <p:spPr>
          <a:xfrm>
            <a:off x="4770672" y="4193032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5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6" name="Google Shape;426;p29"/>
          <p:cNvSpPr txBox="1"/>
          <p:nvPr/>
        </p:nvSpPr>
        <p:spPr>
          <a:xfrm>
            <a:off x="6693652" y="3385074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7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7" name="Google Shape;427;p29"/>
          <p:cNvSpPr txBox="1"/>
          <p:nvPr/>
        </p:nvSpPr>
        <p:spPr>
          <a:xfrm>
            <a:off x="6498387" y="2580877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6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28" name="Google Shape;428;p29"/>
          <p:cNvCxnSpPr/>
          <p:nvPr/>
        </p:nvCxnSpPr>
        <p:spPr>
          <a:xfrm>
            <a:off x="4686805" y="1838425"/>
            <a:ext cx="0" cy="341696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29"/>
          <p:cNvCxnSpPr/>
          <p:nvPr/>
        </p:nvCxnSpPr>
        <p:spPr>
          <a:xfrm>
            <a:off x="6379247" y="1838425"/>
            <a:ext cx="0" cy="341696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29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/>
              <a:t>default stream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special: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blocks all kernels in all other </a:t>
            </a:r>
            <a:r>
              <a:rPr lang="en-US" b="1"/>
              <a:t>stream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0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6" name="Google Shape;436;p30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37" name="Google Shape;437;p30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8" name="Google Shape;438;p30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439" name="Google Shape;439;p30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440" name="Google Shape;440;p30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1" name="Google Shape;441;p30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2" name="Google Shape;442;p30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443" name="Google Shape;443;p30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4" name="Google Shape;444;p30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5" name="Google Shape;445;p30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446" name="Google Shape;446;p30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447" name="Google Shape;447;p30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448" name="Google Shape;448;p30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449" name="Google Shape;449;p30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0" name="Google Shape;450;p30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1" name="Google Shape;451;p30"/>
          <p:cNvSpPr txBox="1"/>
          <p:nvPr/>
        </p:nvSpPr>
        <p:spPr>
          <a:xfrm>
            <a:off x="4770672" y="4193032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5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2" name="Google Shape;452;p30"/>
          <p:cNvSpPr txBox="1"/>
          <p:nvPr/>
        </p:nvSpPr>
        <p:spPr>
          <a:xfrm>
            <a:off x="6693652" y="3385074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7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3" name="Google Shape;453;p30"/>
          <p:cNvSpPr txBox="1"/>
          <p:nvPr/>
        </p:nvSpPr>
        <p:spPr>
          <a:xfrm>
            <a:off x="6498387" y="2580877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6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4" name="Google Shape;454;p30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/>
              <a:t>default stream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special: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blocks all kernels in all other </a:t>
            </a:r>
            <a:r>
              <a:rPr lang="en-US" b="1"/>
              <a:t>stream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Non-Unified Memory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6759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0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4" name="Google Shape;54;p10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5" name="Google Shape;55;p10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6" name="Google Shape;56;p10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58" name="Google Shape;58;p10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0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0" name="Google Shape;60;p10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1" name="Google Shape;61;p10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64" name="Google Shape;64;p10"/>
          <p:cNvSpPr txBox="1"/>
          <p:nvPr/>
        </p:nvSpPr>
        <p:spPr>
          <a:xfrm>
            <a:off x="1200443" y="4045271"/>
            <a:ext cx="1723627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cudaMalloc()</a:t>
            </a:r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 rot="10800000" flipH="1">
            <a:off x="1506168" y="1429372"/>
            <a:ext cx="1034307" cy="206972"/>
            <a:chOff x="2156059" y="1115497"/>
            <a:chExt cx="678579" cy="135788"/>
          </a:xfrm>
        </p:grpSpPr>
        <p:grpSp>
          <p:nvGrpSpPr>
            <p:cNvPr id="66" name="Google Shape;66;p10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67" name="Google Shape;67;p10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0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" name="Google Shape;69;p10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70" name="Google Shape;70;p10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0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2" name="Google Shape;72;p10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can be allocated directly to the GPU with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`cudaMalloc`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7501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1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79" name="Google Shape;79;p11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80" name="Google Shape;80;p11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1" name="Google Shape;81;p11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83" name="Google Shape;83;p11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1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5" name="Google Shape;85;p11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6" name="Google Shape;86;p11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/>
          </a:p>
        </p:txBody>
      </p:sp>
      <p:grpSp>
        <p:nvGrpSpPr>
          <p:cNvPr id="90" name="Google Shape;90;p11"/>
          <p:cNvGrpSpPr/>
          <p:nvPr/>
        </p:nvGrpSpPr>
        <p:grpSpPr>
          <a:xfrm rot="10800000" flipH="1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91" name="Google Shape;91;p11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92" name="Google Shape;92;p11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1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" name="Google Shape;94;p11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95" name="Google Shape;95;p11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1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" name="Google Shape;97;p11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1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can be allocated directly to the host with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`cudaMallocHost`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8502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2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04" name="Google Shape;104;p12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05" name="Google Shape;105;p12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6" name="Google Shape;106;p12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108" name="Google Shape;108;p12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" name="Google Shape;109;p12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0" name="Google Shape;110;p12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1" name="Google Shape;111;p12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12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2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14" name="Google Shape;114;p12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/>
          </a:p>
        </p:txBody>
      </p:sp>
      <p:grpSp>
        <p:nvGrpSpPr>
          <p:cNvPr id="115" name="Google Shape;115;p12"/>
          <p:cNvGrpSpPr/>
          <p:nvPr/>
        </p:nvGrpSpPr>
        <p:grpSpPr>
          <a:xfrm rot="10800000" flipH="1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116" name="Google Shape;116;p12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117" name="Google Shape;117;p12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" name="Google Shape;119;p12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120" name="Google Shape;120;p12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2" name="Google Shape;122;p12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12"/>
          <p:cNvSpPr txBox="1"/>
          <p:nvPr/>
        </p:nvSpPr>
        <p:spPr>
          <a:xfrm>
            <a:off x="3281199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cudaMemcpy(HtoD)</a:t>
            </a:r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 rot="5400000" flipH="1">
            <a:off x="4605203" y="941754"/>
            <a:ext cx="1034307" cy="206972"/>
            <a:chOff x="2156059" y="1115497"/>
            <a:chExt cx="678579" cy="135788"/>
          </a:xfrm>
        </p:grpSpPr>
        <p:grpSp>
          <p:nvGrpSpPr>
            <p:cNvPr id="125" name="Google Shape;125;p12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126" name="Google Shape;126;p12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12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129" name="Google Shape;129;p12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1" name="Google Shape;131;p12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allocated in either of these ways can be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copied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other locations in the system with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`cudaMemCpy`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9524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13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37" name="Google Shape;137;p13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38" name="Google Shape;138;p13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9" name="Google Shape;139;p13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141" name="Google Shape;141;p13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13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3" name="Google Shape;143;p13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4" name="Google Shape;144;p13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47" name="Google Shape;147;p13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 rot="10800000" flipH="1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150" name="Google Shape;150;p13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" name="Google Shape;152;p13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153" name="Google Shape;153;p13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5" name="Google Shape;155;p13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13"/>
          <p:cNvSpPr txBox="1"/>
          <p:nvPr/>
        </p:nvSpPr>
        <p:spPr>
          <a:xfrm>
            <a:off x="3281199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cudaMemcpy(HtoD)</a:t>
            </a:r>
            <a:endParaRPr/>
          </a:p>
        </p:txBody>
      </p:sp>
      <p:sp>
        <p:nvSpPr>
          <p:cNvPr id="157" name="Google Shape;157;p13"/>
          <p:cNvSpPr/>
          <p:nvPr/>
        </p:nvSpPr>
        <p:spPr>
          <a:xfrm rot="5400000" flipH="1">
            <a:off x="5018871" y="1356998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3"/>
          <p:cNvSpPr/>
          <p:nvPr/>
        </p:nvSpPr>
        <p:spPr>
          <a:xfrm rot="5400000" flipH="1">
            <a:off x="5018871" y="1080694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"/>
          <p:cNvSpPr/>
          <p:nvPr/>
        </p:nvSpPr>
        <p:spPr>
          <a:xfrm rot="5400000" flipH="1">
            <a:off x="5018871" y="804390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/>
          <p:nvPr/>
        </p:nvSpPr>
        <p:spPr>
          <a:xfrm rot="5400000" flipH="1">
            <a:off x="5018871" y="528086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Copying leaves 2 copies in of in the system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9484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cudaMemcpyAsync</a:t>
            </a:r>
            <a:endParaRPr sz="36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83750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0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4" name="Google Shape;54;p10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5" name="Google Shape;55;p10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6" name="Google Shape;56;p10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58" name="Google Shape;58;p10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0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0" name="Google Shape;60;p10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1" name="Google Shape;61;p10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64" name="Google Shape;64;p10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 rot="10800000" flipH="1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66" name="Google Shape;66;p10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67" name="Google Shape;67;p10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0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" name="Google Shape;69;p10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70" name="Google Shape;70;p10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0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2" name="Google Shape;72;p10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3281199" y="4045271"/>
            <a:ext cx="2687522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cudaMemcpyAsync(HtoD)</a:t>
            </a:r>
            <a:endParaRPr/>
          </a:p>
        </p:txBody>
      </p:sp>
      <p:sp>
        <p:nvSpPr>
          <p:cNvPr id="74" name="Google Shape;74;p10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`cudaMem</a:t>
            </a:r>
            <a:r>
              <a:rPr lang="en-US" b="1"/>
              <a:t>c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pyAsync`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asynchronously transfer memory over a non-default stream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045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default, CUDA kernels run in the </a:t>
            </a:r>
            <a:r>
              <a:rPr lang="en-US" b="1"/>
              <a:t>default stream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1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66" name="Google Shape;66;p11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1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68" name="Google Shape;68;p11"/>
          <p:cNvSpPr txBox="1"/>
          <p:nvPr/>
        </p:nvSpPr>
        <p:spPr>
          <a:xfrm>
            <a:off x="611840" y="4203121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1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1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80" name="Google Shape;80;p11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81" name="Google Shape;81;p11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2" name="Google Shape;82;p11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1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6" name="Google Shape;86;p11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7" name="Google Shape;87;p11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90" name="Google Shape;90;p11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/>
          </a:p>
        </p:txBody>
      </p:sp>
      <p:grpSp>
        <p:nvGrpSpPr>
          <p:cNvPr id="91" name="Google Shape;91;p11"/>
          <p:cNvGrpSpPr/>
          <p:nvPr/>
        </p:nvGrpSpPr>
        <p:grpSpPr>
          <a:xfrm rot="10800000" flipH="1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92" name="Google Shape;92;p11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93" name="Google Shape;93;p11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1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95;p11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96" name="Google Shape;96;p11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1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8" name="Google Shape;98;p11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1"/>
          <p:cNvSpPr txBox="1"/>
          <p:nvPr/>
        </p:nvSpPr>
        <p:spPr>
          <a:xfrm>
            <a:off x="3281199" y="4045271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sz="14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0" name="Google Shape;100;p11"/>
          <p:cNvSpPr/>
          <p:nvPr/>
        </p:nvSpPr>
        <p:spPr>
          <a:xfrm rot="5400000" flipH="1">
            <a:off x="4084377" y="598422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can allow the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overlapping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memory copies and computation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5651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2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07" name="Google Shape;107;p12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08" name="Google Shape;108;p12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9" name="Google Shape;109;p12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110" name="Google Shape;110;p12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111" name="Google Shape;111;p12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2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3" name="Google Shape;113;p12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4" name="Google Shape;114;p12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17" name="Google Shape;117;p12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/>
          </a:p>
        </p:txBody>
      </p:sp>
      <p:grpSp>
        <p:nvGrpSpPr>
          <p:cNvPr id="118" name="Google Shape;118;p12"/>
          <p:cNvGrpSpPr/>
          <p:nvPr/>
        </p:nvGrpSpPr>
        <p:grpSpPr>
          <a:xfrm rot="10800000" flipH="1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119" name="Google Shape;119;p12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120" name="Google Shape;120;p12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2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123" name="Google Shape;123;p12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2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3281199" y="4045271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sz="14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27" name="Google Shape;127;p12"/>
          <p:cNvSpPr/>
          <p:nvPr/>
        </p:nvSpPr>
        <p:spPr>
          <a:xfrm rot="5400000" flipH="1">
            <a:off x="4084377" y="598422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2"/>
          <p:cNvSpPr/>
          <p:nvPr/>
        </p:nvSpPr>
        <p:spPr>
          <a:xfrm rot="5400000" flipH="1">
            <a:off x="4334537" y="598422"/>
            <a:ext cx="205395" cy="205396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2"/>
          <p:cNvSpPr txBox="1"/>
          <p:nvPr/>
        </p:nvSpPr>
        <p:spPr>
          <a:xfrm>
            <a:off x="3602623" y="3057643"/>
            <a:ext cx="67948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/>
          </a:p>
        </p:txBody>
      </p:sp>
      <p:sp>
        <p:nvSpPr>
          <p:cNvPr id="130" name="Google Shape;130;p12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can allow the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overlapping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memory copies and computation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6876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3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36" name="Google Shape;136;p13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37" name="Google Shape;137;p13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8" name="Google Shape;138;p13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140" name="Google Shape;140;p13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13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2" name="Google Shape;142;p13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3" name="Google Shape;143;p13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46" name="Google Shape;146;p13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 rot="10800000" flipH="1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148" name="Google Shape;148;p13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149" name="Google Shape;149;p13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151;p13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152" name="Google Shape;152;p13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4" name="Google Shape;154;p13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3281199" y="4045271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sz="14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6" name="Google Shape;156;p13"/>
          <p:cNvSpPr/>
          <p:nvPr/>
        </p:nvSpPr>
        <p:spPr>
          <a:xfrm rot="5400000" flipH="1">
            <a:off x="4084377" y="598422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/>
          <p:nvPr/>
        </p:nvSpPr>
        <p:spPr>
          <a:xfrm rot="5400000" flipH="1">
            <a:off x="4334537" y="598422"/>
            <a:ext cx="205395" cy="205396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3"/>
          <p:cNvSpPr/>
          <p:nvPr/>
        </p:nvSpPr>
        <p:spPr>
          <a:xfrm rot="5400000" flipH="1">
            <a:off x="4254223" y="863234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"/>
          <p:cNvSpPr/>
          <p:nvPr/>
        </p:nvSpPr>
        <p:spPr>
          <a:xfrm rot="5400000" flipH="1">
            <a:off x="4504380" y="863234"/>
            <a:ext cx="205395" cy="205396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 txBox="1"/>
          <p:nvPr/>
        </p:nvSpPr>
        <p:spPr>
          <a:xfrm>
            <a:off x="3879963" y="4049196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sz="14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3602623" y="3057643"/>
            <a:ext cx="67948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/>
          </a:p>
        </p:txBody>
      </p:sp>
      <p:sp>
        <p:nvSpPr>
          <p:cNvPr id="162" name="Google Shape;162;p13"/>
          <p:cNvSpPr txBox="1"/>
          <p:nvPr/>
        </p:nvSpPr>
        <p:spPr>
          <a:xfrm>
            <a:off x="4332706" y="3061568"/>
            <a:ext cx="67948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/>
          </a:p>
        </p:txBody>
      </p:sp>
      <p:sp>
        <p:nvSpPr>
          <p:cNvPr id="163" name="Google Shape;163;p13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can allow the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overlapping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memory copies and computation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0135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14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69" name="Google Shape;169;p14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70" name="Google Shape;170;p14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1" name="Google Shape;171;p14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173" name="Google Shape;173;p14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" name="Google Shape;174;p14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5" name="Google Shape;175;p14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6" name="Google Shape;176;p14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79" name="Google Shape;179;p14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/>
          </a:p>
        </p:txBody>
      </p:sp>
      <p:grpSp>
        <p:nvGrpSpPr>
          <p:cNvPr id="180" name="Google Shape;180;p14"/>
          <p:cNvGrpSpPr/>
          <p:nvPr/>
        </p:nvGrpSpPr>
        <p:grpSpPr>
          <a:xfrm rot="10800000" flipH="1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181" name="Google Shape;181;p14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4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7" name="Google Shape;187;p14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4"/>
          <p:cNvSpPr txBox="1"/>
          <p:nvPr/>
        </p:nvSpPr>
        <p:spPr>
          <a:xfrm>
            <a:off x="3281199" y="4045271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sz="14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9" name="Google Shape;189;p14"/>
          <p:cNvSpPr/>
          <p:nvPr/>
        </p:nvSpPr>
        <p:spPr>
          <a:xfrm rot="5400000" flipH="1">
            <a:off x="4084377" y="598422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 rot="5400000" flipH="1">
            <a:off x="4334537" y="598422"/>
            <a:ext cx="205395" cy="205396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/>
          <p:nvPr/>
        </p:nvSpPr>
        <p:spPr>
          <a:xfrm rot="5400000" flipH="1">
            <a:off x="4254223" y="863234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4"/>
          <p:cNvSpPr/>
          <p:nvPr/>
        </p:nvSpPr>
        <p:spPr>
          <a:xfrm rot="5400000" flipH="1">
            <a:off x="4504380" y="863234"/>
            <a:ext cx="205395" cy="205396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4"/>
          <p:cNvSpPr/>
          <p:nvPr/>
        </p:nvSpPr>
        <p:spPr>
          <a:xfrm rot="5400000" flipH="1">
            <a:off x="4552699" y="1115403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4"/>
          <p:cNvSpPr/>
          <p:nvPr/>
        </p:nvSpPr>
        <p:spPr>
          <a:xfrm rot="5400000" flipH="1">
            <a:off x="4802856" y="1115403"/>
            <a:ext cx="205395" cy="205396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3879963" y="4049196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sz="14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4492911" y="4038804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sz="14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3602623" y="3057643"/>
            <a:ext cx="67948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/>
          </a:p>
        </p:txBody>
      </p:sp>
      <p:sp>
        <p:nvSpPr>
          <p:cNvPr id="198" name="Google Shape;198;p14"/>
          <p:cNvSpPr txBox="1"/>
          <p:nvPr/>
        </p:nvSpPr>
        <p:spPr>
          <a:xfrm>
            <a:off x="4332706" y="3061568"/>
            <a:ext cx="67948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/>
          </a:p>
        </p:txBody>
      </p:sp>
      <p:sp>
        <p:nvSpPr>
          <p:cNvPr id="199" name="Google Shape;199;p14"/>
          <p:cNvSpPr txBox="1"/>
          <p:nvPr/>
        </p:nvSpPr>
        <p:spPr>
          <a:xfrm>
            <a:off x="5080083" y="3051176"/>
            <a:ext cx="67948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/>
          </a:p>
        </p:txBody>
      </p:sp>
      <p:sp>
        <p:nvSpPr>
          <p:cNvPr id="200" name="Google Shape;200;p14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can allow the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overlapping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memory copies and computation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2241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15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06" name="Google Shape;206;p15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07" name="Google Shape;207;p15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08" name="Google Shape;208;p15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210" name="Google Shape;210;p15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1" name="Google Shape;211;p15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12" name="Google Shape;212;p15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13" name="Google Shape;213;p15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216" name="Google Shape;216;p15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/>
          </a:p>
        </p:txBody>
      </p:sp>
      <p:grpSp>
        <p:nvGrpSpPr>
          <p:cNvPr id="217" name="Google Shape;217;p15"/>
          <p:cNvGrpSpPr/>
          <p:nvPr/>
        </p:nvGrpSpPr>
        <p:grpSpPr>
          <a:xfrm rot="10800000" flipH="1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218" name="Google Shape;218;p15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219" name="Google Shape;219;p15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15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222" name="Google Shape;222;p15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4" name="Google Shape;224;p15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3281199" y="4045271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sz="14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226" name="Google Shape;226;p15"/>
          <p:cNvGrpSpPr/>
          <p:nvPr/>
        </p:nvGrpSpPr>
        <p:grpSpPr>
          <a:xfrm>
            <a:off x="4084377" y="598422"/>
            <a:ext cx="1080953" cy="974019"/>
            <a:chOff x="4084377" y="598422"/>
            <a:chExt cx="1080953" cy="974019"/>
          </a:xfrm>
        </p:grpSpPr>
        <p:sp>
          <p:nvSpPr>
            <p:cNvPr id="227" name="Google Shape;227;p15"/>
            <p:cNvSpPr/>
            <p:nvPr/>
          </p:nvSpPr>
          <p:spPr>
            <a:xfrm rot="5400000" flipH="1">
              <a:off x="4709777" y="1367046"/>
              <a:ext cx="205395" cy="205396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 rot="5400000" flipH="1">
              <a:off x="4084377" y="598422"/>
              <a:ext cx="205395" cy="205396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 rot="5400000" flipH="1">
              <a:off x="4959934" y="1367046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 rot="5400000" flipH="1">
              <a:off x="4334537" y="598422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 rot="5400000" flipH="1">
              <a:off x="4254223" y="863234"/>
              <a:ext cx="205395" cy="205396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5"/>
            <p:cNvSpPr/>
            <p:nvPr/>
          </p:nvSpPr>
          <p:spPr>
            <a:xfrm rot="5400000" flipH="1">
              <a:off x="4504380" y="863234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5"/>
            <p:cNvSpPr/>
            <p:nvPr/>
          </p:nvSpPr>
          <p:spPr>
            <a:xfrm rot="5400000" flipH="1">
              <a:off x="4552699" y="1115403"/>
              <a:ext cx="205395" cy="205396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5"/>
            <p:cNvSpPr/>
            <p:nvPr/>
          </p:nvSpPr>
          <p:spPr>
            <a:xfrm rot="5400000" flipH="1">
              <a:off x="4802856" y="111540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15"/>
          <p:cNvSpPr txBox="1"/>
          <p:nvPr/>
        </p:nvSpPr>
        <p:spPr>
          <a:xfrm>
            <a:off x="3879963" y="4049196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sz="14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4492911" y="4038804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sz="14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5092971" y="4038804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sz="14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238" name="Google Shape;238;p15"/>
          <p:cNvGrpSpPr/>
          <p:nvPr/>
        </p:nvGrpSpPr>
        <p:grpSpPr>
          <a:xfrm>
            <a:off x="3602623" y="3051176"/>
            <a:ext cx="2888606" cy="318169"/>
            <a:chOff x="3602626" y="3051176"/>
            <a:chExt cx="2369040" cy="318169"/>
          </a:xfrm>
        </p:grpSpPr>
        <p:sp>
          <p:nvSpPr>
            <p:cNvPr id="239" name="Google Shape;239;p15"/>
            <p:cNvSpPr txBox="1"/>
            <p:nvPr/>
          </p:nvSpPr>
          <p:spPr>
            <a:xfrm>
              <a:off x="3602626" y="3057643"/>
              <a:ext cx="557271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work</a:t>
              </a:r>
              <a:endParaRPr/>
            </a:p>
          </p:txBody>
        </p:sp>
        <p:sp>
          <p:nvSpPr>
            <p:cNvPr id="240" name="Google Shape;240;p15"/>
            <p:cNvSpPr txBox="1"/>
            <p:nvPr/>
          </p:nvSpPr>
          <p:spPr>
            <a:xfrm>
              <a:off x="4201391" y="3061568"/>
              <a:ext cx="557271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work</a:t>
              </a:r>
              <a:endParaRPr/>
            </a:p>
          </p:txBody>
        </p:sp>
        <p:sp>
          <p:nvSpPr>
            <p:cNvPr id="241" name="Google Shape;241;p15"/>
            <p:cNvSpPr txBox="1"/>
            <p:nvPr/>
          </p:nvSpPr>
          <p:spPr>
            <a:xfrm>
              <a:off x="4814339" y="3051176"/>
              <a:ext cx="557271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work</a:t>
              </a:r>
              <a:endParaRPr/>
            </a:p>
          </p:txBody>
        </p:sp>
        <p:sp>
          <p:nvSpPr>
            <p:cNvPr id="242" name="Google Shape;242;p15"/>
            <p:cNvSpPr txBox="1"/>
            <p:nvPr/>
          </p:nvSpPr>
          <p:spPr>
            <a:xfrm>
              <a:off x="5414395" y="3051176"/>
              <a:ext cx="557271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work</a:t>
              </a:r>
              <a:endParaRPr/>
            </a:p>
          </p:txBody>
        </p:sp>
      </p:grpSp>
      <p:sp>
        <p:nvSpPr>
          <p:cNvPr id="243" name="Google Shape;243;p15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can allow the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overlapping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memory copies and computation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1648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/>
        </p:nvSpPr>
        <p:spPr>
          <a:xfrm>
            <a:off x="7421075" y="211748"/>
            <a:ext cx="3263100" cy="990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any </a:t>
            </a:r>
            <a:r>
              <a:rPr lang="en-US"/>
              <a:t>stream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including the default, an instruction in it (</a:t>
            </a:r>
            <a:r>
              <a:rPr lang="en-US"/>
              <a:t>here a kernel launch)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complete before the next can begin</a:t>
            </a:r>
            <a:endParaRPr/>
          </a:p>
        </p:txBody>
      </p:sp>
      <p:sp>
        <p:nvSpPr>
          <p:cNvPr id="75" name="Google Shape;75;p12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2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77" name="Google Shape;77;p12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2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grpSp>
        <p:nvGrpSpPr>
          <p:cNvPr id="79" name="Google Shape;79;p12"/>
          <p:cNvGrpSpPr/>
          <p:nvPr/>
        </p:nvGrpSpPr>
        <p:grpSpPr>
          <a:xfrm>
            <a:off x="611840" y="4203121"/>
            <a:ext cx="3394296" cy="447224"/>
            <a:chOff x="611841" y="4203121"/>
            <a:chExt cx="3063467" cy="447224"/>
          </a:xfrm>
        </p:grpSpPr>
        <p:sp>
          <p:nvSpPr>
            <p:cNvPr id="80" name="Google Shape;80;p12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81" name="Google Shape;81;p12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89" name="Google Shape;89;p13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13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grpSp>
        <p:nvGrpSpPr>
          <p:cNvPr id="91" name="Google Shape;91;p13"/>
          <p:cNvGrpSpPr/>
          <p:nvPr/>
        </p:nvGrpSpPr>
        <p:grpSpPr>
          <a:xfrm>
            <a:off x="611840" y="4203121"/>
            <a:ext cx="9051924" cy="447224"/>
            <a:chOff x="611841" y="4203121"/>
            <a:chExt cx="8169668" cy="447224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611841" y="4203121"/>
              <a:ext cx="3063467" cy="447224"/>
              <a:chOff x="611841" y="4203121"/>
              <a:chExt cx="3063467" cy="447224"/>
            </a:xfrm>
          </p:grpSpPr>
          <p:sp>
            <p:nvSpPr>
              <p:cNvPr id="93" name="Google Shape;93;p13"/>
              <p:cNvSpPr txBox="1"/>
              <p:nvPr/>
            </p:nvSpPr>
            <p:spPr>
              <a:xfrm>
                <a:off x="611841" y="4203121"/>
                <a:ext cx="1361400" cy="447224"/>
              </a:xfrm>
              <a:prstGeom prst="rect">
                <a:avLst/>
              </a:prstGeom>
              <a:solidFill>
                <a:srgbClr val="D8D8D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Courier"/>
                  <a:buNone/>
                </a:pPr>
                <a:r>
                  <a:rPr lang="en-US" sz="1800" b="0" i="0" u="none" strike="noStrike" cap="none">
                    <a:solidFill>
                      <a:schemeClr val="dk2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kernel 1</a:t>
                </a:r>
                <a:endParaRPr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2313908" y="4203121"/>
                <a:ext cx="1361400" cy="447224"/>
              </a:xfrm>
              <a:prstGeom prst="rect">
                <a:avLst/>
              </a:prstGeom>
              <a:solidFill>
                <a:srgbClr val="D8D8D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Courier"/>
                  <a:buNone/>
                </a:pPr>
                <a:r>
                  <a:rPr lang="en-US" sz="1800" b="0" i="0" u="none" strike="noStrike" cap="none">
                    <a:solidFill>
                      <a:schemeClr val="dk2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kernel 2</a:t>
                </a:r>
                <a:endParaRPr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</p:grpSp>
        <p:sp>
          <p:nvSpPr>
            <p:cNvPr id="95" name="Google Shape;95;p13"/>
            <p:cNvSpPr txBox="1"/>
            <p:nvPr/>
          </p:nvSpPr>
          <p:spPr>
            <a:xfrm>
              <a:off x="4015975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3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5718042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4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7420109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5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98" name="Google Shape;98;p13"/>
          <p:cNvSpPr txBox="1"/>
          <p:nvPr/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endParaRPr sz="12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7421075" y="211748"/>
            <a:ext cx="3263100" cy="990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any </a:t>
            </a:r>
            <a:r>
              <a:rPr lang="en-US"/>
              <a:t>stream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including the default, an instruction in it (</a:t>
            </a:r>
            <a:r>
              <a:rPr lang="en-US"/>
              <a:t>here a kernel launch)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complete before the next can begin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</a:t>
            </a:r>
            <a:r>
              <a:rPr lang="en-US" b="1"/>
              <a:t>default stream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also be created for kernel execution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4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4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4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4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</a:t>
            </a:r>
            <a:r>
              <a:rPr lang="en-US" b="1"/>
              <a:t>default stream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also be created for kernel execution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5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" name="Google Shape;121;p15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5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15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5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Kernels within any single </a:t>
            </a:r>
            <a:r>
              <a:rPr lang="en-US"/>
              <a:t>stream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must execute in order</a:t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6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16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37" name="Google Shape;137;p16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6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16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6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16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145" name="Google Shape;145;p16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146" name="Google Shape;146;p16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147" name="Google Shape;147;p16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kernels in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different, non-</a:t>
            </a:r>
            <a:r>
              <a:rPr lang="en-US" b="1"/>
              <a:t>default stream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can interact concurrently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17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1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6" name="Google Shape;156;p17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17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160;p17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17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17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-US" sz="12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164" name="Google Shape;164;p17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165" name="Google Shape;165;p17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166" name="Google Shape;166;p17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167" name="Google Shape;167;p17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Microsoft Macintosh PowerPoint</Application>
  <PresentationFormat>Custom</PresentationFormat>
  <Paragraphs>286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Courier</vt:lpstr>
      <vt:lpstr>Noto Sans Symbols</vt:lpstr>
      <vt:lpstr>Trebuchet MS</vt:lpstr>
      <vt:lpstr>Title &amp; Bullet</vt:lpstr>
      <vt:lpstr>Concurrent CUDA Streams</vt:lpstr>
      <vt:lpstr>DEFAULT STREAM</vt:lpstr>
      <vt:lpstr>DEFAULT STREAM</vt:lpstr>
      <vt:lpstr>DEFAULT STREAM</vt:lpstr>
      <vt:lpstr>PowerPoint Presentation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Non-Unified Memory</vt:lpstr>
      <vt:lpstr>PowerPoint Presentation</vt:lpstr>
      <vt:lpstr>PowerPoint Presentation</vt:lpstr>
      <vt:lpstr>PowerPoint Presentation</vt:lpstr>
      <vt:lpstr>PowerPoint Presentation</vt:lpstr>
      <vt:lpstr>cudaMemcpyAsync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CUDA Streams</dc:title>
  <cp:lastModifiedBy>Josh Wyatt</cp:lastModifiedBy>
  <cp:revision>1</cp:revision>
  <dcterms:modified xsi:type="dcterms:W3CDTF">2020-10-07T14:22:32Z</dcterms:modified>
</cp:coreProperties>
</file>